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89" r:id="rId3"/>
    <p:sldId id="294" r:id="rId4"/>
    <p:sldId id="301" r:id="rId5"/>
    <p:sldId id="287" r:id="rId6"/>
    <p:sldId id="299" r:id="rId7"/>
    <p:sldId id="272" r:id="rId8"/>
    <p:sldId id="300" r:id="rId9"/>
    <p:sldId id="277" r:id="rId10"/>
    <p:sldId id="276" r:id="rId11"/>
    <p:sldId id="293" r:id="rId12"/>
    <p:sldId id="271" r:id="rId13"/>
    <p:sldId id="278" r:id="rId14"/>
    <p:sldId id="258" r:id="rId15"/>
    <p:sldId id="279" r:id="rId16"/>
    <p:sldId id="259" r:id="rId17"/>
    <p:sldId id="280" r:id="rId18"/>
    <p:sldId id="260" r:id="rId19"/>
    <p:sldId id="281" r:id="rId20"/>
    <p:sldId id="261" r:id="rId21"/>
    <p:sldId id="282" r:id="rId22"/>
    <p:sldId id="291" r:id="rId23"/>
    <p:sldId id="262" r:id="rId24"/>
    <p:sldId id="273" r:id="rId25"/>
    <p:sldId id="292" r:id="rId26"/>
    <p:sldId id="270" r:id="rId27"/>
    <p:sldId id="290" r:id="rId28"/>
    <p:sldId id="284" r:id="rId29"/>
    <p:sldId id="264" r:id="rId30"/>
    <p:sldId id="265" r:id="rId31"/>
    <p:sldId id="286" r:id="rId32"/>
    <p:sldId id="288" r:id="rId33"/>
    <p:sldId id="302" r:id="rId34"/>
    <p:sldId id="298" r:id="rId35"/>
    <p:sldId id="295" r:id="rId36"/>
    <p:sldId id="296" r:id="rId37"/>
    <p:sldId id="305" r:id="rId38"/>
    <p:sldId id="303" r:id="rId39"/>
    <p:sldId id="304" r:id="rId40"/>
    <p:sldId id="297" r:id="rId41"/>
    <p:sldId id="269"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986" autoAdjust="0"/>
    <p:restoredTop sz="94660"/>
  </p:normalViewPr>
  <p:slideViewPr>
    <p:cSldViewPr snapToGrid="0">
      <p:cViewPr varScale="1">
        <p:scale>
          <a:sx n="107" d="100"/>
          <a:sy n="107" d="100"/>
        </p:scale>
        <p:origin x="368"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9/8/26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9/8/26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9/8/26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9/8/26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9/8/26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9/8/26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9/8/26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9/8/26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9/8/26</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9/8/26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9/8/26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9/8/26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9/8/26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9/8/26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9/8/26</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ugFock3p2xE?start=29&amp;feature=oembed"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s3k1BFjq2UA?feature=oembed"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ghkNaVzP1LM?start=34&amp;feature=oembed"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gSV_dQZC55M?start=12&amp;feature=oembed" TargetMode="External"/></Relationships>
</file>

<file path=ppt/slides/_rels/slide34.xml.rels><?xml version="1.0" encoding="UTF-8" standalone="yes"?>
<Relationships xmlns="http://schemas.openxmlformats.org/package/2006/relationships"><Relationship Id="rId2" Type="http://schemas.openxmlformats.org/officeDocument/2006/relationships/hyperlink" Target="https://www.actiononsugar.org/news-centre/sugar-in-the-news/2025/2025-news-stories/new-statistics-reveal-significant-sugar-reduction-as-a-result-of-the-soft-drinks-industry-levy-.html"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www.gov.uk/government/consultations/strengthening-the-soft-drinks-industry-levy/strengthening-the-soft-drinks-industry-levy-consultation"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iv8QwPNCBoQ?start=108&amp;feature=oembed"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jech.bmj.com/content/jech/78/9/578.full.pdf" TargetMode="External"/><Relationship Id="rId2" Type="http://schemas.openxmlformats.org/officeDocument/2006/relationships/hyperlink" Target="https://nutrition.bmj.com/content/bmjnph/early/2025/01/21/bmjnph-2024-000981.full.pdf" TargetMode="External"/><Relationship Id="rId1" Type="http://schemas.openxmlformats.org/officeDocument/2006/relationships/slideLayout" Target="../slideLayouts/slideLayout2.xml"/><Relationship Id="rId4" Type="http://schemas.openxmlformats.org/officeDocument/2006/relationships/hyperlink" Target="https://pmc.ncbi.nlm.nih.gov/articles/PMC11008889/"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Sugar Tax</a:t>
            </a:r>
          </a:p>
        </p:txBody>
      </p:sp>
      <p:sp>
        <p:nvSpPr>
          <p:cNvPr id="3" name="Subtitle 2"/>
          <p:cNvSpPr>
            <a:spLocks noGrp="1"/>
          </p:cNvSpPr>
          <p:nvPr>
            <p:ph type="subTitle" idx="1"/>
          </p:nvPr>
        </p:nvSpPr>
        <p:spPr/>
        <p:txBody>
          <a:bodyPr/>
          <a:lstStyle/>
          <a:p>
            <a:r>
              <a:rPr lang="en-GB" dirty="0"/>
              <a:t>Week 4 Thursday – BMPE6006 </a:t>
            </a:r>
          </a:p>
        </p:txBody>
      </p:sp>
    </p:spTree>
    <p:extLst>
      <p:ext uri="{BB962C8B-B14F-4D97-AF65-F5344CB8AC3E}">
        <p14:creationId xmlns:p14="http://schemas.microsoft.com/office/powerpoint/2010/main" val="11666380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WHO - 2016</a:t>
            </a:r>
          </a:p>
        </p:txBody>
      </p:sp>
      <p:pic>
        <p:nvPicPr>
          <p:cNvPr id="4" name="Content Placeholder 3"/>
          <p:cNvPicPr>
            <a:picLocks noGrp="1" noChangeAspect="1"/>
          </p:cNvPicPr>
          <p:nvPr>
            <p:ph idx="1"/>
          </p:nvPr>
        </p:nvPicPr>
        <p:blipFill>
          <a:blip r:embed="rId2"/>
          <a:stretch>
            <a:fillRect/>
          </a:stretch>
        </p:blipFill>
        <p:spPr>
          <a:xfrm>
            <a:off x="2050869" y="1574074"/>
            <a:ext cx="8340634" cy="5048795"/>
          </a:xfrm>
          <a:prstGeom prst="rect">
            <a:avLst/>
          </a:prstGeom>
        </p:spPr>
      </p:pic>
    </p:spTree>
    <p:extLst>
      <p:ext uri="{BB962C8B-B14F-4D97-AF65-F5344CB8AC3E}">
        <p14:creationId xmlns:p14="http://schemas.microsoft.com/office/powerpoint/2010/main" val="2378372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36E9C-C808-D706-8FC4-283064E503E2}"/>
              </a:ext>
            </a:extLst>
          </p:cNvPr>
          <p:cNvSpPr>
            <a:spLocks noGrp="1"/>
          </p:cNvSpPr>
          <p:nvPr>
            <p:ph type="title"/>
          </p:nvPr>
        </p:nvSpPr>
        <p:spPr/>
        <p:txBody>
          <a:bodyPr/>
          <a:lstStyle/>
          <a:p>
            <a:r>
              <a:rPr lang="en-US" dirty="0"/>
              <a:t>Consumption of sugar sweetened drinks…</a:t>
            </a:r>
          </a:p>
        </p:txBody>
      </p:sp>
      <p:sp>
        <p:nvSpPr>
          <p:cNvPr id="3" name="Content Placeholder 2">
            <a:extLst>
              <a:ext uri="{FF2B5EF4-FFF2-40B4-BE49-F238E27FC236}">
                <a16:creationId xmlns:a16="http://schemas.microsoft.com/office/drawing/2014/main" id="{5AB6920A-C5AA-CD13-FEAD-2FE540C95C62}"/>
              </a:ext>
            </a:extLst>
          </p:cNvPr>
          <p:cNvSpPr>
            <a:spLocks noGrp="1"/>
          </p:cNvSpPr>
          <p:nvPr>
            <p:ph idx="1"/>
          </p:nvPr>
        </p:nvSpPr>
        <p:spPr/>
        <p:txBody>
          <a:bodyPr/>
          <a:lstStyle/>
          <a:p>
            <a:r>
              <a:rPr lang="en-US" dirty="0"/>
              <a:t>How much of an issue is this? </a:t>
            </a:r>
          </a:p>
          <a:p>
            <a:r>
              <a:rPr lang="en-US" dirty="0"/>
              <a:t>How much are we consuming?</a:t>
            </a:r>
          </a:p>
          <a:p>
            <a:endParaRPr lang="en-US" dirty="0"/>
          </a:p>
          <a:p>
            <a:r>
              <a:rPr lang="en-US" dirty="0"/>
              <a:t>Different countries – global issue</a:t>
            </a:r>
          </a:p>
          <a:p>
            <a:pPr lvl="1"/>
            <a:r>
              <a:rPr lang="en-US" dirty="0"/>
              <a:t>Highest consuming countries?</a:t>
            </a:r>
          </a:p>
          <a:p>
            <a:pPr lvl="1"/>
            <a:r>
              <a:rPr lang="en-US" dirty="0"/>
              <a:t>Lowest consuming countries?</a:t>
            </a:r>
          </a:p>
        </p:txBody>
      </p:sp>
    </p:spTree>
    <p:extLst>
      <p:ext uri="{BB962C8B-B14F-4D97-AF65-F5344CB8AC3E}">
        <p14:creationId xmlns:p14="http://schemas.microsoft.com/office/powerpoint/2010/main" val="1887133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E8472-64F9-798E-2D6E-102F8ABA23D2}"/>
              </a:ext>
            </a:extLst>
          </p:cNvPr>
          <p:cNvSpPr>
            <a:spLocks noGrp="1"/>
          </p:cNvSpPr>
          <p:nvPr>
            <p:ph type="title"/>
          </p:nvPr>
        </p:nvSpPr>
        <p:spPr/>
        <p:txBody>
          <a:bodyPr/>
          <a:lstStyle/>
          <a:p>
            <a:r>
              <a:rPr lang="en-GB" dirty="0"/>
              <a:t>How much sugar is in a Coca-Cola supersize cup? - BBC Newsnight</a:t>
            </a:r>
            <a:endParaRPr lang="en-US" dirty="0"/>
          </a:p>
        </p:txBody>
      </p:sp>
      <p:pic>
        <p:nvPicPr>
          <p:cNvPr id="4" name="Online Media 3" descr="How much sugar is in a Coca-Cola supersize cup? - BBC Newsnight">
            <a:hlinkClick r:id="" action="ppaction://media"/>
            <a:extLst>
              <a:ext uri="{FF2B5EF4-FFF2-40B4-BE49-F238E27FC236}">
                <a16:creationId xmlns:a16="http://schemas.microsoft.com/office/drawing/2014/main" id="{CB0FB50D-AB4D-E273-AEFA-701E7A632A00}"/>
              </a:ext>
            </a:extLst>
          </p:cNvPr>
          <p:cNvPicPr>
            <a:picLocks noGrp="1" noRot="1" noChangeAspect="1"/>
          </p:cNvPicPr>
          <p:nvPr>
            <p:ph idx="1"/>
            <a:videoFile r:link="rId1"/>
          </p:nvPr>
        </p:nvPicPr>
        <p:blipFill>
          <a:blip r:embed="rId3"/>
          <a:stretch>
            <a:fillRect/>
          </a:stretch>
        </p:blipFill>
        <p:spPr>
          <a:xfrm>
            <a:off x="2133600" y="1905000"/>
            <a:ext cx="8488680" cy="4505812"/>
          </a:xfrm>
          <a:prstGeom prst="rect">
            <a:avLst/>
          </a:prstGeom>
        </p:spPr>
      </p:pic>
    </p:spTree>
    <p:extLst>
      <p:ext uri="{BB962C8B-B14F-4D97-AF65-F5344CB8AC3E}">
        <p14:creationId xmlns:p14="http://schemas.microsoft.com/office/powerpoint/2010/main" val="4025509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404950" y="209006"/>
            <a:ext cx="11345090" cy="6453051"/>
          </a:xfrm>
          <a:prstGeom prst="rect">
            <a:avLst/>
          </a:prstGeom>
        </p:spPr>
      </p:pic>
    </p:spTree>
    <p:extLst>
      <p:ext uri="{BB962C8B-B14F-4D97-AF65-F5344CB8AC3E}">
        <p14:creationId xmlns:p14="http://schemas.microsoft.com/office/powerpoint/2010/main" val="23172681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A36EC-D24F-B275-42F9-415C395FCE05}"/>
              </a:ext>
            </a:extLst>
          </p:cNvPr>
          <p:cNvSpPr>
            <a:spLocks noGrp="1"/>
          </p:cNvSpPr>
          <p:nvPr>
            <p:ph type="title"/>
          </p:nvPr>
        </p:nvSpPr>
        <p:spPr/>
        <p:txBody>
          <a:bodyPr/>
          <a:lstStyle/>
          <a:p>
            <a:r>
              <a:rPr lang="en-GB" dirty="0"/>
              <a:t>Jamie Oliver: Time to get 'medieval' on sugar - Newsnight</a:t>
            </a:r>
            <a:endParaRPr lang="en-US" dirty="0"/>
          </a:p>
        </p:txBody>
      </p:sp>
      <p:pic>
        <p:nvPicPr>
          <p:cNvPr id="4" name="Online Media 3" descr="Jamie Oliver: Time to get 'medieval' on sugar - Newsnight">
            <a:hlinkClick r:id="" action="ppaction://media"/>
            <a:extLst>
              <a:ext uri="{FF2B5EF4-FFF2-40B4-BE49-F238E27FC236}">
                <a16:creationId xmlns:a16="http://schemas.microsoft.com/office/drawing/2014/main" id="{D4A3743A-A68A-C7A7-D085-2721D5D417AE}"/>
              </a:ext>
            </a:extLst>
          </p:cNvPr>
          <p:cNvPicPr>
            <a:picLocks noGrp="1" noRot="1" noChangeAspect="1"/>
          </p:cNvPicPr>
          <p:nvPr>
            <p:ph idx="1"/>
            <a:videoFile r:link="rId1"/>
          </p:nvPr>
        </p:nvPicPr>
        <p:blipFill>
          <a:blip r:embed="rId3"/>
          <a:stretch>
            <a:fillRect/>
          </a:stretch>
        </p:blipFill>
        <p:spPr>
          <a:xfrm>
            <a:off x="1770927" y="2222500"/>
            <a:ext cx="7544523" cy="4188312"/>
          </a:xfrm>
          <a:prstGeom prst="rect">
            <a:avLst/>
          </a:prstGeom>
        </p:spPr>
      </p:pic>
    </p:spTree>
    <p:extLst>
      <p:ext uri="{BB962C8B-B14F-4D97-AF65-F5344CB8AC3E}">
        <p14:creationId xmlns:p14="http://schemas.microsoft.com/office/powerpoint/2010/main" val="68385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Problems with excess sugar</a:t>
            </a:r>
          </a:p>
        </p:txBody>
      </p:sp>
      <p:sp>
        <p:nvSpPr>
          <p:cNvPr id="3" name="Content Placeholder 2"/>
          <p:cNvSpPr>
            <a:spLocks noGrp="1"/>
          </p:cNvSpPr>
          <p:nvPr>
            <p:ph idx="1"/>
          </p:nvPr>
        </p:nvSpPr>
        <p:spPr/>
        <p:txBody>
          <a:bodyPr/>
          <a:lstStyle/>
          <a:p>
            <a:r>
              <a:rPr lang="en-GB" dirty="0"/>
              <a:t>Dietary sugar, especially in liquid form, increases risk of dental issues, adiposity, and type 2 diabetes. </a:t>
            </a:r>
          </a:p>
          <a:p>
            <a:r>
              <a:rPr lang="en-GB" dirty="0"/>
              <a:t>The United Kingdom Soft Drinks Industry Levy (SDIL) was announced in March 2016 and implemented in April 2018, Charges manufacturers and importers at: </a:t>
            </a:r>
          </a:p>
          <a:p>
            <a:pPr lvl="1"/>
            <a:r>
              <a:rPr lang="en-GB" dirty="0"/>
              <a:t>£0.24 per litre for drinks with over 8 g sugar per 100 mL (high levy category), </a:t>
            </a:r>
          </a:p>
          <a:p>
            <a:pPr lvl="1"/>
            <a:r>
              <a:rPr lang="en-GB" dirty="0"/>
              <a:t>£0.18 per litre for drinks with 5 to 8 g sugar per 100 mL (low levy category), </a:t>
            </a:r>
          </a:p>
          <a:p>
            <a:pPr lvl="1"/>
            <a:r>
              <a:rPr lang="en-GB" dirty="0"/>
              <a:t>and no charge for drinks with less than 5 g sugar per 100 mL (no levy category). </a:t>
            </a:r>
          </a:p>
          <a:p>
            <a:pPr lvl="1"/>
            <a:r>
              <a:rPr lang="en-GB" dirty="0"/>
              <a:t>Fruit juices and milk-based drinks are exempt. </a:t>
            </a:r>
          </a:p>
        </p:txBody>
      </p:sp>
    </p:spTree>
    <p:extLst>
      <p:ext uri="{BB962C8B-B14F-4D97-AF65-F5344CB8AC3E}">
        <p14:creationId xmlns:p14="http://schemas.microsoft.com/office/powerpoint/2010/main" val="4042731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05825-E701-F86F-146B-DC84F9EC56A3}"/>
              </a:ext>
            </a:extLst>
          </p:cNvPr>
          <p:cNvSpPr>
            <a:spLocks noGrp="1"/>
          </p:cNvSpPr>
          <p:nvPr>
            <p:ph type="title"/>
          </p:nvPr>
        </p:nvSpPr>
        <p:spPr/>
        <p:txBody>
          <a:bodyPr/>
          <a:lstStyle/>
          <a:p>
            <a:r>
              <a:rPr lang="en-GB" dirty="0"/>
              <a:t>'Sugar tax' on soft drinks: What does it mean?</a:t>
            </a:r>
            <a:endParaRPr lang="en-US" dirty="0"/>
          </a:p>
        </p:txBody>
      </p:sp>
      <p:pic>
        <p:nvPicPr>
          <p:cNvPr id="4" name="Online Media 3" descr="'Sugar tax' on soft drinks: What does it mean?">
            <a:hlinkClick r:id="" action="ppaction://media"/>
            <a:extLst>
              <a:ext uri="{FF2B5EF4-FFF2-40B4-BE49-F238E27FC236}">
                <a16:creationId xmlns:a16="http://schemas.microsoft.com/office/drawing/2014/main" id="{C7118C7A-F2CB-24E4-C504-72F962DC99E7}"/>
              </a:ext>
            </a:extLst>
          </p:cNvPr>
          <p:cNvPicPr>
            <a:picLocks noGrp="1" noRot="1" noChangeAspect="1"/>
          </p:cNvPicPr>
          <p:nvPr>
            <p:ph idx="1"/>
            <a:videoFile r:link="rId1"/>
          </p:nvPr>
        </p:nvPicPr>
        <p:blipFill>
          <a:blip r:embed="rId3"/>
          <a:stretch>
            <a:fillRect/>
          </a:stretch>
        </p:blipFill>
        <p:spPr>
          <a:xfrm>
            <a:off x="1706880" y="2222500"/>
            <a:ext cx="8656320" cy="4188312"/>
          </a:xfrm>
          <a:prstGeom prst="rect">
            <a:avLst/>
          </a:prstGeom>
        </p:spPr>
      </p:pic>
    </p:spTree>
    <p:extLst>
      <p:ext uri="{BB962C8B-B14F-4D97-AF65-F5344CB8AC3E}">
        <p14:creationId xmlns:p14="http://schemas.microsoft.com/office/powerpoint/2010/main" val="904862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Globally what is happening?</a:t>
            </a:r>
          </a:p>
        </p:txBody>
      </p:sp>
      <p:sp>
        <p:nvSpPr>
          <p:cNvPr id="3" name="Content Placeholder 2"/>
          <p:cNvSpPr>
            <a:spLocks noGrp="1"/>
          </p:cNvSpPr>
          <p:nvPr>
            <p:ph idx="1"/>
          </p:nvPr>
        </p:nvSpPr>
        <p:spPr>
          <a:xfrm>
            <a:off x="563987" y="2194561"/>
            <a:ext cx="10554574" cy="4304318"/>
          </a:xfrm>
        </p:spPr>
        <p:txBody>
          <a:bodyPr>
            <a:normAutofit fontScale="85000" lnSpcReduction="20000"/>
          </a:bodyPr>
          <a:lstStyle/>
          <a:p>
            <a:r>
              <a:rPr lang="en-GB" dirty="0"/>
              <a:t>With the global prevalence of obesity and associated health risks continuing to increase (WHO, 2016) health-related taxes have become an established policy option intended to reduce energy intake. </a:t>
            </a:r>
          </a:p>
          <a:p>
            <a:r>
              <a:rPr lang="en-GB" dirty="0"/>
              <a:t>Most of these have focused on sugar-sweetened beverages (SSBs) due to their consistent association with energy intake, weight gain, risk of type 2 diabetes, as well as dental caries (Scientific Advisory Committee on Nutrition, 2015). </a:t>
            </a:r>
          </a:p>
          <a:p>
            <a:pPr lvl="1"/>
            <a:r>
              <a:rPr lang="en-GB" dirty="0"/>
              <a:t>In the USA, six local jurisdictions have a tax on sugary beverages implemented due to health concerns </a:t>
            </a:r>
          </a:p>
          <a:p>
            <a:pPr lvl="1"/>
            <a:r>
              <a:rPr lang="en-GB" dirty="0"/>
              <a:t>Chile taxes drinks with high levels of sugar at a rate 8% higher in comparison to drinks containing less sugar </a:t>
            </a:r>
          </a:p>
          <a:p>
            <a:pPr lvl="1"/>
            <a:r>
              <a:rPr lang="en-GB" dirty="0"/>
              <a:t>More recently, Portugal and Catalonia (Spain) implemented a two-tiered tax on sugary drinks </a:t>
            </a:r>
          </a:p>
          <a:p>
            <a:pPr lvl="1"/>
            <a:r>
              <a:rPr lang="en-GB" dirty="0"/>
              <a:t>the United Arab Emirates and Saudi Arabia introduced a 50% tax on carbonated drinks and Brunei and Thailand introduced an excise duty on sugary drinks.</a:t>
            </a:r>
          </a:p>
          <a:p>
            <a:pPr marL="457200" lvl="1" indent="0">
              <a:buNone/>
            </a:pPr>
            <a:r>
              <a:rPr lang="en-GB" dirty="0"/>
              <a:t>(World Cancer Research Fund, 2017).</a:t>
            </a:r>
          </a:p>
          <a:p>
            <a:pPr lvl="1"/>
            <a:endParaRPr lang="en-GB" dirty="0"/>
          </a:p>
          <a:p>
            <a:r>
              <a:rPr lang="en-GB" dirty="0"/>
              <a:t>There are similar plans across a number of other countries such as Estonia, the Philippines, Indonesia, Israel and South Africa (Public Health England, 2015).</a:t>
            </a:r>
          </a:p>
          <a:p>
            <a:r>
              <a:rPr lang="en-GB" dirty="0"/>
              <a:t>The UK government started an industry levy in April 2018 to incentivise producers to reformulate their products or, if not, to increase the price of SSBs (UK Department for Health, 2016).</a:t>
            </a:r>
          </a:p>
        </p:txBody>
      </p:sp>
    </p:spTree>
    <p:extLst>
      <p:ext uri="{BB962C8B-B14F-4D97-AF65-F5344CB8AC3E}">
        <p14:creationId xmlns:p14="http://schemas.microsoft.com/office/powerpoint/2010/main" val="2783415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Research to date suggests that increasing the price of SSBs generates a small, but significant, reduction in their purchase (broadly, a 10% price rise reduces purchases by 6%–8%)</a:t>
            </a:r>
          </a:p>
          <a:p>
            <a:r>
              <a:rPr lang="en-GB" dirty="0"/>
              <a:t>A more pronounced effect is found in poorer households and that substitution towards other soft drink categories only minimally offsets the energy reductions achieved through decreases in SSBs (</a:t>
            </a:r>
            <a:r>
              <a:rPr lang="en-GB" dirty="0" err="1"/>
              <a:t>Cornelsen</a:t>
            </a:r>
            <a:r>
              <a:rPr lang="en-GB" dirty="0"/>
              <a:t> et al., 2015; Briggs et al., 2013;2017) </a:t>
            </a:r>
          </a:p>
          <a:p>
            <a:r>
              <a:rPr lang="en-GB" dirty="0"/>
              <a:t>However, there has been little research on the impact such a price increase could have on other contributors to sugar and energy intake, including alcohol (</a:t>
            </a:r>
            <a:r>
              <a:rPr lang="en-GB" dirty="0" err="1"/>
              <a:t>Quirmbach</a:t>
            </a:r>
            <a:r>
              <a:rPr lang="en-GB" dirty="0"/>
              <a:t> et al., 2018) and sweet snack foods (such as confectionery, cakes and biscuits).</a:t>
            </a:r>
          </a:p>
        </p:txBody>
      </p:sp>
    </p:spTree>
    <p:extLst>
      <p:ext uri="{BB962C8B-B14F-4D97-AF65-F5344CB8AC3E}">
        <p14:creationId xmlns:p14="http://schemas.microsoft.com/office/powerpoint/2010/main" val="27760967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C9161-B7E5-5866-3E35-82971D9C5B6A}"/>
              </a:ext>
            </a:extLst>
          </p:cNvPr>
          <p:cNvSpPr>
            <a:spLocks noGrp="1"/>
          </p:cNvSpPr>
          <p:nvPr>
            <p:ph type="title"/>
          </p:nvPr>
        </p:nvSpPr>
        <p:spPr/>
        <p:txBody>
          <a:bodyPr/>
          <a:lstStyle/>
          <a:p>
            <a:r>
              <a:rPr lang="en-GB" dirty="0">
                <a:latin typeface="GDS Transport"/>
              </a:rPr>
              <a:t>SDIL rates – UK 2023 (Introduced April 2018)</a:t>
            </a:r>
            <a:endParaRPr lang="en-US" dirty="0"/>
          </a:p>
        </p:txBody>
      </p:sp>
      <p:sp>
        <p:nvSpPr>
          <p:cNvPr id="3" name="Content Placeholder 2">
            <a:extLst>
              <a:ext uri="{FF2B5EF4-FFF2-40B4-BE49-F238E27FC236}">
                <a16:creationId xmlns:a16="http://schemas.microsoft.com/office/drawing/2014/main" id="{7F7EF30E-EB0B-99A8-62E0-659BC3769D15}"/>
              </a:ext>
            </a:extLst>
          </p:cNvPr>
          <p:cNvSpPr>
            <a:spLocks noGrp="1"/>
          </p:cNvSpPr>
          <p:nvPr>
            <p:ph idx="1"/>
          </p:nvPr>
        </p:nvSpPr>
        <p:spPr/>
        <p:txBody>
          <a:bodyPr/>
          <a:lstStyle/>
          <a:p>
            <a:pPr algn="l"/>
            <a:r>
              <a:rPr lang="en-GB" b="0" i="0" dirty="0">
                <a:effectLst/>
                <a:latin typeface="GDS Transport"/>
              </a:rPr>
              <a:t>There are 2 rates of SDIL:</a:t>
            </a:r>
          </a:p>
          <a:p>
            <a:pPr algn="l">
              <a:buFont typeface="Arial" panose="020B0604020202020204" pitchFamily="34" charset="0"/>
              <a:buChar char="•"/>
            </a:pPr>
            <a:r>
              <a:rPr lang="en-GB" b="0" i="0" dirty="0">
                <a:effectLst/>
                <a:latin typeface="GDS Transport"/>
              </a:rPr>
              <a:t>standard rate (18p per litre) applied to drinks with sugar content between 5 grams (g) and up to (but not including) 8g per 100ml</a:t>
            </a:r>
          </a:p>
          <a:p>
            <a:pPr algn="l">
              <a:buFont typeface="Arial" panose="020B0604020202020204" pitchFamily="34" charset="0"/>
              <a:buChar char="•"/>
            </a:pPr>
            <a:r>
              <a:rPr lang="en-GB" b="0" i="0" dirty="0">
                <a:effectLst/>
                <a:latin typeface="GDS Transport"/>
              </a:rPr>
              <a:t>higher rate (24p per litre) applied to drinks with sugar content equal to or greater than 8g per 100ml</a:t>
            </a:r>
          </a:p>
          <a:p>
            <a:pPr algn="l"/>
            <a:r>
              <a:rPr lang="en-GB" b="0" i="0" dirty="0">
                <a:effectLst/>
                <a:latin typeface="GDS Transport"/>
              </a:rPr>
              <a:t>In April 2023, SDIL was extended to include packaged concentrates which are mixed with sugar and diluted by a fountain machine to dispense a drink containing a total sugar content of 5 grams or more per 100 millilitres. These are charged at the higher rate (24p per litre).</a:t>
            </a:r>
          </a:p>
          <a:p>
            <a:endParaRPr lang="en-US" dirty="0"/>
          </a:p>
        </p:txBody>
      </p:sp>
    </p:spTree>
    <p:extLst>
      <p:ext uri="{BB962C8B-B14F-4D97-AF65-F5344CB8AC3E}">
        <p14:creationId xmlns:p14="http://schemas.microsoft.com/office/powerpoint/2010/main" val="42852001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Pro’s and Con’s of a sugar tax?</a:t>
            </a:r>
          </a:p>
        </p:txBody>
      </p:sp>
      <p:sp>
        <p:nvSpPr>
          <p:cNvPr id="3" name="Content Placeholder 2"/>
          <p:cNvSpPr>
            <a:spLocks noGrp="1"/>
          </p:cNvSpPr>
          <p:nvPr>
            <p:ph sz="half" idx="1"/>
          </p:nvPr>
        </p:nvSpPr>
        <p:spPr/>
        <p:txBody>
          <a:bodyPr>
            <a:normAutofit/>
          </a:bodyPr>
          <a:lstStyle/>
          <a:p>
            <a:endParaRPr lang="en-GB" dirty="0"/>
          </a:p>
          <a:p>
            <a:endParaRPr lang="en-GB" dirty="0"/>
          </a:p>
          <a:p>
            <a:endParaRPr lang="en-GB" dirty="0"/>
          </a:p>
        </p:txBody>
      </p:sp>
      <p:sp>
        <p:nvSpPr>
          <p:cNvPr id="4" name="Content Placeholder 3"/>
          <p:cNvSpPr>
            <a:spLocks noGrp="1"/>
          </p:cNvSpPr>
          <p:nvPr>
            <p:ph sz="half" idx="2"/>
          </p:nvPr>
        </p:nvSpPr>
        <p:spPr>
          <a:xfrm>
            <a:off x="818713" y="2222287"/>
            <a:ext cx="10563286" cy="3638764"/>
          </a:xfrm>
        </p:spPr>
        <p:txBody>
          <a:bodyPr/>
          <a:lstStyle/>
          <a:p>
            <a:endParaRPr lang="en-GB" dirty="0"/>
          </a:p>
        </p:txBody>
      </p:sp>
    </p:spTree>
    <p:extLst>
      <p:ext uri="{BB962C8B-B14F-4D97-AF65-F5344CB8AC3E}">
        <p14:creationId xmlns:p14="http://schemas.microsoft.com/office/powerpoint/2010/main" val="26478260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Pro’s and Con’s of a sugar tax?</a:t>
            </a:r>
          </a:p>
        </p:txBody>
      </p:sp>
      <p:sp>
        <p:nvSpPr>
          <p:cNvPr id="3" name="Content Placeholder 2"/>
          <p:cNvSpPr>
            <a:spLocks noGrp="1"/>
          </p:cNvSpPr>
          <p:nvPr>
            <p:ph idx="1"/>
          </p:nvPr>
        </p:nvSpPr>
        <p:spPr>
          <a:xfrm>
            <a:off x="583580" y="2940744"/>
            <a:ext cx="10554574" cy="3636511"/>
          </a:xfrm>
        </p:spPr>
        <p:txBody>
          <a:bodyPr>
            <a:normAutofit lnSpcReduction="10000"/>
          </a:bodyPr>
          <a:lstStyle/>
          <a:p>
            <a:r>
              <a:rPr lang="en-GB" b="1" dirty="0"/>
              <a:t>Negatives…</a:t>
            </a:r>
          </a:p>
          <a:p>
            <a:r>
              <a:rPr lang="en-GB" dirty="0"/>
              <a:t>Which foods should be taxed? Debate</a:t>
            </a:r>
          </a:p>
          <a:p>
            <a:r>
              <a:rPr lang="en-GB" dirty="0"/>
              <a:t>Regressive tax – higher % comes from lower income groups</a:t>
            </a:r>
          </a:p>
          <a:p>
            <a:r>
              <a:rPr lang="en-GB" dirty="0"/>
              <a:t>Obesity is caused by many factors – is sugar the main one?</a:t>
            </a:r>
          </a:p>
          <a:p>
            <a:endParaRPr lang="en-GB" b="1" dirty="0"/>
          </a:p>
          <a:p>
            <a:r>
              <a:rPr lang="en-GB" b="1" dirty="0"/>
              <a:t>Positives…</a:t>
            </a:r>
          </a:p>
          <a:p>
            <a:r>
              <a:rPr lang="en-GB" dirty="0"/>
              <a:t>Raises revenue for the government</a:t>
            </a:r>
          </a:p>
          <a:p>
            <a:r>
              <a:rPr lang="en-GB" dirty="0"/>
              <a:t>Encourages firms to produce healthier snacks?!</a:t>
            </a:r>
          </a:p>
          <a:p>
            <a:r>
              <a:rPr lang="en-GB" dirty="0"/>
              <a:t>Provides incentives to reduce the consumption of sugar / unhealthy food.</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4561459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Arguments for a sugar tax</a:t>
            </a:r>
          </a:p>
        </p:txBody>
      </p:sp>
      <p:sp>
        <p:nvSpPr>
          <p:cNvPr id="3" name="Content Placeholder 2"/>
          <p:cNvSpPr>
            <a:spLocks noGrp="1"/>
          </p:cNvSpPr>
          <p:nvPr>
            <p:ph idx="1"/>
          </p:nvPr>
        </p:nvSpPr>
        <p:spPr/>
        <p:txBody>
          <a:bodyPr/>
          <a:lstStyle/>
          <a:p>
            <a:r>
              <a:rPr lang="en-GB" b="1" dirty="0"/>
              <a:t>External costs – NHS / businesses.</a:t>
            </a:r>
            <a:r>
              <a:rPr lang="en-GB" dirty="0"/>
              <a:t> </a:t>
            </a:r>
          </a:p>
          <a:p>
            <a:r>
              <a:rPr lang="en-GB" dirty="0"/>
              <a:t>Sugary drinks impose high external costs on society. The overconsumption of sugar is a major cause of health problems such as:</a:t>
            </a:r>
          </a:p>
          <a:p>
            <a:pPr lvl="1"/>
            <a:r>
              <a:rPr lang="en-GB" dirty="0"/>
              <a:t>Tooth decay (especially amongst children)</a:t>
            </a:r>
          </a:p>
          <a:p>
            <a:pPr lvl="1"/>
            <a:r>
              <a:rPr lang="en-GB" dirty="0"/>
              <a:t>T2 Diabetes </a:t>
            </a:r>
          </a:p>
          <a:p>
            <a:pPr lvl="1"/>
            <a:r>
              <a:rPr lang="en-GB" dirty="0"/>
              <a:t>Obesity and obesity-related illnesses, such as back pain, heart disease,</a:t>
            </a:r>
          </a:p>
          <a:p>
            <a:r>
              <a:rPr lang="en-GB" dirty="0"/>
              <a:t>These external costs are reflected in higher costs imposed on the national health service.</a:t>
            </a:r>
          </a:p>
          <a:p>
            <a:pPr lvl="1"/>
            <a:r>
              <a:rPr lang="en-GB" dirty="0"/>
              <a:t>Poor health also adversely affects work and productivity. </a:t>
            </a:r>
          </a:p>
          <a:p>
            <a:pPr lvl="1"/>
            <a:r>
              <a:rPr lang="en-GB" dirty="0"/>
              <a:t>Therefore, the social cost of sugar consumption is greater than the private cost of sugar.</a:t>
            </a:r>
          </a:p>
          <a:p>
            <a:endParaRPr lang="en-GB" dirty="0"/>
          </a:p>
        </p:txBody>
      </p:sp>
    </p:spTree>
    <p:extLst>
      <p:ext uri="{BB962C8B-B14F-4D97-AF65-F5344CB8AC3E}">
        <p14:creationId xmlns:p14="http://schemas.microsoft.com/office/powerpoint/2010/main" val="27149814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753398" y="1417638"/>
            <a:ext cx="10554574" cy="3636511"/>
          </a:xfrm>
        </p:spPr>
        <p:txBody>
          <a:bodyPr/>
          <a:lstStyle/>
          <a:p>
            <a:r>
              <a:rPr lang="en-GB" dirty="0"/>
              <a:t>‘Sugary drinks impose high external costs on society. The overconsumption of sugar is a major cause of health problems’</a:t>
            </a:r>
          </a:p>
          <a:p>
            <a:endParaRPr lang="en-GB" dirty="0"/>
          </a:p>
          <a:p>
            <a:r>
              <a:rPr lang="en-GB" dirty="0"/>
              <a:t>Discuss…</a:t>
            </a:r>
          </a:p>
        </p:txBody>
      </p:sp>
    </p:spTree>
    <p:extLst>
      <p:ext uri="{BB962C8B-B14F-4D97-AF65-F5344CB8AC3E}">
        <p14:creationId xmlns:p14="http://schemas.microsoft.com/office/powerpoint/2010/main" val="2464361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Lack of awareness of the harm </a:t>
            </a:r>
            <a:br>
              <a:rPr lang="en-GB" dirty="0"/>
            </a:br>
            <a:r>
              <a:rPr lang="en-GB" dirty="0"/>
              <a:t>caused</a:t>
            </a:r>
          </a:p>
        </p:txBody>
      </p:sp>
      <p:sp>
        <p:nvSpPr>
          <p:cNvPr id="3" name="Content Placeholder 2"/>
          <p:cNvSpPr>
            <a:spLocks noGrp="1"/>
          </p:cNvSpPr>
          <p:nvPr>
            <p:ph idx="1"/>
          </p:nvPr>
        </p:nvSpPr>
        <p:spPr>
          <a:xfrm>
            <a:off x="827424" y="870281"/>
            <a:ext cx="10554574" cy="4067479"/>
          </a:xfrm>
        </p:spPr>
        <p:txBody>
          <a:bodyPr>
            <a:normAutofit/>
          </a:bodyPr>
          <a:lstStyle/>
          <a:p>
            <a:r>
              <a:rPr lang="en-GB" dirty="0"/>
              <a:t>People may be unaware of the personal costs involved in sugar consumption?</a:t>
            </a:r>
          </a:p>
          <a:p>
            <a:r>
              <a:rPr lang="en-GB" dirty="0"/>
              <a:t>Addictive qualities?</a:t>
            </a:r>
          </a:p>
          <a:p>
            <a:r>
              <a:rPr lang="en-GB" dirty="0"/>
              <a:t>Popular to ‘quit sugar’?</a:t>
            </a:r>
          </a:p>
        </p:txBody>
      </p:sp>
      <p:pic>
        <p:nvPicPr>
          <p:cNvPr id="4" name="Picture 3"/>
          <p:cNvPicPr>
            <a:picLocks noChangeAspect="1"/>
          </p:cNvPicPr>
          <p:nvPr/>
        </p:nvPicPr>
        <p:blipFill>
          <a:blip r:embed="rId2"/>
          <a:stretch>
            <a:fillRect/>
          </a:stretch>
        </p:blipFill>
        <p:spPr>
          <a:xfrm>
            <a:off x="10447156" y="182881"/>
            <a:ext cx="1629455" cy="6430734"/>
          </a:xfrm>
          <a:prstGeom prst="rect">
            <a:avLst/>
          </a:prstGeom>
        </p:spPr>
      </p:pic>
    </p:spTree>
    <p:extLst>
      <p:ext uri="{BB962C8B-B14F-4D97-AF65-F5344CB8AC3E}">
        <p14:creationId xmlns:p14="http://schemas.microsoft.com/office/powerpoint/2010/main" val="16590503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Lack of awareness of the harm caused</a:t>
            </a:r>
          </a:p>
        </p:txBody>
      </p:sp>
      <p:sp>
        <p:nvSpPr>
          <p:cNvPr id="3" name="Content Placeholder 2"/>
          <p:cNvSpPr>
            <a:spLocks noGrp="1"/>
          </p:cNvSpPr>
          <p:nvPr>
            <p:ph idx="1"/>
          </p:nvPr>
        </p:nvSpPr>
        <p:spPr>
          <a:xfrm>
            <a:off x="818712" y="2222287"/>
            <a:ext cx="10554574" cy="4067479"/>
          </a:xfrm>
        </p:spPr>
        <p:txBody>
          <a:bodyPr>
            <a:normAutofit/>
          </a:bodyPr>
          <a:lstStyle/>
          <a:p>
            <a:r>
              <a:rPr lang="en-GB" dirty="0"/>
              <a:t>People may be unaware of the personal costs involved in sugar consumption. Alternatively, people may be aware sugar is bad for you, but struggle to reduce consumption because of its addictive qualities.</a:t>
            </a:r>
          </a:p>
          <a:p>
            <a:r>
              <a:rPr lang="en-GB" dirty="0"/>
              <a:t>How much sugar does an average person consume per week?</a:t>
            </a:r>
          </a:p>
          <a:p>
            <a:pPr lvl="1"/>
            <a:r>
              <a:rPr lang="en-GB" dirty="0"/>
              <a:t>Within foods?</a:t>
            </a:r>
          </a:p>
          <a:p>
            <a:r>
              <a:rPr lang="en-GB" dirty="0"/>
              <a:t>This lack of awareness about sugar is an example of information failure – consumers not having full information to make informed choices.</a:t>
            </a:r>
          </a:p>
          <a:p>
            <a:pPr lvl="1"/>
            <a:r>
              <a:rPr lang="en-GB" dirty="0"/>
              <a:t>The amount of sugar in certain foods/drinks</a:t>
            </a:r>
          </a:p>
          <a:p>
            <a:pPr lvl="1"/>
            <a:r>
              <a:rPr lang="en-GB" dirty="0"/>
              <a:t>The harmful effects of sugar</a:t>
            </a:r>
          </a:p>
          <a:p>
            <a:endParaRPr lang="en-GB" dirty="0"/>
          </a:p>
        </p:txBody>
      </p:sp>
    </p:spTree>
    <p:extLst>
      <p:ext uri="{BB962C8B-B14F-4D97-AF65-F5344CB8AC3E}">
        <p14:creationId xmlns:p14="http://schemas.microsoft.com/office/powerpoint/2010/main" val="14862434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Generates some much needed revenue</a:t>
            </a:r>
          </a:p>
        </p:txBody>
      </p:sp>
      <p:sp>
        <p:nvSpPr>
          <p:cNvPr id="3" name="Content Placeholder 2"/>
          <p:cNvSpPr>
            <a:spLocks noGrp="1"/>
          </p:cNvSpPr>
          <p:nvPr>
            <p:ph idx="1"/>
          </p:nvPr>
        </p:nvSpPr>
        <p:spPr>
          <a:xfrm>
            <a:off x="764280" y="1559430"/>
            <a:ext cx="10554574" cy="3636511"/>
          </a:xfrm>
        </p:spPr>
        <p:txBody>
          <a:bodyPr/>
          <a:lstStyle/>
          <a:p>
            <a:r>
              <a:rPr lang="en-GB" dirty="0"/>
              <a:t>A great way of raising some tax revenue?</a:t>
            </a:r>
          </a:p>
          <a:p>
            <a:endParaRPr lang="en-GB" dirty="0"/>
          </a:p>
          <a:p>
            <a:r>
              <a:rPr lang="en-GB" dirty="0"/>
              <a:t>Revenue generated by these taxes could be spent on efforts to improve health care systems, encourage healthier diets, increase physical activity, or build capacity for effective tax administration, further increasing the value of this measure.</a:t>
            </a:r>
          </a:p>
        </p:txBody>
      </p:sp>
    </p:spTree>
    <p:extLst>
      <p:ext uri="{BB962C8B-B14F-4D97-AF65-F5344CB8AC3E}">
        <p14:creationId xmlns:p14="http://schemas.microsoft.com/office/powerpoint/2010/main" val="31834004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Continued…</a:t>
            </a:r>
          </a:p>
        </p:txBody>
      </p:sp>
      <p:sp>
        <p:nvSpPr>
          <p:cNvPr id="3" name="Content Placeholder 2"/>
          <p:cNvSpPr>
            <a:spLocks noGrp="1"/>
          </p:cNvSpPr>
          <p:nvPr>
            <p:ph idx="1"/>
          </p:nvPr>
        </p:nvSpPr>
        <p:spPr/>
        <p:txBody>
          <a:bodyPr/>
          <a:lstStyle/>
          <a:p>
            <a:r>
              <a:rPr lang="en-GB" dirty="0"/>
              <a:t>Fund spending on growing health problems of sugar consumption (e.g. obesity management)</a:t>
            </a:r>
          </a:p>
          <a:p>
            <a:r>
              <a:rPr lang="en-GB" dirty="0"/>
              <a:t>Tax to fund spending in a particular area? Would this make it more acceptable to the general public? </a:t>
            </a:r>
          </a:p>
          <a:p>
            <a:r>
              <a:rPr lang="en-GB" dirty="0"/>
              <a:t>Tax raised used to fund health care or education about healthy eating? </a:t>
            </a:r>
          </a:p>
          <a:p>
            <a:r>
              <a:rPr lang="en-GB" dirty="0"/>
              <a:t>Norway – very high tax on alcohol – goes directly to health care and treating problems caused by this. </a:t>
            </a:r>
          </a:p>
          <a:p>
            <a:endParaRPr lang="en-GB" dirty="0"/>
          </a:p>
        </p:txBody>
      </p:sp>
    </p:spTree>
    <p:extLst>
      <p:ext uri="{BB962C8B-B14F-4D97-AF65-F5344CB8AC3E}">
        <p14:creationId xmlns:p14="http://schemas.microsoft.com/office/powerpoint/2010/main" val="20816827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Generates changes to supply and demand</a:t>
            </a:r>
          </a:p>
        </p:txBody>
      </p:sp>
      <p:sp>
        <p:nvSpPr>
          <p:cNvPr id="3" name="Content Placeholder 2"/>
          <p:cNvSpPr>
            <a:spLocks noGrp="1"/>
          </p:cNvSpPr>
          <p:nvPr>
            <p:ph idx="1"/>
          </p:nvPr>
        </p:nvSpPr>
        <p:spPr>
          <a:xfrm>
            <a:off x="505204" y="1863058"/>
            <a:ext cx="10554574" cy="3636511"/>
          </a:xfrm>
        </p:spPr>
        <p:txBody>
          <a:bodyPr>
            <a:normAutofit/>
          </a:bodyPr>
          <a:lstStyle/>
          <a:p>
            <a:r>
              <a:rPr lang="en-GB" dirty="0"/>
              <a:t>Healthier alternatives?</a:t>
            </a:r>
          </a:p>
          <a:p>
            <a:endParaRPr lang="en-GB" dirty="0"/>
          </a:p>
          <a:p>
            <a:r>
              <a:rPr lang="en-GB" dirty="0"/>
              <a:t>Water…Awareness of hydration </a:t>
            </a:r>
          </a:p>
          <a:p>
            <a:endParaRPr lang="en-GB" dirty="0"/>
          </a:p>
          <a:p>
            <a:r>
              <a:rPr lang="en-GB" dirty="0"/>
              <a:t>Schools?</a:t>
            </a:r>
          </a:p>
          <a:p>
            <a:endParaRPr lang="en-GB" dirty="0"/>
          </a:p>
        </p:txBody>
      </p:sp>
    </p:spTree>
    <p:extLst>
      <p:ext uri="{BB962C8B-B14F-4D97-AF65-F5344CB8AC3E}">
        <p14:creationId xmlns:p14="http://schemas.microsoft.com/office/powerpoint/2010/main" val="36678743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Generates changes to supply and demand</a:t>
            </a:r>
          </a:p>
        </p:txBody>
      </p:sp>
      <p:sp>
        <p:nvSpPr>
          <p:cNvPr id="3" name="Content Placeholder 2"/>
          <p:cNvSpPr>
            <a:spLocks noGrp="1"/>
          </p:cNvSpPr>
          <p:nvPr>
            <p:ph idx="1"/>
          </p:nvPr>
        </p:nvSpPr>
        <p:spPr>
          <a:xfrm>
            <a:off x="668489" y="2496607"/>
            <a:ext cx="10554574" cy="3636511"/>
          </a:xfrm>
        </p:spPr>
        <p:txBody>
          <a:bodyPr>
            <a:normAutofit lnSpcReduction="10000"/>
          </a:bodyPr>
          <a:lstStyle/>
          <a:p>
            <a:r>
              <a:rPr lang="en-GB" dirty="0"/>
              <a:t>A sugar tax creates an incentive for firms to supply alternatives which are healthier. </a:t>
            </a:r>
          </a:p>
          <a:p>
            <a:r>
              <a:rPr lang="en-GB" dirty="0"/>
              <a:t>Coca Cola – change in recipe – gradual sugar reduction</a:t>
            </a:r>
          </a:p>
          <a:p>
            <a:r>
              <a:rPr lang="en-GB" dirty="0"/>
              <a:t>If you go into certain fast food restaurants, sugary drinks have often been heavily promoted – e.g. free refills in 5 Guys. </a:t>
            </a:r>
          </a:p>
          <a:p>
            <a:pPr lvl="1"/>
            <a:r>
              <a:rPr lang="en-GB" dirty="0"/>
              <a:t>It could be argued that supply creates its own demand. But, if firms have incentives to promote healthier drinks with substantially lower sugar content, then consumers will to an extent follow the supply. </a:t>
            </a:r>
          </a:p>
          <a:p>
            <a:pPr lvl="1"/>
            <a:r>
              <a:rPr lang="en-GB" dirty="0"/>
              <a:t>Meal deals in supermarkets – healthy drinks alternatives. </a:t>
            </a:r>
          </a:p>
          <a:p>
            <a:r>
              <a:rPr lang="en-GB" dirty="0"/>
              <a:t>Evidence from the UK sugar tax suggests this is true. In the two years after the UK introduced a tax on sugary drinks, manufacturers responded by reducing the sugar content in their drinks to avoid the tax (Scarborough et al., 2020).</a:t>
            </a:r>
          </a:p>
          <a:p>
            <a:endParaRPr lang="en-GB" dirty="0"/>
          </a:p>
        </p:txBody>
      </p:sp>
    </p:spTree>
    <p:extLst>
      <p:ext uri="{BB962C8B-B14F-4D97-AF65-F5344CB8AC3E}">
        <p14:creationId xmlns:p14="http://schemas.microsoft.com/office/powerpoint/2010/main" val="1473244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AA173-F3CA-2E77-FA5A-0DD09F324852}"/>
              </a:ext>
            </a:extLst>
          </p:cNvPr>
          <p:cNvSpPr>
            <a:spLocks noGrp="1"/>
          </p:cNvSpPr>
          <p:nvPr>
            <p:ph type="title"/>
          </p:nvPr>
        </p:nvSpPr>
        <p:spPr/>
        <p:txBody>
          <a:bodyPr/>
          <a:lstStyle/>
          <a:p>
            <a:r>
              <a:rPr lang="en-GB" b="0" dirty="0">
                <a:solidFill>
                  <a:srgbClr val="FFFFFF"/>
                </a:solidFill>
                <a:latin typeface="GDS Transport"/>
              </a:rPr>
              <a:t>Policy paper – UK Government- Change from 1</a:t>
            </a:r>
            <a:r>
              <a:rPr lang="en-GB" b="0" baseline="30000" dirty="0">
                <a:solidFill>
                  <a:srgbClr val="FFFFFF"/>
                </a:solidFill>
                <a:latin typeface="GDS Transport"/>
              </a:rPr>
              <a:t>st</a:t>
            </a:r>
            <a:r>
              <a:rPr lang="en-GB" b="0" dirty="0">
                <a:solidFill>
                  <a:srgbClr val="FFFFFF"/>
                </a:solidFill>
                <a:latin typeface="GDS Transport"/>
              </a:rPr>
              <a:t> April, 2023</a:t>
            </a:r>
            <a:endParaRPr lang="en-US" dirty="0"/>
          </a:p>
        </p:txBody>
      </p:sp>
      <p:sp>
        <p:nvSpPr>
          <p:cNvPr id="3" name="Content Placeholder 2">
            <a:extLst>
              <a:ext uri="{FF2B5EF4-FFF2-40B4-BE49-F238E27FC236}">
                <a16:creationId xmlns:a16="http://schemas.microsoft.com/office/drawing/2014/main" id="{2FE2D931-ECD1-9F82-B013-FB8407F2562A}"/>
              </a:ext>
            </a:extLst>
          </p:cNvPr>
          <p:cNvSpPr>
            <a:spLocks noGrp="1"/>
          </p:cNvSpPr>
          <p:nvPr>
            <p:ph idx="1"/>
          </p:nvPr>
        </p:nvSpPr>
        <p:spPr>
          <a:xfrm>
            <a:off x="818712" y="1785257"/>
            <a:ext cx="10554574" cy="5584372"/>
          </a:xfrm>
        </p:spPr>
        <p:txBody>
          <a:bodyPr/>
          <a:lstStyle/>
          <a:p>
            <a:pPr algn="l"/>
            <a:r>
              <a:rPr lang="en-GB" sz="2000" b="1" i="0" dirty="0">
                <a:solidFill>
                  <a:srgbClr val="FFFFFF"/>
                </a:solidFill>
                <a:effectLst/>
                <a:latin typeface="GDS Transport"/>
              </a:rPr>
              <a:t>Soft Drinks Industry Levy - concentrates mixed with added sugar when dispensed</a:t>
            </a:r>
          </a:p>
          <a:p>
            <a:pPr algn="l"/>
            <a:r>
              <a:rPr lang="en-GB" sz="2000" b="0" i="0" dirty="0">
                <a:solidFill>
                  <a:srgbClr val="FFFFFF"/>
                </a:solidFill>
                <a:effectLst/>
                <a:latin typeface="GDS Transport"/>
              </a:rPr>
              <a:t>Paper Published 15 March 2023</a:t>
            </a:r>
          </a:p>
          <a:p>
            <a:pPr algn="l"/>
            <a:r>
              <a:rPr lang="en-GB" sz="2000" b="0" i="0" dirty="0">
                <a:effectLst/>
                <a:latin typeface="GDS Transport"/>
              </a:rPr>
              <a:t>Consultation with industry members identified an opportunity to close a minor technical loophole within the Soft Drinks Industrial Levy (SDIL), improving the consistency of its application. This measure extends the definition of a soft drink liable to the SDIL to include packaged concentrates which are mixed with sugar when dispensed from a soft drink fountain machine.</a:t>
            </a:r>
          </a:p>
          <a:p>
            <a:pPr algn="l"/>
            <a:r>
              <a:rPr lang="en-GB" sz="2000" b="0" i="0" dirty="0">
                <a:effectLst/>
                <a:latin typeface="GDS Transport"/>
              </a:rPr>
              <a:t>The measure will bring consistency by incorporating concentrates which are mixed with sugar and diluted by a fountain machine to dispense a drink containing a total sugar content of 5 grams or more per 100 millilitres within the SDIL.</a:t>
            </a:r>
          </a:p>
          <a:p>
            <a:endParaRPr lang="en-US" dirty="0"/>
          </a:p>
        </p:txBody>
      </p:sp>
    </p:spTree>
    <p:extLst>
      <p:ext uri="{BB962C8B-B14F-4D97-AF65-F5344CB8AC3E}">
        <p14:creationId xmlns:p14="http://schemas.microsoft.com/office/powerpoint/2010/main" val="3377486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Sugar tax in the UK – freedom of choice / who is paying for this?</a:t>
            </a:r>
          </a:p>
        </p:txBody>
      </p:sp>
      <p:sp>
        <p:nvSpPr>
          <p:cNvPr id="3" name="Content Placeholder 2"/>
          <p:cNvSpPr>
            <a:spLocks noGrp="1"/>
          </p:cNvSpPr>
          <p:nvPr>
            <p:ph idx="1"/>
          </p:nvPr>
        </p:nvSpPr>
        <p:spPr/>
        <p:txBody>
          <a:bodyPr/>
          <a:lstStyle/>
          <a:p>
            <a:r>
              <a:rPr lang="en-GB" dirty="0"/>
              <a:t>£0.24 per litre for drinks with over 8 g sugar per 100 mL (high levy category), (£0.28 from 1</a:t>
            </a:r>
            <a:r>
              <a:rPr lang="en-GB" baseline="30000" dirty="0"/>
              <a:t>st</a:t>
            </a:r>
            <a:r>
              <a:rPr lang="en-GB" dirty="0"/>
              <a:t> April 2026)</a:t>
            </a:r>
          </a:p>
          <a:p>
            <a:r>
              <a:rPr lang="en-GB" dirty="0"/>
              <a:t>£0.18 per litre for drinks with 5 to 8 g sugar per 100 mL (low levy category) (£0.21 from 1</a:t>
            </a:r>
            <a:r>
              <a:rPr lang="en-GB" baseline="30000" dirty="0"/>
              <a:t>st</a:t>
            </a:r>
            <a:r>
              <a:rPr lang="en-GB" dirty="0"/>
              <a:t> April 2026)</a:t>
            </a:r>
          </a:p>
          <a:p>
            <a:r>
              <a:rPr lang="en-GB" dirty="0"/>
              <a:t>no charge for drinks with less than 5 g sugar per 100 mL (no levy category)</a:t>
            </a:r>
          </a:p>
          <a:p>
            <a:endParaRPr lang="en-GB" dirty="0"/>
          </a:p>
          <a:p>
            <a:endParaRPr lang="en-GB" dirty="0"/>
          </a:p>
          <a:p>
            <a:r>
              <a:rPr lang="en-GB" dirty="0"/>
              <a:t>A study (Scarborough et al., 2020) on the effect of the UK sugar tax, found prices only rose by 31% of the tax levy, suggesting </a:t>
            </a:r>
            <a:r>
              <a:rPr lang="en-GB" b="1" dirty="0"/>
              <a:t>manufacturers absorbed 2/3 of the tax increase </a:t>
            </a:r>
            <a:r>
              <a:rPr lang="en-GB" dirty="0"/>
              <a:t>themselves, suggesting demand is price sensitive for sugary drinks – with many alternatives.</a:t>
            </a:r>
          </a:p>
          <a:p>
            <a:endParaRPr lang="en-GB" dirty="0"/>
          </a:p>
        </p:txBody>
      </p:sp>
    </p:spTree>
    <p:extLst>
      <p:ext uri="{BB962C8B-B14F-4D97-AF65-F5344CB8AC3E}">
        <p14:creationId xmlns:p14="http://schemas.microsoft.com/office/powerpoint/2010/main" val="23016065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4868" y="1198303"/>
            <a:ext cx="10571998" cy="970450"/>
          </a:xfrm>
        </p:spPr>
        <p:txBody>
          <a:bodyPr/>
          <a:lstStyle/>
          <a:p>
            <a:r>
              <a:rPr lang="en-GB" dirty="0"/>
              <a:t>Scarborough et al., 2020</a:t>
            </a:r>
            <a:br>
              <a:rPr lang="en-GB" dirty="0"/>
            </a:br>
            <a:r>
              <a:rPr lang="en-GB" sz="1400" dirty="0"/>
              <a:t>Impact of the announcement and implementation of the UK Soft Drinks Industry Levy on sugar content, price, product size and number of available soft drinks in the UK, 2015-19:</a:t>
            </a:r>
            <a:br>
              <a:rPr lang="en-GB" dirty="0"/>
            </a:br>
            <a:endParaRPr lang="en-GB" dirty="0"/>
          </a:p>
        </p:txBody>
      </p:sp>
      <p:sp>
        <p:nvSpPr>
          <p:cNvPr id="3" name="Content Placeholder 2"/>
          <p:cNvSpPr>
            <a:spLocks noGrp="1"/>
          </p:cNvSpPr>
          <p:nvPr>
            <p:ph idx="1"/>
          </p:nvPr>
        </p:nvSpPr>
        <p:spPr>
          <a:xfrm>
            <a:off x="818712" y="2076995"/>
            <a:ext cx="10554574" cy="4630782"/>
          </a:xfrm>
        </p:spPr>
        <p:txBody>
          <a:bodyPr>
            <a:normAutofit/>
          </a:bodyPr>
          <a:lstStyle/>
          <a:p>
            <a:r>
              <a:rPr lang="en-GB" dirty="0"/>
              <a:t>The stated aim of the SDIL was to encourage the soft drinks industry to improve the healthiness of the drinks they produce, by reducing sugar content or reducing portion sizes. The SDIL was implemented in April 2018.</a:t>
            </a:r>
          </a:p>
          <a:p>
            <a:r>
              <a:rPr lang="en-GB" dirty="0"/>
              <a:t>This study measured the impact of the SDIL on the soft drinks that are available to buy in the UK to evaluate whether the SDIL achieved its aim of influencing industry practice.</a:t>
            </a:r>
          </a:p>
          <a:p>
            <a:endParaRPr lang="en-GB" b="1" dirty="0"/>
          </a:p>
          <a:p>
            <a:r>
              <a:rPr lang="en-GB" b="1" dirty="0"/>
              <a:t>What did the researchers do and find?</a:t>
            </a:r>
          </a:p>
          <a:p>
            <a:r>
              <a:rPr lang="en-GB" dirty="0"/>
              <a:t>They used data on 209,637 observations of soft drinks available from UK supermarket websites at 85 time points between September 2015 and February 2019.</a:t>
            </a:r>
          </a:p>
          <a:p>
            <a:endParaRPr lang="en-GB" dirty="0"/>
          </a:p>
        </p:txBody>
      </p:sp>
    </p:spTree>
    <p:extLst>
      <p:ext uri="{BB962C8B-B14F-4D97-AF65-F5344CB8AC3E}">
        <p14:creationId xmlns:p14="http://schemas.microsoft.com/office/powerpoint/2010/main" val="6860113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D623B-4ED2-70B3-09E6-653989DB2E4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8EB129F-E2F1-7A0B-EDDD-246709A24A82}"/>
              </a:ext>
            </a:extLst>
          </p:cNvPr>
          <p:cNvSpPr>
            <a:spLocks noGrp="1"/>
          </p:cNvSpPr>
          <p:nvPr>
            <p:ph idx="1"/>
          </p:nvPr>
        </p:nvSpPr>
        <p:spPr/>
        <p:txBody>
          <a:bodyPr>
            <a:normAutofit fontScale="92500" lnSpcReduction="20000"/>
          </a:bodyPr>
          <a:lstStyle/>
          <a:p>
            <a:r>
              <a:rPr lang="en-GB" dirty="0"/>
              <a:t>At each time point, they measured the percentage of drinks with sugar levels greater than 5 g per 100 mL, the price of drinks, the volume at which they were sold, and the number of different drinks available to purchase and compared these with estimates of what would have happened if the SDIL was not introduced.</a:t>
            </a:r>
          </a:p>
          <a:p>
            <a:r>
              <a:rPr lang="en-GB" dirty="0"/>
              <a:t>Changes were found to sugar levels in drinks. </a:t>
            </a:r>
          </a:p>
          <a:p>
            <a:pPr lvl="1"/>
            <a:r>
              <a:rPr lang="en-GB" dirty="0"/>
              <a:t>The percentage of drinks with sugar over 5 g per 100 mL fell from an expected level of 49% to 15% over the time period. </a:t>
            </a:r>
          </a:p>
          <a:p>
            <a:pPr lvl="1"/>
            <a:r>
              <a:rPr lang="en-GB" dirty="0"/>
              <a:t>There was little change in the product size or the number of products available to consumers. </a:t>
            </a:r>
          </a:p>
          <a:p>
            <a:pPr lvl="1"/>
            <a:r>
              <a:rPr lang="en-GB" dirty="0"/>
              <a:t>The price of high sugar drinks increased after the implementation of the SDIL but only by one third of the amount of the tax.</a:t>
            </a:r>
          </a:p>
          <a:p>
            <a:pPr lvl="1"/>
            <a:r>
              <a:rPr lang="en-GB" dirty="0"/>
              <a:t>The results show that the SDIL was associated with a considerable impact on the soft drinks industry, particularly with regard to the amount of sugar in soft drinks. </a:t>
            </a:r>
          </a:p>
          <a:p>
            <a:pPr lvl="1"/>
            <a:r>
              <a:rPr lang="en-GB" dirty="0"/>
              <a:t>The SDIL was not associated with a reduction in the size of the soft drinks marketplace.</a:t>
            </a:r>
          </a:p>
          <a:p>
            <a:endParaRPr lang="en-US" dirty="0"/>
          </a:p>
        </p:txBody>
      </p:sp>
    </p:spTree>
    <p:extLst>
      <p:ext uri="{BB962C8B-B14F-4D97-AF65-F5344CB8AC3E}">
        <p14:creationId xmlns:p14="http://schemas.microsoft.com/office/powerpoint/2010/main" val="17893350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Arguments against sugar tax</a:t>
            </a:r>
          </a:p>
        </p:txBody>
      </p:sp>
      <p:sp>
        <p:nvSpPr>
          <p:cNvPr id="3" name="Content Placeholder 2"/>
          <p:cNvSpPr>
            <a:spLocks noGrp="1"/>
          </p:cNvSpPr>
          <p:nvPr>
            <p:ph idx="1"/>
          </p:nvPr>
        </p:nvSpPr>
        <p:spPr>
          <a:xfrm>
            <a:off x="648894" y="2326790"/>
            <a:ext cx="10554574" cy="4269953"/>
          </a:xfrm>
        </p:spPr>
        <p:txBody>
          <a:bodyPr>
            <a:normAutofit/>
          </a:bodyPr>
          <a:lstStyle/>
          <a:p>
            <a:endParaRPr lang="en-GB" dirty="0"/>
          </a:p>
        </p:txBody>
      </p:sp>
    </p:spTree>
    <p:extLst>
      <p:ext uri="{BB962C8B-B14F-4D97-AF65-F5344CB8AC3E}">
        <p14:creationId xmlns:p14="http://schemas.microsoft.com/office/powerpoint/2010/main" val="35569928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ED6C170-CB22-E704-1B76-14CCC935060F}"/>
              </a:ext>
            </a:extLst>
          </p:cNvPr>
          <p:cNvSpPr>
            <a:spLocks noGrp="1"/>
          </p:cNvSpPr>
          <p:nvPr>
            <p:ph type="title"/>
          </p:nvPr>
        </p:nvSpPr>
        <p:spPr/>
        <p:txBody>
          <a:bodyPr/>
          <a:lstStyle/>
          <a:p>
            <a:endParaRPr lang="en-US" dirty="0"/>
          </a:p>
        </p:txBody>
      </p:sp>
      <p:sp>
        <p:nvSpPr>
          <p:cNvPr id="6" name="Text Placeholder 5">
            <a:extLst>
              <a:ext uri="{FF2B5EF4-FFF2-40B4-BE49-F238E27FC236}">
                <a16:creationId xmlns:a16="http://schemas.microsoft.com/office/drawing/2014/main" id="{90D98832-6F00-0A9B-A32D-7EB4C61F7AB3}"/>
              </a:ext>
            </a:extLst>
          </p:cNvPr>
          <p:cNvSpPr>
            <a:spLocks noGrp="1"/>
          </p:cNvSpPr>
          <p:nvPr>
            <p:ph type="body" idx="1"/>
          </p:nvPr>
        </p:nvSpPr>
        <p:spPr/>
        <p:txBody>
          <a:bodyPr/>
          <a:lstStyle/>
          <a:p>
            <a:endParaRPr lang="en-US"/>
          </a:p>
        </p:txBody>
      </p:sp>
      <p:sp>
        <p:nvSpPr>
          <p:cNvPr id="7" name="Text Placeholder 6">
            <a:extLst>
              <a:ext uri="{FF2B5EF4-FFF2-40B4-BE49-F238E27FC236}">
                <a16:creationId xmlns:a16="http://schemas.microsoft.com/office/drawing/2014/main" id="{F87642AE-5989-E9E3-6D8D-14A77803981B}"/>
              </a:ext>
            </a:extLst>
          </p:cNvPr>
          <p:cNvSpPr>
            <a:spLocks noGrp="1"/>
          </p:cNvSpPr>
          <p:nvPr>
            <p:ph type="body" sz="quarter" idx="16"/>
          </p:nvPr>
        </p:nvSpPr>
        <p:spPr>
          <a:xfrm>
            <a:off x="7574642" y="1081456"/>
            <a:ext cx="4366987" cy="5558830"/>
          </a:xfrm>
        </p:spPr>
        <p:txBody>
          <a:bodyPr/>
          <a:lstStyle/>
          <a:p>
            <a:pPr algn="l"/>
            <a:r>
              <a:rPr lang="en-GB" b="0" i="0" u="none" strike="noStrike" dirty="0">
                <a:effectLst/>
                <a:latin typeface="var(--tr-font-regular)"/>
              </a:rPr>
              <a:t>"Those taxes are over," Truss said in an interview with the Daily Mail. "Talking about whether or not somebody should buy a two-for-one offer? No. There is definitely enough of that."</a:t>
            </a:r>
          </a:p>
          <a:p>
            <a:pPr algn="l"/>
            <a:r>
              <a:rPr lang="en-GB" b="0" i="0" u="none" strike="noStrike" dirty="0">
                <a:effectLst/>
                <a:latin typeface="var(--tr-font-regular)"/>
              </a:rPr>
              <a:t>Truss said Britons wanted the government to focus on things like delivering good transport links, communications infrastructure and cutting National Health Service waiting lists.</a:t>
            </a:r>
          </a:p>
          <a:p>
            <a:pPr algn="l"/>
            <a:r>
              <a:rPr lang="en-GB" b="0" i="0" u="none" strike="noStrike" dirty="0">
                <a:effectLst/>
                <a:latin typeface="var(--tr-font-regular)"/>
              </a:rPr>
              <a:t>"They don’t want the government telling them what to eat," she said.</a:t>
            </a:r>
          </a:p>
          <a:p>
            <a:endParaRPr lang="en-US" dirty="0"/>
          </a:p>
        </p:txBody>
      </p:sp>
      <p:pic>
        <p:nvPicPr>
          <p:cNvPr id="4" name="Content Placeholder 3"/>
          <p:cNvPicPr>
            <a:picLocks noGrp="1" noChangeAspect="1"/>
          </p:cNvPicPr>
          <p:nvPr>
            <p:ph idx="4294967295"/>
          </p:nvPr>
        </p:nvPicPr>
        <p:blipFill>
          <a:blip r:embed="rId2"/>
          <a:stretch>
            <a:fillRect/>
          </a:stretch>
        </p:blipFill>
        <p:spPr>
          <a:xfrm>
            <a:off x="631371" y="391886"/>
            <a:ext cx="6629399" cy="6019800"/>
          </a:xfrm>
          <a:prstGeom prst="rect">
            <a:avLst/>
          </a:prstGeom>
        </p:spPr>
      </p:pic>
    </p:spTree>
    <p:extLst>
      <p:ext uri="{BB962C8B-B14F-4D97-AF65-F5344CB8AC3E}">
        <p14:creationId xmlns:p14="http://schemas.microsoft.com/office/powerpoint/2010/main" val="26016010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It is unfair on low-income groups</a:t>
            </a:r>
          </a:p>
        </p:txBody>
      </p:sp>
      <p:sp>
        <p:nvSpPr>
          <p:cNvPr id="3" name="Content Placeholder 2"/>
          <p:cNvSpPr>
            <a:spLocks noGrp="1"/>
          </p:cNvSpPr>
          <p:nvPr>
            <p:ph idx="1"/>
          </p:nvPr>
        </p:nvSpPr>
        <p:spPr>
          <a:xfrm>
            <a:off x="648895" y="1222978"/>
            <a:ext cx="10554574" cy="3636511"/>
          </a:xfrm>
        </p:spPr>
        <p:txBody>
          <a:bodyPr>
            <a:normAutofit/>
          </a:bodyPr>
          <a:lstStyle/>
          <a:p>
            <a:r>
              <a:rPr lang="en-GB" dirty="0"/>
              <a:t>It is argued that the sugar tax is regressive because it will take a higher percentage of income from those on low-incomes. </a:t>
            </a:r>
          </a:p>
          <a:p>
            <a:endParaRPr lang="en-GB" dirty="0"/>
          </a:p>
        </p:txBody>
      </p:sp>
    </p:spTree>
    <p:extLst>
      <p:ext uri="{BB962C8B-B14F-4D97-AF65-F5344CB8AC3E}">
        <p14:creationId xmlns:p14="http://schemas.microsoft.com/office/powerpoint/2010/main" val="24600652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Regressive tax – disproportionate impact on low-income groups</a:t>
            </a:r>
          </a:p>
        </p:txBody>
      </p:sp>
      <p:sp>
        <p:nvSpPr>
          <p:cNvPr id="3" name="Content Placeholder 2"/>
          <p:cNvSpPr>
            <a:spLocks noGrp="1"/>
          </p:cNvSpPr>
          <p:nvPr>
            <p:ph idx="1"/>
          </p:nvPr>
        </p:nvSpPr>
        <p:spPr>
          <a:xfrm>
            <a:off x="818712" y="2222287"/>
            <a:ext cx="10554574" cy="4080542"/>
          </a:xfrm>
        </p:spPr>
        <p:txBody>
          <a:bodyPr>
            <a:normAutofit/>
          </a:bodyPr>
          <a:lstStyle/>
          <a:p>
            <a:r>
              <a:rPr lang="en-GB" b="1" dirty="0"/>
              <a:t>However:</a:t>
            </a:r>
          </a:p>
          <a:p>
            <a:pPr lvl="1"/>
            <a:r>
              <a:rPr lang="en-GB" dirty="0"/>
              <a:t>People can switch to non-sugary drinks and avoid tax.</a:t>
            </a:r>
          </a:p>
          <a:p>
            <a:pPr lvl="1"/>
            <a:r>
              <a:rPr lang="en-GB" dirty="0"/>
              <a:t>Everyone could benefit from the increased health care spending and improved quality of life.</a:t>
            </a:r>
          </a:p>
          <a:p>
            <a:r>
              <a:rPr lang="en-GB" dirty="0"/>
              <a:t>If there were concerns about income distribution as a result of the tax, the tax revenues could be used to reduce other regressive taxes such as VAT, </a:t>
            </a:r>
          </a:p>
          <a:p>
            <a:r>
              <a:rPr lang="en-GB" dirty="0"/>
              <a:t>Would spending on health care be a better way to improve quality of life for those on low-incomes? </a:t>
            </a:r>
          </a:p>
          <a:p>
            <a:r>
              <a:rPr lang="en-GB" dirty="0"/>
              <a:t>Would the income raised go towards this however?</a:t>
            </a:r>
          </a:p>
          <a:p>
            <a:r>
              <a:rPr lang="en-GB" dirty="0"/>
              <a:t>Less likely to be able to afford private health care treatment.</a:t>
            </a:r>
          </a:p>
          <a:p>
            <a:endParaRPr lang="en-GB" dirty="0"/>
          </a:p>
        </p:txBody>
      </p:sp>
    </p:spTree>
    <p:extLst>
      <p:ext uri="{BB962C8B-B14F-4D97-AF65-F5344CB8AC3E}">
        <p14:creationId xmlns:p14="http://schemas.microsoft.com/office/powerpoint/2010/main" val="11615662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2069" y="932413"/>
            <a:ext cx="10571998" cy="970450"/>
          </a:xfrm>
        </p:spPr>
        <p:txBody>
          <a:bodyPr/>
          <a:lstStyle/>
          <a:p>
            <a:r>
              <a:rPr lang="en-GB" dirty="0"/>
              <a:t>People should be allowed to do what they like – make their own lifestyle choices…</a:t>
            </a:r>
          </a:p>
        </p:txBody>
      </p:sp>
      <p:sp>
        <p:nvSpPr>
          <p:cNvPr id="3" name="Content Placeholder 2"/>
          <p:cNvSpPr>
            <a:spLocks noGrp="1"/>
          </p:cNvSpPr>
          <p:nvPr>
            <p:ph idx="1"/>
          </p:nvPr>
        </p:nvSpPr>
        <p:spPr>
          <a:xfrm>
            <a:off x="720739" y="2582132"/>
            <a:ext cx="10554574" cy="3636511"/>
          </a:xfrm>
        </p:spPr>
        <p:txBody>
          <a:bodyPr>
            <a:normAutofit/>
          </a:bodyPr>
          <a:lstStyle/>
          <a:p>
            <a:r>
              <a:rPr lang="en-GB" dirty="0"/>
              <a:t>One argument about sugar tax is that it is wrong for the government to make judgements about people’s lifestyle and influence consumer patterns.</a:t>
            </a:r>
          </a:p>
          <a:p>
            <a:r>
              <a:rPr lang="en-GB" dirty="0"/>
              <a:t>Nanny state? </a:t>
            </a:r>
          </a:p>
          <a:p>
            <a:endParaRPr lang="en-GB" dirty="0"/>
          </a:p>
          <a:p>
            <a:endParaRPr lang="en-GB" dirty="0"/>
          </a:p>
          <a:p>
            <a:r>
              <a:rPr lang="en-GB" dirty="0"/>
              <a:t>If the state is paying for the NHS – should the government have a say in what we do?</a:t>
            </a:r>
          </a:p>
          <a:p>
            <a:endParaRPr lang="en-GB" dirty="0"/>
          </a:p>
          <a:p>
            <a:r>
              <a:rPr lang="en-GB" dirty="0"/>
              <a:t>Health promotion focus rather than dealing with the consequences?</a:t>
            </a:r>
          </a:p>
          <a:p>
            <a:endParaRPr lang="en-GB" dirty="0"/>
          </a:p>
          <a:p>
            <a:endParaRPr lang="en-GB" dirty="0"/>
          </a:p>
          <a:p>
            <a:endParaRPr lang="en-GB" dirty="0"/>
          </a:p>
        </p:txBody>
      </p:sp>
    </p:spTree>
    <p:extLst>
      <p:ext uri="{BB962C8B-B14F-4D97-AF65-F5344CB8AC3E}">
        <p14:creationId xmlns:p14="http://schemas.microsoft.com/office/powerpoint/2010/main" val="40084236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8377" y="610473"/>
            <a:ext cx="10571998" cy="970450"/>
          </a:xfrm>
        </p:spPr>
        <p:txBody>
          <a:bodyPr/>
          <a:lstStyle/>
          <a:p>
            <a:r>
              <a:rPr lang="en-GB" dirty="0"/>
              <a:t>Other methods to reduce sugar consumption may be better?</a:t>
            </a:r>
          </a:p>
        </p:txBody>
      </p:sp>
      <p:sp>
        <p:nvSpPr>
          <p:cNvPr id="3" name="Content Placeholder 2"/>
          <p:cNvSpPr>
            <a:spLocks noGrp="1"/>
          </p:cNvSpPr>
          <p:nvPr>
            <p:ph idx="1"/>
          </p:nvPr>
        </p:nvSpPr>
        <p:spPr>
          <a:xfrm>
            <a:off x="609706" y="1000910"/>
            <a:ext cx="10554574" cy="3636511"/>
          </a:xfrm>
        </p:spPr>
        <p:txBody>
          <a:bodyPr/>
          <a:lstStyle/>
          <a:p>
            <a:r>
              <a:rPr lang="en-GB" dirty="0"/>
              <a:t>What else could be put in place to reduce sugar consumption in the British public?</a:t>
            </a:r>
          </a:p>
        </p:txBody>
      </p:sp>
    </p:spTree>
    <p:extLst>
      <p:ext uri="{BB962C8B-B14F-4D97-AF65-F5344CB8AC3E}">
        <p14:creationId xmlns:p14="http://schemas.microsoft.com/office/powerpoint/2010/main" val="33970004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Case Study - Mexico</a:t>
            </a:r>
          </a:p>
        </p:txBody>
      </p:sp>
      <p:sp>
        <p:nvSpPr>
          <p:cNvPr id="3" name="Content Placeholder 2"/>
          <p:cNvSpPr>
            <a:spLocks noGrp="1"/>
          </p:cNvSpPr>
          <p:nvPr>
            <p:ph idx="1"/>
          </p:nvPr>
        </p:nvSpPr>
        <p:spPr>
          <a:xfrm>
            <a:off x="818712" y="2222287"/>
            <a:ext cx="10554574" cy="4341799"/>
          </a:xfrm>
        </p:spPr>
        <p:txBody>
          <a:bodyPr>
            <a:normAutofit fontScale="92500" lnSpcReduction="20000"/>
          </a:bodyPr>
          <a:lstStyle/>
          <a:p>
            <a:r>
              <a:rPr lang="en-GB" dirty="0"/>
              <a:t>Evidence shows that implementing taxes on sugary drinks leads to reduced consumption of these products. </a:t>
            </a:r>
          </a:p>
          <a:p>
            <a:r>
              <a:rPr lang="en-GB" dirty="0"/>
              <a:t>Several countries are well on their way to implementing taxes on sugary drinks. </a:t>
            </a:r>
          </a:p>
          <a:p>
            <a:r>
              <a:rPr lang="en-GB" dirty="0"/>
              <a:t>In January 2014, the government of Mexico added a 1 peso per litre excise tax on any non-alcoholic beverage with added sugar (powder, concentrates or ready-to drink) to the country’s Special Tax on Production and Services, which is paid by the producer and represents about a 10% increase in price for the consumer. </a:t>
            </a:r>
          </a:p>
          <a:p>
            <a:r>
              <a:rPr lang="en-GB" dirty="0"/>
              <a:t>A study conducted by the Mexican National Institute of Public Health and the University of North Carolina evaluating the first two years of implementation showed an average reduction of 7.6% in the purchase of taxed sugary drinks during 2014 and 2015. </a:t>
            </a:r>
          </a:p>
          <a:p>
            <a:r>
              <a:rPr lang="en-GB" dirty="0"/>
              <a:t>Households with the fewest resources had an average reduction in purchases of 11.7%.</a:t>
            </a:r>
          </a:p>
          <a:p>
            <a:r>
              <a:rPr lang="en-GB" dirty="0"/>
              <a:t>The study showed a 2.1% increase in purchases of untaxed beverages, particularly purchased bottled water (</a:t>
            </a:r>
            <a:r>
              <a:rPr lang="en-GB" dirty="0" err="1"/>
              <a:t>Colchero</a:t>
            </a:r>
            <a:r>
              <a:rPr lang="en-GB" dirty="0"/>
              <a:t> et al., 2017). </a:t>
            </a:r>
          </a:p>
          <a:p>
            <a:r>
              <a:rPr lang="en-GB" dirty="0"/>
              <a:t>Over US$ 2.6 billion was raised during the first two years of implementation; some of this revenue is beginning to be invested towards installing water fountains in schools across Mexico (Nutritional Health Alliance Mexico, 2016).</a:t>
            </a:r>
          </a:p>
        </p:txBody>
      </p:sp>
    </p:spTree>
    <p:extLst>
      <p:ext uri="{BB962C8B-B14F-4D97-AF65-F5344CB8AC3E}">
        <p14:creationId xmlns:p14="http://schemas.microsoft.com/office/powerpoint/2010/main" val="2835277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48709-96C2-151F-5487-A50F6E614DF1}"/>
              </a:ext>
            </a:extLst>
          </p:cNvPr>
          <p:cNvSpPr>
            <a:spLocks noGrp="1"/>
          </p:cNvSpPr>
          <p:nvPr>
            <p:ph type="title"/>
          </p:nvPr>
        </p:nvSpPr>
        <p:spPr/>
        <p:txBody>
          <a:bodyPr/>
          <a:lstStyle/>
          <a:p>
            <a:r>
              <a:rPr lang="en-US" dirty="0"/>
              <a:t>Update on progress - 2024</a:t>
            </a:r>
          </a:p>
        </p:txBody>
      </p:sp>
      <p:pic>
        <p:nvPicPr>
          <p:cNvPr id="4" name="Online Media 3" descr="Sugar Tax 6 years on - seems to be working and calls to expand it to other foods (UK) 10/July/2024">
            <a:hlinkClick r:id="" action="ppaction://media"/>
            <a:extLst>
              <a:ext uri="{FF2B5EF4-FFF2-40B4-BE49-F238E27FC236}">
                <a16:creationId xmlns:a16="http://schemas.microsoft.com/office/drawing/2014/main" id="{6CD1A3D1-1004-ED15-9FD9-8EE6B162F481}"/>
              </a:ext>
            </a:extLst>
          </p:cNvPr>
          <p:cNvPicPr>
            <a:picLocks noGrp="1" noRot="1" noChangeAspect="1"/>
          </p:cNvPicPr>
          <p:nvPr>
            <p:ph idx="1"/>
            <a:videoFile r:link="rId1"/>
          </p:nvPr>
        </p:nvPicPr>
        <p:blipFill>
          <a:blip r:embed="rId3"/>
          <a:stretch>
            <a:fillRect/>
          </a:stretch>
        </p:blipFill>
        <p:spPr>
          <a:xfrm>
            <a:off x="1280160" y="2222500"/>
            <a:ext cx="9570720" cy="4498340"/>
          </a:xfrm>
          <a:prstGeom prst="rect">
            <a:avLst/>
          </a:prstGeom>
        </p:spPr>
      </p:pic>
    </p:spTree>
    <p:extLst>
      <p:ext uri="{BB962C8B-B14F-4D97-AF65-F5344CB8AC3E}">
        <p14:creationId xmlns:p14="http://schemas.microsoft.com/office/powerpoint/2010/main" val="3748652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555FD-71DD-3A03-1AC7-8363915D4140}"/>
              </a:ext>
            </a:extLst>
          </p:cNvPr>
          <p:cNvSpPr>
            <a:spLocks noGrp="1"/>
          </p:cNvSpPr>
          <p:nvPr>
            <p:ph type="title"/>
          </p:nvPr>
        </p:nvSpPr>
        <p:spPr>
          <a:xfrm>
            <a:off x="809999" y="447188"/>
            <a:ext cx="11068487" cy="970450"/>
          </a:xfrm>
        </p:spPr>
        <p:txBody>
          <a:bodyPr/>
          <a:lstStyle/>
          <a:p>
            <a:r>
              <a:rPr lang="en-US" dirty="0"/>
              <a:t>Action on Sugar: In 2025</a:t>
            </a:r>
          </a:p>
        </p:txBody>
      </p:sp>
      <p:sp>
        <p:nvSpPr>
          <p:cNvPr id="3" name="Content Placeholder 2">
            <a:extLst>
              <a:ext uri="{FF2B5EF4-FFF2-40B4-BE49-F238E27FC236}">
                <a16:creationId xmlns:a16="http://schemas.microsoft.com/office/drawing/2014/main" id="{E34B0229-5AA4-A98C-A2BA-E1A7D82C6C33}"/>
              </a:ext>
            </a:extLst>
          </p:cNvPr>
          <p:cNvSpPr>
            <a:spLocks noGrp="1"/>
          </p:cNvSpPr>
          <p:nvPr>
            <p:ph idx="1"/>
          </p:nvPr>
        </p:nvSpPr>
        <p:spPr>
          <a:xfrm>
            <a:off x="633517" y="2338033"/>
            <a:ext cx="11068488" cy="4375283"/>
          </a:xfrm>
        </p:spPr>
        <p:txBody>
          <a:bodyPr>
            <a:normAutofit fontScale="85000" lnSpcReduction="20000"/>
          </a:bodyPr>
          <a:lstStyle/>
          <a:p>
            <a:r>
              <a:rPr lang="en-GB" dirty="0"/>
              <a:t>3 July 2025</a:t>
            </a:r>
          </a:p>
          <a:p>
            <a:r>
              <a:rPr lang="en-GB" dirty="0"/>
              <a:t>The latest statistics reveal:  </a:t>
            </a:r>
          </a:p>
          <a:p>
            <a:r>
              <a:rPr lang="en-GB" dirty="0"/>
              <a:t>An increase of 13.5% in the volume of drinks sold covered by the SDIL. </a:t>
            </a:r>
          </a:p>
          <a:p>
            <a:r>
              <a:rPr lang="en-GB" dirty="0"/>
              <a:t>A decrease of 39.8% of total sugar sold from these drinks. This was due to the increase in sales of lower-sugar drinks and decrease in sales of higher-sugar drinks. </a:t>
            </a:r>
          </a:p>
          <a:p>
            <a:r>
              <a:rPr lang="en-GB" dirty="0"/>
              <a:t>A reduction of 47.4% in the sales weighted average (SWA) of sugar content (g per 100ml) of drinks, and a reduction of 42.2% in SWA of calories per portion.  </a:t>
            </a:r>
          </a:p>
          <a:p>
            <a:r>
              <a:rPr lang="en-GB" dirty="0"/>
              <a:t>A reduction in the SWA sugar content of drinks purchased across all the social grades ranging from 51.8% in higher and intermediate, administrative and professional occupations, to 45% in state benefits casual and lowest grade workers.  </a:t>
            </a:r>
          </a:p>
          <a:p>
            <a:r>
              <a:rPr lang="en-GB" dirty="0"/>
              <a:t>The results also noted that within the same period there was an increase in the volume of sales of yogurt drinks (24.3%), milk-based drinks (53.2%), and flavoured milk substitute drinks (18.7%). </a:t>
            </a:r>
          </a:p>
          <a:p>
            <a:r>
              <a:rPr lang="en-GB" dirty="0"/>
              <a:t>The sugar sold from yogurt drinks and milk-based drinks increased by 12.5% and 30.3% respectively, although decreased by 4.7% in flavoured milk substitute drinks.  </a:t>
            </a:r>
          </a:p>
          <a:p>
            <a:endParaRPr lang="en-US" dirty="0">
              <a:hlinkClick r:id="rId2"/>
            </a:endParaRPr>
          </a:p>
          <a:p>
            <a:r>
              <a:rPr lang="en-US" dirty="0">
                <a:hlinkClick r:id="rId2"/>
              </a:rPr>
              <a:t>https://www.actiononsugar.org/news-centre/sugar-in-the-news/2025/2025-news-stories/new-statistics-reveal-significant-sugar-reduction-as-a-result-of-the-soft-drinks-industry-levy-.html</a:t>
            </a:r>
            <a:endParaRPr lang="en-US" dirty="0"/>
          </a:p>
          <a:p>
            <a:endParaRPr lang="en-US" dirty="0"/>
          </a:p>
        </p:txBody>
      </p:sp>
    </p:spTree>
    <p:extLst>
      <p:ext uri="{BB962C8B-B14F-4D97-AF65-F5344CB8AC3E}">
        <p14:creationId xmlns:p14="http://schemas.microsoft.com/office/powerpoint/2010/main" val="907146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97DA5-0D7D-6BE9-9B51-816F8F1964E4}"/>
              </a:ext>
            </a:extLst>
          </p:cNvPr>
          <p:cNvSpPr>
            <a:spLocks noGrp="1"/>
          </p:cNvSpPr>
          <p:nvPr>
            <p:ph type="title"/>
          </p:nvPr>
        </p:nvSpPr>
        <p:spPr/>
        <p:txBody>
          <a:bodyPr/>
          <a:lstStyle/>
          <a:p>
            <a:r>
              <a:rPr lang="en-US" dirty="0"/>
              <a:t>2025</a:t>
            </a:r>
          </a:p>
        </p:txBody>
      </p:sp>
      <p:sp>
        <p:nvSpPr>
          <p:cNvPr id="3" name="Content Placeholder 2">
            <a:extLst>
              <a:ext uri="{FF2B5EF4-FFF2-40B4-BE49-F238E27FC236}">
                <a16:creationId xmlns:a16="http://schemas.microsoft.com/office/drawing/2014/main" id="{2883246B-25A1-B7C8-6B47-75C84C53F554}"/>
              </a:ext>
            </a:extLst>
          </p:cNvPr>
          <p:cNvSpPr>
            <a:spLocks noGrp="1"/>
          </p:cNvSpPr>
          <p:nvPr>
            <p:ph idx="1"/>
          </p:nvPr>
        </p:nvSpPr>
        <p:spPr/>
        <p:txBody>
          <a:bodyPr/>
          <a:lstStyle/>
          <a:p>
            <a:r>
              <a:rPr lang="en-US" dirty="0"/>
              <a:t>As of late 2025, the UK government continues to strengthen its </a:t>
            </a:r>
            <a:r>
              <a:rPr lang="en-US" b="1" dirty="0"/>
              <a:t>Soft Drinks Industry Levy (SDIL) </a:t>
            </a:r>
            <a:r>
              <a:rPr lang="en-US" dirty="0"/>
              <a:t>as part of its broader strategy to combat obesity and diet-related diseases. </a:t>
            </a:r>
          </a:p>
          <a:p>
            <a:r>
              <a:rPr lang="en-US" dirty="0"/>
              <a:t>The key updates:</a:t>
            </a:r>
          </a:p>
          <a:p>
            <a:r>
              <a:rPr lang="en-US" dirty="0"/>
              <a:t>A </a:t>
            </a:r>
            <a:r>
              <a:rPr lang="en-US" b="1" dirty="0"/>
              <a:t>public consultation launched in spring 2025</a:t>
            </a:r>
            <a:r>
              <a:rPr lang="en-US" dirty="0"/>
              <a:t> is explored </a:t>
            </a:r>
            <a:r>
              <a:rPr lang="en-US" b="1" dirty="0"/>
              <a:t>broadening the levy</a:t>
            </a:r>
            <a:r>
              <a:rPr lang="en-US" dirty="0"/>
              <a:t>:</a:t>
            </a:r>
            <a:endParaRPr lang="en-GB" dirty="0"/>
          </a:p>
          <a:p>
            <a:pPr lvl="0"/>
            <a:r>
              <a:rPr lang="en-US" dirty="0"/>
              <a:t>Lowering the threshold from </a:t>
            </a:r>
            <a:r>
              <a:rPr lang="en-US" b="1" dirty="0"/>
              <a:t>5 g to 4 g sugar per 100 ml</a:t>
            </a:r>
            <a:r>
              <a:rPr lang="en-US" dirty="0"/>
              <a:t>.</a:t>
            </a:r>
            <a:endParaRPr lang="en-GB" dirty="0"/>
          </a:p>
          <a:p>
            <a:r>
              <a:rPr lang="en-US" b="1" dirty="0"/>
              <a:t>Including milk-based and plant-based drinks</a:t>
            </a:r>
            <a:r>
              <a:rPr lang="en-US" dirty="0"/>
              <a:t> (e.g., milkshakes, oat lattes, rice milk) which were previously exempt</a:t>
            </a:r>
            <a:r>
              <a:rPr lang="en-GB" dirty="0"/>
              <a:t> </a:t>
            </a:r>
          </a:p>
          <a:p>
            <a:r>
              <a:rPr lang="en-US" dirty="0">
                <a:hlinkClick r:id="rId2"/>
              </a:rPr>
              <a:t>https://www.gov.uk/government/consultations/strengthening-the-soft-drinks-industry-levy/strengthening-the-soft-drinks-industry-levy-consultation</a:t>
            </a:r>
            <a:endParaRPr lang="en-US" dirty="0"/>
          </a:p>
          <a:p>
            <a:endParaRPr lang="en-US" dirty="0"/>
          </a:p>
        </p:txBody>
      </p:sp>
    </p:spTree>
    <p:extLst>
      <p:ext uri="{BB962C8B-B14F-4D97-AF65-F5344CB8AC3E}">
        <p14:creationId xmlns:p14="http://schemas.microsoft.com/office/powerpoint/2010/main" val="14843152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EE473-9469-F288-5B5F-B07C6838DF1F}"/>
              </a:ext>
            </a:extLst>
          </p:cNvPr>
          <p:cNvSpPr>
            <a:spLocks noGrp="1"/>
          </p:cNvSpPr>
          <p:nvPr>
            <p:ph type="title"/>
          </p:nvPr>
        </p:nvSpPr>
        <p:spPr/>
        <p:txBody>
          <a:bodyPr/>
          <a:lstStyle/>
          <a:p>
            <a:r>
              <a:rPr lang="en-GB" dirty="0"/>
              <a:t>UK Targets 203 High-Sugar Milk Drinks In Health Crackdown </a:t>
            </a:r>
            <a:endParaRPr lang="en-US" dirty="0"/>
          </a:p>
        </p:txBody>
      </p:sp>
      <p:pic>
        <p:nvPicPr>
          <p:cNvPr id="4" name="Online Media 3" descr="UK Targets 203 High-Sugar Milk Drinks In Health Crackdown | GRAVITAS">
            <a:hlinkClick r:id="" action="ppaction://media"/>
            <a:extLst>
              <a:ext uri="{FF2B5EF4-FFF2-40B4-BE49-F238E27FC236}">
                <a16:creationId xmlns:a16="http://schemas.microsoft.com/office/drawing/2014/main" id="{866E7D52-970C-2710-9688-FFFDF47BC3DE}"/>
              </a:ext>
            </a:extLst>
          </p:cNvPr>
          <p:cNvPicPr>
            <a:picLocks noGrp="1" noRot="1" noChangeAspect="1"/>
          </p:cNvPicPr>
          <p:nvPr>
            <p:ph idx="1"/>
            <a:videoFile r:link="rId1"/>
          </p:nvPr>
        </p:nvPicPr>
        <p:blipFill>
          <a:blip r:embed="rId3"/>
          <a:stretch>
            <a:fillRect/>
          </a:stretch>
        </p:blipFill>
        <p:spPr>
          <a:xfrm>
            <a:off x="1215342" y="1620456"/>
            <a:ext cx="9514390" cy="4884516"/>
          </a:xfrm>
          <a:prstGeom prst="rect">
            <a:avLst/>
          </a:prstGeom>
        </p:spPr>
      </p:pic>
    </p:spTree>
    <p:extLst>
      <p:ext uri="{BB962C8B-B14F-4D97-AF65-F5344CB8AC3E}">
        <p14:creationId xmlns:p14="http://schemas.microsoft.com/office/powerpoint/2010/main" val="328549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7AA6B-42CC-C0E8-AB8B-3FC773055AF7}"/>
              </a:ext>
            </a:extLst>
          </p:cNvPr>
          <p:cNvSpPr>
            <a:spLocks noGrp="1"/>
          </p:cNvSpPr>
          <p:nvPr>
            <p:ph type="title"/>
          </p:nvPr>
        </p:nvSpPr>
        <p:spPr/>
        <p:txBody>
          <a:bodyPr/>
          <a:lstStyle/>
          <a:p>
            <a:r>
              <a:rPr lang="en-US" dirty="0"/>
              <a:t>2026 onwards…</a:t>
            </a:r>
          </a:p>
        </p:txBody>
      </p:sp>
      <p:sp>
        <p:nvSpPr>
          <p:cNvPr id="3" name="Content Placeholder 2">
            <a:extLst>
              <a:ext uri="{FF2B5EF4-FFF2-40B4-BE49-F238E27FC236}">
                <a16:creationId xmlns:a16="http://schemas.microsoft.com/office/drawing/2014/main" id="{AB8B9DB8-0267-027F-7B04-8A4916452223}"/>
              </a:ext>
            </a:extLst>
          </p:cNvPr>
          <p:cNvSpPr>
            <a:spLocks noGrp="1"/>
          </p:cNvSpPr>
          <p:nvPr>
            <p:ph idx="1"/>
          </p:nvPr>
        </p:nvSpPr>
        <p:spPr/>
        <p:txBody>
          <a:bodyPr/>
          <a:lstStyle/>
          <a:p>
            <a:r>
              <a:rPr lang="en-GB" b="1" dirty="0"/>
              <a:t>1 January 2028</a:t>
            </a:r>
            <a:r>
              <a:rPr lang="en-GB" dirty="0"/>
              <a:t> – Major SDIL changes:</a:t>
            </a:r>
          </a:p>
          <a:p>
            <a:pPr lvl="0"/>
            <a:r>
              <a:rPr lang="en-GB" b="1" dirty="0"/>
              <a:t>Lower sugar threshold</a:t>
            </a:r>
            <a:r>
              <a:rPr lang="en-GB" dirty="0"/>
              <a:t>: levy applies from </a:t>
            </a:r>
            <a:r>
              <a:rPr lang="en-GB" b="1" dirty="0"/>
              <a:t>4.5g</a:t>
            </a:r>
            <a:r>
              <a:rPr lang="en-GB" dirty="0"/>
              <a:t> sugar/100ml instead of 5g.</a:t>
            </a:r>
          </a:p>
          <a:p>
            <a:pPr lvl="0"/>
            <a:r>
              <a:rPr lang="en-GB" b="1" dirty="0"/>
              <a:t>Milk and milk‑substitute drinks included</a:t>
            </a:r>
            <a:r>
              <a:rPr lang="en-GB" dirty="0"/>
              <a:t>: pre‑packaged flavoured milks, milkshakes, sweetened yoghurt drinks, chocolate milk drinks, and ready‑to‑drink coffees with added sugar will be liable. </a:t>
            </a:r>
          </a:p>
          <a:p>
            <a:pPr lvl="0"/>
            <a:r>
              <a:rPr lang="en-GB" dirty="0"/>
              <a:t>Open‑top drinks in cafés and restaurants remain exempt.</a:t>
            </a:r>
          </a:p>
          <a:p>
            <a:pPr lvl="1"/>
            <a:r>
              <a:rPr lang="en-GB" dirty="0"/>
              <a:t>Easier to administer if packaged – recipes used may vary in cafes</a:t>
            </a:r>
          </a:p>
          <a:p>
            <a:endParaRPr lang="en-US" dirty="0"/>
          </a:p>
        </p:txBody>
      </p:sp>
    </p:spTree>
    <p:extLst>
      <p:ext uri="{BB962C8B-B14F-4D97-AF65-F5344CB8AC3E}">
        <p14:creationId xmlns:p14="http://schemas.microsoft.com/office/powerpoint/2010/main" val="20736366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EC9E6-6975-F1D9-BDF8-7A4AC3A9DA8E}"/>
              </a:ext>
            </a:extLst>
          </p:cNvPr>
          <p:cNvSpPr>
            <a:spLocks noGrp="1"/>
          </p:cNvSpPr>
          <p:nvPr>
            <p:ph type="title"/>
          </p:nvPr>
        </p:nvSpPr>
        <p:spPr/>
        <p:txBody>
          <a:bodyPr/>
          <a:lstStyle/>
          <a:p>
            <a:r>
              <a:rPr lang="en-GB" dirty="0"/>
              <a:t>Group Task:</a:t>
            </a:r>
            <a:endParaRPr lang="en-US" dirty="0"/>
          </a:p>
        </p:txBody>
      </p:sp>
      <p:sp>
        <p:nvSpPr>
          <p:cNvPr id="3" name="Content Placeholder 2">
            <a:extLst>
              <a:ext uri="{FF2B5EF4-FFF2-40B4-BE49-F238E27FC236}">
                <a16:creationId xmlns:a16="http://schemas.microsoft.com/office/drawing/2014/main" id="{A6048227-32D1-EC17-1DF1-AABD1A9ADADB}"/>
              </a:ext>
            </a:extLst>
          </p:cNvPr>
          <p:cNvSpPr>
            <a:spLocks noGrp="1"/>
          </p:cNvSpPr>
          <p:nvPr>
            <p:ph idx="1"/>
          </p:nvPr>
        </p:nvSpPr>
        <p:spPr>
          <a:xfrm>
            <a:off x="818712" y="2222287"/>
            <a:ext cx="10554574" cy="4188525"/>
          </a:xfrm>
        </p:spPr>
        <p:txBody>
          <a:bodyPr>
            <a:normAutofit fontScale="92500" lnSpcReduction="20000"/>
          </a:bodyPr>
          <a:lstStyle/>
          <a:p>
            <a:r>
              <a:rPr lang="en-GB" dirty="0"/>
              <a:t>The UK’s Soft Drinks Industry Levy (2018) reduced sugar in beverages by over 44% and raised £240 million annually, funding school health projects.​</a:t>
            </a:r>
          </a:p>
          <a:p>
            <a:endParaRPr lang="en-GB" dirty="0"/>
          </a:p>
          <a:p>
            <a:r>
              <a:rPr lang="en-GB" dirty="0"/>
              <a:t>Debate on extending the tax to foods such as cereals and yogurts continues.​</a:t>
            </a:r>
          </a:p>
          <a:p>
            <a:r>
              <a:rPr lang="en-GB" dirty="0"/>
              <a:t>Critics argue it disproportionately affects lower-income families.​</a:t>
            </a:r>
          </a:p>
          <a:p>
            <a:endParaRPr lang="en-GB" dirty="0"/>
          </a:p>
          <a:p>
            <a:endParaRPr lang="en-GB" dirty="0"/>
          </a:p>
          <a:p>
            <a:r>
              <a:rPr lang="en-GB" dirty="0"/>
              <a:t>Task:</a:t>
            </a:r>
          </a:p>
          <a:p>
            <a:pPr>
              <a:buFont typeface="+mj-lt"/>
              <a:buAutoNum type="arabicPeriod"/>
            </a:pPr>
            <a:r>
              <a:rPr lang="en-GB" dirty="0"/>
              <a:t>Argue that the sugar tax is effective and should be expanded.</a:t>
            </a:r>
          </a:p>
          <a:p>
            <a:pPr>
              <a:buFont typeface="+mj-lt"/>
              <a:buAutoNum type="arabicPeriod"/>
            </a:pPr>
            <a:r>
              <a:rPr lang="en-GB" dirty="0"/>
              <a:t>Argue that the tax is regressive, stigmatises certain populations, and has unintended social consequences.</a:t>
            </a:r>
          </a:p>
          <a:p>
            <a:pPr marL="0" indent="0">
              <a:buNone/>
            </a:pPr>
            <a:br>
              <a:rPr lang="en-GB" dirty="0"/>
            </a:br>
            <a:endParaRPr lang="en-US" dirty="0"/>
          </a:p>
        </p:txBody>
      </p:sp>
    </p:spTree>
    <p:extLst>
      <p:ext uri="{BB962C8B-B14F-4D97-AF65-F5344CB8AC3E}">
        <p14:creationId xmlns:p14="http://schemas.microsoft.com/office/powerpoint/2010/main" val="29045304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38567-C119-7614-0807-2C2DF5C76AB3}"/>
              </a:ext>
            </a:extLst>
          </p:cNvPr>
          <p:cNvSpPr>
            <a:spLocks noGrp="1"/>
          </p:cNvSpPr>
          <p:nvPr>
            <p:ph type="title"/>
          </p:nvPr>
        </p:nvSpPr>
        <p:spPr>
          <a:xfrm>
            <a:off x="818712" y="999202"/>
            <a:ext cx="10571998" cy="970450"/>
          </a:xfrm>
        </p:spPr>
        <p:txBody>
          <a:bodyPr/>
          <a:lstStyle/>
          <a:p>
            <a:r>
              <a:rPr lang="en-GB" dirty="0"/>
              <a:t>Discussion Points:</a:t>
            </a:r>
            <a:br>
              <a:rPr lang="en-GB" dirty="0"/>
            </a:br>
            <a:endParaRPr lang="en-US" dirty="0"/>
          </a:p>
        </p:txBody>
      </p:sp>
      <p:sp>
        <p:nvSpPr>
          <p:cNvPr id="3" name="Content Placeholder 2">
            <a:extLst>
              <a:ext uri="{FF2B5EF4-FFF2-40B4-BE49-F238E27FC236}">
                <a16:creationId xmlns:a16="http://schemas.microsoft.com/office/drawing/2014/main" id="{8BD25394-B435-8291-E408-DDB43D38C554}"/>
              </a:ext>
            </a:extLst>
          </p:cNvPr>
          <p:cNvSpPr>
            <a:spLocks noGrp="1"/>
          </p:cNvSpPr>
          <p:nvPr>
            <p:ph idx="1"/>
          </p:nvPr>
        </p:nvSpPr>
        <p:spPr/>
        <p:txBody>
          <a:bodyPr/>
          <a:lstStyle/>
          <a:p>
            <a:r>
              <a:rPr lang="en-GB" dirty="0"/>
              <a:t>How effective is the UK sugar tax in reducing obesity and improving diet quality?</a:t>
            </a:r>
          </a:p>
          <a:p>
            <a:endParaRPr lang="en-GB" dirty="0"/>
          </a:p>
          <a:p>
            <a:r>
              <a:rPr lang="en-GB" dirty="0"/>
              <a:t>Is it ethical to use fiscal policy to shape individual diet behaviour?</a:t>
            </a:r>
          </a:p>
          <a:p>
            <a:endParaRPr lang="en-US" dirty="0"/>
          </a:p>
        </p:txBody>
      </p:sp>
    </p:spTree>
    <p:extLst>
      <p:ext uri="{BB962C8B-B14F-4D97-AF65-F5344CB8AC3E}">
        <p14:creationId xmlns:p14="http://schemas.microsoft.com/office/powerpoint/2010/main" val="3892041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12911-6672-2B70-170B-38B94D32808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5CE939D-BF5A-DE4A-5C11-42B3E70A2DF9}"/>
              </a:ext>
            </a:extLst>
          </p:cNvPr>
          <p:cNvSpPr>
            <a:spLocks noGrp="1"/>
          </p:cNvSpPr>
          <p:nvPr>
            <p:ph idx="1"/>
          </p:nvPr>
        </p:nvSpPr>
        <p:spPr/>
        <p:txBody>
          <a:bodyPr/>
          <a:lstStyle/>
          <a:p>
            <a:r>
              <a:rPr lang="en-US" dirty="0"/>
              <a:t>Rogers et al. (2024) found significant reductions in household purchases of sugary drinks following the levy, particularly among families with children</a:t>
            </a:r>
            <a:r>
              <a:rPr lang="en-GB" dirty="0"/>
              <a:t> </a:t>
            </a:r>
          </a:p>
          <a:p>
            <a:pPr marL="0" indent="0">
              <a:buNone/>
            </a:pPr>
            <a:r>
              <a:rPr lang="en-US" dirty="0">
                <a:hlinkClick r:id="rId2"/>
              </a:rPr>
              <a:t>https://nutrition.bmj.com/content/bmjnph/early/2025/01/21/bmjnph-2024-000981.full.pdf</a:t>
            </a:r>
            <a:endParaRPr lang="en-US" dirty="0"/>
          </a:p>
          <a:p>
            <a:r>
              <a:rPr lang="en-US" dirty="0"/>
              <a:t>Rogers et al. (2023) showed reductions of approximately </a:t>
            </a:r>
            <a:r>
              <a:rPr lang="en-US" b="1" dirty="0"/>
              <a:t>3 g of free sugar per child per day</a:t>
            </a:r>
            <a:r>
              <a:rPr lang="en-US" dirty="0"/>
              <a:t> from soft drinks post-levy</a:t>
            </a:r>
            <a:r>
              <a:rPr lang="en-GB" dirty="0"/>
              <a:t> </a:t>
            </a:r>
          </a:p>
          <a:p>
            <a:pPr marL="0" indent="0">
              <a:buNone/>
            </a:pPr>
            <a:r>
              <a:rPr lang="en-US" dirty="0">
                <a:hlinkClick r:id="rId3"/>
              </a:rPr>
              <a:t>https://jech.bmj.com/content/jech/78/9/578.full.pdf</a:t>
            </a:r>
            <a:endParaRPr lang="en-US" dirty="0"/>
          </a:p>
          <a:p>
            <a:r>
              <a:rPr lang="en-US" dirty="0"/>
              <a:t>A </a:t>
            </a:r>
            <a:r>
              <a:rPr lang="en-US" b="1" dirty="0"/>
              <a:t>Public Health Modelling study</a:t>
            </a:r>
            <a:r>
              <a:rPr lang="en-US" dirty="0"/>
              <a:t> in </a:t>
            </a:r>
            <a:r>
              <a:rPr lang="en-US" i="1" dirty="0"/>
              <a:t>Lancet Public Health</a:t>
            </a:r>
            <a:r>
              <a:rPr lang="en-US" dirty="0"/>
              <a:t> reported medium- and long-term benefits for reducing inequalities in child obesity rates</a:t>
            </a:r>
            <a:r>
              <a:rPr lang="en-GB" dirty="0"/>
              <a:t> </a:t>
            </a:r>
          </a:p>
          <a:p>
            <a:r>
              <a:rPr lang="en-US" dirty="0">
                <a:hlinkClick r:id="rId4"/>
              </a:rPr>
              <a:t>https://pmc.ncbi.nlm.nih.gov/articles/PMC11008889/</a:t>
            </a:r>
            <a:endParaRPr lang="en-US" dirty="0"/>
          </a:p>
          <a:p>
            <a:endParaRPr lang="en-US" dirty="0"/>
          </a:p>
        </p:txBody>
      </p:sp>
    </p:spTree>
    <p:extLst>
      <p:ext uri="{BB962C8B-B14F-4D97-AF65-F5344CB8AC3E}">
        <p14:creationId xmlns:p14="http://schemas.microsoft.com/office/powerpoint/2010/main" val="2556557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Summary</a:t>
            </a:r>
          </a:p>
        </p:txBody>
      </p:sp>
      <p:sp>
        <p:nvSpPr>
          <p:cNvPr id="3" name="Content Placeholder 2"/>
          <p:cNvSpPr>
            <a:spLocks noGrp="1"/>
          </p:cNvSpPr>
          <p:nvPr>
            <p:ph idx="1"/>
          </p:nvPr>
        </p:nvSpPr>
        <p:spPr/>
        <p:txBody>
          <a:bodyPr>
            <a:normAutofit/>
          </a:bodyPr>
          <a:lstStyle/>
          <a:p>
            <a:pPr marL="0" indent="0">
              <a:buNone/>
            </a:pPr>
            <a:r>
              <a:rPr lang="en-GB" dirty="0"/>
              <a:t>Health implications – especially children</a:t>
            </a:r>
          </a:p>
          <a:p>
            <a:pPr marL="0" indent="0">
              <a:buNone/>
            </a:pPr>
            <a:r>
              <a:rPr lang="en-GB" dirty="0"/>
              <a:t>Cost implications – business and consumers</a:t>
            </a:r>
          </a:p>
          <a:p>
            <a:pPr marL="0" indent="0">
              <a:buNone/>
            </a:pPr>
            <a:r>
              <a:rPr lang="en-GB" dirty="0"/>
              <a:t>NHS – protect and fund?</a:t>
            </a:r>
          </a:p>
          <a:p>
            <a:pPr marL="0" indent="0">
              <a:buNone/>
            </a:pPr>
            <a:r>
              <a:rPr lang="en-GB" dirty="0"/>
              <a:t>Personal responsibility</a:t>
            </a:r>
          </a:p>
          <a:p>
            <a:pPr marL="0" indent="0">
              <a:buNone/>
            </a:pPr>
            <a:r>
              <a:rPr lang="en-GB" dirty="0"/>
              <a:t>Awareness</a:t>
            </a:r>
          </a:p>
        </p:txBody>
      </p:sp>
    </p:spTree>
    <p:extLst>
      <p:ext uri="{BB962C8B-B14F-4D97-AF65-F5344CB8AC3E}">
        <p14:creationId xmlns:p14="http://schemas.microsoft.com/office/powerpoint/2010/main" val="1653169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emplate>Quotable</Template>
  <TotalTime>728</TotalTime>
  <Words>3109</Words>
  <Application>Microsoft Macintosh PowerPoint</Application>
  <PresentationFormat>Widescreen</PresentationFormat>
  <Paragraphs>209</Paragraphs>
  <Slides>41</Slides>
  <Notes>0</Notes>
  <HiddenSlides>0</HiddenSlides>
  <MMClips>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Century Gothic</vt:lpstr>
      <vt:lpstr>GDS Transport</vt:lpstr>
      <vt:lpstr>var(--tr-font-regular)</vt:lpstr>
      <vt:lpstr>Wingdings 2</vt:lpstr>
      <vt:lpstr>Quotable</vt:lpstr>
      <vt:lpstr>Sugar Tax</vt:lpstr>
      <vt:lpstr>WHO - 2016</vt:lpstr>
      <vt:lpstr>Consumption of sugar sweetened drinks…</vt:lpstr>
      <vt:lpstr>How much sugar is in a Coca-Cola supersize cup? - BBC Newsnight</vt:lpstr>
      <vt:lpstr>PowerPoint Presentation</vt:lpstr>
      <vt:lpstr>Jamie Oliver: Time to get 'medieval' on sugar - Newsnight</vt:lpstr>
      <vt:lpstr>Problems with excess sugar</vt:lpstr>
      <vt:lpstr>'Sugar tax' on soft drinks: What does it mean?</vt:lpstr>
      <vt:lpstr>Globally what is happening?</vt:lpstr>
      <vt:lpstr>PowerPoint Presentation</vt:lpstr>
      <vt:lpstr>SDIL rates – UK 2023 (Introduced April 2018)</vt:lpstr>
      <vt:lpstr>Pro’s and Con’s of a sugar tax?</vt:lpstr>
      <vt:lpstr>Pro’s and Con’s of a sugar tax?</vt:lpstr>
      <vt:lpstr>Arguments for a sugar tax</vt:lpstr>
      <vt:lpstr>PowerPoint Presentation</vt:lpstr>
      <vt:lpstr>Lack of awareness of the harm  caused</vt:lpstr>
      <vt:lpstr>Lack of awareness of the harm caused</vt:lpstr>
      <vt:lpstr>Generates some much needed revenue</vt:lpstr>
      <vt:lpstr>Continued…</vt:lpstr>
      <vt:lpstr>Generates changes to supply and demand</vt:lpstr>
      <vt:lpstr>Generates changes to supply and demand</vt:lpstr>
      <vt:lpstr>Policy paper – UK Government- Change from 1st April, 2023</vt:lpstr>
      <vt:lpstr>Sugar tax in the UK – freedom of choice / who is paying for this?</vt:lpstr>
      <vt:lpstr>Scarborough et al., 2020 Impact of the announcement and implementation of the UK Soft Drinks Industry Levy on sugar content, price, product size and number of available soft drinks in the UK, 2015-19: </vt:lpstr>
      <vt:lpstr>PowerPoint Presentation</vt:lpstr>
      <vt:lpstr>Arguments against sugar tax</vt:lpstr>
      <vt:lpstr>PowerPoint Presentation</vt:lpstr>
      <vt:lpstr>It is unfair on low-income groups</vt:lpstr>
      <vt:lpstr>Regressive tax – disproportionate impact on low-income groups</vt:lpstr>
      <vt:lpstr>People should be allowed to do what they like – make their own lifestyle choices…</vt:lpstr>
      <vt:lpstr>Other methods to reduce sugar consumption may be better?</vt:lpstr>
      <vt:lpstr>Case Study - Mexico</vt:lpstr>
      <vt:lpstr>Update on progress - 2024</vt:lpstr>
      <vt:lpstr>Action on Sugar: In 2025</vt:lpstr>
      <vt:lpstr>2025</vt:lpstr>
      <vt:lpstr>UK Targets 203 High-Sugar Milk Drinks In Health Crackdown </vt:lpstr>
      <vt:lpstr>2026 onwards…</vt:lpstr>
      <vt:lpstr>Group Task:</vt:lpstr>
      <vt:lpstr>Discussion Points: </vt:lpstr>
      <vt:lpstr>PowerPoint Presentation</vt:lpstr>
      <vt:lpstr>Summary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Sugar Tax</dc:title>
  <dc:creator>Administrator</dc:creator>
  <cp:lastModifiedBy>Alison Connaughton</cp:lastModifiedBy>
  <cp:revision>27</cp:revision>
  <dcterms:created xsi:type="dcterms:W3CDTF">2021-11-10T11:53:40Z</dcterms:created>
  <dcterms:modified xsi:type="dcterms:W3CDTF">2026-09-08T15:27:48Z</dcterms:modified>
</cp:coreProperties>
</file>