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7" r:id="rId12"/>
    <p:sldId id="268" r:id="rId13"/>
    <p:sldId id="266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121" autoAdjust="0"/>
  </p:normalViewPr>
  <p:slideViewPr>
    <p:cSldViewPr>
      <p:cViewPr varScale="1">
        <p:scale>
          <a:sx n="64" d="100"/>
          <a:sy n="64" d="100"/>
        </p:scale>
        <p:origin x="1978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FAF89B-7D91-4A40-8F18-CF40E0D7918A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166C47-CCB4-4AB4-A3ED-0D1E5B4B27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82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</a:t>
            </a:r>
            <a:r>
              <a:rPr lang="en-GB" baseline="0" dirty="0" smtClean="0"/>
              <a:t> cloud consumer can independently self-provision IT resources. This can be automated, so no further interaction by cloud provider or the consumer.</a:t>
            </a:r>
          </a:p>
          <a:p>
            <a:r>
              <a:rPr lang="en-GB" baseline="0" dirty="0" smtClean="0"/>
              <a:t>This creates an on-demand usage environment.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166C47-CCB4-4AB4-A3ED-0D1E5B4B27B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1811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Ability for a cloud</a:t>
            </a:r>
            <a:r>
              <a:rPr lang="en-GB" baseline="0" dirty="0" smtClean="0"/>
              <a:t> service to be widely accessible. Establishing ubiquitous access for a cloud service can require support for a range of devices, transport protocols, interfaces, and security tech.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To enable this level of access generally requires that the cloud serv. Arch. Be tailored to the particular needs of diff. cloud serv. consumers.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166C47-CCB4-4AB4-A3ED-0D1E5B4B27B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15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Ability of a cloud to transparently scale IT resources,</a:t>
            </a:r>
            <a:r>
              <a:rPr lang="en-GB" baseline="0" dirty="0" smtClean="0"/>
              <a:t> as required in response to runtime conditions or as pre-determined by the cloud consumer or cloud provider. </a:t>
            </a:r>
          </a:p>
          <a:p>
            <a:r>
              <a:rPr lang="en-GB" baseline="0" dirty="0" smtClean="0"/>
              <a:t>It feels like you got unlimited resources.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166C47-CCB4-4AB4-A3ED-0D1E5B4B27B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307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en-GB" baseline="0" dirty="0" smtClean="0"/>
              <a:t> more IT resources you have as a cloud provider, the easier you can provide elasticity.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166C47-CCB4-4AB4-A3ED-0D1E5B4B27B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092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Data kept</a:t>
            </a:r>
            <a:r>
              <a:rPr lang="en-GB" baseline="0" dirty="0" smtClean="0"/>
              <a:t> by provider – how much you’ve spent, CPU usage, network bandwidth… allows us to monitor, control and report – adjust our cloud services.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166C47-CCB4-4AB4-A3ED-0D1E5B4B27B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25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EF69B2D-F7A2-41AD-A338-85364D84CC6D}" type="datetimeFigureOut">
              <a:rPr lang="en-GB" smtClean="0"/>
              <a:t>04/07/2016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65423DCE-6242-4952-B766-30D48DC52E7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Relationship Id="rId9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Cloud Computing Technologies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Lecture 3 </a:t>
            </a:r>
            <a:r>
              <a:rPr lang="en-GB" dirty="0" smtClean="0"/>
              <a:t>– Essential Characteristics</a:t>
            </a:r>
          </a:p>
          <a:p>
            <a:r>
              <a:rPr lang="en-GB" dirty="0" smtClean="0"/>
              <a:t> E. Court</a:t>
            </a:r>
            <a:endParaRPr lang="en-GB" dirty="0"/>
          </a:p>
        </p:txBody>
      </p:sp>
      <p:pic>
        <p:nvPicPr>
          <p:cNvPr id="1026" name="Picture 2" descr="Logo new (bulletin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35" y="5661248"/>
            <a:ext cx="2857500" cy="94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15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On-Demand Services</a:t>
            </a:r>
          </a:p>
          <a:p>
            <a:r>
              <a:rPr lang="en-GB" dirty="0" smtClean="0"/>
              <a:t>Broad Network Access</a:t>
            </a:r>
          </a:p>
          <a:p>
            <a:r>
              <a:rPr lang="en-GB" dirty="0"/>
              <a:t>Resource </a:t>
            </a:r>
            <a:r>
              <a:rPr lang="en-GB" dirty="0" smtClean="0"/>
              <a:t>Pooling </a:t>
            </a:r>
            <a:r>
              <a:rPr lang="en-GB" smtClean="0"/>
              <a:t>(Multi-tenancy)</a:t>
            </a:r>
            <a:endParaRPr lang="en-GB" dirty="0"/>
          </a:p>
          <a:p>
            <a:r>
              <a:rPr lang="en-GB" dirty="0"/>
              <a:t>Rapid Elasticity/Elastic Capacity </a:t>
            </a:r>
          </a:p>
          <a:p>
            <a:r>
              <a:rPr lang="en-GB" dirty="0"/>
              <a:t>Measure Services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cover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27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consumer can unilaterally </a:t>
            </a:r>
            <a:r>
              <a:rPr lang="en-GB" b="1" dirty="0" smtClean="0"/>
              <a:t>provision computing capabilities</a:t>
            </a:r>
            <a:r>
              <a:rPr lang="en-GB" dirty="0" smtClean="0"/>
              <a:t>, </a:t>
            </a:r>
            <a:r>
              <a:rPr lang="en-GB" dirty="0"/>
              <a:t>such as server time and network storage, as needed </a:t>
            </a:r>
            <a:r>
              <a:rPr lang="en-GB" b="1" dirty="0"/>
              <a:t>automatically</a:t>
            </a:r>
            <a:r>
              <a:rPr lang="en-GB" dirty="0"/>
              <a:t> without requiring human interaction with each service provider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On-Demand Services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23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ular Callout 8"/>
          <p:cNvSpPr/>
          <p:nvPr/>
        </p:nvSpPr>
        <p:spPr>
          <a:xfrm>
            <a:off x="3017323" y="3104964"/>
            <a:ext cx="1746696" cy="1469991"/>
          </a:xfrm>
          <a:prstGeom prst="wedgeRectCallout">
            <a:avLst>
              <a:gd name="adj1" fmla="val 4769"/>
              <a:gd name="adj2" fmla="val 5784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r>
              <a:rPr lang="en-GB" dirty="0" smtClean="0"/>
              <a:t>Eliminates middle-man</a:t>
            </a:r>
          </a:p>
          <a:p>
            <a:pPr lvl="1"/>
            <a:r>
              <a:rPr lang="en-GB" dirty="0" smtClean="0"/>
              <a:t>Negatives of middle man?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On-Demand Services</a:t>
            </a:r>
            <a:endParaRPr lang="en-GB" dirty="0"/>
          </a:p>
        </p:txBody>
      </p:sp>
      <p:pic>
        <p:nvPicPr>
          <p:cNvPr id="1026" name="Picture 2" descr="http://www.clipartbest.com/cliparts/xTg/j9k/xTgj9k8T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2432360"/>
            <a:ext cx="3613599" cy="309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endesk.net/wp-content/uploads/2014/04/virtualServe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04964"/>
            <a:ext cx="2180841" cy="176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611560" y="3789040"/>
            <a:ext cx="1077012" cy="1324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ihfcl.com/images/inquir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770" y="4866593"/>
            <a:ext cx="1322835" cy="1322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>
            <a:off x="1907704" y="4713645"/>
            <a:ext cx="1224136" cy="484176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V="1">
            <a:off x="4878536" y="4451339"/>
            <a:ext cx="1565672" cy="921878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4" name="Picture 10" descr="https://t2.ftcdn.net/jpg/00/73/74/63/160_F_73746328_DV1vW8jzn44ClfHRTseS0ecehXIWDt7G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065" y="3166302"/>
            <a:ext cx="1238927" cy="130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2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val 15"/>
          <p:cNvSpPr/>
          <p:nvPr/>
        </p:nvSpPr>
        <p:spPr>
          <a:xfrm>
            <a:off x="251520" y="2730768"/>
            <a:ext cx="3240360" cy="3866583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412776"/>
            <a:ext cx="7408333" cy="4713387"/>
          </a:xfrm>
        </p:spPr>
        <p:txBody>
          <a:bodyPr/>
          <a:lstStyle/>
          <a:p>
            <a:r>
              <a:rPr lang="en-GB" dirty="0" smtClean="0"/>
              <a:t>** Automated Process **</a:t>
            </a:r>
          </a:p>
          <a:p>
            <a:pPr lvl="1"/>
            <a:r>
              <a:rPr lang="en-GB" dirty="0" smtClean="0"/>
              <a:t>For end-user control and extra provisioning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On-Demand Services</a:t>
            </a:r>
            <a:endParaRPr lang="en-GB" dirty="0"/>
          </a:p>
        </p:txBody>
      </p:sp>
      <p:pic>
        <p:nvPicPr>
          <p:cNvPr id="1026" name="Picture 2" descr="http://www.clipartbest.com/cliparts/xTg/j9k/xTgj9k8T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37954"/>
            <a:ext cx="3613599" cy="309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endesk.net/wp-content/uploads/2014/04/virtualServe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04964"/>
            <a:ext cx="2180841" cy="176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581384" y="3541996"/>
            <a:ext cx="1077012" cy="1324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 flipV="1">
            <a:off x="3020089" y="3356992"/>
            <a:ext cx="1173477" cy="598642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https://www.prodpad.com/wp-content/uploads/icon-gears1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753785"/>
            <a:ext cx="1247315" cy="74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Straight Arrow Connector 12"/>
          <p:cNvCxnSpPr/>
          <p:nvPr/>
        </p:nvCxnSpPr>
        <p:spPr>
          <a:xfrm>
            <a:off x="5076056" y="3212976"/>
            <a:ext cx="1224136" cy="991319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https://cdn3.iconfinder.com/data/icons/line-icons-medium-version/64/browser-512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382" y="3541996"/>
            <a:ext cx="1130789" cy="113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463" y="4866593"/>
            <a:ext cx="1463109" cy="146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Curved Connector 22"/>
          <p:cNvCxnSpPr/>
          <p:nvPr/>
        </p:nvCxnSpPr>
        <p:spPr>
          <a:xfrm flipV="1">
            <a:off x="3020089" y="4365105"/>
            <a:ext cx="3280103" cy="864096"/>
          </a:xfrm>
          <a:prstGeom prst="curvedConnector3">
            <a:avLst>
              <a:gd name="adj1" fmla="val 50000"/>
            </a:avLst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35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Capabilities are available over the network and accessed through standard mechanisms that promote use by heterogeneous thin or thick client platforms (e.g., mobile phones, tablets, laptops, and workstations). </a:t>
            </a:r>
            <a:endParaRPr lang="en-GB" dirty="0" smtClean="0"/>
          </a:p>
          <a:p>
            <a:r>
              <a:rPr lang="en-GB" dirty="0" smtClean="0"/>
              <a:t>….. Access over the Internet.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Broad Network Access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28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628800"/>
            <a:ext cx="7408333" cy="1224136"/>
          </a:xfrm>
        </p:spPr>
        <p:txBody>
          <a:bodyPr/>
          <a:lstStyle/>
          <a:p>
            <a:r>
              <a:rPr lang="en-GB" dirty="0" smtClean="0"/>
              <a:t>Connecting to our cloud resources through the internet.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Broad Network Access</a:t>
            </a:r>
          </a:p>
        </p:txBody>
      </p:sp>
      <p:sp>
        <p:nvSpPr>
          <p:cNvPr id="4" name="Oval 3"/>
          <p:cNvSpPr/>
          <p:nvPr/>
        </p:nvSpPr>
        <p:spPr>
          <a:xfrm>
            <a:off x="225494" y="2348880"/>
            <a:ext cx="3240360" cy="3774734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568370" y="3131475"/>
            <a:ext cx="1077012" cy="1324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s://cdn3.iconfinder.com/data/icons/line-icons-medium-version/64/browser-51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382" y="3068258"/>
            <a:ext cx="1130789" cy="113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463" y="4392855"/>
            <a:ext cx="1463109" cy="146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ipartbest.com/cliparts/xTg/j9k/xTgj9k8T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37954"/>
            <a:ext cx="3613599" cy="309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endesk.net/wp-content/uploads/2014/04/virtualServer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04964"/>
            <a:ext cx="2180841" cy="176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Straight Arrow Connector 10"/>
          <p:cNvCxnSpPr/>
          <p:nvPr/>
        </p:nvCxnSpPr>
        <p:spPr>
          <a:xfrm>
            <a:off x="3563888" y="4107390"/>
            <a:ext cx="2114258" cy="0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http://icons.iconarchive.com/icons/dtafalonso/modern-xp/512/ModernXP-73-Globe-icon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4806" y="3480761"/>
            <a:ext cx="1253258" cy="1253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97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“The </a:t>
            </a:r>
            <a:r>
              <a:rPr lang="en-GB" dirty="0"/>
              <a:t>provider’s computing </a:t>
            </a:r>
            <a:r>
              <a:rPr lang="en-GB" b="1" dirty="0"/>
              <a:t>resources are pooled </a:t>
            </a:r>
            <a:r>
              <a:rPr lang="en-GB" dirty="0"/>
              <a:t>to serve multiple consumers using a </a:t>
            </a:r>
            <a:r>
              <a:rPr lang="en-GB" b="1" dirty="0"/>
              <a:t>multi-tenant model</a:t>
            </a:r>
            <a:r>
              <a:rPr lang="en-GB" dirty="0"/>
              <a:t>, with different physical and virtual resources dynamically assigned and reassigned according to </a:t>
            </a:r>
            <a:r>
              <a:rPr lang="en-GB" b="1" dirty="0"/>
              <a:t>consumer demand. </a:t>
            </a:r>
            <a:r>
              <a:rPr lang="en-GB" dirty="0"/>
              <a:t>There is a sense </a:t>
            </a:r>
            <a:r>
              <a:rPr lang="en-GB" b="1" dirty="0"/>
              <a:t>of location independence </a:t>
            </a:r>
            <a:r>
              <a:rPr lang="en-GB" dirty="0"/>
              <a:t>in that the customer generally has </a:t>
            </a:r>
            <a:r>
              <a:rPr lang="en-GB" b="1" dirty="0"/>
              <a:t>no control or knowledge </a:t>
            </a:r>
            <a:r>
              <a:rPr lang="en-GB" dirty="0"/>
              <a:t>over the exact location of the provided resources but may be able to specify location at a higher level of abstraction (e.g., country, state, or </a:t>
            </a:r>
            <a:r>
              <a:rPr lang="en-GB" dirty="0" err="1"/>
              <a:t>datacenter</a:t>
            </a:r>
            <a:r>
              <a:rPr lang="en-GB" dirty="0"/>
              <a:t>). Examples of resources include storage, processing, memory, and network </a:t>
            </a:r>
            <a:r>
              <a:rPr lang="en-GB" dirty="0" smtClean="0"/>
              <a:t>bandwidth”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 Pooling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93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467544" y="3021045"/>
            <a:ext cx="2088232" cy="136815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9"/>
            <a:ext cx="8229600" cy="858424"/>
          </a:xfrm>
        </p:spPr>
        <p:txBody>
          <a:bodyPr/>
          <a:lstStyle/>
          <a:p>
            <a:r>
              <a:rPr lang="en-GB" dirty="0" smtClean="0"/>
              <a:t>Resource Pooling</a:t>
            </a:r>
            <a:endParaRPr lang="en-GB" dirty="0"/>
          </a:p>
        </p:txBody>
      </p:sp>
      <p:pic>
        <p:nvPicPr>
          <p:cNvPr id="4" name="Picture 2" descr="http://www.clipartbest.com/cliparts/xTg/j9k/xTgj9k8TA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411874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aststech.com/images/data-centers-ico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3131307" cy="1737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683568" y="3262315"/>
            <a:ext cx="720080" cy="88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683568" y="4772901"/>
            <a:ext cx="720080" cy="88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78340"/>
            <a:ext cx="731555" cy="73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4817321"/>
            <a:ext cx="731555" cy="73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467544" y="4531631"/>
            <a:ext cx="2088232" cy="1368152"/>
          </a:xfrm>
          <a:prstGeom prst="rect">
            <a:avLst/>
          </a:pr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287252" y="3197613"/>
            <a:ext cx="504056" cy="136815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879073" y="3196677"/>
            <a:ext cx="429231" cy="596952"/>
          </a:xfrm>
          <a:prstGeom prst="rect">
            <a:avLst/>
          </a:pr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6879073" y="3881689"/>
            <a:ext cx="429231" cy="684076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3131840" y="4772786"/>
            <a:ext cx="720080" cy="88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4817206"/>
            <a:ext cx="731555" cy="73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6"/>
          <p:cNvSpPr/>
          <p:nvPr/>
        </p:nvSpPr>
        <p:spPr>
          <a:xfrm>
            <a:off x="2915816" y="4531516"/>
            <a:ext cx="2088232" cy="1368152"/>
          </a:xfrm>
          <a:prstGeom prst="rect">
            <a:avLst/>
          </a:prstGeom>
          <a:noFill/>
          <a:ln w="317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7380312" y="3197613"/>
            <a:ext cx="360040" cy="879459"/>
          </a:xfrm>
          <a:prstGeom prst="rect">
            <a:avLst/>
          </a:prstGeom>
          <a:noFill/>
          <a:ln w="317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381963" y="4156614"/>
            <a:ext cx="358390" cy="409151"/>
          </a:xfrm>
          <a:prstGeom prst="rect">
            <a:avLst/>
          </a:prstGeom>
          <a:noFill/>
          <a:ln w="317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Content Placeholder 1"/>
          <p:cNvSpPr txBox="1">
            <a:spLocks/>
          </p:cNvSpPr>
          <p:nvPr/>
        </p:nvSpPr>
        <p:spPr>
          <a:xfrm>
            <a:off x="2470005" y="1309846"/>
            <a:ext cx="2979853" cy="39933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21" name="Rectangle 20"/>
          <p:cNvSpPr/>
          <p:nvPr/>
        </p:nvSpPr>
        <p:spPr>
          <a:xfrm>
            <a:off x="2673460" y="3030141"/>
            <a:ext cx="2088232" cy="1368152"/>
          </a:xfrm>
          <a:prstGeom prst="rect">
            <a:avLst/>
          </a:pr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2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2889484" y="3271411"/>
            <a:ext cx="720080" cy="88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588" y="3487436"/>
            <a:ext cx="731555" cy="73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Rectangle 23"/>
          <p:cNvSpPr/>
          <p:nvPr/>
        </p:nvSpPr>
        <p:spPr>
          <a:xfrm>
            <a:off x="7772156" y="3209664"/>
            <a:ext cx="400244" cy="427678"/>
          </a:xfrm>
          <a:prstGeom prst="rect">
            <a:avLst/>
          </a:prstGeom>
          <a:noFill/>
          <a:ln w="317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/>
          <p:cNvSpPr/>
          <p:nvPr/>
        </p:nvSpPr>
        <p:spPr>
          <a:xfrm>
            <a:off x="7803087" y="3677113"/>
            <a:ext cx="369314" cy="88865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Content Placeholder 1"/>
          <p:cNvSpPr txBox="1">
            <a:spLocks/>
          </p:cNvSpPr>
          <p:nvPr/>
        </p:nvSpPr>
        <p:spPr>
          <a:xfrm>
            <a:off x="384299" y="1309847"/>
            <a:ext cx="7408333" cy="42390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Different slices of the same infrastructure</a:t>
            </a:r>
          </a:p>
          <a:p>
            <a:pPr lvl="1"/>
            <a:r>
              <a:rPr lang="en-GB" dirty="0" smtClean="0"/>
              <a:t>Pool of resources that are sliced</a:t>
            </a:r>
          </a:p>
          <a:p>
            <a:pPr lvl="1"/>
            <a:r>
              <a:rPr lang="en-GB" dirty="0" smtClean="0"/>
              <a:t>Multi-tenant</a:t>
            </a:r>
          </a:p>
          <a:p>
            <a:pPr lvl="1"/>
            <a:r>
              <a:rPr lang="en-GB" dirty="0" smtClean="0"/>
              <a:t>Location Independent </a:t>
            </a:r>
          </a:p>
        </p:txBody>
      </p:sp>
    </p:spTree>
    <p:extLst>
      <p:ext uri="{BB962C8B-B14F-4D97-AF65-F5344CB8AC3E}">
        <p14:creationId xmlns:p14="http://schemas.microsoft.com/office/powerpoint/2010/main" val="207294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9"/>
          </a:xfrm>
        </p:spPr>
        <p:txBody>
          <a:bodyPr/>
          <a:lstStyle/>
          <a:p>
            <a:r>
              <a:rPr lang="en-GB" dirty="0" smtClean="0"/>
              <a:t>Capabilities can </a:t>
            </a:r>
            <a:r>
              <a:rPr lang="en-GB" dirty="0"/>
              <a:t>be </a:t>
            </a:r>
            <a:r>
              <a:rPr lang="en-GB" b="1" dirty="0"/>
              <a:t>elastically provisioned </a:t>
            </a:r>
            <a:r>
              <a:rPr lang="en-GB" dirty="0"/>
              <a:t>and </a:t>
            </a:r>
            <a:r>
              <a:rPr lang="en-GB" b="1" dirty="0"/>
              <a:t>released</a:t>
            </a:r>
            <a:r>
              <a:rPr lang="en-GB" dirty="0"/>
              <a:t>, in </a:t>
            </a:r>
            <a:r>
              <a:rPr lang="en-GB" strike="sngStrike" dirty="0"/>
              <a:t>some cases </a:t>
            </a:r>
            <a:r>
              <a:rPr lang="en-GB" dirty="0"/>
              <a:t> </a:t>
            </a:r>
            <a:r>
              <a:rPr lang="en-GB" dirty="0" smtClean="0"/>
              <a:t>most automatically</a:t>
            </a:r>
            <a:r>
              <a:rPr lang="en-GB" dirty="0"/>
              <a:t>, to </a:t>
            </a:r>
            <a:r>
              <a:rPr lang="en-GB" b="1" dirty="0"/>
              <a:t>scale</a:t>
            </a:r>
            <a:r>
              <a:rPr lang="en-GB" dirty="0"/>
              <a:t> rapidly </a:t>
            </a:r>
            <a:r>
              <a:rPr lang="en-GB" b="1" dirty="0"/>
              <a:t>outward and inward </a:t>
            </a:r>
            <a:r>
              <a:rPr lang="en-GB" dirty="0"/>
              <a:t>commensurate with demand. To the consumer, the capabilities available for provisioning often </a:t>
            </a:r>
            <a:r>
              <a:rPr lang="en-GB" b="1" dirty="0"/>
              <a:t>appear to be unlimited </a:t>
            </a:r>
            <a:r>
              <a:rPr lang="en-GB" dirty="0"/>
              <a:t>and can be appropriated in any quantity </a:t>
            </a:r>
            <a:r>
              <a:rPr lang="en-GB" b="1" dirty="0"/>
              <a:t>at any time</a:t>
            </a:r>
            <a:r>
              <a:rPr lang="en-GB" dirty="0"/>
              <a:t>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Rapid Elasticity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36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r>
              <a:rPr lang="en-GB" dirty="0" smtClean="0"/>
              <a:t>Probably the most interesting capability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Rapid Elasticity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92896"/>
            <a:ext cx="59055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06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99592" y="1493917"/>
            <a:ext cx="7408333" cy="4641379"/>
          </a:xfrm>
        </p:spPr>
        <p:txBody>
          <a:bodyPr/>
          <a:lstStyle/>
          <a:p>
            <a:r>
              <a:rPr lang="en-GB" dirty="0" smtClean="0"/>
              <a:t>On demand.</a:t>
            </a:r>
          </a:p>
          <a:p>
            <a:r>
              <a:rPr lang="en-GB" dirty="0" smtClean="0"/>
              <a:t>Can be automated.</a:t>
            </a:r>
          </a:p>
          <a:p>
            <a:r>
              <a:rPr lang="en-GB" dirty="0" smtClean="0"/>
              <a:t>Linked with </a:t>
            </a:r>
            <a:r>
              <a:rPr lang="en-GB" b="1" dirty="0" smtClean="0"/>
              <a:t>measured services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Rapid Elasticity</a:t>
            </a:r>
            <a:endParaRPr lang="en-GB" dirty="0"/>
          </a:p>
        </p:txBody>
      </p:sp>
      <p:pic>
        <p:nvPicPr>
          <p:cNvPr id="5" name="Picture 2" descr="http://www.clipartbest.com/cliparts/xTg/j9k/xTgj9k8T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243" y="2573740"/>
            <a:ext cx="411874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996850" y="4294056"/>
            <a:ext cx="720080" cy="88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cloudvault.me/assets/img/icons/1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273" y="3429000"/>
            <a:ext cx="2762279" cy="1591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708818" y="4081480"/>
            <a:ext cx="2088232" cy="136815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934" y="4448114"/>
            <a:ext cx="731555" cy="73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6667377" y="3440413"/>
            <a:ext cx="648072" cy="1579660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Callout 3"/>
          <p:cNvSpPr/>
          <p:nvPr/>
        </p:nvSpPr>
        <p:spPr>
          <a:xfrm>
            <a:off x="539552" y="2936357"/>
            <a:ext cx="2065361" cy="1008112"/>
          </a:xfrm>
          <a:prstGeom prst="wedgeEllipseCallout">
            <a:avLst>
              <a:gd name="adj1" fmla="val -17085"/>
              <a:gd name="adj2" fmla="val 82845"/>
            </a:avLst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1. I NEED MORE RESOURCES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2" name="Oval Callout 11"/>
          <p:cNvSpPr/>
          <p:nvPr/>
        </p:nvSpPr>
        <p:spPr>
          <a:xfrm>
            <a:off x="3159164" y="4813891"/>
            <a:ext cx="2065361" cy="1008112"/>
          </a:xfrm>
          <a:prstGeom prst="wedgeEllipseCallout">
            <a:avLst>
              <a:gd name="adj1" fmla="val 10223"/>
              <a:gd name="adj2" fmla="val -104498"/>
            </a:avLst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 smtClean="0">
                <a:solidFill>
                  <a:schemeClr val="tx1"/>
                </a:solidFill>
              </a:rPr>
              <a:t>2. YOU</a:t>
            </a:r>
            <a:r>
              <a:rPr lang="en-GB" sz="1200" dirty="0" smtClean="0">
                <a:solidFill>
                  <a:schemeClr val="tx1"/>
                </a:solidFill>
              </a:rPr>
              <a:t> NEED MORE RESOURCES</a:t>
            </a:r>
            <a:endParaRPr lang="en-GB" sz="1200" dirty="0">
              <a:solidFill>
                <a:schemeClr val="tx1"/>
              </a:solidFill>
            </a:endParaRPr>
          </a:p>
        </p:txBody>
      </p:sp>
      <p:pic>
        <p:nvPicPr>
          <p:cNvPr id="13" name="Picture 2" descr="https://www.prodpad.com/wp-content/uploads/icon-gears1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5537" y="3440413"/>
            <a:ext cx="1247315" cy="74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/>
          <p:cNvCxnSpPr/>
          <p:nvPr/>
        </p:nvCxnSpPr>
        <p:spPr>
          <a:xfrm flipV="1">
            <a:off x="2506759" y="4005064"/>
            <a:ext cx="1273153" cy="648072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5868144" y="3434706"/>
            <a:ext cx="780441" cy="1591073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7982331" y="3814607"/>
            <a:ext cx="478101" cy="479449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Callout 21"/>
          <p:cNvSpPr/>
          <p:nvPr/>
        </p:nvSpPr>
        <p:spPr>
          <a:xfrm>
            <a:off x="1115616" y="5653014"/>
            <a:ext cx="1806189" cy="1016346"/>
          </a:xfrm>
          <a:prstGeom prst="wedgeEllipseCallout">
            <a:avLst>
              <a:gd name="adj1" fmla="val 78745"/>
              <a:gd name="adj2" fmla="val -43867"/>
            </a:avLst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tx1"/>
                </a:solidFill>
              </a:rPr>
              <a:t>3</a:t>
            </a:r>
            <a:r>
              <a:rPr lang="en-GB" sz="1200" b="1" dirty="0" smtClean="0">
                <a:solidFill>
                  <a:schemeClr val="tx1"/>
                </a:solidFill>
              </a:rPr>
              <a:t>. YOU</a:t>
            </a:r>
            <a:r>
              <a:rPr lang="en-GB" sz="1200" dirty="0" smtClean="0">
                <a:solidFill>
                  <a:schemeClr val="tx1"/>
                </a:solidFill>
              </a:rPr>
              <a:t> DON’T NEED THESE ANY MORE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5868471" y="3792069"/>
            <a:ext cx="478101" cy="501987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Connector 19"/>
          <p:cNvCxnSpPr/>
          <p:nvPr/>
        </p:nvCxnSpPr>
        <p:spPr>
          <a:xfrm>
            <a:off x="5868144" y="3792069"/>
            <a:ext cx="478428" cy="501987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9015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9"/>
          </a:xfrm>
        </p:spPr>
        <p:txBody>
          <a:bodyPr/>
          <a:lstStyle/>
          <a:p>
            <a:r>
              <a:rPr lang="en-GB" dirty="0"/>
              <a:t>Cloud systems automatically </a:t>
            </a:r>
            <a:r>
              <a:rPr lang="en-GB" b="1" dirty="0"/>
              <a:t>control and optimize </a:t>
            </a:r>
            <a:r>
              <a:rPr lang="en-GB" dirty="0"/>
              <a:t>resource use by leveraging a </a:t>
            </a:r>
            <a:r>
              <a:rPr lang="en-GB" b="1" dirty="0"/>
              <a:t>metering </a:t>
            </a:r>
            <a:r>
              <a:rPr lang="en-GB" b="1" dirty="0" smtClean="0"/>
              <a:t>capability </a:t>
            </a:r>
            <a:r>
              <a:rPr lang="en-GB" dirty="0"/>
              <a:t>at some level of abstraction appropriate to the type of service (e.g., storage, processing, bandwidth, and active user accounts). Resource usage can be </a:t>
            </a:r>
            <a:r>
              <a:rPr lang="en-GB" b="1" dirty="0"/>
              <a:t>monitored, controlled, and reported</a:t>
            </a:r>
            <a:r>
              <a:rPr lang="en-GB" dirty="0"/>
              <a:t>, providing transparency for both the provider and consumer of the utilized service.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Measured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6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Measured Service</a:t>
            </a:r>
            <a:endParaRPr lang="en-GB" dirty="0"/>
          </a:p>
        </p:txBody>
      </p:sp>
      <p:pic>
        <p:nvPicPr>
          <p:cNvPr id="4" name="Picture 2" descr="http://www.clipartbest.com/cliparts/xTg/j9k/xTgj9k8TA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12" y="2348880"/>
            <a:ext cx="369846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ipartillustration.com/wp-content/uploads/2015/04/130743-orange-man-computers-preview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53" r="54430" b="16201"/>
          <a:stretch/>
        </p:blipFill>
        <p:spPr bwMode="auto">
          <a:xfrm>
            <a:off x="467544" y="3822556"/>
            <a:ext cx="720080" cy="88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179512" y="3609980"/>
            <a:ext cx="2088232" cy="1368152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https://cdn4.iconfinder.com/data/icons/vectory-multimedia-2/40/application_options-512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28" y="3976614"/>
            <a:ext cx="731555" cy="731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s://www.prodpad.com/wp-content/uploads/icon-gears1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04781"/>
            <a:ext cx="1247315" cy="748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2915816" y="2194898"/>
            <a:ext cx="2232248" cy="4330445"/>
          </a:xfrm>
          <a:prstGeom prst="rect">
            <a:avLst/>
          </a:prstGeom>
          <a:noFill/>
          <a:ln w="317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170" name="Picture 2" descr="http://www.netdatacenters.com/wp-content/uploads/2014/10/server-rack-colocation1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8687" y="2956809"/>
            <a:ext cx="2539841" cy="198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s://d30y9cdsu7xlg0.cloudfront.net/png/4503-200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440" y="4003019"/>
            <a:ext cx="605843" cy="6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ttps://d30y9cdsu7xlg0.cloudfront.net/png/4503-200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699" y="4937989"/>
            <a:ext cx="605843" cy="6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s://d30y9cdsu7xlg0.cloudfront.net/png/4503-200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5062" y="5733255"/>
            <a:ext cx="605843" cy="6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s://d30y9cdsu7xlg0.cloudfront.net/png/4503-200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700" y="3988499"/>
            <a:ext cx="605843" cy="6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Straight Arrow Connector 18"/>
          <p:cNvCxnSpPr>
            <a:endCxn id="8" idx="1"/>
          </p:cNvCxnSpPr>
          <p:nvPr/>
        </p:nvCxnSpPr>
        <p:spPr>
          <a:xfrm flipV="1">
            <a:off x="1955183" y="2878976"/>
            <a:ext cx="1464689" cy="943580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4735459" y="2866545"/>
            <a:ext cx="1353228" cy="539951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1907704" y="5733255"/>
            <a:ext cx="1008112" cy="0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4" descr="https://d30y9cdsu7xlg0.cloudfront.net/png/4503-200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950" y="5733254"/>
            <a:ext cx="605843" cy="6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https://d30y9cdsu7xlg0.cloudfront.net/png/4503-200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949" y="4978132"/>
            <a:ext cx="605843" cy="605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https://cdn2.iconfinder.com/data/icons/windows-8-metro-style/256/money_bag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197" y="5445224"/>
            <a:ext cx="710208" cy="710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2" name="Straight Arrow Connector 31"/>
          <p:cNvCxnSpPr>
            <a:endCxn id="5" idx="2"/>
          </p:cNvCxnSpPr>
          <p:nvPr/>
        </p:nvCxnSpPr>
        <p:spPr>
          <a:xfrm flipH="1" flipV="1">
            <a:off x="827584" y="4708169"/>
            <a:ext cx="216024" cy="613216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8106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924944"/>
            <a:ext cx="7408333" cy="3201219"/>
          </a:xfrm>
        </p:spPr>
        <p:txBody>
          <a:bodyPr/>
          <a:lstStyle/>
          <a:p>
            <a:r>
              <a:rPr lang="en-GB" dirty="0" smtClean="0"/>
              <a:t>How it looks:</a:t>
            </a:r>
          </a:p>
          <a:p>
            <a:pPr lvl="1"/>
            <a:r>
              <a:rPr lang="en-GB" dirty="0" smtClean="0"/>
              <a:t>A “Cloud VPS”&gt;&gt;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Measured Service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76872"/>
            <a:ext cx="4664346" cy="4226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4104456" cy="1140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12776"/>
            <a:ext cx="5227245" cy="714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64010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99592" y="2420888"/>
            <a:ext cx="7408333" cy="373872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On-Demand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/>
              <a:t>Eliminated middle-man activities</a:t>
            </a:r>
          </a:p>
          <a:p>
            <a:pPr lvl="1"/>
            <a:r>
              <a:rPr lang="en-GB" dirty="0" smtClean="0"/>
              <a:t>Automates the business process</a:t>
            </a:r>
            <a:endParaRPr lang="en-GB" dirty="0"/>
          </a:p>
          <a:p>
            <a:r>
              <a:rPr lang="en-GB" dirty="0"/>
              <a:t>Broad Network </a:t>
            </a:r>
            <a:r>
              <a:rPr lang="en-GB" dirty="0" smtClean="0"/>
              <a:t>Access</a:t>
            </a:r>
          </a:p>
          <a:p>
            <a:pPr lvl="1"/>
            <a:r>
              <a:rPr lang="en-GB" dirty="0" smtClean="0"/>
              <a:t>Access anywhere (SSH – Putty, Online Consoles)</a:t>
            </a:r>
            <a:endParaRPr lang="en-GB" dirty="0"/>
          </a:p>
          <a:p>
            <a:r>
              <a:rPr lang="en-GB" dirty="0"/>
              <a:t>Resource </a:t>
            </a:r>
            <a:r>
              <a:rPr lang="en-GB" dirty="0" smtClean="0"/>
              <a:t>Pooling</a:t>
            </a:r>
          </a:p>
          <a:p>
            <a:pPr lvl="1"/>
            <a:r>
              <a:rPr lang="en-GB" dirty="0" smtClean="0"/>
              <a:t>Shared physical resources</a:t>
            </a:r>
            <a:endParaRPr lang="en-GB" dirty="0"/>
          </a:p>
          <a:p>
            <a:r>
              <a:rPr lang="en-GB" dirty="0"/>
              <a:t>Rapid Elasticity/Elastic Capacity </a:t>
            </a:r>
            <a:endParaRPr lang="en-GB" dirty="0" smtClean="0"/>
          </a:p>
          <a:p>
            <a:pPr lvl="1"/>
            <a:r>
              <a:rPr lang="en-GB" dirty="0" smtClean="0"/>
              <a:t>Combining the above – on-demand scaling up or down of resources needed (automated or manually)</a:t>
            </a:r>
            <a:endParaRPr lang="en-GB" dirty="0"/>
          </a:p>
          <a:p>
            <a:r>
              <a:rPr lang="en-GB" dirty="0"/>
              <a:t>Measure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/>
              <a:t>Control and optimise your business process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539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500 words with references (</a:t>
            </a:r>
            <a:r>
              <a:rPr lang="en-GB" b="1" dirty="0" smtClean="0"/>
              <a:t>Books and journals only</a:t>
            </a:r>
            <a:r>
              <a:rPr lang="en-GB" dirty="0" smtClean="0"/>
              <a:t>)</a:t>
            </a:r>
          </a:p>
          <a:p>
            <a:r>
              <a:rPr lang="en-GB" dirty="0" smtClean="0"/>
              <a:t>Summary report of essential characteristics.</a:t>
            </a:r>
          </a:p>
          <a:p>
            <a:r>
              <a:rPr lang="en-GB" dirty="0" smtClean="0"/>
              <a:t>Will be used for assignment – do the work now.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By next week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4224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279</TotalTime>
  <Words>686</Words>
  <Application>Microsoft Office PowerPoint</Application>
  <PresentationFormat>On-screen Show (4:3)</PresentationFormat>
  <Paragraphs>76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Calibri</vt:lpstr>
      <vt:lpstr>Candara</vt:lpstr>
      <vt:lpstr>Symbol</vt:lpstr>
      <vt:lpstr>Waveform</vt:lpstr>
      <vt:lpstr>Cloud Computing Technologies</vt:lpstr>
      <vt:lpstr>Topics to cover</vt:lpstr>
      <vt:lpstr>On-Demand Services</vt:lpstr>
      <vt:lpstr>On-Demand Services</vt:lpstr>
      <vt:lpstr>On-Demand Services</vt:lpstr>
      <vt:lpstr>Broad Network Access</vt:lpstr>
      <vt:lpstr>Broad Network Access</vt:lpstr>
      <vt:lpstr>Resource Pooling</vt:lpstr>
      <vt:lpstr>Resource Pooling</vt:lpstr>
      <vt:lpstr>Rapid Elasticity</vt:lpstr>
      <vt:lpstr>Rapid Elasticity</vt:lpstr>
      <vt:lpstr>Rapid Elasticity</vt:lpstr>
      <vt:lpstr>Measured Service</vt:lpstr>
      <vt:lpstr>Measured Service</vt:lpstr>
      <vt:lpstr>Measured Service</vt:lpstr>
      <vt:lpstr>Summary</vt:lpstr>
      <vt:lpstr>By next week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Computing Technologies</dc:title>
  <dc:creator>Ethan</dc:creator>
  <cp:lastModifiedBy>arya sedigh</cp:lastModifiedBy>
  <cp:revision>33</cp:revision>
  <dcterms:created xsi:type="dcterms:W3CDTF">2016-05-02T13:57:48Z</dcterms:created>
  <dcterms:modified xsi:type="dcterms:W3CDTF">2016-07-04T20:32:57Z</dcterms:modified>
</cp:coreProperties>
</file>