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3" r:id="rId2"/>
    <p:sldMasterId id="2147483677" r:id="rId3"/>
    <p:sldMasterId id="2147483688" r:id="rId4"/>
  </p:sldMasterIdLst>
  <p:notesMasterIdLst>
    <p:notesMasterId r:id="rId27"/>
  </p:notesMasterIdLst>
  <p:sldIdLst>
    <p:sldId id="257" r:id="rId5"/>
    <p:sldId id="256" r:id="rId6"/>
    <p:sldId id="306" r:id="rId7"/>
    <p:sldId id="307" r:id="rId8"/>
    <p:sldId id="308" r:id="rId9"/>
    <p:sldId id="309" r:id="rId10"/>
    <p:sldId id="275" r:id="rId11"/>
    <p:sldId id="296" r:id="rId12"/>
    <p:sldId id="297" r:id="rId13"/>
    <p:sldId id="299" r:id="rId14"/>
    <p:sldId id="261" r:id="rId15"/>
    <p:sldId id="310" r:id="rId16"/>
    <p:sldId id="260" r:id="rId17"/>
    <p:sldId id="300" r:id="rId18"/>
    <p:sldId id="266" r:id="rId19"/>
    <p:sldId id="301" r:id="rId20"/>
    <p:sldId id="303" r:id="rId21"/>
    <p:sldId id="304" r:id="rId22"/>
    <p:sldId id="268" r:id="rId23"/>
    <p:sldId id="305" r:id="rId24"/>
    <p:sldId id="273" r:id="rId25"/>
    <p:sldId id="278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9EA159B0-4D1B-4829-91F1-1EE9A10502A6}">
          <p14:sldIdLst>
            <p14:sldId id="257"/>
            <p14:sldId id="256"/>
          </p14:sldIdLst>
        </p14:section>
        <p14:section name="Default Section" id="{DB243323-AA26-4E06-96A0-7CAC0F13CEFD}">
          <p14:sldIdLst/>
        </p14:section>
        <p14:section name="Default Section" id="{CDC99EC2-5556-4F8C-93D0-8301FE6DFEA4}">
          <p14:sldIdLst>
            <p14:sldId id="306"/>
            <p14:sldId id="307"/>
            <p14:sldId id="308"/>
            <p14:sldId id="309"/>
            <p14:sldId id="275"/>
            <p14:sldId id="296"/>
            <p14:sldId id="297"/>
            <p14:sldId id="299"/>
            <p14:sldId id="261"/>
            <p14:sldId id="310"/>
            <p14:sldId id="260"/>
            <p14:sldId id="300"/>
            <p14:sldId id="266"/>
            <p14:sldId id="301"/>
            <p14:sldId id="303"/>
            <p14:sldId id="304"/>
            <p14:sldId id="268"/>
            <p14:sldId id="305"/>
            <p14:sldId id="273"/>
            <p14:sldId id="278"/>
          </p14:sldIdLst>
        </p14:section>
        <p14:section name="Untitled Section" id="{2A8F0491-05E5-4579-8C49-691F6262B64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E1617B6-CF2B-4EA2-9077-9762AECC7EF2}" v="7" dt="2026-07-21T08:47:52.4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105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5E2CD74-7B4A-D845-AE14-DF3F39AA0682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B9B03B1-E785-AC4D-8E1E-53C925E8040B}">
      <dgm:prSet phldrT="[Text]"/>
      <dgm:spPr/>
      <dgm:t>
        <a:bodyPr/>
        <a:lstStyle/>
        <a:p>
          <a:r>
            <a:rPr lang="en-US" dirty="0"/>
            <a:t>Frustration</a:t>
          </a:r>
        </a:p>
        <a:p>
          <a:r>
            <a:rPr lang="en-US" dirty="0"/>
            <a:t>Anger</a:t>
          </a:r>
        </a:p>
      </dgm:t>
    </dgm:pt>
    <dgm:pt modelId="{72BF58D2-21F8-E34F-B716-5A92BA7F82B4}" type="parTrans" cxnId="{90796E49-7A6C-344D-81C8-4C3D0019071D}">
      <dgm:prSet/>
      <dgm:spPr/>
      <dgm:t>
        <a:bodyPr/>
        <a:lstStyle/>
        <a:p>
          <a:endParaRPr lang="en-US"/>
        </a:p>
      </dgm:t>
    </dgm:pt>
    <dgm:pt modelId="{81BC05ED-7751-B14E-BF22-99DEFE13E49A}" type="sibTrans" cxnId="{90796E49-7A6C-344D-81C8-4C3D0019071D}">
      <dgm:prSet/>
      <dgm:spPr/>
      <dgm:t>
        <a:bodyPr/>
        <a:lstStyle/>
        <a:p>
          <a:endParaRPr lang="en-US"/>
        </a:p>
      </dgm:t>
    </dgm:pt>
    <dgm:pt modelId="{6A08C9E2-5327-0D4C-8FEC-E8C497AADA5A}">
      <dgm:prSet phldrT="[Text]"/>
      <dgm:spPr/>
      <dgm:t>
        <a:bodyPr/>
        <a:lstStyle/>
        <a:p>
          <a:r>
            <a:rPr lang="en-US" dirty="0"/>
            <a:t>Acting up</a:t>
          </a:r>
        </a:p>
      </dgm:t>
    </dgm:pt>
    <dgm:pt modelId="{100EB3EE-A06B-8E4E-A632-01C091A3C358}" type="parTrans" cxnId="{F47F8DD2-EB0F-6B4F-801C-0EFB7A4892E0}">
      <dgm:prSet/>
      <dgm:spPr/>
      <dgm:t>
        <a:bodyPr/>
        <a:lstStyle/>
        <a:p>
          <a:endParaRPr lang="en-US"/>
        </a:p>
      </dgm:t>
    </dgm:pt>
    <dgm:pt modelId="{07A31B2B-0CC7-F94A-A7C7-AB70DDCDE378}" type="sibTrans" cxnId="{F47F8DD2-EB0F-6B4F-801C-0EFB7A4892E0}">
      <dgm:prSet/>
      <dgm:spPr/>
      <dgm:t>
        <a:bodyPr/>
        <a:lstStyle/>
        <a:p>
          <a:endParaRPr lang="en-US"/>
        </a:p>
      </dgm:t>
    </dgm:pt>
    <dgm:pt modelId="{00AD7AE5-244E-304D-9C82-7041815D1C63}">
      <dgm:prSet phldrT="[Text]"/>
      <dgm:spPr/>
      <dgm:t>
        <a:bodyPr/>
        <a:lstStyle/>
        <a:p>
          <a:r>
            <a:rPr lang="en-US" dirty="0"/>
            <a:t>Exclusion</a:t>
          </a:r>
        </a:p>
        <a:p>
          <a:r>
            <a:rPr lang="en-US" dirty="0"/>
            <a:t>(My best school day ever!)</a:t>
          </a:r>
        </a:p>
      </dgm:t>
    </dgm:pt>
    <dgm:pt modelId="{62932A78-3414-6F4F-A390-7D4DB5BCAE79}" type="parTrans" cxnId="{ED72574A-713A-E840-95E3-A954FC02CB52}">
      <dgm:prSet/>
      <dgm:spPr/>
      <dgm:t>
        <a:bodyPr/>
        <a:lstStyle/>
        <a:p>
          <a:endParaRPr lang="en-US"/>
        </a:p>
      </dgm:t>
    </dgm:pt>
    <dgm:pt modelId="{F4084C1D-7573-0244-8482-A225532E8B50}" type="sibTrans" cxnId="{ED72574A-713A-E840-95E3-A954FC02CB52}">
      <dgm:prSet/>
      <dgm:spPr/>
      <dgm:t>
        <a:bodyPr/>
        <a:lstStyle/>
        <a:p>
          <a:endParaRPr lang="en-US"/>
        </a:p>
      </dgm:t>
    </dgm:pt>
    <dgm:pt modelId="{6EE07784-BC09-4ABE-B493-7AA53788AF11}">
      <dgm:prSet phldrT="[Text]"/>
      <dgm:spPr/>
      <dgm:t>
        <a:bodyPr/>
        <a:lstStyle/>
        <a:p>
          <a:r>
            <a:rPr lang="en-US" dirty="0"/>
            <a:t>Anti-social or deviant </a:t>
          </a:r>
          <a:r>
            <a:rPr lang="en-US" dirty="0" err="1"/>
            <a:t>behaviour</a:t>
          </a:r>
          <a:endParaRPr lang="en-US" dirty="0"/>
        </a:p>
      </dgm:t>
    </dgm:pt>
    <dgm:pt modelId="{2F3FC6CA-FCB7-4FA9-9BED-007B3A32641F}" type="parTrans" cxnId="{70681126-9454-40F7-9B17-E8EBF775DB5F}">
      <dgm:prSet/>
      <dgm:spPr/>
      <dgm:t>
        <a:bodyPr/>
        <a:lstStyle/>
        <a:p>
          <a:endParaRPr lang="en-GB"/>
        </a:p>
      </dgm:t>
    </dgm:pt>
    <dgm:pt modelId="{5BC684FC-89C7-449C-9EBC-7804FD51CED5}" type="sibTrans" cxnId="{70681126-9454-40F7-9B17-E8EBF775DB5F}">
      <dgm:prSet/>
      <dgm:spPr/>
      <dgm:t>
        <a:bodyPr/>
        <a:lstStyle/>
        <a:p>
          <a:endParaRPr lang="en-GB"/>
        </a:p>
      </dgm:t>
    </dgm:pt>
    <dgm:pt modelId="{6F5E5B92-E8EA-A84F-8C2B-EF485CFFFBCD}" type="pres">
      <dgm:prSet presAssocID="{65E2CD74-7B4A-D845-AE14-DF3F39AA0682}" presName="Name0" presStyleCnt="0">
        <dgm:presLayoutVars>
          <dgm:dir/>
          <dgm:animLvl val="lvl"/>
          <dgm:resizeHandles val="exact"/>
        </dgm:presLayoutVars>
      </dgm:prSet>
      <dgm:spPr/>
    </dgm:pt>
    <dgm:pt modelId="{B5605B6C-62CC-BA47-99A2-3BB67F79A9D2}" type="pres">
      <dgm:prSet presAssocID="{BB9B03B1-E785-AC4D-8E1E-53C925E8040B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EBBE843D-41BA-ED48-A384-88EE2C58C669}" type="pres">
      <dgm:prSet presAssocID="{81BC05ED-7751-B14E-BF22-99DEFE13E49A}" presName="parTxOnlySpace" presStyleCnt="0"/>
      <dgm:spPr/>
    </dgm:pt>
    <dgm:pt modelId="{19EEDE55-5AC9-FF4B-8CFA-E09257A87F05}" type="pres">
      <dgm:prSet presAssocID="{6A08C9E2-5327-0D4C-8FEC-E8C497AADA5A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354C83D1-33BC-AB42-B921-E11BE27B630F}" type="pres">
      <dgm:prSet presAssocID="{07A31B2B-0CC7-F94A-A7C7-AB70DDCDE378}" presName="parTxOnlySpace" presStyleCnt="0"/>
      <dgm:spPr/>
    </dgm:pt>
    <dgm:pt modelId="{0AE4E65E-25A5-459E-99A6-3D144B1EEE21}" type="pres">
      <dgm:prSet presAssocID="{6EE07784-BC09-4ABE-B493-7AA53788AF11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10A65152-DED5-412C-9C9A-FBD2BC373223}" type="pres">
      <dgm:prSet presAssocID="{5BC684FC-89C7-449C-9EBC-7804FD51CED5}" presName="parTxOnlySpace" presStyleCnt="0"/>
      <dgm:spPr/>
    </dgm:pt>
    <dgm:pt modelId="{8E28675C-7AC0-8143-BC25-0B336AFE46AE}" type="pres">
      <dgm:prSet presAssocID="{00AD7AE5-244E-304D-9C82-7041815D1C63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894E2024-DF29-4A47-9A9A-86217144FC5B}" type="presOf" srcId="{00AD7AE5-244E-304D-9C82-7041815D1C63}" destId="{8E28675C-7AC0-8143-BC25-0B336AFE46AE}" srcOrd="0" destOrd="0" presId="urn:microsoft.com/office/officeart/2005/8/layout/chevron1"/>
    <dgm:cxn modelId="{70681126-9454-40F7-9B17-E8EBF775DB5F}" srcId="{65E2CD74-7B4A-D845-AE14-DF3F39AA0682}" destId="{6EE07784-BC09-4ABE-B493-7AA53788AF11}" srcOrd="2" destOrd="0" parTransId="{2F3FC6CA-FCB7-4FA9-9BED-007B3A32641F}" sibTransId="{5BC684FC-89C7-449C-9EBC-7804FD51CED5}"/>
    <dgm:cxn modelId="{90796E49-7A6C-344D-81C8-4C3D0019071D}" srcId="{65E2CD74-7B4A-D845-AE14-DF3F39AA0682}" destId="{BB9B03B1-E785-AC4D-8E1E-53C925E8040B}" srcOrd="0" destOrd="0" parTransId="{72BF58D2-21F8-E34F-B716-5A92BA7F82B4}" sibTransId="{81BC05ED-7751-B14E-BF22-99DEFE13E49A}"/>
    <dgm:cxn modelId="{ED72574A-713A-E840-95E3-A954FC02CB52}" srcId="{65E2CD74-7B4A-D845-AE14-DF3F39AA0682}" destId="{00AD7AE5-244E-304D-9C82-7041815D1C63}" srcOrd="3" destOrd="0" parTransId="{62932A78-3414-6F4F-A390-7D4DB5BCAE79}" sibTransId="{F4084C1D-7573-0244-8482-A225532E8B50}"/>
    <dgm:cxn modelId="{C76B6F52-3D8E-8E4E-9870-87D52ED3CB36}" type="presOf" srcId="{65E2CD74-7B4A-D845-AE14-DF3F39AA0682}" destId="{6F5E5B92-E8EA-A84F-8C2B-EF485CFFFBCD}" srcOrd="0" destOrd="0" presId="urn:microsoft.com/office/officeart/2005/8/layout/chevron1"/>
    <dgm:cxn modelId="{0EBA0376-8A64-394E-8E4F-5AF46B133DC0}" type="presOf" srcId="{6A08C9E2-5327-0D4C-8FEC-E8C497AADA5A}" destId="{19EEDE55-5AC9-FF4B-8CFA-E09257A87F05}" srcOrd="0" destOrd="0" presId="urn:microsoft.com/office/officeart/2005/8/layout/chevron1"/>
    <dgm:cxn modelId="{A1436D57-D7B8-494C-8266-2FE80CC35FE6}" type="presOf" srcId="{BB9B03B1-E785-AC4D-8E1E-53C925E8040B}" destId="{B5605B6C-62CC-BA47-99A2-3BB67F79A9D2}" srcOrd="0" destOrd="0" presId="urn:microsoft.com/office/officeart/2005/8/layout/chevron1"/>
    <dgm:cxn modelId="{0BB437B9-1A06-4864-99D5-2F461D47622A}" type="presOf" srcId="{6EE07784-BC09-4ABE-B493-7AA53788AF11}" destId="{0AE4E65E-25A5-459E-99A6-3D144B1EEE21}" srcOrd="0" destOrd="0" presId="urn:microsoft.com/office/officeart/2005/8/layout/chevron1"/>
    <dgm:cxn modelId="{F47F8DD2-EB0F-6B4F-801C-0EFB7A4892E0}" srcId="{65E2CD74-7B4A-D845-AE14-DF3F39AA0682}" destId="{6A08C9E2-5327-0D4C-8FEC-E8C497AADA5A}" srcOrd="1" destOrd="0" parTransId="{100EB3EE-A06B-8E4E-A632-01C091A3C358}" sibTransId="{07A31B2B-0CC7-F94A-A7C7-AB70DDCDE378}"/>
    <dgm:cxn modelId="{A930D54C-2C8C-F745-B0CE-981BAD4D669F}" type="presParOf" srcId="{6F5E5B92-E8EA-A84F-8C2B-EF485CFFFBCD}" destId="{B5605B6C-62CC-BA47-99A2-3BB67F79A9D2}" srcOrd="0" destOrd="0" presId="urn:microsoft.com/office/officeart/2005/8/layout/chevron1"/>
    <dgm:cxn modelId="{752DEA65-A320-B340-A062-536112615A36}" type="presParOf" srcId="{6F5E5B92-E8EA-A84F-8C2B-EF485CFFFBCD}" destId="{EBBE843D-41BA-ED48-A384-88EE2C58C669}" srcOrd="1" destOrd="0" presId="urn:microsoft.com/office/officeart/2005/8/layout/chevron1"/>
    <dgm:cxn modelId="{9A4782A8-61BC-AF4C-99AB-648E206293BC}" type="presParOf" srcId="{6F5E5B92-E8EA-A84F-8C2B-EF485CFFFBCD}" destId="{19EEDE55-5AC9-FF4B-8CFA-E09257A87F05}" srcOrd="2" destOrd="0" presId="urn:microsoft.com/office/officeart/2005/8/layout/chevron1"/>
    <dgm:cxn modelId="{135676B0-6A37-7F46-856F-DBE31F5F5654}" type="presParOf" srcId="{6F5E5B92-E8EA-A84F-8C2B-EF485CFFFBCD}" destId="{354C83D1-33BC-AB42-B921-E11BE27B630F}" srcOrd="3" destOrd="0" presId="urn:microsoft.com/office/officeart/2005/8/layout/chevron1"/>
    <dgm:cxn modelId="{FDAC704A-AD5A-4719-9665-8B14A75D67AF}" type="presParOf" srcId="{6F5E5B92-E8EA-A84F-8C2B-EF485CFFFBCD}" destId="{0AE4E65E-25A5-459E-99A6-3D144B1EEE21}" srcOrd="4" destOrd="0" presId="urn:microsoft.com/office/officeart/2005/8/layout/chevron1"/>
    <dgm:cxn modelId="{CA327EBA-8FDF-423E-96F2-419A35A76A76}" type="presParOf" srcId="{6F5E5B92-E8EA-A84F-8C2B-EF485CFFFBCD}" destId="{10A65152-DED5-412C-9C9A-FBD2BC373223}" srcOrd="5" destOrd="0" presId="urn:microsoft.com/office/officeart/2005/8/layout/chevron1"/>
    <dgm:cxn modelId="{888334CD-8FA9-5040-9DC3-A546FB93D307}" type="presParOf" srcId="{6F5E5B92-E8EA-A84F-8C2B-EF485CFFFBCD}" destId="{8E28675C-7AC0-8143-BC25-0B336AFE46AE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E98144E-5ACC-D741-B712-DFC5EBD39AA0}" type="doc">
      <dgm:prSet loTypeId="urn:microsoft.com/office/officeart/2005/8/layout/radial4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40B34D8-E5C3-5448-B707-D6E5B894C59D}">
      <dgm:prSet phldrT="[Text]"/>
      <dgm:spPr/>
      <dgm:t>
        <a:bodyPr/>
        <a:lstStyle/>
        <a:p>
          <a:r>
            <a:rPr lang="en-US" dirty="0"/>
            <a:t>Inadequacy, anxiety, stress, depression</a:t>
          </a:r>
        </a:p>
      </dgm:t>
    </dgm:pt>
    <dgm:pt modelId="{30E88667-6354-F743-837C-8D4200D287CC}" type="parTrans" cxnId="{A69126A4-3074-624B-B6F9-147CD73DE059}">
      <dgm:prSet/>
      <dgm:spPr/>
      <dgm:t>
        <a:bodyPr/>
        <a:lstStyle/>
        <a:p>
          <a:endParaRPr lang="en-US"/>
        </a:p>
      </dgm:t>
    </dgm:pt>
    <dgm:pt modelId="{2DBAFF08-B793-5643-B427-CF11628EBF8B}" type="sibTrans" cxnId="{A69126A4-3074-624B-B6F9-147CD73DE059}">
      <dgm:prSet/>
      <dgm:spPr/>
      <dgm:t>
        <a:bodyPr/>
        <a:lstStyle/>
        <a:p>
          <a:endParaRPr lang="en-US"/>
        </a:p>
      </dgm:t>
    </dgm:pt>
    <dgm:pt modelId="{5C4B62F0-BEAB-3446-ACEC-B3AB82F7CFCB}">
      <dgm:prSet phldrT="[Text]"/>
      <dgm:spPr/>
      <dgm:t>
        <a:bodyPr/>
        <a:lstStyle/>
        <a:p>
          <a:r>
            <a:rPr lang="en-US" dirty="0"/>
            <a:t>Avoidance-        Persistent absenteeism</a:t>
          </a:r>
        </a:p>
        <a:p>
          <a:r>
            <a:rPr lang="en-US" dirty="0"/>
            <a:t>47% primary</a:t>
          </a:r>
        </a:p>
        <a:p>
          <a:r>
            <a:rPr lang="en-US" dirty="0"/>
            <a:t>42% secondary</a:t>
          </a:r>
        </a:p>
        <a:p>
          <a:r>
            <a:rPr lang="en-US" dirty="0"/>
            <a:t>absentees have SEN </a:t>
          </a:r>
        </a:p>
      </dgm:t>
    </dgm:pt>
    <dgm:pt modelId="{9B747478-49B2-4848-BC22-A595CDC3DE84}" type="parTrans" cxnId="{5F7867F0-3F4F-F441-97A6-D7529C7055F8}">
      <dgm:prSet/>
      <dgm:spPr/>
      <dgm:t>
        <a:bodyPr/>
        <a:lstStyle/>
        <a:p>
          <a:endParaRPr lang="en-US"/>
        </a:p>
      </dgm:t>
    </dgm:pt>
    <dgm:pt modelId="{8875D092-6496-5342-80D0-158EF12995C5}" type="sibTrans" cxnId="{5F7867F0-3F4F-F441-97A6-D7529C7055F8}">
      <dgm:prSet/>
      <dgm:spPr/>
      <dgm:t>
        <a:bodyPr/>
        <a:lstStyle/>
        <a:p>
          <a:endParaRPr lang="en-US"/>
        </a:p>
      </dgm:t>
    </dgm:pt>
    <dgm:pt modelId="{1C5778A0-71B0-2849-9176-8026C4607794}">
      <dgm:prSet phldrT="[Text]"/>
      <dgm:spPr/>
      <dgm:t>
        <a:bodyPr/>
        <a:lstStyle/>
        <a:p>
          <a:r>
            <a:rPr lang="en-US" dirty="0"/>
            <a:t>Disaffection</a:t>
          </a:r>
        </a:p>
        <a:p>
          <a:r>
            <a:rPr lang="en-US" dirty="0"/>
            <a:t>(Delinquency/Can lead to drug /alcohol use, to mask feelings of inadequacy)</a:t>
          </a:r>
        </a:p>
        <a:p>
          <a:endParaRPr lang="en-US" dirty="0"/>
        </a:p>
        <a:p>
          <a:endParaRPr lang="en-US" dirty="0"/>
        </a:p>
      </dgm:t>
    </dgm:pt>
    <dgm:pt modelId="{A5F4056B-1DE9-424F-9C77-C9E521883E4E}" type="parTrans" cxnId="{54AFD934-4DCD-024F-9D3F-54E4F7C50990}">
      <dgm:prSet/>
      <dgm:spPr/>
      <dgm:t>
        <a:bodyPr/>
        <a:lstStyle/>
        <a:p>
          <a:endParaRPr lang="en-US"/>
        </a:p>
      </dgm:t>
    </dgm:pt>
    <dgm:pt modelId="{99A9C94B-8014-F642-8471-060AE693C2A9}" type="sibTrans" cxnId="{54AFD934-4DCD-024F-9D3F-54E4F7C50990}">
      <dgm:prSet/>
      <dgm:spPr/>
      <dgm:t>
        <a:bodyPr/>
        <a:lstStyle/>
        <a:p>
          <a:endParaRPr lang="en-US"/>
        </a:p>
      </dgm:t>
    </dgm:pt>
    <dgm:pt modelId="{EC6E9FFA-0242-DC4E-AF43-4DA740560533}">
      <dgm:prSet phldrT="[Text]"/>
      <dgm:spPr/>
      <dgm:t>
        <a:bodyPr/>
        <a:lstStyle/>
        <a:p>
          <a:r>
            <a:rPr lang="en-US" dirty="0"/>
            <a:t>Difficulty making friends </a:t>
          </a:r>
        </a:p>
        <a:p>
          <a:r>
            <a:rPr lang="en-US" dirty="0" err="1"/>
            <a:t>Victimisation</a:t>
          </a:r>
          <a:r>
            <a:rPr lang="en-US" dirty="0"/>
            <a:t>/bullying</a:t>
          </a:r>
        </a:p>
      </dgm:t>
    </dgm:pt>
    <dgm:pt modelId="{27AA7601-9431-BA47-B09C-5964DC3BEE68}" type="parTrans" cxnId="{A4D4D43B-B8C2-6E40-A7D1-77D77B797E84}">
      <dgm:prSet/>
      <dgm:spPr/>
      <dgm:t>
        <a:bodyPr/>
        <a:lstStyle/>
        <a:p>
          <a:endParaRPr lang="en-US"/>
        </a:p>
      </dgm:t>
    </dgm:pt>
    <dgm:pt modelId="{51B88989-F7A9-5B41-9370-4039886DCC90}" type="sibTrans" cxnId="{A4D4D43B-B8C2-6E40-A7D1-77D77B797E84}">
      <dgm:prSet/>
      <dgm:spPr/>
      <dgm:t>
        <a:bodyPr/>
        <a:lstStyle/>
        <a:p>
          <a:endParaRPr lang="en-US"/>
        </a:p>
      </dgm:t>
    </dgm:pt>
    <dgm:pt modelId="{2FCE0C86-A8D8-F54A-83EB-9074DF4FAA37}" type="pres">
      <dgm:prSet presAssocID="{9E98144E-5ACC-D741-B712-DFC5EBD39AA0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AFE58A06-FB94-A74B-8F7E-FED9ADE9733A}" type="pres">
      <dgm:prSet presAssocID="{A40B34D8-E5C3-5448-B707-D6E5B894C59D}" presName="centerShape" presStyleLbl="node0" presStyleIdx="0" presStyleCnt="1" custLinFactNeighborX="-2822" custLinFactNeighborY="9676"/>
      <dgm:spPr/>
    </dgm:pt>
    <dgm:pt modelId="{469336AA-384B-8747-A07A-132BA2398194}" type="pres">
      <dgm:prSet presAssocID="{9B747478-49B2-4848-BC22-A595CDC3DE84}" presName="parTrans" presStyleLbl="bgSibTrans2D1" presStyleIdx="0" presStyleCnt="3" custAng="10908281" custScaleX="44616" custLinFactNeighborX="24615" custLinFactNeighborY="77998"/>
      <dgm:spPr/>
    </dgm:pt>
    <dgm:pt modelId="{600799DD-71A0-8443-A7C9-04DF011E8795}" type="pres">
      <dgm:prSet presAssocID="{5C4B62F0-BEAB-3446-ACEC-B3AB82F7CFCB}" presName="node" presStyleLbl="node1" presStyleIdx="0" presStyleCnt="3" custScaleX="102172" custScaleY="176795" custRadScaleRad="118656" custRadScaleInc="385">
        <dgm:presLayoutVars>
          <dgm:bulletEnabled val="1"/>
        </dgm:presLayoutVars>
      </dgm:prSet>
      <dgm:spPr/>
    </dgm:pt>
    <dgm:pt modelId="{FEB900FB-A5BE-8549-85BE-9B3AE8C8C542}" type="pres">
      <dgm:prSet presAssocID="{A5F4056B-1DE9-424F-9C77-C9E521883E4E}" presName="parTrans" presStyleLbl="bgSibTrans2D1" presStyleIdx="1" presStyleCnt="3" custAng="7443087" custFlipVert="0" custFlipHor="1" custScaleX="65689" custScaleY="122087" custLinFactY="73823" custLinFactNeighborX="82795" custLinFactNeighborY="100000"/>
      <dgm:spPr/>
    </dgm:pt>
    <dgm:pt modelId="{E59EB1CC-5D90-8244-903A-0CDD40E6A30F}" type="pres">
      <dgm:prSet presAssocID="{1C5778A0-71B0-2849-9176-8026C4607794}" presName="node" presStyleLbl="node1" presStyleIdx="1" presStyleCnt="3" custScaleX="134311" custScaleY="120309" custRadScaleRad="94130" custRadScaleInc="-661">
        <dgm:presLayoutVars>
          <dgm:bulletEnabled val="1"/>
        </dgm:presLayoutVars>
      </dgm:prSet>
      <dgm:spPr/>
    </dgm:pt>
    <dgm:pt modelId="{F7001BB8-FD78-6D4C-8608-C220178B3EEE}" type="pres">
      <dgm:prSet presAssocID="{27AA7601-9431-BA47-B09C-5964DC3BEE68}" presName="parTrans" presStyleLbl="bgSibTrans2D1" presStyleIdx="2" presStyleCnt="3" custAng="6845852" custScaleX="37303" custLinFactNeighborX="-97871" custLinFactNeighborY="-68997"/>
      <dgm:spPr/>
    </dgm:pt>
    <dgm:pt modelId="{31F73DB3-5A2A-6F44-B213-92F84E0F7410}" type="pres">
      <dgm:prSet presAssocID="{EC6E9FFA-0242-DC4E-AF43-4DA740560533}" presName="node" presStyleLbl="node1" presStyleIdx="2" presStyleCnt="3" custScaleX="124168" custRadScaleRad="111381" custRadScaleInc="16195">
        <dgm:presLayoutVars>
          <dgm:bulletEnabled val="1"/>
        </dgm:presLayoutVars>
      </dgm:prSet>
      <dgm:spPr/>
    </dgm:pt>
  </dgm:ptLst>
  <dgm:cxnLst>
    <dgm:cxn modelId="{CA1C6423-CCD4-9346-87F1-FE05E656ABF1}" type="presOf" srcId="{EC6E9FFA-0242-DC4E-AF43-4DA740560533}" destId="{31F73DB3-5A2A-6F44-B213-92F84E0F7410}" srcOrd="0" destOrd="0" presId="urn:microsoft.com/office/officeart/2005/8/layout/radial4"/>
    <dgm:cxn modelId="{CC2BFB2E-F963-0B4A-930E-49CD5DA54F11}" type="presOf" srcId="{A5F4056B-1DE9-424F-9C77-C9E521883E4E}" destId="{FEB900FB-A5BE-8549-85BE-9B3AE8C8C542}" srcOrd="0" destOrd="0" presId="urn:microsoft.com/office/officeart/2005/8/layout/radial4"/>
    <dgm:cxn modelId="{99E57C33-7154-0041-907E-86289AC089C6}" type="presOf" srcId="{9E98144E-5ACC-D741-B712-DFC5EBD39AA0}" destId="{2FCE0C86-A8D8-F54A-83EB-9074DF4FAA37}" srcOrd="0" destOrd="0" presId="urn:microsoft.com/office/officeart/2005/8/layout/radial4"/>
    <dgm:cxn modelId="{54AFD934-4DCD-024F-9D3F-54E4F7C50990}" srcId="{A40B34D8-E5C3-5448-B707-D6E5B894C59D}" destId="{1C5778A0-71B0-2849-9176-8026C4607794}" srcOrd="1" destOrd="0" parTransId="{A5F4056B-1DE9-424F-9C77-C9E521883E4E}" sibTransId="{99A9C94B-8014-F642-8471-060AE693C2A9}"/>
    <dgm:cxn modelId="{A4D4D43B-B8C2-6E40-A7D1-77D77B797E84}" srcId="{A40B34D8-E5C3-5448-B707-D6E5B894C59D}" destId="{EC6E9FFA-0242-DC4E-AF43-4DA740560533}" srcOrd="2" destOrd="0" parTransId="{27AA7601-9431-BA47-B09C-5964DC3BEE68}" sibTransId="{51B88989-F7A9-5B41-9370-4039886DCC90}"/>
    <dgm:cxn modelId="{BFC72052-8CFC-CC48-BF66-3F74F43DCBB1}" type="presOf" srcId="{27AA7601-9431-BA47-B09C-5964DC3BEE68}" destId="{F7001BB8-FD78-6D4C-8608-C220178B3EEE}" srcOrd="0" destOrd="0" presId="urn:microsoft.com/office/officeart/2005/8/layout/radial4"/>
    <dgm:cxn modelId="{45DC1159-36D2-8B4B-98DF-062E51977352}" type="presOf" srcId="{5C4B62F0-BEAB-3446-ACEC-B3AB82F7CFCB}" destId="{600799DD-71A0-8443-A7C9-04DF011E8795}" srcOrd="0" destOrd="0" presId="urn:microsoft.com/office/officeart/2005/8/layout/radial4"/>
    <dgm:cxn modelId="{A69126A4-3074-624B-B6F9-147CD73DE059}" srcId="{9E98144E-5ACC-D741-B712-DFC5EBD39AA0}" destId="{A40B34D8-E5C3-5448-B707-D6E5B894C59D}" srcOrd="0" destOrd="0" parTransId="{30E88667-6354-F743-837C-8D4200D287CC}" sibTransId="{2DBAFF08-B793-5643-B427-CF11628EBF8B}"/>
    <dgm:cxn modelId="{340933B1-F4B7-BD44-892E-577BF39C3528}" type="presOf" srcId="{A40B34D8-E5C3-5448-B707-D6E5B894C59D}" destId="{AFE58A06-FB94-A74B-8F7E-FED9ADE9733A}" srcOrd="0" destOrd="0" presId="urn:microsoft.com/office/officeart/2005/8/layout/radial4"/>
    <dgm:cxn modelId="{85CADDB3-6861-1B48-A764-BD99D374B359}" type="presOf" srcId="{9B747478-49B2-4848-BC22-A595CDC3DE84}" destId="{469336AA-384B-8747-A07A-132BA2398194}" srcOrd="0" destOrd="0" presId="urn:microsoft.com/office/officeart/2005/8/layout/radial4"/>
    <dgm:cxn modelId="{5F7867F0-3F4F-F441-97A6-D7529C7055F8}" srcId="{A40B34D8-E5C3-5448-B707-D6E5B894C59D}" destId="{5C4B62F0-BEAB-3446-ACEC-B3AB82F7CFCB}" srcOrd="0" destOrd="0" parTransId="{9B747478-49B2-4848-BC22-A595CDC3DE84}" sibTransId="{8875D092-6496-5342-80D0-158EF12995C5}"/>
    <dgm:cxn modelId="{B14AAEFB-0746-7340-9CBC-6D71D9C130C1}" type="presOf" srcId="{1C5778A0-71B0-2849-9176-8026C4607794}" destId="{E59EB1CC-5D90-8244-903A-0CDD40E6A30F}" srcOrd="0" destOrd="0" presId="urn:microsoft.com/office/officeart/2005/8/layout/radial4"/>
    <dgm:cxn modelId="{C5DF8899-EAE4-F143-99D5-2BC4EE260E57}" type="presParOf" srcId="{2FCE0C86-A8D8-F54A-83EB-9074DF4FAA37}" destId="{AFE58A06-FB94-A74B-8F7E-FED9ADE9733A}" srcOrd="0" destOrd="0" presId="urn:microsoft.com/office/officeart/2005/8/layout/radial4"/>
    <dgm:cxn modelId="{FE99C179-0082-BF46-A096-0A3B1BF7BA32}" type="presParOf" srcId="{2FCE0C86-A8D8-F54A-83EB-9074DF4FAA37}" destId="{469336AA-384B-8747-A07A-132BA2398194}" srcOrd="1" destOrd="0" presId="urn:microsoft.com/office/officeart/2005/8/layout/radial4"/>
    <dgm:cxn modelId="{5C01B368-ABE2-E646-B70F-02835F505B20}" type="presParOf" srcId="{2FCE0C86-A8D8-F54A-83EB-9074DF4FAA37}" destId="{600799DD-71A0-8443-A7C9-04DF011E8795}" srcOrd="2" destOrd="0" presId="urn:microsoft.com/office/officeart/2005/8/layout/radial4"/>
    <dgm:cxn modelId="{F16365FD-0EF2-4B4D-8441-9A12629AF949}" type="presParOf" srcId="{2FCE0C86-A8D8-F54A-83EB-9074DF4FAA37}" destId="{FEB900FB-A5BE-8549-85BE-9B3AE8C8C542}" srcOrd="3" destOrd="0" presId="urn:microsoft.com/office/officeart/2005/8/layout/radial4"/>
    <dgm:cxn modelId="{E41163B5-75EE-4547-8BA7-A91B5047AB98}" type="presParOf" srcId="{2FCE0C86-A8D8-F54A-83EB-9074DF4FAA37}" destId="{E59EB1CC-5D90-8244-903A-0CDD40E6A30F}" srcOrd="4" destOrd="0" presId="urn:microsoft.com/office/officeart/2005/8/layout/radial4"/>
    <dgm:cxn modelId="{38BF4BF4-CEC7-6443-B02A-4E635776CE3B}" type="presParOf" srcId="{2FCE0C86-A8D8-F54A-83EB-9074DF4FAA37}" destId="{F7001BB8-FD78-6D4C-8608-C220178B3EEE}" srcOrd="5" destOrd="0" presId="urn:microsoft.com/office/officeart/2005/8/layout/radial4"/>
    <dgm:cxn modelId="{D58607DB-771B-4742-9034-D8697160436C}" type="presParOf" srcId="{2FCE0C86-A8D8-F54A-83EB-9074DF4FAA37}" destId="{31F73DB3-5A2A-6F44-B213-92F84E0F7410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605B6C-62CC-BA47-99A2-3BB67F79A9D2}">
      <dsp:nvSpPr>
        <dsp:cNvPr id="0" name=""/>
        <dsp:cNvSpPr/>
      </dsp:nvSpPr>
      <dsp:spPr>
        <a:xfrm>
          <a:off x="3392" y="1187309"/>
          <a:ext cx="1974818" cy="789927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2007" tIns="17336" rIns="17336" bIns="1733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Frustration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Anger</a:t>
          </a:r>
        </a:p>
      </dsp:txBody>
      <dsp:txXfrm>
        <a:off x="398356" y="1187309"/>
        <a:ext cx="1184891" cy="789927"/>
      </dsp:txXfrm>
    </dsp:sp>
    <dsp:sp modelId="{19EEDE55-5AC9-FF4B-8CFA-E09257A87F05}">
      <dsp:nvSpPr>
        <dsp:cNvPr id="0" name=""/>
        <dsp:cNvSpPr/>
      </dsp:nvSpPr>
      <dsp:spPr>
        <a:xfrm>
          <a:off x="1780729" y="1187309"/>
          <a:ext cx="1974818" cy="789927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2007" tIns="17336" rIns="17336" bIns="1733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Acting up</a:t>
          </a:r>
        </a:p>
      </dsp:txBody>
      <dsp:txXfrm>
        <a:off x="2175693" y="1187309"/>
        <a:ext cx="1184891" cy="789927"/>
      </dsp:txXfrm>
    </dsp:sp>
    <dsp:sp modelId="{0AE4E65E-25A5-459E-99A6-3D144B1EEE21}">
      <dsp:nvSpPr>
        <dsp:cNvPr id="0" name=""/>
        <dsp:cNvSpPr/>
      </dsp:nvSpPr>
      <dsp:spPr>
        <a:xfrm>
          <a:off x="3558065" y="1187309"/>
          <a:ext cx="1974818" cy="789927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2007" tIns="17336" rIns="17336" bIns="1733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Anti-social or deviant </a:t>
          </a:r>
          <a:r>
            <a:rPr lang="en-US" sz="1300" kern="1200" dirty="0" err="1"/>
            <a:t>behaviour</a:t>
          </a:r>
          <a:endParaRPr lang="en-US" sz="1300" kern="1200" dirty="0"/>
        </a:p>
      </dsp:txBody>
      <dsp:txXfrm>
        <a:off x="3953029" y="1187309"/>
        <a:ext cx="1184891" cy="789927"/>
      </dsp:txXfrm>
    </dsp:sp>
    <dsp:sp modelId="{8E28675C-7AC0-8143-BC25-0B336AFE46AE}">
      <dsp:nvSpPr>
        <dsp:cNvPr id="0" name=""/>
        <dsp:cNvSpPr/>
      </dsp:nvSpPr>
      <dsp:spPr>
        <a:xfrm>
          <a:off x="5335402" y="1187309"/>
          <a:ext cx="1974818" cy="789927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2007" tIns="17336" rIns="17336" bIns="1733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Exclusion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(My best school day ever!)</a:t>
          </a:r>
        </a:p>
      </dsp:txBody>
      <dsp:txXfrm>
        <a:off x="5730366" y="1187309"/>
        <a:ext cx="1184891" cy="78992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E58A06-FB94-A74B-8F7E-FED9ADE9733A}">
      <dsp:nvSpPr>
        <dsp:cNvPr id="0" name=""/>
        <dsp:cNvSpPr/>
      </dsp:nvSpPr>
      <dsp:spPr>
        <a:xfrm>
          <a:off x="2504770" y="2500963"/>
          <a:ext cx="2034590" cy="20345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Inadequacy, anxiety, stress, depression</a:t>
          </a:r>
        </a:p>
      </dsp:txBody>
      <dsp:txXfrm>
        <a:off x="2802729" y="2798922"/>
        <a:ext cx="1438672" cy="1438672"/>
      </dsp:txXfrm>
    </dsp:sp>
    <dsp:sp modelId="{469336AA-384B-8747-A07A-132BA2398194}">
      <dsp:nvSpPr>
        <dsp:cNvPr id="0" name=""/>
        <dsp:cNvSpPr/>
      </dsp:nvSpPr>
      <dsp:spPr>
        <a:xfrm rot="2320258">
          <a:off x="1897918" y="2429557"/>
          <a:ext cx="853603" cy="57985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0799DD-71A0-8443-A7C9-04DF011E8795}">
      <dsp:nvSpPr>
        <dsp:cNvPr id="0" name=""/>
        <dsp:cNvSpPr/>
      </dsp:nvSpPr>
      <dsp:spPr>
        <a:xfrm>
          <a:off x="101032" y="326409"/>
          <a:ext cx="1974842" cy="27337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Avoidance-        Persistent absenteeism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47% primary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42% secondary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absentees have SEN </a:t>
          </a:r>
        </a:p>
      </dsp:txBody>
      <dsp:txXfrm>
        <a:off x="158873" y="384250"/>
        <a:ext cx="1859160" cy="2618079"/>
      </dsp:txXfrm>
    </dsp:sp>
    <dsp:sp modelId="{FEB900FB-A5BE-8549-85BE-9B3AE8C8C542}">
      <dsp:nvSpPr>
        <dsp:cNvPr id="0" name=""/>
        <dsp:cNvSpPr/>
      </dsp:nvSpPr>
      <dsp:spPr>
        <a:xfrm rot="19374749" flipH="1">
          <a:off x="4323812" y="2368415"/>
          <a:ext cx="928546" cy="707931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59EB1CC-5D90-8244-903A-0CDD40E6A30F}">
      <dsp:nvSpPr>
        <dsp:cNvPr id="0" name=""/>
        <dsp:cNvSpPr/>
      </dsp:nvSpPr>
      <dsp:spPr>
        <a:xfrm>
          <a:off x="2357149" y="78509"/>
          <a:ext cx="2596045" cy="186032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Disaffection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(Delinquency/Can lead to drug /alcohol use, to mask feelings of inadequacy)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 dirty="0"/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 dirty="0"/>
        </a:p>
      </dsp:txBody>
      <dsp:txXfrm>
        <a:off x="2411636" y="132996"/>
        <a:ext cx="2487071" cy="1751350"/>
      </dsp:txXfrm>
    </dsp:sp>
    <dsp:sp modelId="{F7001BB8-FD78-6D4C-8608-C220178B3EEE}">
      <dsp:nvSpPr>
        <dsp:cNvPr id="0" name=""/>
        <dsp:cNvSpPr/>
      </dsp:nvSpPr>
      <dsp:spPr>
        <a:xfrm rot="5400000">
          <a:off x="3156335" y="1962973"/>
          <a:ext cx="736405" cy="57985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1F73DB3-5A2A-6F44-B213-92F84E0F7410}">
      <dsp:nvSpPr>
        <dsp:cNvPr id="0" name=""/>
        <dsp:cNvSpPr/>
      </dsp:nvSpPr>
      <dsp:spPr>
        <a:xfrm>
          <a:off x="5157667" y="1476835"/>
          <a:ext cx="2399995" cy="154628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Difficulty making friends 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 err="1"/>
            <a:t>Victimisation</a:t>
          </a:r>
          <a:r>
            <a:rPr lang="en-US" sz="1500" kern="1200" dirty="0"/>
            <a:t>/bullying</a:t>
          </a:r>
        </a:p>
      </dsp:txBody>
      <dsp:txXfrm>
        <a:off x="5202956" y="1522124"/>
        <a:ext cx="2309417" cy="14557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1E89D4-6094-4551-A5B4-D27CE92AEAD8}" type="datetimeFigureOut">
              <a:rPr lang="en-GB" smtClean="0"/>
              <a:t>17/08/2026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2CD4B5-2B5D-47D0-98E9-D3387C93E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0204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2B0718-5CC7-D641-B4C4-51AD12C89F3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9011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0D977C-D115-634F-9509-793DF5BD288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9450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0D977C-D115-634F-9509-793DF5BD2880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7688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0D977C-D115-634F-9509-793DF5BD2880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7405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0D977C-D115-634F-9509-793DF5BD2880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0081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917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23FF6-4048-9A7C-6027-893A5EFFA7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04399E-4427-2CA4-441D-FC417620DF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26D69B-285E-48F4-123F-63837F39E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1C846-AB29-4590-A849-EE7631694EDB}" type="datetimeFigureOut">
              <a:rPr lang="en-GB" smtClean="0"/>
              <a:t>17/08/2026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E285C9-181E-C65C-ED02-DD6E9CDFA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E5B805-B8B9-44D9-70FF-B64409B8B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1DE72-575F-45CB-9CB5-FA4D0F6395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891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3A69AF18-C38F-3FB4-21F4-AE29689A4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27277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blue and yellow banner&#10;&#10;Description automatically generated">
            <a:extLst>
              <a:ext uri="{FF2B5EF4-FFF2-40B4-BE49-F238E27FC236}">
                <a16:creationId xmlns:a16="http://schemas.microsoft.com/office/drawing/2014/main" id="{DA7057D0-FC8F-3847-733D-20DDF758B5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485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a blue background&#10;&#10;Description automatically generated">
            <a:extLst>
              <a:ext uri="{FF2B5EF4-FFF2-40B4-BE49-F238E27FC236}">
                <a16:creationId xmlns:a16="http://schemas.microsoft.com/office/drawing/2014/main" id="{69C8BF3C-607A-57A8-722A-506D472D1D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EE8E5BF-F8FD-1004-2D0C-A2318DDFCD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865529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064EFEB-B375-BC6B-33CA-D988E61B1FC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723497" y="1470581"/>
            <a:ext cx="4865529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04550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a logo&#10;&#10;Description automatically generated">
            <a:extLst>
              <a:ext uri="{FF2B5EF4-FFF2-40B4-BE49-F238E27FC236}">
                <a16:creationId xmlns:a16="http://schemas.microsoft.com/office/drawing/2014/main" id="{51A1BA08-5390-B75E-C2D0-6DD9A81611A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1799393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27275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yellow text&#10;&#10;Description automatically generated">
            <a:extLst>
              <a:ext uri="{FF2B5EF4-FFF2-40B4-BE49-F238E27FC236}">
                <a16:creationId xmlns:a16="http://schemas.microsoft.com/office/drawing/2014/main" id="{0BEAED2B-9FEC-B78D-03CD-086B9CE00DD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747462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54760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95304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8EBC572C-48FE-AD9A-7AD7-86C36D520AD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73632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pPr/>
              <a:t>8/17/2026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9190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97A50-F7C0-C998-8F1F-1649FE8C05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AF41CC-33E1-0C49-AA2A-673990A5CF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124631-60CE-9C9C-AA37-9F12AF4FC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4DECE-925F-40BB-A610-91DD68AA377E}" type="datetimeFigureOut">
              <a:rPr lang="en-GB" smtClean="0"/>
              <a:t>17/08/2026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5D1367-938D-4EDC-C8E8-7B73E2774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E553E7-8A28-AFD4-4A71-03B092950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78352-CC87-4711-8E04-6461DA13CA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5094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65A3A-78C5-8CB1-E066-3EF173A1F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E3CAFC-D391-8EFC-EFD5-CEEF2B78D1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7A7430-D213-46A3-8513-0A543D0743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FE0B4D-819F-F820-9FA4-7DDD33A0A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4DECE-925F-40BB-A610-91DD68AA377E}" type="datetimeFigureOut">
              <a:rPr lang="en-GB" smtClean="0"/>
              <a:t>17/08/2026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A0FE8A-0E19-2BA9-DF7C-695EE4E1C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110C28-5181-0790-8CA7-61F02E1178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78352-CC87-4711-8E04-6461DA13CA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4418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7FDE6D0-598B-0AF7-439D-77C272CB8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4DECE-925F-40BB-A610-91DD68AA377E}" type="datetimeFigureOut">
              <a:rPr lang="en-GB" smtClean="0"/>
              <a:t>17/08/2026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8EC79A9-FE73-09C7-7005-8824CAAE7D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93F46D-BEE1-3C92-536D-AC18C9B32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78352-CC87-4711-8E04-6461DA13CA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0929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D144ED-2D50-10C9-B948-CDDEA3204A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A2CF56-8162-C0B8-075D-EF37029828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FD501E-4D83-DDE5-DCC7-7A8503A39A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4A8655-6F03-0F61-340A-2EFBA4849C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83B1172-1352-80C1-37BB-B4245062FD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4C8F8CB-76FB-9F3A-8648-C8B4EC114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4DECE-925F-40BB-A610-91DD68AA377E}" type="datetimeFigureOut">
              <a:rPr lang="en-GB" smtClean="0"/>
              <a:t>17/08/2026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3E1A394-81A7-CA7D-487A-8D2F092CA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1389061-D008-61D3-47E7-B066D1185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78352-CC87-4711-8E04-6461DA13CA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8570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A957DE-9165-E620-3FF6-ECDEBC477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8960D0-5713-EEF5-EE84-AB2961C9B0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223644-641A-76F9-6B5B-05E62C2B8A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EE16E2-05B2-22F3-78F0-75C44A7CB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4DECE-925F-40BB-A610-91DD68AA377E}" type="datetimeFigureOut">
              <a:rPr lang="en-GB" smtClean="0"/>
              <a:t>17/08/2026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09664D-598E-099B-7629-C16E0986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0D55BF-C9D8-CD63-78BF-724492DF4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78352-CC87-4711-8E04-6461DA13CA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7201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3A1326-9D43-09DB-5E37-B98D0D47AA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7014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5" name="Picture 4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A6147C08-E57A-E8CA-B376-B4DC322868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7502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5" name="Picture 4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774A1D26-8EA3-74D0-FBFC-4CF8C9D3F0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1988800" cy="674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52585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85FD50FD-721E-1F95-9A39-D7E608D3EF7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1921067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8832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3E1D8928-218C-F04A-18B1-A079BA0B15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1801475" cy="6638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9462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2A77C552-7913-376C-22DA-CF0691E0A31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7897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screenshot, text, design&#10;&#10;Description automatically generated">
            <a:extLst>
              <a:ext uri="{FF2B5EF4-FFF2-40B4-BE49-F238E27FC236}">
                <a16:creationId xmlns:a16="http://schemas.microsoft.com/office/drawing/2014/main" id="{A77CBF0D-8BC3-2CF1-CF7E-1543486436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96750" cy="680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3611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583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11.xml"/><Relationship Id="rId9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Relationship Id="rId9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A1C846-AB29-4590-A849-EE7631694EDB}" type="datetimeFigureOut">
              <a:rPr lang="en-GB" smtClean="0"/>
              <a:t>17/08/2026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E1DE72-575F-45CB-9CB5-FA4D0F6395D9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23F07876-793F-CDFC-420F-0A455F595F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947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lue background&#10;&#10;Description automatically generated with low confidence">
            <a:extLst>
              <a:ext uri="{FF2B5EF4-FFF2-40B4-BE49-F238E27FC236}">
                <a16:creationId xmlns:a16="http://schemas.microsoft.com/office/drawing/2014/main" id="{2E1DDE80-4CCE-9DDD-ADC8-E44ADC637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12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background&#10;&#10;Description automatically generated">
            <a:extLst>
              <a:ext uri="{FF2B5EF4-FFF2-40B4-BE49-F238E27FC236}">
                <a16:creationId xmlns:a16="http://schemas.microsoft.com/office/drawing/2014/main" id="{F2F710DE-1040-53E8-EF72-7B7DD44EF53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19176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893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9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implypsychology.org/self-concept.html" TargetMode="Externa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01551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0B9C3-BD4F-A3D5-7170-DB45B656CD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20F181-DF6F-05B8-90CF-0B57D787510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97176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Social and emotional consequences of dyslexia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318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provide some framework for understanding the emotional and social consequences of dyslexia (and other SPLDs)</a:t>
            </a:r>
          </a:p>
          <a:p>
            <a:pPr lvl="1"/>
            <a:r>
              <a:rPr lang="en-GB" dirty="0"/>
              <a:t>What is self concept? </a:t>
            </a:r>
          </a:p>
          <a:p>
            <a:pPr lvl="1"/>
            <a:r>
              <a:rPr lang="en-GB" dirty="0"/>
              <a:t>Effects of dyslexia on self concept </a:t>
            </a:r>
          </a:p>
          <a:p>
            <a:pPr lvl="1"/>
            <a:r>
              <a:rPr lang="en-GB" dirty="0"/>
              <a:t>Behavioural and emotional repercussions of dyslexia</a:t>
            </a:r>
          </a:p>
        </p:txBody>
      </p:sp>
    </p:spTree>
    <p:extLst>
      <p:ext uri="{BB962C8B-B14F-4D97-AF65-F5344CB8AC3E}">
        <p14:creationId xmlns:p14="http://schemas.microsoft.com/office/powerpoint/2010/main" val="34519469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Theories of Self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Self concept</a:t>
            </a:r>
            <a:r>
              <a:rPr lang="en-GB" dirty="0"/>
              <a:t>: an individuals belief about who they are that includes those personal attributes that they use to categorise themselves or perceive to distinguish them from others (</a:t>
            </a:r>
            <a:r>
              <a:rPr lang="en-GB" dirty="0" err="1"/>
              <a:t>Baumeister</a:t>
            </a:r>
            <a:r>
              <a:rPr lang="en-GB" dirty="0"/>
              <a:t>, 1999; Bee, 1992; Lewis, 1990)</a:t>
            </a:r>
          </a:p>
          <a:p>
            <a:r>
              <a:rPr lang="en-GB" dirty="0"/>
              <a:t>Carl Rogers (1959) - self concept is a construct of:</a:t>
            </a:r>
          </a:p>
          <a:p>
            <a:pPr lvl="1"/>
            <a:r>
              <a:rPr lang="en-GB" b="1" dirty="0"/>
              <a:t>Self image</a:t>
            </a:r>
            <a:r>
              <a:rPr lang="en-GB" dirty="0"/>
              <a:t> - The view you have of yourself </a:t>
            </a:r>
          </a:p>
          <a:p>
            <a:pPr lvl="1"/>
            <a:r>
              <a:rPr lang="en-GB" b="1" dirty="0"/>
              <a:t>Self esteem/Self worth - </a:t>
            </a:r>
            <a:r>
              <a:rPr lang="en-GB" dirty="0"/>
              <a:t>The value you place on yourself</a:t>
            </a:r>
          </a:p>
          <a:p>
            <a:pPr lvl="1"/>
            <a:r>
              <a:rPr lang="en-GB" b="1" dirty="0"/>
              <a:t>Ideal self </a:t>
            </a:r>
            <a:r>
              <a:rPr lang="en-GB" dirty="0"/>
              <a:t>- What you aspire to be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858126" y="6324600"/>
            <a:ext cx="27336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Taken from McLeod (2008)</a:t>
            </a:r>
          </a:p>
        </p:txBody>
      </p:sp>
    </p:spTree>
    <p:extLst>
      <p:ext uri="{BB962C8B-B14F-4D97-AF65-F5344CB8AC3E}">
        <p14:creationId xmlns:p14="http://schemas.microsoft.com/office/powerpoint/2010/main" val="41147827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Self image is created from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Self beliefs </a:t>
            </a:r>
            <a:r>
              <a:rPr lang="en-GB" dirty="0"/>
              <a:t>not necessarily based in reality  e.g. clever/stupid, fat/thin</a:t>
            </a:r>
          </a:p>
          <a:p>
            <a:r>
              <a:rPr lang="en-GB" b="1" dirty="0"/>
              <a:t>Social roles </a:t>
            </a:r>
            <a:r>
              <a:rPr lang="en-GB" dirty="0"/>
              <a:t>– the expectations of others influencing  our behaviour e.g. pupil, student, friend, class clown</a:t>
            </a:r>
          </a:p>
          <a:p>
            <a:r>
              <a:rPr lang="en-GB" b="1" dirty="0"/>
              <a:t>Personal traits </a:t>
            </a:r>
            <a:r>
              <a:rPr lang="en-GB" dirty="0"/>
              <a:t>– personality characteristics that we use to describe ourselves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79781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74026" y="276225"/>
            <a:ext cx="7313613" cy="868362"/>
          </a:xfrm>
        </p:spPr>
        <p:txBody>
          <a:bodyPr/>
          <a:lstStyle/>
          <a:p>
            <a:r>
              <a:rPr lang="en-GB" dirty="0"/>
              <a:t>Self esteem influenced by: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7469" y="1291244"/>
            <a:ext cx="9016538" cy="5290531"/>
          </a:xfrm>
        </p:spPr>
        <p:txBody>
          <a:bodyPr>
            <a:normAutofit/>
          </a:bodyPr>
          <a:lstStyle/>
          <a:p>
            <a:r>
              <a:rPr lang="en-GB" b="1" dirty="0"/>
              <a:t>Reactions of others </a:t>
            </a:r>
            <a:r>
              <a:rPr lang="en-GB" dirty="0"/>
              <a:t>contribute to: </a:t>
            </a:r>
          </a:p>
          <a:p>
            <a:pPr lvl="1"/>
            <a:r>
              <a:rPr lang="en-GB" dirty="0"/>
              <a:t>Positive self esteem (agreement, praise, inclusion </a:t>
            </a:r>
            <a:r>
              <a:rPr lang="en-GB" dirty="0" err="1"/>
              <a:t>etc</a:t>
            </a:r>
            <a:r>
              <a:rPr lang="en-GB" dirty="0"/>
              <a:t>)</a:t>
            </a:r>
          </a:p>
          <a:p>
            <a:pPr lvl="1"/>
            <a:r>
              <a:rPr lang="en-GB" dirty="0"/>
              <a:t>Negative self esteem (criticism, avoidance, neglect </a:t>
            </a:r>
            <a:r>
              <a:rPr lang="en-GB" dirty="0" err="1"/>
              <a:t>etc</a:t>
            </a:r>
            <a:r>
              <a:rPr lang="en-GB" dirty="0"/>
              <a:t>)</a:t>
            </a:r>
          </a:p>
          <a:p>
            <a:r>
              <a:rPr lang="en-GB" b="1" dirty="0"/>
              <a:t>Comparison with others: </a:t>
            </a:r>
            <a:r>
              <a:rPr lang="en-GB" dirty="0"/>
              <a:t>are we better or worse at something than others? (particularly those we admire)</a:t>
            </a:r>
          </a:p>
          <a:p>
            <a:r>
              <a:rPr lang="en-GB" b="1" dirty="0"/>
              <a:t>The prestige/stigma of our social roles</a:t>
            </a:r>
          </a:p>
          <a:p>
            <a:pPr lvl="1"/>
            <a:r>
              <a:rPr lang="en-GB" dirty="0"/>
              <a:t>Top-set pupil vs special needs class</a:t>
            </a:r>
          </a:p>
          <a:p>
            <a:r>
              <a:rPr lang="en-GB" b="1" dirty="0"/>
              <a:t>Identification</a:t>
            </a:r>
          </a:p>
          <a:p>
            <a:pPr lvl="1"/>
            <a:r>
              <a:rPr lang="en-GB" dirty="0"/>
              <a:t>The extent to which roles we play, the groups we join, the jobs we do become internalised</a:t>
            </a:r>
          </a:p>
          <a:p>
            <a:pPr marL="457200" lvl="1" indent="0">
              <a:buNone/>
            </a:pPr>
            <a:endParaRPr lang="en-GB" b="1" dirty="0"/>
          </a:p>
          <a:p>
            <a:endParaRPr lang="en-GB" b="1" dirty="0"/>
          </a:p>
        </p:txBody>
      </p:sp>
      <p:sp>
        <p:nvSpPr>
          <p:cNvPr id="4" name="TextBox 3"/>
          <p:cNvSpPr txBox="1"/>
          <p:nvPr/>
        </p:nvSpPr>
        <p:spPr>
          <a:xfrm>
            <a:off x="8867775" y="6400800"/>
            <a:ext cx="1485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Argyle, 2008</a:t>
            </a:r>
          </a:p>
        </p:txBody>
      </p:sp>
    </p:spTree>
    <p:extLst>
      <p:ext uri="{BB962C8B-B14F-4D97-AF65-F5344CB8AC3E}">
        <p14:creationId xmlns:p14="http://schemas.microsoft.com/office/powerpoint/2010/main" val="23379122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Ideal self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67787" y="1767744"/>
            <a:ext cx="8915400" cy="3777622"/>
          </a:xfrm>
        </p:spPr>
        <p:txBody>
          <a:bodyPr/>
          <a:lstStyle/>
          <a:p>
            <a:r>
              <a:rPr lang="en-GB" dirty="0"/>
              <a:t>The fit between which your self-image and what/who you would like to be influences:</a:t>
            </a:r>
          </a:p>
          <a:p>
            <a:r>
              <a:rPr lang="en-GB" dirty="0"/>
              <a:t>Your chances of achieving your ideal (self actualisation) depend on the level of congruence (Rogers, 1959)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126032" y="3656555"/>
            <a:ext cx="5572125" cy="1754326"/>
          </a:xfrm>
          <a:prstGeom prst="rect">
            <a:avLst/>
          </a:prstGeom>
          <a:ln w="381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252525"/>
                </a:solidFill>
              </a:rPr>
              <a:t>The ways in which others (particularly significant others) </a:t>
            </a:r>
            <a:r>
              <a:rPr lang="en-GB" b="1" dirty="0">
                <a:solidFill>
                  <a:srgbClr val="252525"/>
                </a:solidFill>
              </a:rPr>
              <a:t>react</a:t>
            </a:r>
            <a:r>
              <a:rPr lang="en-GB" dirty="0">
                <a:solidFill>
                  <a:srgbClr val="252525"/>
                </a:solidFill>
              </a:rPr>
              <a:t> to us.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252525"/>
                </a:solidFill>
              </a:rPr>
              <a:t>How we </a:t>
            </a:r>
            <a:r>
              <a:rPr lang="en-GB" b="1" dirty="0">
                <a:solidFill>
                  <a:srgbClr val="252525"/>
                </a:solidFill>
              </a:rPr>
              <a:t>think</a:t>
            </a:r>
            <a:r>
              <a:rPr lang="en-GB" dirty="0">
                <a:solidFill>
                  <a:srgbClr val="252525"/>
                </a:solidFill>
              </a:rPr>
              <a:t> we compare to others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252525"/>
                </a:solidFill>
              </a:rPr>
              <a:t>Our social roles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252525"/>
                </a:solidFill>
              </a:rPr>
              <a:t>The extent to which we </a:t>
            </a:r>
            <a:r>
              <a:rPr lang="en-GB" b="1" dirty="0">
                <a:solidFill>
                  <a:srgbClr val="252525"/>
                </a:solidFill>
              </a:rPr>
              <a:t>identify*</a:t>
            </a:r>
            <a:r>
              <a:rPr lang="en-GB" dirty="0">
                <a:solidFill>
                  <a:srgbClr val="252525"/>
                </a:solidFill>
              </a:rPr>
              <a:t> with other people</a:t>
            </a:r>
          </a:p>
          <a:p>
            <a:pPr algn="r"/>
            <a:r>
              <a:rPr lang="en-GB" dirty="0">
                <a:solidFill>
                  <a:srgbClr val="252525"/>
                </a:solidFill>
              </a:rPr>
              <a:t>Argyle,2008</a:t>
            </a:r>
          </a:p>
        </p:txBody>
      </p:sp>
      <p:sp>
        <p:nvSpPr>
          <p:cNvPr id="6" name="Curved Right Arrow 5"/>
          <p:cNvSpPr/>
          <p:nvPr/>
        </p:nvSpPr>
        <p:spPr>
          <a:xfrm flipH="1" flipV="1">
            <a:off x="8825618" y="3443382"/>
            <a:ext cx="934064" cy="2104104"/>
          </a:xfrm>
          <a:prstGeom prst="curved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33600" y="6272981"/>
            <a:ext cx="76661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Many dyslexics report feelings of not fitting in at school (Alexander-</a:t>
            </a:r>
            <a:r>
              <a:rPr lang="en-GB" dirty="0" err="1"/>
              <a:t>Passe</a:t>
            </a:r>
            <a:r>
              <a:rPr lang="en-GB" dirty="0"/>
              <a:t>, 2015)</a:t>
            </a:r>
          </a:p>
        </p:txBody>
      </p:sp>
    </p:spTree>
    <p:extLst>
      <p:ext uri="{BB962C8B-B14F-4D97-AF65-F5344CB8AC3E}">
        <p14:creationId xmlns:p14="http://schemas.microsoft.com/office/powerpoint/2010/main" val="5656040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Consider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happens if the ideal-self and the self-image are separate?</a:t>
            </a:r>
          </a:p>
          <a:p>
            <a:r>
              <a:rPr lang="en-GB" dirty="0"/>
              <a:t>What effects do low self-esteem have on motivation?</a:t>
            </a:r>
          </a:p>
          <a:p>
            <a:r>
              <a:rPr lang="en-GB" dirty="0"/>
              <a:t>Why do dyslexic students/pupils often feel they are stupid?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5038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Social interactive theory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Society’s reaction to dyslexia  -&gt; disability</a:t>
            </a:r>
          </a:p>
          <a:p>
            <a:pPr lvl="1"/>
            <a:r>
              <a:rPr lang="en-US" dirty="0"/>
              <a:t>Dyslexia viewed as a deficit in the learner</a:t>
            </a:r>
          </a:p>
          <a:p>
            <a:pPr lvl="1"/>
            <a:r>
              <a:rPr lang="en-US" dirty="0"/>
              <a:t>Literate individuals considered superior to, and valued more highly than those without this skill</a:t>
            </a:r>
          </a:p>
          <a:p>
            <a:pPr lvl="1"/>
            <a:r>
              <a:rPr lang="en-US" dirty="0"/>
              <a:t>Literacy skills commonly equated with intelligence</a:t>
            </a:r>
          </a:p>
          <a:p>
            <a:pPr lvl="1"/>
            <a:r>
              <a:rPr lang="en-US" dirty="0"/>
              <a:t>Speed of processing often wrongly, associated with intelligence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403690" y="6145162"/>
            <a:ext cx="31659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Department for Education and Skills, 2004</a:t>
            </a:r>
          </a:p>
        </p:txBody>
      </p:sp>
    </p:spTree>
    <p:extLst>
      <p:ext uri="{BB962C8B-B14F-4D97-AF65-F5344CB8AC3E}">
        <p14:creationId xmlns:p14="http://schemas.microsoft.com/office/powerpoint/2010/main" val="15092866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/>
              <a:t>Dyslexia and IQ ( underlying ability)</a:t>
            </a:r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382982" y="2133600"/>
            <a:ext cx="9121630" cy="3777622"/>
          </a:xfrm>
        </p:spPr>
        <p:txBody>
          <a:bodyPr/>
          <a:lstStyle/>
          <a:p>
            <a:pPr marL="809009" indent="-457200">
              <a:defRPr/>
            </a:pPr>
            <a:r>
              <a:rPr lang="en-US" dirty="0"/>
              <a:t>IQ is a composite measure of different cognitive abilities </a:t>
            </a:r>
          </a:p>
          <a:p>
            <a:pPr marL="809009" indent="-457200">
              <a:defRPr/>
            </a:pPr>
            <a:r>
              <a:rPr lang="en-US" dirty="0"/>
              <a:t>Cognitive profile assesses individual cognitive abilities: verbal, and non verbal abilities working memory and processing speed</a:t>
            </a:r>
          </a:p>
        </p:txBody>
      </p:sp>
    </p:spTree>
    <p:extLst>
      <p:ext uri="{BB962C8B-B14F-4D97-AF65-F5344CB8AC3E}">
        <p14:creationId xmlns:p14="http://schemas.microsoft.com/office/powerpoint/2010/main" val="20582460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33E5448A-E798-C793-DC9B-ADDB545F3B20}"/>
              </a:ext>
            </a:extLst>
          </p:cNvPr>
          <p:cNvGrpSpPr>
            <a:grpSpLocks/>
          </p:cNvGrpSpPr>
          <p:nvPr/>
        </p:nvGrpSpPr>
        <p:grpSpPr bwMode="auto">
          <a:xfrm>
            <a:off x="1136073" y="0"/>
            <a:ext cx="10468494" cy="5835535"/>
            <a:chOff x="0" y="0"/>
            <a:chExt cx="5712" cy="4248"/>
          </a:xfrm>
        </p:grpSpPr>
        <p:pic>
          <p:nvPicPr>
            <p:cNvPr id="5" name="Picture 1">
              <a:extLst>
                <a:ext uri="{FF2B5EF4-FFF2-40B4-BE49-F238E27FC236}">
                  <a16:creationId xmlns:a16="http://schemas.microsoft.com/office/drawing/2014/main" id="{4EB5B42B-0586-D320-D2B8-B14801182B2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35" b="801"/>
            <a:stretch>
              <a:fillRect/>
            </a:stretch>
          </p:blipFill>
          <p:spPr bwMode="auto">
            <a:xfrm>
              <a:off x="176" y="176"/>
              <a:ext cx="5360" cy="3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2">
              <a:extLst>
                <a:ext uri="{FF2B5EF4-FFF2-40B4-BE49-F238E27FC236}">
                  <a16:creationId xmlns:a16="http://schemas.microsoft.com/office/drawing/2014/main" id="{9A129283-E7CD-5B30-ACB2-40F38D203C5D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12" cy="4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807565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6629" y="540172"/>
            <a:ext cx="7498838" cy="627349"/>
          </a:xfrm>
        </p:spPr>
        <p:txBody>
          <a:bodyPr>
            <a:noAutofit/>
          </a:bodyPr>
          <a:lstStyle/>
          <a:p>
            <a:r>
              <a:rPr lang="en-US" sz="2800" dirty="0"/>
              <a:t>Socio-emotional consequences of dyslexia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804804" y="853845"/>
            <a:ext cx="3566160" cy="5627498"/>
          </a:xfrm>
        </p:spPr>
        <p:txBody>
          <a:bodyPr/>
          <a:lstStyle/>
          <a:p>
            <a:pPr marL="0" indent="0">
              <a:buNone/>
            </a:pPr>
            <a:endParaRPr lang="en-US" sz="2000" dirty="0"/>
          </a:p>
          <a:p>
            <a:r>
              <a:rPr lang="en-US" sz="2000" dirty="0"/>
              <a:t>Frustration</a:t>
            </a:r>
          </a:p>
          <a:p>
            <a:r>
              <a:rPr lang="en-US" sz="2000" dirty="0"/>
              <a:t>Anger</a:t>
            </a:r>
          </a:p>
          <a:p>
            <a:r>
              <a:rPr lang="en-US" sz="2000" dirty="0"/>
              <a:t>Low self esteem</a:t>
            </a:r>
          </a:p>
          <a:p>
            <a:r>
              <a:rPr lang="en-US" sz="2000" dirty="0"/>
              <a:t>Inadequacy, anxiety, stress, depression</a:t>
            </a:r>
          </a:p>
          <a:p>
            <a:r>
              <a:rPr lang="en-US" sz="2000" dirty="0"/>
              <a:t>Procrastination</a:t>
            </a:r>
          </a:p>
          <a:p>
            <a:r>
              <a:rPr lang="en-US" sz="2000" dirty="0"/>
              <a:t>Perfectionism</a:t>
            </a:r>
          </a:p>
          <a:p>
            <a:r>
              <a:rPr lang="en-US" sz="2000" dirty="0"/>
              <a:t>Developing strategies to hide difficulties</a:t>
            </a:r>
          </a:p>
          <a:p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4531" y="1142020"/>
            <a:ext cx="4822548" cy="45075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4817" y="5003269"/>
            <a:ext cx="90835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Many dyslexic adults have low self esteem and poor self concept due to the emotional scars of </a:t>
            </a:r>
          </a:p>
          <a:p>
            <a:r>
              <a:rPr lang="en-GB" dirty="0"/>
              <a:t>negative experiences, particularly in education (Gilroy &amp; Miles, 2002)</a:t>
            </a:r>
          </a:p>
        </p:txBody>
      </p:sp>
    </p:spTree>
    <p:extLst>
      <p:ext uri="{BB962C8B-B14F-4D97-AF65-F5344CB8AC3E}">
        <p14:creationId xmlns:p14="http://schemas.microsoft.com/office/powerpoint/2010/main" val="40113164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Frustration Anger</a:t>
            </a:r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</p:nvPr>
        </p:nvGraphicFramePr>
        <p:xfrm>
          <a:off x="2438401" y="2348332"/>
          <a:ext cx="7313613" cy="31645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7706873" y="4480452"/>
            <a:ext cx="27660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60% of young people with no GCSE’s have an SEN </a:t>
            </a:r>
          </a:p>
          <a:p>
            <a:r>
              <a:rPr lang="en-US" dirty="0"/>
              <a:t>(Dept. for Children, Schools and Families, 2009)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22770" y="1707534"/>
            <a:ext cx="2334240" cy="1392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17291" y="6459794"/>
            <a:ext cx="84754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(Peer &amp; Reid, 2001; Molnar &amp;Lindquist, 1989)</a:t>
            </a:r>
          </a:p>
        </p:txBody>
      </p:sp>
    </p:spTree>
    <p:extLst>
      <p:ext uri="{BB962C8B-B14F-4D97-AF65-F5344CB8AC3E}">
        <p14:creationId xmlns:p14="http://schemas.microsoft.com/office/powerpoint/2010/main" val="32634215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1" y="694583"/>
            <a:ext cx="7313613" cy="868362"/>
          </a:xfrm>
        </p:spPr>
        <p:txBody>
          <a:bodyPr>
            <a:normAutofit fontScale="90000"/>
          </a:bodyPr>
          <a:lstStyle/>
          <a:p>
            <a:r>
              <a:rPr lang="en-US" sz="4800" dirty="0"/>
              <a:t>Inadequacy, Anxiety, Stress, Depression</a:t>
            </a:r>
            <a:br>
              <a:rPr lang="en-US" sz="4800" dirty="0"/>
            </a:b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4235207"/>
              </p:ext>
            </p:extLst>
          </p:nvPr>
        </p:nvGraphicFramePr>
        <p:xfrm>
          <a:off x="2438401" y="1489450"/>
          <a:ext cx="7557663" cy="44575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870098" y="4865009"/>
            <a:ext cx="34314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(Alexander-</a:t>
            </a:r>
            <a:r>
              <a:rPr lang="en-GB" dirty="0" err="1"/>
              <a:t>Passe</a:t>
            </a:r>
            <a:r>
              <a:rPr lang="en-GB" dirty="0"/>
              <a:t> &amp;Zimmer, 2009; Fontana, 1995))</a:t>
            </a:r>
          </a:p>
        </p:txBody>
      </p:sp>
    </p:spTree>
    <p:extLst>
      <p:ext uri="{BB962C8B-B14F-4D97-AF65-F5344CB8AC3E}">
        <p14:creationId xmlns:p14="http://schemas.microsoft.com/office/powerpoint/2010/main" val="38575624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type="title"/>
          </p:nvPr>
        </p:nvSpPr>
        <p:spPr>
          <a:xfrm>
            <a:off x="2059782" y="276820"/>
            <a:ext cx="5009555" cy="687586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3100">
                <a:latin typeface="Trebuchet MS" charset="0"/>
                <a:cs typeface="Trebuchet MS" charset="0"/>
                <a:sym typeface="Trebuchet MS" charset="0"/>
              </a:rPr>
              <a:t>The vicious circle of stress </a:t>
            </a:r>
            <a:br>
              <a:rPr lang="en-US" sz="3100">
                <a:latin typeface="Trebuchet MS" charset="0"/>
                <a:sym typeface="Trebuchet MS" charset="0"/>
              </a:rPr>
            </a:br>
            <a:endParaRPr lang="en-US"/>
          </a:p>
        </p:txBody>
      </p:sp>
      <p:sp>
        <p:nvSpPr>
          <p:cNvPr id="235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115827" y="964406"/>
            <a:ext cx="2223492" cy="5214938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US" i="0" dirty="0">
                <a:cs typeface="Trebuchet MS Italic" charset="0"/>
              </a:rPr>
              <a:t>Stress is a drain on </a:t>
            </a:r>
            <a:r>
              <a:rPr lang="en-US" i="0" dirty="0" err="1">
                <a:cs typeface="Trebuchet MS Italic" charset="0"/>
              </a:rPr>
              <a:t>attentional</a:t>
            </a:r>
            <a:r>
              <a:rPr lang="en-US" i="0" dirty="0">
                <a:cs typeface="Trebuchet MS Italic" charset="0"/>
              </a:rPr>
              <a:t> resources</a:t>
            </a:r>
            <a:endParaRPr lang="en-US" i="0" dirty="0"/>
          </a:p>
          <a:p>
            <a:pPr marL="0" indent="0">
              <a:buNone/>
              <a:defRPr/>
            </a:pPr>
            <a:r>
              <a:rPr lang="en-US" i="0" dirty="0">
                <a:cs typeface="Trebuchet MS Italic" charset="0"/>
              </a:rPr>
              <a:t>Lack of automaticity puts a higher demand on </a:t>
            </a:r>
            <a:r>
              <a:rPr lang="en-US" i="0" dirty="0" err="1">
                <a:cs typeface="Trebuchet MS Italic" charset="0"/>
              </a:rPr>
              <a:t>attentional</a:t>
            </a:r>
            <a:r>
              <a:rPr lang="en-US" i="0" dirty="0">
                <a:cs typeface="Trebuchet MS Italic" charset="0"/>
              </a:rPr>
              <a:t> resources</a:t>
            </a:r>
            <a:endParaRPr lang="en-US" i="0" dirty="0"/>
          </a:p>
        </p:txBody>
      </p:sp>
      <p:sp>
        <p:nvSpPr>
          <p:cNvPr id="23556" name="Rectangle 4"/>
          <p:cNvSpPr>
            <a:spLocks/>
          </p:cNvSpPr>
          <p:nvPr/>
        </p:nvSpPr>
        <p:spPr bwMode="auto">
          <a:xfrm>
            <a:off x="204370" y="5118902"/>
            <a:ext cx="556723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 sz="1700" dirty="0">
                <a:latin typeface="Trebuchet MS" charset="0"/>
                <a:ea typeface="ＭＳ Ｐゴシック" charset="0"/>
                <a:sym typeface="Trebuchet MS" charset="0"/>
              </a:rPr>
              <a:t>Most people with dyslexia report good days and bad days</a:t>
            </a:r>
          </a:p>
          <a:p>
            <a:r>
              <a:rPr lang="en-US" sz="1700" dirty="0">
                <a:latin typeface="Trebuchet MS" charset="0"/>
                <a:ea typeface="ＭＳ Ｐゴシック" charset="0"/>
                <a:sym typeface="Trebuchet MS" charset="0"/>
              </a:rPr>
              <a:t> – stress increases dyslexic traits (Miles, 2004)</a:t>
            </a:r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96998E0A-614F-7CAB-6F65-7305C2AA6A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2708" y="842719"/>
            <a:ext cx="4795242" cy="4397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30606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0563" y="2322137"/>
            <a:ext cx="4953000" cy="3495675"/>
          </a:xfrm>
          <a:prstGeom prst="rect">
            <a:avLst/>
          </a:prstGeom>
        </p:spPr>
      </p:pic>
      <p:pic>
        <p:nvPicPr>
          <p:cNvPr id="8" name="Picture 2" descr="http://blog.masterteacher.com/wp-content/uploads/2015/05/TMT-Blog-Class-Clown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28" t="-591" r="51830" b="591"/>
          <a:stretch/>
        </p:blipFill>
        <p:spPr bwMode="auto">
          <a:xfrm>
            <a:off x="1843997" y="347614"/>
            <a:ext cx="2418735" cy="2494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491316" y="884904"/>
            <a:ext cx="40263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Clowning – gains attention May earn social approval from peers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30144" y="3160088"/>
            <a:ext cx="284643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Distractibility</a:t>
            </a:r>
          </a:p>
          <a:p>
            <a:r>
              <a:rPr lang="en-GB" sz="2400" dirty="0"/>
              <a:t>Concentration  = effort</a:t>
            </a:r>
          </a:p>
          <a:p>
            <a:r>
              <a:rPr lang="en-GB" sz="2400" dirty="0"/>
              <a:t>so any breaks/distractions are welcome</a:t>
            </a:r>
          </a:p>
        </p:txBody>
      </p:sp>
    </p:spTree>
    <p:extLst>
      <p:ext uri="{BB962C8B-B14F-4D97-AF65-F5344CB8AC3E}">
        <p14:creationId xmlns:p14="http://schemas.microsoft.com/office/powerpoint/2010/main" val="37250192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 Placeholder 19"/>
          <p:cNvSpPr>
            <a:spLocks noGrp="1"/>
          </p:cNvSpPr>
          <p:nvPr>
            <p:ph type="body" sz="half" idx="2"/>
          </p:nvPr>
        </p:nvSpPr>
        <p:spPr>
          <a:xfrm>
            <a:off x="853440" y="442095"/>
            <a:ext cx="5004261" cy="6302834"/>
          </a:xfrm>
        </p:spPr>
        <p:txBody>
          <a:bodyPr>
            <a:normAutofit/>
          </a:bodyPr>
          <a:lstStyle/>
          <a:p>
            <a:r>
              <a:rPr lang="en-US" sz="2000" dirty="0"/>
              <a:t>Despite similarities in underlying difficulties dyslexic individuals’ have different:</a:t>
            </a:r>
          </a:p>
          <a:p>
            <a:pPr marL="800100" lvl="1" indent="-342900">
              <a:buFont typeface="Arial"/>
              <a:buChar char="•"/>
            </a:pPr>
            <a:r>
              <a:rPr lang="en-US" sz="2000" dirty="0"/>
              <a:t>Experiences</a:t>
            </a:r>
          </a:p>
          <a:p>
            <a:pPr marL="800100" lvl="1" indent="-342900">
              <a:buFont typeface="Arial"/>
              <a:buChar char="•"/>
            </a:pPr>
            <a:r>
              <a:rPr lang="en-US" sz="2000" dirty="0"/>
              <a:t>Strengths</a:t>
            </a:r>
          </a:p>
          <a:p>
            <a:pPr marL="800100" lvl="1" indent="-342900">
              <a:buFont typeface="Arial"/>
              <a:buChar char="•"/>
            </a:pPr>
            <a:r>
              <a:rPr lang="en-US" sz="2000" dirty="0"/>
              <a:t>Expectations</a:t>
            </a:r>
          </a:p>
          <a:p>
            <a:pPr marL="800100" lvl="1" indent="-342900">
              <a:buFont typeface="Arial"/>
              <a:buChar char="•"/>
            </a:pPr>
            <a:r>
              <a:rPr lang="en-US" sz="2000" dirty="0"/>
              <a:t>Personalities</a:t>
            </a:r>
          </a:p>
          <a:p>
            <a:pPr marL="800100" lvl="1" indent="-342900">
              <a:buFont typeface="Arial"/>
              <a:buChar char="•"/>
            </a:pPr>
            <a:r>
              <a:rPr lang="en-US" sz="2000" dirty="0"/>
              <a:t>Needs</a:t>
            </a:r>
          </a:p>
          <a:p>
            <a:pPr marL="800100" lvl="1" indent="-342900">
              <a:buFont typeface="Arial"/>
              <a:buChar char="•"/>
            </a:pPr>
            <a:r>
              <a:rPr lang="en-US" sz="2000" dirty="0"/>
              <a:t>likes/dislikes</a:t>
            </a:r>
          </a:p>
          <a:p>
            <a:pPr marL="800100" lvl="1" indent="-342900">
              <a:buFont typeface="Arial"/>
              <a:buChar char="•"/>
            </a:pPr>
            <a:r>
              <a:rPr lang="en-US" sz="2000" dirty="0"/>
              <a:t>Sensitivities</a:t>
            </a:r>
          </a:p>
          <a:p>
            <a:pPr marL="800100" lvl="1" indent="-342900">
              <a:buFont typeface="Arial"/>
              <a:buChar char="•"/>
            </a:pPr>
            <a:r>
              <a:rPr lang="en-US" sz="2000" dirty="0"/>
              <a:t>Emotional responses</a:t>
            </a:r>
          </a:p>
          <a:p>
            <a:r>
              <a:rPr lang="en-US" sz="2000" dirty="0"/>
              <a:t>Taking the personal, social, and emotional aspects of a student’s functioning and development into account can lead to real and sustained positive change (Long, </a:t>
            </a:r>
            <a:r>
              <a:rPr lang="en-US" sz="2000" dirty="0" err="1"/>
              <a:t>MacBlain</a:t>
            </a:r>
            <a:r>
              <a:rPr lang="en-US" sz="2000" dirty="0"/>
              <a:t> &amp; </a:t>
            </a:r>
            <a:r>
              <a:rPr lang="en-US" sz="2000" dirty="0" err="1"/>
              <a:t>Macblain</a:t>
            </a:r>
            <a:r>
              <a:rPr lang="en-US" sz="2000" dirty="0"/>
              <a:t>, 2007, p126)</a:t>
            </a:r>
          </a:p>
          <a:p>
            <a:pPr algn="ctr"/>
            <a:endParaRPr lang="en-US" dirty="0"/>
          </a:p>
          <a:p>
            <a:endParaRPr lang="en-US" sz="2000" dirty="0"/>
          </a:p>
          <a:p>
            <a:endParaRPr lang="en-US" sz="2000" dirty="0"/>
          </a:p>
        </p:txBody>
      </p:sp>
      <p:pic>
        <p:nvPicPr>
          <p:cNvPr id="21" name="Content Placeholder 20"/>
          <p:cNvPicPr>
            <a:picLocks noGrp="1" noChangeAspect="1"/>
          </p:cNvPicPr>
          <p:nvPr>
            <p:ph idx="1"/>
          </p:nvPr>
        </p:nvPicPr>
        <p:blipFill>
          <a:blip r:embed="rId3"/>
          <a:srcRect l="17250" r="17250"/>
          <a:stretch>
            <a:fillRect/>
          </a:stretch>
        </p:blipFill>
        <p:spPr>
          <a:xfrm>
            <a:off x="5970987" y="778540"/>
            <a:ext cx="4585322" cy="5250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879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148994"/>
            <a:ext cx="10515600" cy="1325563"/>
          </a:xfrm>
        </p:spPr>
        <p:txBody>
          <a:bodyPr/>
          <a:lstStyle/>
          <a:p>
            <a:r>
              <a:rPr lang="en-US" dirty="0"/>
              <a:t>Reducing Classroom stress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Increase the feel good factor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1197033" y="2447433"/>
            <a:ext cx="4800542" cy="4052554"/>
          </a:xfrm>
        </p:spPr>
        <p:txBody>
          <a:bodyPr/>
          <a:lstStyle/>
          <a:p>
            <a:r>
              <a:rPr lang="en-US" dirty="0"/>
              <a:t>Mark for success</a:t>
            </a:r>
          </a:p>
          <a:p>
            <a:pPr lvl="1"/>
            <a:r>
              <a:rPr lang="en-US" dirty="0"/>
              <a:t> </a:t>
            </a:r>
            <a:r>
              <a:rPr lang="en-US" dirty="0" err="1"/>
              <a:t>e.g</a:t>
            </a:r>
            <a:r>
              <a:rPr lang="en-US" dirty="0"/>
              <a:t>  % words spelled correctly</a:t>
            </a:r>
          </a:p>
          <a:p>
            <a:r>
              <a:rPr lang="en-US" dirty="0"/>
              <a:t>Use language of success</a:t>
            </a:r>
          </a:p>
          <a:p>
            <a:r>
              <a:rPr lang="en-US" dirty="0"/>
              <a:t>Focus on </a:t>
            </a:r>
            <a:r>
              <a:rPr lang="en-US" b="1" dirty="0"/>
              <a:t>t</a:t>
            </a:r>
            <a:r>
              <a:rPr lang="en-US" dirty="0"/>
              <a:t>he</a:t>
            </a:r>
            <a:r>
              <a:rPr lang="en-US" b="1" dirty="0"/>
              <a:t> ‘do’ </a:t>
            </a:r>
            <a:r>
              <a:rPr lang="en-US" dirty="0"/>
              <a:t>rather than the ‘</a:t>
            </a:r>
            <a:r>
              <a:rPr lang="en-US" b="1" dirty="0"/>
              <a:t>don’t’</a:t>
            </a:r>
          </a:p>
          <a:p>
            <a:r>
              <a:rPr lang="en-US" dirty="0"/>
              <a:t>Confidence building</a:t>
            </a:r>
          </a:p>
          <a:p>
            <a:pPr>
              <a:buFont typeface="Courier New"/>
              <a:buChar char="o"/>
            </a:pPr>
            <a:endParaRPr lang="en-US" dirty="0"/>
          </a:p>
          <a:p>
            <a:pPr>
              <a:buFont typeface="Arial"/>
              <a:buChar char="•"/>
            </a:pP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Decrease the fear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en-US" dirty="0"/>
              <a:t>Set achievable targets</a:t>
            </a:r>
          </a:p>
          <a:p>
            <a:r>
              <a:rPr lang="en-US" dirty="0"/>
              <a:t>Use scaffolds for writing tasks</a:t>
            </a:r>
          </a:p>
          <a:p>
            <a:r>
              <a:rPr lang="en-US" dirty="0"/>
              <a:t>Give the right to pass on reading aloud </a:t>
            </a:r>
          </a:p>
          <a:p>
            <a:r>
              <a:rPr lang="en-US" dirty="0" err="1"/>
              <a:t>Minimise</a:t>
            </a:r>
            <a:r>
              <a:rPr lang="en-US" dirty="0"/>
              <a:t> copying from the board</a:t>
            </a:r>
          </a:p>
          <a:p>
            <a:r>
              <a:rPr lang="en-US" dirty="0"/>
              <a:t>“I’m glad you asked”</a:t>
            </a:r>
          </a:p>
        </p:txBody>
      </p:sp>
    </p:spTree>
    <p:extLst>
      <p:ext uri="{BB962C8B-B14F-4D97-AF65-F5344CB8AC3E}">
        <p14:creationId xmlns:p14="http://schemas.microsoft.com/office/powerpoint/2010/main" val="38880653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/>
              <a:t>To conclude Dyslexic pupils/students need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A validating environment that positively addresses self esteem and self efficacy (Long, </a:t>
            </a:r>
            <a:r>
              <a:rPr lang="en-GB" dirty="0" err="1"/>
              <a:t>Macblain</a:t>
            </a:r>
            <a:r>
              <a:rPr lang="en-GB" dirty="0"/>
              <a:t> &amp; </a:t>
            </a:r>
            <a:r>
              <a:rPr lang="en-GB" dirty="0" err="1"/>
              <a:t>MacBlain</a:t>
            </a:r>
            <a:r>
              <a:rPr lang="en-GB" dirty="0"/>
              <a:t>, 2007)</a:t>
            </a:r>
          </a:p>
          <a:p>
            <a:r>
              <a:rPr lang="en-GB" dirty="0"/>
              <a:t>Positive attention and confidence boosting (Humphrey, 2002)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dirty="0"/>
              <a:t>Safe learning environments where they are not afraid to ask for help to build self concept and self esteem (Green, 2014)</a:t>
            </a:r>
          </a:p>
          <a:p>
            <a:r>
              <a:rPr lang="en-GB" dirty="0"/>
              <a:t>Help developing metacognitive skills -positive effects on sense of self and motivation (</a:t>
            </a:r>
            <a:r>
              <a:rPr lang="en-GB" dirty="0" err="1"/>
              <a:t>McLoughlin</a:t>
            </a:r>
            <a:r>
              <a:rPr lang="en-GB" dirty="0"/>
              <a:t> &amp; Leather, 2013)</a:t>
            </a:r>
          </a:p>
        </p:txBody>
      </p:sp>
    </p:spTree>
    <p:extLst>
      <p:ext uri="{BB962C8B-B14F-4D97-AF65-F5344CB8AC3E}">
        <p14:creationId xmlns:p14="http://schemas.microsoft.com/office/powerpoint/2010/main" val="42663231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0419" y="1590502"/>
            <a:ext cx="8915400" cy="3777622"/>
          </a:xfrm>
        </p:spPr>
        <p:txBody>
          <a:bodyPr>
            <a:normAutofit fontScale="92500" lnSpcReduction="10000"/>
          </a:bodyPr>
          <a:lstStyle/>
          <a:p>
            <a:r>
              <a:rPr lang="en-GB" sz="1600" dirty="0"/>
              <a:t>Alexander-</a:t>
            </a:r>
            <a:r>
              <a:rPr lang="en-GB" sz="1600" dirty="0" err="1"/>
              <a:t>Passe</a:t>
            </a:r>
            <a:r>
              <a:rPr lang="en-GB" sz="1600" dirty="0"/>
              <a:t>, N. &amp; Zimmer, B. (2009) Dyslexia and the loss of learning dialogue. In ed. </a:t>
            </a:r>
            <a:r>
              <a:rPr lang="en-GB" sz="1600" i="1" dirty="0"/>
              <a:t>Educational Psychology: Cognition and learning, Individual differences and Motivation.</a:t>
            </a:r>
            <a:r>
              <a:rPr lang="en-GB" sz="1600" dirty="0"/>
              <a:t> New York, </a:t>
            </a:r>
            <a:r>
              <a:rPr lang="en-GB" sz="1600" dirty="0" err="1"/>
              <a:t>Happuage</a:t>
            </a:r>
            <a:endParaRPr lang="en-GB" sz="1600" dirty="0"/>
          </a:p>
          <a:p>
            <a:r>
              <a:rPr lang="en-GB" sz="1600" dirty="0"/>
              <a:t>Argyle, M. (2008). Social encounters: </a:t>
            </a:r>
            <a:r>
              <a:rPr lang="en-GB" sz="1600" i="1" dirty="0"/>
              <a:t>Contributions to social interaction</a:t>
            </a:r>
            <a:r>
              <a:rPr lang="en-GB" sz="1600" dirty="0"/>
              <a:t>. Aldine Transaction</a:t>
            </a:r>
          </a:p>
          <a:p>
            <a:r>
              <a:rPr lang="en-GB" sz="1600" dirty="0" err="1"/>
              <a:t>Baumeister</a:t>
            </a:r>
            <a:r>
              <a:rPr lang="en-GB" sz="1600" dirty="0"/>
              <a:t>, R. F. (Ed.) (1999). </a:t>
            </a:r>
            <a:r>
              <a:rPr lang="en-GB" sz="1600" i="1" dirty="0"/>
              <a:t>The self in social psychology</a:t>
            </a:r>
            <a:r>
              <a:rPr lang="en-GB" sz="1600" dirty="0"/>
              <a:t>. Philadelphia, PA: Psychology Press (Taylor &amp; Francis).</a:t>
            </a:r>
          </a:p>
          <a:p>
            <a:r>
              <a:rPr lang="en-GB" sz="1600" dirty="0"/>
              <a:t>Bee, H. L. (1992). </a:t>
            </a:r>
            <a:r>
              <a:rPr lang="en-GB" sz="1600" i="1" dirty="0"/>
              <a:t>The developing child</a:t>
            </a:r>
            <a:r>
              <a:rPr lang="en-GB" sz="1600" dirty="0"/>
              <a:t>. London: HarperCollins.</a:t>
            </a:r>
          </a:p>
          <a:p>
            <a:r>
              <a:rPr lang="en-GB" sz="1600" dirty="0"/>
              <a:t>Department for Education and Skills (2004) </a:t>
            </a:r>
            <a:r>
              <a:rPr lang="en-GB" sz="1600" i="1" dirty="0"/>
              <a:t>Framework for understanding dyslexia</a:t>
            </a:r>
            <a:r>
              <a:rPr lang="en-GB" sz="1600" dirty="0"/>
              <a:t>, Leicester NIACE.</a:t>
            </a:r>
          </a:p>
          <a:p>
            <a:r>
              <a:rPr lang="en-GB" sz="1600" dirty="0"/>
              <a:t>Fontana, D. (1995) </a:t>
            </a:r>
            <a:r>
              <a:rPr lang="en-GB" sz="1600" i="1" dirty="0"/>
              <a:t>Psychology for Teachers. </a:t>
            </a:r>
            <a:r>
              <a:rPr lang="en-GB" sz="1600" dirty="0"/>
              <a:t>Basingstoke, MacMillan Press.</a:t>
            </a:r>
            <a:endParaRPr lang="en-GB" sz="1600" i="1" dirty="0"/>
          </a:p>
          <a:p>
            <a:r>
              <a:rPr lang="en-GB" sz="1600" dirty="0"/>
              <a:t>Green, R. (2014) Reflecting on </a:t>
            </a:r>
            <a:r>
              <a:rPr lang="en-GB" sz="1600" dirty="0" err="1"/>
              <a:t>dyslexi</a:t>
            </a:r>
            <a:r>
              <a:rPr lang="en-GB" sz="1600" dirty="0"/>
              <a:t> and its effects in on learning in regards to self-esteem, in a technology based mainstream school maintained by the local authority ion the South East of England. </a:t>
            </a:r>
            <a:r>
              <a:rPr lang="en-GB" sz="1600" i="1" dirty="0"/>
              <a:t>The Step Journal 1(1) pp3-10</a:t>
            </a:r>
            <a:endParaRPr lang="en-GB" sz="1600" dirty="0"/>
          </a:p>
          <a:p>
            <a:r>
              <a:rPr lang="en-GB" sz="1600" dirty="0"/>
              <a:t>Gilroy, D &amp; Miles, T (2002) Dyslexia at College, Routledge </a:t>
            </a:r>
          </a:p>
          <a:p>
            <a:r>
              <a:rPr lang="en-GB" sz="1600" dirty="0"/>
              <a:t>Humphrey, B Teacher and Pupil Ratings of self-esteem in developmental dyslexia. </a:t>
            </a:r>
            <a:r>
              <a:rPr lang="en-GB" sz="1600" i="1" dirty="0"/>
              <a:t>British Journal of Special Education, 29, 4 pp196-203</a:t>
            </a:r>
            <a:endParaRPr lang="en-GB" sz="1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47672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sz="2500" dirty="0"/>
              <a:t>Lewis, M. (1990). Self-knowledge and social development in early life. In L. A. </a:t>
            </a:r>
            <a:r>
              <a:rPr lang="en-GB" sz="2500" dirty="0" err="1"/>
              <a:t>Pervin</a:t>
            </a:r>
            <a:r>
              <a:rPr lang="en-GB" sz="2500" dirty="0"/>
              <a:t> (Ed.), </a:t>
            </a:r>
            <a:r>
              <a:rPr lang="en-GB" sz="2500" i="1" dirty="0"/>
              <a:t>Handbook of personality</a:t>
            </a:r>
            <a:r>
              <a:rPr lang="en-GB" sz="2500" dirty="0"/>
              <a:t> (pp. 277-300). New York: Guilford.</a:t>
            </a:r>
          </a:p>
          <a:p>
            <a:r>
              <a:rPr lang="en-GB" sz="2500" dirty="0"/>
              <a:t>Long, L., </a:t>
            </a:r>
            <a:r>
              <a:rPr lang="en-GB" sz="2500" dirty="0" err="1"/>
              <a:t>MacBlain</a:t>
            </a:r>
            <a:r>
              <a:rPr lang="en-GB" sz="2500" dirty="0"/>
              <a:t>, S. &amp; </a:t>
            </a:r>
            <a:r>
              <a:rPr lang="en-GB" sz="2500" dirty="0" err="1"/>
              <a:t>MacBlain</a:t>
            </a:r>
            <a:r>
              <a:rPr lang="en-GB" sz="2500" dirty="0"/>
              <a:t> , M. (2007) Supporting students with dyslexia at the secondary level: An emotional model of literacy</a:t>
            </a:r>
          </a:p>
          <a:p>
            <a:r>
              <a:rPr lang="en-GB" sz="2500" dirty="0"/>
              <a:t>Miles, T.R. (2004 </a:t>
            </a:r>
            <a:r>
              <a:rPr lang="en-GB" sz="2500" i="1" dirty="0"/>
              <a:t>Dyslexia and Stress, </a:t>
            </a:r>
            <a:r>
              <a:rPr lang="en-GB" sz="2500" dirty="0"/>
              <a:t> London, </a:t>
            </a:r>
            <a:r>
              <a:rPr lang="en-GB" sz="2500" dirty="0" err="1"/>
              <a:t>Whurr</a:t>
            </a:r>
            <a:endParaRPr lang="en-GB" sz="2500" dirty="0"/>
          </a:p>
          <a:p>
            <a:r>
              <a:rPr lang="en-GB" sz="2500" dirty="0"/>
              <a:t>Molnar, A &amp; Lindquist, B (1989) </a:t>
            </a:r>
            <a:r>
              <a:rPr lang="en-GB" sz="2500" i="1" dirty="0"/>
              <a:t>Changing problem behaviour in schools.  </a:t>
            </a:r>
            <a:r>
              <a:rPr lang="en-GB" sz="2500" dirty="0"/>
              <a:t>San </a:t>
            </a:r>
            <a:r>
              <a:rPr lang="en-GB" sz="2500" dirty="0" err="1"/>
              <a:t>Fransisco</a:t>
            </a:r>
            <a:r>
              <a:rPr lang="en-GB" sz="2500" dirty="0"/>
              <a:t>: </a:t>
            </a:r>
            <a:r>
              <a:rPr lang="en-GB" sz="2500" dirty="0" err="1"/>
              <a:t>Jossey</a:t>
            </a:r>
            <a:r>
              <a:rPr lang="en-GB" sz="2500" dirty="0"/>
              <a:t> Bass Publications</a:t>
            </a:r>
          </a:p>
          <a:p>
            <a:r>
              <a:rPr lang="en-GB" sz="2500" dirty="0"/>
              <a:t>McLeod, S. A. (2008). Self concept. Retrieved from </a:t>
            </a:r>
            <a:r>
              <a:rPr lang="en-GB" sz="2500" dirty="0">
                <a:hlinkClick r:id="rId2"/>
              </a:rPr>
              <a:t>www.simplypsychology.org/self-concept.html</a:t>
            </a:r>
            <a:endParaRPr lang="en-GB" sz="2500" dirty="0"/>
          </a:p>
          <a:p>
            <a:r>
              <a:rPr lang="en-GB" sz="2500" dirty="0" err="1"/>
              <a:t>McLoughlin</a:t>
            </a:r>
            <a:r>
              <a:rPr lang="en-GB" sz="2500" dirty="0"/>
              <a:t>, D. &amp; Leather, C. (2013) </a:t>
            </a:r>
            <a:r>
              <a:rPr lang="en-GB" sz="2500" i="1" dirty="0"/>
              <a:t>The Dyslexic Adult. </a:t>
            </a:r>
            <a:r>
              <a:rPr lang="en-GB" sz="2500" dirty="0"/>
              <a:t>Chichester, John Wiley &amp; Sons</a:t>
            </a:r>
            <a:endParaRPr lang="en-GB" sz="2500" i="1" dirty="0"/>
          </a:p>
          <a:p>
            <a:r>
              <a:rPr lang="en-GB" sz="2500" dirty="0"/>
              <a:t>Peer, L. &amp; </a:t>
            </a:r>
            <a:r>
              <a:rPr lang="en-GB" sz="2500" dirty="0" err="1"/>
              <a:t>Reid,G</a:t>
            </a:r>
            <a:r>
              <a:rPr lang="en-GB" sz="2500" dirty="0"/>
              <a:t> (2001) successful inclusion in the secondary school. London David Fulton Publications. </a:t>
            </a:r>
          </a:p>
          <a:p>
            <a:r>
              <a:rPr lang="en-GB" sz="2500" dirty="0"/>
              <a:t>Rogers, C. (1959). A theory of therapy, personality and interpersonal relationships as developed in the client-</a:t>
            </a:r>
            <a:r>
              <a:rPr lang="en-GB" sz="2500" dirty="0" err="1"/>
              <a:t>centered</a:t>
            </a:r>
            <a:r>
              <a:rPr lang="en-GB" sz="2500" dirty="0"/>
              <a:t> framework. In (ed.) S. Koch, </a:t>
            </a:r>
            <a:r>
              <a:rPr lang="en-GB" sz="2500" i="1" dirty="0"/>
              <a:t>Psychology: A study of a science. Vol. 3: Formulations of the person and the social context</a:t>
            </a:r>
            <a:r>
              <a:rPr lang="en-GB" sz="2500" dirty="0"/>
              <a:t>. New York: McGraw Hill.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4826164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3ADACCA7-A0F1-4AED-8127-65658204012C}"/>
    </a:ext>
  </a:extLst>
</a:theme>
</file>

<file path=ppt/theme/theme2.xml><?xml version="1.0" encoding="utf-8"?>
<a:theme xmlns:a="http://schemas.openxmlformats.org/drawingml/2006/main" name="UWTSD 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2CF64DD8-8BF1-4055-AA84-573F3383EB47}"/>
    </a:ext>
  </a:extLst>
</a:theme>
</file>

<file path=ppt/theme/theme3.xml><?xml version="1.0" encoding="utf-8"?>
<a:theme xmlns:a="http://schemas.openxmlformats.org/drawingml/2006/main" name="UWTSD 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28F54E00-A234-4BC1-9AB6-79240979EE68}"/>
    </a:ext>
  </a:extLst>
</a:theme>
</file>

<file path=ppt/theme/theme4.xml><?xml version="1.0" encoding="utf-8"?>
<a:theme xmlns:a="http://schemas.openxmlformats.org/drawingml/2006/main" name="UWTSD Logo Variations place image in Backgrou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6FFC3E98-B57F-408A-8819-024F225AFAE9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UWTSD_Powerpoint Template Accessible Widescreen_2023 Sept</Template>
  <TotalTime>0</TotalTime>
  <Words>1387</Words>
  <Application>Microsoft Office PowerPoint</Application>
  <PresentationFormat>Widescreen</PresentationFormat>
  <Paragraphs>144</Paragraphs>
  <Slides>22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22</vt:i4>
      </vt:variant>
    </vt:vector>
  </HeadingPairs>
  <TitlesOfParts>
    <vt:vector size="33" baseType="lpstr">
      <vt:lpstr>Aptos</vt:lpstr>
      <vt:lpstr>Arial</vt:lpstr>
      <vt:lpstr>Calibri</vt:lpstr>
      <vt:lpstr>Calibri Light</vt:lpstr>
      <vt:lpstr>Courier New</vt:lpstr>
      <vt:lpstr>Trebuchet MS</vt:lpstr>
      <vt:lpstr>Trebuchet MS Italic</vt:lpstr>
      <vt:lpstr>UWTSD Holding Page</vt:lpstr>
      <vt:lpstr>UWTSD Title Page 1</vt:lpstr>
      <vt:lpstr>UWTSD Text 2</vt:lpstr>
      <vt:lpstr>UWTSD Logo Variations place image in Background</vt:lpstr>
      <vt:lpstr>PowerPoint Presentation</vt:lpstr>
      <vt:lpstr>PowerPoint Presentation</vt:lpstr>
      <vt:lpstr>Social and emotional consequences of dyslexia</vt:lpstr>
      <vt:lpstr>Aims</vt:lpstr>
      <vt:lpstr>Theories of Self </vt:lpstr>
      <vt:lpstr>Self image is created from</vt:lpstr>
      <vt:lpstr>Self esteem influenced by:</vt:lpstr>
      <vt:lpstr>Ideal self</vt:lpstr>
      <vt:lpstr>Consider</vt:lpstr>
      <vt:lpstr>Social interactive theory</vt:lpstr>
      <vt:lpstr>Dyslexia and IQ ( underlying ability)</vt:lpstr>
      <vt:lpstr>PowerPoint Presentation</vt:lpstr>
      <vt:lpstr>Socio-emotional consequences of dyslexia</vt:lpstr>
      <vt:lpstr>Frustration Anger</vt:lpstr>
      <vt:lpstr>Inadequacy, Anxiety, Stress, Depression </vt:lpstr>
      <vt:lpstr>The vicious circle of stress  </vt:lpstr>
      <vt:lpstr>PowerPoint Presentation</vt:lpstr>
      <vt:lpstr>PowerPoint Presentation</vt:lpstr>
      <vt:lpstr>Reducing Classroom stress</vt:lpstr>
      <vt:lpstr>To conclude Dyslexic pupils/students need</vt:lpstr>
      <vt:lpstr>References</vt:lpstr>
      <vt:lpstr>References 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Natasha Young</dc:creator>
  <cp:lastModifiedBy>Darren O'Connor</cp:lastModifiedBy>
  <cp:revision>6</cp:revision>
  <dcterms:created xsi:type="dcterms:W3CDTF">2024-09-09T10:46:02Z</dcterms:created>
  <dcterms:modified xsi:type="dcterms:W3CDTF">2026-08-17T14:44:46Z</dcterms:modified>
</cp:coreProperties>
</file>