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8"/>
  </p:notesMasterIdLst>
  <p:sldIdLst>
    <p:sldId id="256" r:id="rId2"/>
    <p:sldId id="270" r:id="rId3"/>
    <p:sldId id="257" r:id="rId4"/>
    <p:sldId id="260" r:id="rId5"/>
    <p:sldId id="258" r:id="rId6"/>
    <p:sldId id="261" r:id="rId7"/>
    <p:sldId id="259" r:id="rId8"/>
    <p:sldId id="262" r:id="rId9"/>
    <p:sldId id="263" r:id="rId10"/>
    <p:sldId id="264" r:id="rId11"/>
    <p:sldId id="265" r:id="rId12"/>
    <p:sldId id="266" r:id="rId13"/>
    <p:sldId id="267" r:id="rId14"/>
    <p:sldId id="268" r:id="rId15"/>
    <p:sldId id="269"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4085" autoAdjust="0"/>
  </p:normalViewPr>
  <p:slideViewPr>
    <p:cSldViewPr snapToGrid="0">
      <p:cViewPr varScale="1">
        <p:scale>
          <a:sx n="63" d="100"/>
          <a:sy n="63" d="100"/>
        </p:scale>
        <p:origin x="18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9973EA-9610-4C59-974D-45CAFB8DBEA2}" type="datetimeFigureOut">
              <a:rPr lang="en-GB" smtClean="0"/>
              <a:t>27/02/2017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4ED795-5A2E-4308-9F61-38E9CF704591}" type="slidenum">
              <a:rPr lang="en-GB" smtClean="0"/>
              <a:t>‹#›</a:t>
            </a:fld>
            <a:endParaRPr lang="en-GB"/>
          </a:p>
        </p:txBody>
      </p:sp>
    </p:spTree>
    <p:extLst>
      <p:ext uri="{BB962C8B-B14F-4D97-AF65-F5344CB8AC3E}">
        <p14:creationId xmlns:p14="http://schemas.microsoft.com/office/powerpoint/2010/main" val="1694961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Think-Pair-Share</a:t>
            </a:r>
          </a:p>
          <a:p>
            <a:r>
              <a:rPr lang="en-GB" sz="1200" b="0" i="0" u="none" strike="noStrike" kern="1200" baseline="0" dirty="0" smtClean="0">
                <a:solidFill>
                  <a:schemeClr val="tx1"/>
                </a:solidFill>
                <a:latin typeface="+mn-lt"/>
                <a:ea typeface="+mn-ea"/>
                <a:cs typeface="+mn-cs"/>
              </a:rPr>
              <a:t>Think and write down a few points or statements about the topic, turn to neighbour for a short discussion, then share with the rest of the class.</a:t>
            </a:r>
          </a:p>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54ED795-5A2E-4308-9F61-38E9CF704591}" type="slidenum">
              <a:rPr lang="en-GB" smtClean="0"/>
              <a:t>3</a:t>
            </a:fld>
            <a:endParaRPr lang="en-GB"/>
          </a:p>
        </p:txBody>
      </p:sp>
    </p:spTree>
    <p:extLst>
      <p:ext uri="{BB962C8B-B14F-4D97-AF65-F5344CB8AC3E}">
        <p14:creationId xmlns:p14="http://schemas.microsoft.com/office/powerpoint/2010/main" val="1743228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Lack of public accountability together with a failure to assign and enforce responsibility among the asylum's officers left the inmates at the mercy of the keepers. As a result, many patients within this closed institution were by 1813</a:t>
            </a:r>
          </a:p>
          <a:p>
            <a:r>
              <a:rPr lang="en-GB" sz="1200" b="0" i="0" u="none" strike="noStrike" kern="1200" baseline="0" dirty="0" smtClean="0">
                <a:solidFill>
                  <a:schemeClr val="tx1"/>
                </a:solidFill>
                <a:latin typeface="+mn-lt"/>
                <a:ea typeface="+mn-ea"/>
                <a:cs typeface="+mn-cs"/>
              </a:rPr>
              <a:t>suffering under a harsh and repressive regime which betrayed the humanitarian ideals of the York asylum's founders.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If accepted, the </a:t>
            </a:r>
            <a:r>
              <a:rPr lang="en-GB" sz="1200" b="0" i="0" u="none" strike="noStrike" kern="1200" baseline="0" dirty="0" err="1" smtClean="0">
                <a:solidFill>
                  <a:schemeClr val="tx1"/>
                </a:solidFill>
                <a:latin typeface="+mn-lt"/>
                <a:ea typeface="+mn-ea"/>
                <a:cs typeface="+mn-cs"/>
              </a:rPr>
              <a:t>refomiers</a:t>
            </a:r>
            <a:r>
              <a:rPr lang="en-GB" sz="1200" b="0" i="0" u="none" strike="noStrike" kern="1200" baseline="0" dirty="0" smtClean="0">
                <a:solidFill>
                  <a:schemeClr val="tx1"/>
                </a:solidFill>
                <a:latin typeface="+mn-lt"/>
                <a:ea typeface="+mn-ea"/>
                <a:cs typeface="+mn-cs"/>
              </a:rPr>
              <a:t>' evidence indicated that the York Asylum had many of the characteristics of a "total institution" where patients faced loss of determination and identity. ^‘Whippings, rape, and contamination from a filthy</a:t>
            </a:r>
          </a:p>
          <a:p>
            <a:r>
              <a:rPr lang="en-GB" sz="1200" b="0" i="0" u="none" strike="noStrike" kern="1200" baseline="0" dirty="0" smtClean="0">
                <a:solidFill>
                  <a:schemeClr val="tx1"/>
                </a:solidFill>
                <a:latin typeface="+mn-lt"/>
                <a:ea typeface="+mn-ea"/>
                <a:cs typeface="+mn-cs"/>
              </a:rPr>
              <a:t>environment, threatened physical integrity. Accommodation was overcrowded, damp, gloomy, and ill-ventilated. Violent or incontinent patients were housed indiscriminately with the clean, quiet, or convalescent. Clothing</a:t>
            </a:r>
          </a:p>
          <a:p>
            <a:r>
              <a:rPr lang="en-GB" sz="1200" b="0" i="0" u="none" strike="noStrike" kern="1200" baseline="0" dirty="0" smtClean="0">
                <a:solidFill>
                  <a:schemeClr val="tx1"/>
                </a:solidFill>
                <a:latin typeface="+mn-lt"/>
                <a:ea typeface="+mn-ea"/>
                <a:cs typeface="+mn-cs"/>
              </a:rPr>
              <a:t>was often conspicuous by its absence, and food was wretched even by the standards of contemporary workhouses. Lack of attention to patients meant that they were often dirty and could suffer from untreated illnesses.</a:t>
            </a:r>
          </a:p>
          <a:p>
            <a:r>
              <a:rPr lang="en-GB" sz="1200" b="0" i="0" u="none" strike="noStrike" kern="1200" baseline="0" dirty="0" smtClean="0">
                <a:solidFill>
                  <a:schemeClr val="tx1"/>
                </a:solidFill>
                <a:latin typeface="+mn-lt"/>
                <a:ea typeface="+mn-ea"/>
                <a:cs typeface="+mn-cs"/>
              </a:rPr>
              <a:t>There was a fire in a wing of the asylum and there is a </a:t>
            </a:r>
            <a:r>
              <a:rPr lang="en-GB" sz="1200" b="0" i="0" u="none" strike="noStrike" kern="1200" baseline="0" dirty="0" err="1" smtClean="0">
                <a:solidFill>
                  <a:schemeClr val="tx1"/>
                </a:solidFill>
                <a:latin typeface="+mn-lt"/>
                <a:ea typeface="+mn-ea"/>
                <a:cs typeface="+mn-cs"/>
              </a:rPr>
              <a:t>a</a:t>
            </a:r>
            <a:r>
              <a:rPr lang="en-GB" sz="1200" b="0" i="0" u="none" strike="noStrike" kern="1200" baseline="0" dirty="0" smtClean="0">
                <a:solidFill>
                  <a:schemeClr val="tx1"/>
                </a:solidFill>
                <a:latin typeface="+mn-lt"/>
                <a:ea typeface="+mn-ea"/>
                <a:cs typeface="+mn-cs"/>
              </a:rPr>
              <a:t> suggestion that it was to hide evidence.</a:t>
            </a:r>
          </a:p>
          <a:p>
            <a:r>
              <a:rPr lang="en-GB" sz="1200" b="0" i="0" u="none" strike="noStrike" kern="1200" baseline="0" dirty="0" smtClean="0">
                <a:solidFill>
                  <a:schemeClr val="tx1"/>
                </a:solidFill>
                <a:latin typeface="+mn-lt"/>
                <a:ea typeface="+mn-ea"/>
                <a:cs typeface="+mn-cs"/>
              </a:rPr>
              <a:t>When Godfrey Higgins visited the asylum in 1814 he found the existence of found hidden cells.</a:t>
            </a:r>
          </a:p>
          <a:p>
            <a:r>
              <a:rPr lang="en-GB" sz="1200" b="0" i="0" u="none" strike="noStrike" kern="1200" baseline="0" dirty="0" smtClean="0">
                <a:solidFill>
                  <a:schemeClr val="tx1"/>
                </a:solidFill>
                <a:latin typeface="+mn-lt"/>
                <a:ea typeface="+mn-ea"/>
                <a:cs typeface="+mn-cs"/>
              </a:rPr>
              <a:t>In these four "low grates"., only eight feet square, and inches deep in excremental filth, thirteen old women had spent the night. This dramatic discover}' following measures already taken to improve conditions at the asylum seemed to suggest</a:t>
            </a:r>
          </a:p>
          <a:p>
            <a:r>
              <a:rPr lang="en-GB" sz="1200" b="0" i="0" u="none" strike="noStrike" kern="1200" baseline="0" dirty="0" smtClean="0">
                <a:solidFill>
                  <a:schemeClr val="tx1"/>
                </a:solidFill>
                <a:latin typeface="+mn-lt"/>
                <a:ea typeface="+mn-ea"/>
                <a:cs typeface="+mn-cs"/>
              </a:rPr>
              <a:t>that abuses were so intractable that they could only be overcome by a complete overthrow of the institution's </a:t>
            </a:r>
            <a:r>
              <a:rPr lang="en-GB" sz="1200" b="0" i="1" u="none" strike="noStrike" kern="1200" baseline="0" dirty="0" err="1" smtClean="0">
                <a:solidFill>
                  <a:schemeClr val="tx1"/>
                </a:solidFill>
                <a:latin typeface="+mn-lt"/>
                <a:ea typeface="+mn-ea"/>
                <a:cs typeface="+mn-cs"/>
              </a:rPr>
              <a:t>ancien</a:t>
            </a:r>
            <a:r>
              <a:rPr lang="en-GB" sz="1200" b="0" i="1" u="none" strike="noStrike" kern="1200" baseline="0" dirty="0" smtClean="0">
                <a:solidFill>
                  <a:schemeClr val="tx1"/>
                </a:solidFill>
                <a:latin typeface="+mn-lt"/>
                <a:ea typeface="+mn-ea"/>
                <a:cs typeface="+mn-cs"/>
              </a:rPr>
              <a:t> regime.</a:t>
            </a:r>
            <a:endParaRPr lang="en-GB" dirty="0" smtClean="0"/>
          </a:p>
          <a:p>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t>4</a:t>
            </a:fld>
            <a:endParaRPr lang="en-GB"/>
          </a:p>
        </p:txBody>
      </p:sp>
    </p:spTree>
    <p:extLst>
      <p:ext uri="{BB962C8B-B14F-4D97-AF65-F5344CB8AC3E}">
        <p14:creationId xmlns:p14="http://schemas.microsoft.com/office/powerpoint/2010/main" val="2230426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Founded</a:t>
            </a:r>
            <a:r>
              <a:rPr lang="en-GB" baseline="0" dirty="0" smtClean="0"/>
              <a:t> by </a:t>
            </a:r>
            <a:r>
              <a:rPr lang="en-GB" baseline="0" dirty="0" err="1" smtClean="0"/>
              <a:t>quaker</a:t>
            </a:r>
            <a:r>
              <a:rPr lang="en-GB" baseline="0" dirty="0" smtClean="0"/>
              <a:t> – William </a:t>
            </a:r>
            <a:r>
              <a:rPr lang="en-GB" baseline="0" dirty="0" err="1" smtClean="0"/>
              <a:t>Tuke</a:t>
            </a:r>
            <a:endParaRPr lang="en-GB" baseline="0" dirty="0" smtClean="0"/>
          </a:p>
          <a:p>
            <a:r>
              <a:rPr lang="en-GB" sz="1200" b="0" i="0" u="none" strike="noStrike" kern="1200" baseline="0" dirty="0" smtClean="0">
                <a:solidFill>
                  <a:schemeClr val="tx1"/>
                </a:solidFill>
                <a:latin typeface="+mn-lt"/>
                <a:ea typeface="+mn-ea"/>
                <a:cs typeface="+mn-cs"/>
              </a:rPr>
              <a:t>Hannah Mills, a Leeds Quaker, was admitted on 15 March 1790 suffering from "melancholy" and died on 29 April 1790.</a:t>
            </a:r>
          </a:p>
          <a:p>
            <a:r>
              <a:rPr lang="en-GB" sz="1200" b="0" i="0" u="none" strike="noStrike" kern="1200" baseline="0" dirty="0" smtClean="0">
                <a:solidFill>
                  <a:schemeClr val="tx1"/>
                </a:solidFill>
                <a:latin typeface="+mn-lt"/>
                <a:ea typeface="+mn-ea"/>
                <a:cs typeface="+mn-cs"/>
              </a:rPr>
              <a:t>Local Quakers were horrified at her death and by the fact that her friends had been refused permission to see her. As a result, in 1792 they decided to found</a:t>
            </a:r>
          </a:p>
          <a:p>
            <a:r>
              <a:rPr lang="en-GB" sz="1200" b="0" i="0" u="none" strike="noStrike" kern="1200" baseline="0" dirty="0" smtClean="0">
                <a:solidFill>
                  <a:schemeClr val="tx1"/>
                </a:solidFill>
                <a:latin typeface="+mn-lt"/>
                <a:ea typeface="+mn-ea"/>
                <a:cs typeface="+mn-cs"/>
              </a:rPr>
              <a:t>their own asylum, the York Retreat, so that Friends would be kindly treated when suffering from mental disorder.*-^</a:t>
            </a:r>
          </a:p>
          <a:p>
            <a:endParaRPr lang="en-GB" baseline="0" dirty="0" smtClean="0"/>
          </a:p>
          <a:p>
            <a:r>
              <a:rPr lang="en-GB" dirty="0" smtClean="0"/>
              <a:t>A smaller retreat founded in 1792 it exercised an extraordinary</a:t>
            </a:r>
            <a:r>
              <a:rPr lang="en-GB" baseline="0" dirty="0" smtClean="0"/>
              <a:t> influence. In the York retreat, chains were dispensed with, coercion and violence were forbidden</a:t>
            </a:r>
          </a:p>
          <a:p>
            <a:r>
              <a:rPr lang="en-GB" baseline="0" dirty="0" smtClean="0"/>
              <a:t>“by </a:t>
            </a:r>
            <a:r>
              <a:rPr lang="en-GB" baseline="0" dirty="0" err="1" smtClean="0"/>
              <a:t>walking,talking</a:t>
            </a:r>
            <a:r>
              <a:rPr lang="en-GB" baseline="0" dirty="0" smtClean="0"/>
              <a:t>, working, taking teas with their superintendent, all within the confines of a carefully constructed therapeutic environment, patients could be taught to restrain themselves.</a:t>
            </a:r>
          </a:p>
          <a:p>
            <a:r>
              <a:rPr lang="en-GB" baseline="0" dirty="0" smtClean="0"/>
              <a:t>Even the name that William </a:t>
            </a:r>
            <a:r>
              <a:rPr lang="en-GB" baseline="0" dirty="0" err="1" smtClean="0"/>
              <a:t>Tuke</a:t>
            </a:r>
            <a:r>
              <a:rPr lang="en-GB" baseline="0" dirty="0" smtClean="0"/>
              <a:t> chose suggested it’s role</a:t>
            </a:r>
          </a:p>
          <a:p>
            <a:endParaRPr lang="en-GB" baseline="0" dirty="0" smtClean="0"/>
          </a:p>
          <a:p>
            <a:r>
              <a:rPr lang="en-GB" baseline="0" dirty="0" smtClean="0"/>
              <a:t>It conjures up a place of care, thought, reflection. A place where those who could not cope with the world could find respite.</a:t>
            </a:r>
          </a:p>
          <a:p>
            <a:r>
              <a:rPr lang="en-GB" baseline="0" dirty="0" smtClean="0"/>
              <a:t>Anything that looked vaguely prisonlike was avoided. A ha-ha (a hidden ditch) rather than a high wall, bars at the window were made of wood</a:t>
            </a:r>
          </a:p>
          <a:p>
            <a:endParaRPr lang="en-GB" baseline="0" dirty="0" smtClean="0"/>
          </a:p>
          <a:p>
            <a:r>
              <a:rPr lang="en-GB" baseline="0" dirty="0" smtClean="0"/>
              <a:t>Work was important: “all modes by which the patients may be induced to restrain themselves, regular employment is perhaps the most generally efficacious.</a:t>
            </a:r>
          </a:p>
          <a:p>
            <a:endParaRPr lang="en-GB" baseline="0" dirty="0" smtClean="0"/>
          </a:p>
          <a:p>
            <a:r>
              <a:rPr lang="en-GB" sz="1200" b="0" i="0" u="none" strike="noStrike" kern="1200" baseline="0" dirty="0" smtClean="0">
                <a:solidFill>
                  <a:schemeClr val="tx1"/>
                </a:solidFill>
                <a:latin typeface="+mn-lt"/>
                <a:ea typeface="+mn-ea"/>
                <a:cs typeface="+mn-cs"/>
              </a:rPr>
              <a:t>While the Retreat was an open institution where visitors could test practice against objectives the York Asylum had become a closed</a:t>
            </a:r>
          </a:p>
          <a:p>
            <a:r>
              <a:rPr lang="en-GB" sz="1200" b="0" i="0" u="none" strike="noStrike" kern="1200" baseline="0" dirty="0" smtClean="0">
                <a:solidFill>
                  <a:schemeClr val="tx1"/>
                </a:solidFill>
                <a:latin typeface="+mn-lt"/>
                <a:ea typeface="+mn-ea"/>
                <a:cs typeface="+mn-cs"/>
              </a:rPr>
              <a:t>institution, for entry to which, under a new rule of January 1813. any intending visitors required the Physician's permission. It was relatively easy for the</a:t>
            </a:r>
          </a:p>
          <a:p>
            <a:r>
              <a:rPr lang="en-GB" sz="1200" b="0" i="0" u="none" strike="noStrike" kern="1200" baseline="0" dirty="0" smtClean="0">
                <a:solidFill>
                  <a:schemeClr val="tx1"/>
                </a:solidFill>
                <a:latin typeface="+mn-lt"/>
                <a:ea typeface="+mn-ea"/>
                <a:cs typeface="+mn-cs"/>
              </a:rPr>
              <a:t>Asylum's Physician to depict the asylum as a curative institution, using </a:t>
            </a:r>
            <a:r>
              <a:rPr lang="en-GB" sz="1200" b="0" i="0" u="none" strike="noStrike" kern="1200" baseline="0" dirty="0" err="1" smtClean="0">
                <a:solidFill>
                  <a:schemeClr val="tx1"/>
                </a:solidFill>
                <a:latin typeface="+mn-lt"/>
                <a:ea typeface="+mn-ea"/>
                <a:cs typeface="+mn-cs"/>
              </a:rPr>
              <a:t>midle</a:t>
            </a:r>
            <a:r>
              <a:rPr lang="en-GB" sz="1200" b="0" i="0" u="none" strike="noStrike" kern="1200" baseline="0" dirty="0" smtClean="0">
                <a:solidFill>
                  <a:schemeClr val="tx1"/>
                </a:solidFill>
                <a:latin typeface="+mn-lt"/>
                <a:ea typeface="+mn-ea"/>
                <a:cs typeface="+mn-cs"/>
              </a:rPr>
              <a:t> methods and kindness to patients with small chance that his claims would be exposed as fraudulent.</a:t>
            </a:r>
            <a:endParaRPr lang="en-GB" baseline="0" dirty="0" smtClean="0"/>
          </a:p>
        </p:txBody>
      </p:sp>
      <p:sp>
        <p:nvSpPr>
          <p:cNvPr id="4" name="Slide Number Placeholder 3"/>
          <p:cNvSpPr>
            <a:spLocks noGrp="1"/>
          </p:cNvSpPr>
          <p:nvPr>
            <p:ph type="sldNum" sz="quarter" idx="10"/>
          </p:nvPr>
        </p:nvSpPr>
        <p:spPr/>
        <p:txBody>
          <a:bodyPr/>
          <a:lstStyle/>
          <a:p>
            <a:fld id="{154ED795-5A2E-4308-9F61-38E9CF704591}" type="slidenum">
              <a:rPr lang="en-GB" smtClean="0"/>
              <a:t>5</a:t>
            </a:fld>
            <a:endParaRPr lang="en-GB"/>
          </a:p>
        </p:txBody>
      </p:sp>
    </p:spTree>
    <p:extLst>
      <p:ext uri="{BB962C8B-B14F-4D97-AF65-F5344CB8AC3E}">
        <p14:creationId xmlns:p14="http://schemas.microsoft.com/office/powerpoint/2010/main" val="2478786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Pinel</a:t>
            </a:r>
            <a:r>
              <a:rPr lang="en-GB" dirty="0" smtClean="0"/>
              <a:t> recommended the innovation</a:t>
            </a:r>
            <a:r>
              <a:rPr lang="en-GB" baseline="0" dirty="0" smtClean="0"/>
              <a:t> of the 2moreal treatment” as the use for cure of insanity of methods that engaged or operated directly upon the intellect and emotions, as opposed to the traditional methods of bleedings and </a:t>
            </a:r>
            <a:r>
              <a:rPr lang="en-GB" baseline="0" dirty="0" err="1" smtClean="0"/>
              <a:t>purgings</a:t>
            </a:r>
            <a:r>
              <a:rPr lang="en-GB" baseline="0" dirty="0" smtClean="0"/>
              <a:t> applied directly to the lunatics' body.</a:t>
            </a:r>
          </a:p>
          <a:p>
            <a:r>
              <a:rPr lang="en-GB" baseline="0" dirty="0" smtClean="0"/>
              <a:t>Moral treatment implied, most importantly, a “gentleness” that had been absent in the previous regime of chains, though the old buildings with their ghastly physical conditions lingered long into the new era.</a:t>
            </a:r>
          </a:p>
          <a:p>
            <a:endParaRPr lang="en-GB" baseline="0" dirty="0" smtClean="0"/>
          </a:p>
          <a:p>
            <a:r>
              <a:rPr lang="en-GB" baseline="0" dirty="0" err="1" smtClean="0"/>
              <a:t>Pussin</a:t>
            </a:r>
            <a:r>
              <a:rPr lang="en-GB" baseline="0" dirty="0" smtClean="0"/>
              <a:t> – the concierge in the </a:t>
            </a:r>
            <a:r>
              <a:rPr lang="en-GB" baseline="0" dirty="0" err="1" smtClean="0"/>
              <a:t>Bicetre</a:t>
            </a:r>
            <a:r>
              <a:rPr lang="en-GB" baseline="0" dirty="0" smtClean="0"/>
              <a:t> and </a:t>
            </a:r>
            <a:r>
              <a:rPr lang="en-GB" baseline="0" dirty="0" err="1" smtClean="0"/>
              <a:t>Salpetriere</a:t>
            </a:r>
            <a:r>
              <a:rPr lang="en-GB" baseline="0" dirty="0" smtClean="0"/>
              <a:t>, from whom </a:t>
            </a:r>
            <a:r>
              <a:rPr lang="en-GB" baseline="0" dirty="0" err="1" smtClean="0"/>
              <a:t>Pinel</a:t>
            </a:r>
            <a:r>
              <a:rPr lang="en-GB" baseline="0" dirty="0" smtClean="0"/>
              <a:t> derived much of his information.</a:t>
            </a:r>
          </a:p>
          <a:p>
            <a:r>
              <a:rPr lang="en-GB" baseline="0" dirty="0" err="1" smtClean="0"/>
              <a:t>Pinel</a:t>
            </a:r>
            <a:r>
              <a:rPr lang="en-GB" baseline="0" dirty="0" smtClean="0"/>
              <a:t> acknowledged that he had</a:t>
            </a:r>
          </a:p>
          <a:p>
            <a:r>
              <a:rPr lang="en-GB" baseline="0" dirty="0" smtClean="0"/>
              <a:t>“very carefully examined the effects which the use of iron chains had on psychiatric patients, compared with the results of their abolition, and I can no longer entertain any doubts about wiser and gentler restraint. The very patients, confined to chains for long stretches of years, who had remained in a constant state of range, thereupon walked about calmly in a simple straitjacket, conversing with everybody, whereas previously nobody could go near them without being in great danger. There was no more menacing yelling or shouted threats, and their agitated state progressively passed away.</a:t>
            </a:r>
          </a:p>
          <a:p>
            <a:endParaRPr lang="en-GB" baseline="0" dirty="0" smtClean="0"/>
          </a:p>
          <a:p>
            <a:r>
              <a:rPr lang="en-GB" baseline="0" dirty="0" smtClean="0"/>
              <a:t>Insistence that deranged patients be kept away from their family, so that they hands of skilled staff can calm them.</a:t>
            </a:r>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t>6</a:t>
            </a:fld>
            <a:endParaRPr lang="en-GB"/>
          </a:p>
        </p:txBody>
      </p:sp>
    </p:spTree>
    <p:extLst>
      <p:ext uri="{BB962C8B-B14F-4D97-AF65-F5344CB8AC3E}">
        <p14:creationId xmlns:p14="http://schemas.microsoft.com/office/powerpoint/2010/main" val="1411365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Foucault suggested that ‘moral treatment; was a form of ‘gigantic moral imprisonment’.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In encouraging the self-restraint and </a:t>
            </a:r>
            <a:r>
              <a:rPr kumimoji="0" lang="en-GB" sz="1200" b="0" i="0" u="none" strike="noStrike" kern="1200" cap="none" spc="0" normalizeH="0" baseline="0" noProof="0" dirty="0" err="1" smtClean="0">
                <a:ln>
                  <a:noFill/>
                </a:ln>
                <a:solidFill>
                  <a:prstClr val="black"/>
                </a:solidFill>
                <a:effectLst/>
                <a:uLnTx/>
                <a:uFillTx/>
                <a:latin typeface="+mn-lt"/>
                <a:ea typeface="+mn-ea"/>
                <a:cs typeface="+mn-cs"/>
              </a:rPr>
              <a:t>selfdiscipline</a:t>
            </a: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of their patients moral managers were replacing external by internal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coercion. The recipient of moral therapy internalized the </a:t>
            </a:r>
            <a:r>
              <a:rPr kumimoji="0" lang="en-GB" sz="1200" b="0" i="0" u="none" strike="noStrike" kern="1200" cap="none" spc="0" normalizeH="0" baseline="0" noProof="0" dirty="0" err="1" smtClean="0">
                <a:ln>
                  <a:noFill/>
                </a:ln>
                <a:solidFill>
                  <a:prstClr val="black"/>
                </a:solidFill>
                <a:effectLst/>
                <a:uLnTx/>
                <a:uFillTx/>
                <a:latin typeface="+mn-lt"/>
                <a:ea typeface="+mn-ea"/>
                <a:cs typeface="+mn-cs"/>
              </a:rPr>
              <a:t>asyluni</a:t>
            </a:r>
            <a:r>
              <a:rPr kumimoji="0" lang="en-GB" sz="1200" b="0" i="0" u="none" strike="noStrike" kern="1200" cap="none" spc="0" normalizeH="0" baseline="0" noProof="0" dirty="0" smtClean="0">
                <a:ln>
                  <a:noFill/>
                </a:ln>
                <a:solidFill>
                  <a:prstClr val="black"/>
                </a:solidFill>
                <a:effectLst/>
                <a:uLnTx/>
                <a:uFillTx/>
                <a:latin typeface="+mn-lt"/>
                <a:ea typeface="+mn-ea"/>
                <a:cs typeface="+mn-cs"/>
              </a:rPr>
              <a:t> and, in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having his guilt and anxiety intensified by the therapist, endured moral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imprisonment.2“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r>
              <a:rPr lang="en-GB" sz="1200" b="0" i="0" u="none" strike="noStrike" kern="1200" baseline="0" dirty="0" smtClean="0">
                <a:solidFill>
                  <a:schemeClr val="tx1"/>
                </a:solidFill>
                <a:latin typeface="+mn-lt"/>
                <a:ea typeface="+mn-ea"/>
                <a:cs typeface="+mn-cs"/>
              </a:rPr>
              <a:t>At the beginning of the nineteenth century, the moral therapy of </a:t>
            </a:r>
            <a:r>
              <a:rPr lang="en-GB" sz="1200" b="0" i="0" u="none" strike="noStrike" kern="1200" baseline="0" dirty="0" err="1" smtClean="0">
                <a:solidFill>
                  <a:schemeClr val="tx1"/>
                </a:solidFill>
                <a:latin typeface="+mn-lt"/>
                <a:ea typeface="+mn-ea"/>
                <a:cs typeface="+mn-cs"/>
              </a:rPr>
              <a:t>Pinel</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and others, although far gentler physically, nevertheless simply substituted</a:t>
            </a:r>
          </a:p>
          <a:p>
            <a:r>
              <a:rPr lang="en-GB" sz="1200" b="0" i="0" u="none" strike="noStrike" kern="1200" baseline="0" dirty="0" smtClean="0">
                <a:solidFill>
                  <a:schemeClr val="tx1"/>
                </a:solidFill>
                <a:latin typeface="+mn-lt"/>
                <a:ea typeface="+mn-ea"/>
                <a:cs typeface="+mn-cs"/>
              </a:rPr>
              <a:t>a new kind of coercion for the external physical restraints of the</a:t>
            </a:r>
          </a:p>
          <a:p>
            <a:r>
              <a:rPr lang="en-GB" sz="1200" b="0" i="0" u="none" strike="noStrike" kern="1200" baseline="0" dirty="0" smtClean="0">
                <a:solidFill>
                  <a:schemeClr val="tx1"/>
                </a:solidFill>
                <a:latin typeface="+mn-lt"/>
                <a:ea typeface="+mn-ea"/>
                <a:cs typeface="+mn-cs"/>
              </a:rPr>
              <a:t>classical age. The mad were subjected to a discipline that was designed</a:t>
            </a:r>
          </a:p>
          <a:p>
            <a:r>
              <a:rPr lang="en-GB" sz="1200" b="0" i="0" u="none" strike="noStrike" kern="1200" baseline="0" dirty="0" smtClean="0">
                <a:solidFill>
                  <a:schemeClr val="tx1"/>
                </a:solidFill>
                <a:latin typeface="+mn-lt"/>
                <a:ea typeface="+mn-ea"/>
                <a:cs typeface="+mn-cs"/>
              </a:rPr>
              <a:t>to force them to internalize the norms of rationality and </a:t>
            </a:r>
            <a:r>
              <a:rPr lang="en-GB" sz="1200" b="0" i="0" u="none" strike="noStrike" kern="1200" baseline="0" dirty="0" err="1" smtClean="0">
                <a:solidFill>
                  <a:schemeClr val="tx1"/>
                </a:solidFill>
                <a:latin typeface="+mn-lt"/>
                <a:ea typeface="+mn-ea"/>
                <a:cs typeface="+mn-cs"/>
              </a:rPr>
              <a:t>labor</a:t>
            </a:r>
            <a:r>
              <a:rPr lang="en-GB" sz="1200" b="0" i="0" u="none" strike="noStrike" kern="1200" baseline="0" dirty="0" smtClean="0">
                <a:solidFill>
                  <a:schemeClr val="tx1"/>
                </a:solidFill>
                <a:latin typeface="+mn-lt"/>
                <a:ea typeface="+mn-ea"/>
                <a:cs typeface="+mn-cs"/>
              </a:rPr>
              <a:t> required</a:t>
            </a:r>
          </a:p>
          <a:p>
            <a:r>
              <a:rPr lang="en-GB" sz="1200" b="0" i="0" u="none" strike="noStrike" kern="1200" baseline="0" dirty="0" smtClean="0">
                <a:solidFill>
                  <a:schemeClr val="tx1"/>
                </a:solidFill>
                <a:latin typeface="+mn-lt"/>
                <a:ea typeface="+mn-ea"/>
                <a:cs typeface="+mn-cs"/>
              </a:rPr>
              <a:t>by the emergent capitalist society.</a:t>
            </a:r>
          </a:p>
          <a:p>
            <a:r>
              <a:rPr lang="en-GB" sz="1200" b="0" i="0" u="none" strike="noStrike" kern="1200" baseline="0" dirty="0" smtClean="0">
                <a:solidFill>
                  <a:schemeClr val="tx1"/>
                </a:solidFill>
                <a:latin typeface="+mn-lt"/>
                <a:ea typeface="+mn-ea"/>
                <a:cs typeface="+mn-cs"/>
              </a:rPr>
              <a:t>Sadly, it is necessary to give up many</a:t>
            </a: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t>7</a:t>
            </a:fld>
            <a:endParaRPr lang="en-GB"/>
          </a:p>
        </p:txBody>
      </p:sp>
    </p:spTree>
    <p:extLst>
      <p:ext uri="{BB962C8B-B14F-4D97-AF65-F5344CB8AC3E}">
        <p14:creationId xmlns:p14="http://schemas.microsoft.com/office/powerpoint/2010/main" val="22014446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new generation of superintendents were nothing like their predecessors.</a:t>
            </a:r>
            <a:r>
              <a:rPr lang="en-GB" baseline="0" dirty="0" smtClean="0"/>
              <a:t> </a:t>
            </a:r>
          </a:p>
          <a:p>
            <a:endParaRPr lang="en-GB" baseline="0" dirty="0" smtClean="0"/>
          </a:p>
          <a:p>
            <a:r>
              <a:rPr lang="en-GB" baseline="0" dirty="0" smtClean="0"/>
              <a:t>Caused controversy, because it allowed a specialist physician in court and elevated their expertise about the lawyers. Eventually because of the backlash after a few decades it ceased to be used, however by this </a:t>
            </a:r>
            <a:r>
              <a:rPr lang="en-GB" baseline="0" dirty="0" err="1" smtClean="0"/>
              <a:t>poiunt</a:t>
            </a:r>
            <a:r>
              <a:rPr lang="en-GB" baseline="0" dirty="0" smtClean="0"/>
              <a:t> the </a:t>
            </a:r>
            <a:r>
              <a:rPr lang="en-GB" baseline="0" dirty="0" err="1" smtClean="0"/>
              <a:t>alientists</a:t>
            </a:r>
            <a:r>
              <a:rPr lang="en-GB" baseline="0" dirty="0" smtClean="0"/>
              <a:t> had firmly established themselves in the courtroom.</a:t>
            </a:r>
          </a:p>
        </p:txBody>
      </p:sp>
      <p:sp>
        <p:nvSpPr>
          <p:cNvPr id="4" name="Slide Number Placeholder 3"/>
          <p:cNvSpPr>
            <a:spLocks noGrp="1"/>
          </p:cNvSpPr>
          <p:nvPr>
            <p:ph type="sldNum" sz="quarter" idx="10"/>
          </p:nvPr>
        </p:nvSpPr>
        <p:spPr/>
        <p:txBody>
          <a:bodyPr/>
          <a:lstStyle/>
          <a:p>
            <a:fld id="{154ED795-5A2E-4308-9F61-38E9CF704591}" type="slidenum">
              <a:rPr lang="en-GB" smtClean="0"/>
              <a:t>8</a:t>
            </a:fld>
            <a:endParaRPr lang="en-GB"/>
          </a:p>
        </p:txBody>
      </p:sp>
    </p:spTree>
    <p:extLst>
      <p:ext uri="{BB962C8B-B14F-4D97-AF65-F5344CB8AC3E}">
        <p14:creationId xmlns:p14="http://schemas.microsoft.com/office/powerpoint/2010/main" val="1930301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Phrenology, a doctrine</a:t>
            </a:r>
            <a:r>
              <a:rPr lang="en-GB" baseline="0" dirty="0" smtClean="0"/>
              <a:t> developed by Franz Joseph Gall (1758-1828) and Johann </a:t>
            </a:r>
            <a:r>
              <a:rPr lang="en-GB" baseline="0" dirty="0" err="1" smtClean="0"/>
              <a:t>Spurzheim</a:t>
            </a:r>
            <a:r>
              <a:rPr lang="en-GB" baseline="0" dirty="0" smtClean="0"/>
              <a:t> (1776-1832)</a:t>
            </a:r>
          </a:p>
          <a:p>
            <a:endParaRPr lang="en-GB" baseline="0" dirty="0" smtClean="0"/>
          </a:p>
          <a:p>
            <a:r>
              <a:rPr lang="en-GB" baseline="0" dirty="0" smtClean="0"/>
              <a:t>Phrenology is mostly remembered a </a:t>
            </a:r>
            <a:r>
              <a:rPr lang="en-GB" baseline="0" dirty="0" err="1" smtClean="0"/>
              <a:t>a</a:t>
            </a:r>
            <a:r>
              <a:rPr lang="en-GB" baseline="0" dirty="0" smtClean="0"/>
              <a:t> pseudoscience of lumps and bumps, </a:t>
            </a:r>
          </a:p>
          <a:p>
            <a:r>
              <a:rPr lang="en-GB" baseline="0" dirty="0" smtClean="0"/>
              <a:t>It was seen as a map to </a:t>
            </a:r>
            <a:r>
              <a:rPr lang="en-GB" baseline="0" dirty="0" err="1" smtClean="0"/>
              <a:t>to</a:t>
            </a:r>
            <a:r>
              <a:rPr lang="en-GB" baseline="0" dirty="0" smtClean="0"/>
              <a:t> the underlying structures of the brain.</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t>9</a:t>
            </a:fld>
            <a:endParaRPr lang="en-GB"/>
          </a:p>
        </p:txBody>
      </p:sp>
    </p:spTree>
    <p:extLst>
      <p:ext uri="{BB962C8B-B14F-4D97-AF65-F5344CB8AC3E}">
        <p14:creationId xmlns:p14="http://schemas.microsoft.com/office/powerpoint/2010/main" val="42673713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was some resistance to this theory, particularly in France, however they</a:t>
            </a:r>
            <a:r>
              <a:rPr lang="en-GB" baseline="0" dirty="0" smtClean="0"/>
              <a:t> found a receptive audience in across Europe and North America, </a:t>
            </a:r>
          </a:p>
          <a:p>
            <a:endParaRPr lang="en-GB" baseline="0" dirty="0" smtClean="0"/>
          </a:p>
          <a:p>
            <a:r>
              <a:rPr lang="en-GB" dirty="0" smtClean="0"/>
              <a:t>https://www.youtube.com/watch?v=i2JY-d3OKzM</a:t>
            </a:r>
          </a:p>
          <a:p>
            <a:endParaRPr lang="en-GB" dirty="0" smtClean="0"/>
          </a:p>
          <a:p>
            <a:endParaRPr lang="en-GB" dirty="0" smtClean="0"/>
          </a:p>
          <a:p>
            <a:r>
              <a:rPr lang="en-GB" smtClean="0"/>
              <a:t>https://www.youtube.com/watch?v=vHrmiy4W9C0</a:t>
            </a:r>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t>10</a:t>
            </a:fld>
            <a:endParaRPr lang="en-GB"/>
          </a:p>
        </p:txBody>
      </p:sp>
    </p:spTree>
    <p:extLst>
      <p:ext uri="{BB962C8B-B14F-4D97-AF65-F5344CB8AC3E}">
        <p14:creationId xmlns:p14="http://schemas.microsoft.com/office/powerpoint/2010/main" val="1827526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Mark twain, fowler and humour</a:t>
            </a:r>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t>11</a:t>
            </a:fld>
            <a:endParaRPr lang="en-GB"/>
          </a:p>
        </p:txBody>
      </p:sp>
    </p:spTree>
    <p:extLst>
      <p:ext uri="{BB962C8B-B14F-4D97-AF65-F5344CB8AC3E}">
        <p14:creationId xmlns:p14="http://schemas.microsoft.com/office/powerpoint/2010/main" val="29262596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Early Signs: minor</a:t>
            </a:r>
            <a:r>
              <a:rPr lang="en-GB" baseline="0" dirty="0" smtClean="0"/>
              <a:t> speech difficulties, small changes in gait, differences in the reactions of the pupils of the eyes to light</a:t>
            </a:r>
          </a:p>
          <a:p>
            <a:endParaRPr lang="en-GB" baseline="0" dirty="0" smtClean="0"/>
          </a:p>
          <a:p>
            <a:r>
              <a:rPr lang="en-GB" baseline="0" dirty="0" smtClean="0"/>
              <a:t>It was later recognised that the condition had its remote origins in infection with Syphilis</a:t>
            </a:r>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t>12</a:t>
            </a:fld>
            <a:endParaRPr lang="en-GB"/>
          </a:p>
        </p:txBody>
      </p:sp>
    </p:spTree>
    <p:extLst>
      <p:ext uri="{BB962C8B-B14F-4D97-AF65-F5344CB8AC3E}">
        <p14:creationId xmlns:p14="http://schemas.microsoft.com/office/powerpoint/2010/main" val="34855212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physician is now the responsible</a:t>
            </a:r>
            <a:r>
              <a:rPr lang="en-GB" baseline="0" dirty="0" smtClean="0"/>
              <a:t> guardian of the lunatic and must remain so.</a:t>
            </a:r>
          </a:p>
          <a:p>
            <a:endParaRPr lang="en-GB" baseline="0" dirty="0" smtClean="0"/>
          </a:p>
          <a:p>
            <a:r>
              <a:rPr lang="en-GB" baseline="0" dirty="0" smtClean="0"/>
              <a:t>1848 publication of the </a:t>
            </a:r>
            <a:r>
              <a:rPr lang="en-GB" i="1" baseline="0" dirty="0" smtClean="0"/>
              <a:t>journal of Psychological Medicine and Mental Pathology.</a:t>
            </a:r>
          </a:p>
          <a:p>
            <a:endParaRPr lang="en-GB" i="1" baseline="0" dirty="0" smtClean="0"/>
          </a:p>
          <a:p>
            <a:r>
              <a:rPr lang="en-GB" i="0" baseline="0" dirty="0" smtClean="0"/>
              <a:t>Across Europe, and North America, journals were being published and societies were developing, all exploring the idea of the asylum and the care and treatment of the insane.</a:t>
            </a:r>
          </a:p>
          <a:p>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t>13</a:t>
            </a:fld>
            <a:endParaRPr lang="en-GB"/>
          </a:p>
        </p:txBody>
      </p:sp>
    </p:spTree>
    <p:extLst>
      <p:ext uri="{BB962C8B-B14F-4D97-AF65-F5344CB8AC3E}">
        <p14:creationId xmlns:p14="http://schemas.microsoft.com/office/powerpoint/2010/main" val="667216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term ‘psychiatry’ had been coined by</a:t>
            </a:r>
            <a:r>
              <a:rPr lang="en-GB" baseline="0" dirty="0" smtClean="0"/>
              <a:t> the German physician Johann Christian </a:t>
            </a:r>
            <a:r>
              <a:rPr lang="en-GB" baseline="0" dirty="0" err="1" smtClean="0"/>
              <a:t>Reil</a:t>
            </a:r>
            <a:r>
              <a:rPr lang="en-GB" baseline="0" dirty="0" smtClean="0"/>
              <a:t>, in 1808 from the combination of the Greek words for soul (psyche) and for medical treatment (</a:t>
            </a:r>
            <a:r>
              <a:rPr lang="en-GB" baseline="0" dirty="0" err="1" smtClean="0"/>
              <a:t>tekhne</a:t>
            </a:r>
            <a:r>
              <a:rPr lang="en-GB" baseline="0" dirty="0" smtClean="0"/>
              <a:t> </a:t>
            </a:r>
            <a:r>
              <a:rPr lang="en-GB" baseline="0" dirty="0" err="1" smtClean="0"/>
              <a:t>iatrike</a:t>
            </a:r>
            <a:r>
              <a:rPr lang="en-GB" baseline="0" dirty="0" smtClean="0"/>
              <a:t>) but this German word gained little traction until the end of the 19</a:t>
            </a:r>
            <a:r>
              <a:rPr lang="en-GB" baseline="30000" dirty="0" smtClean="0"/>
              <a:t>th</a:t>
            </a:r>
            <a:r>
              <a:rPr lang="en-GB" baseline="0" dirty="0" smtClean="0"/>
              <a:t> century. </a:t>
            </a:r>
          </a:p>
          <a:p>
            <a:endParaRPr lang="en-GB" baseline="0" dirty="0" smtClean="0"/>
          </a:p>
          <a:p>
            <a:r>
              <a:rPr lang="en-GB" baseline="0" dirty="0" smtClean="0"/>
              <a:t>As soon as an asylum was built there would be patients enough to fill them.</a:t>
            </a:r>
          </a:p>
          <a:p>
            <a:endParaRPr lang="en-GB" baseline="0" dirty="0" smtClean="0"/>
          </a:p>
          <a:p>
            <a:r>
              <a:rPr lang="en-GB" baseline="0" dirty="0" smtClean="0"/>
              <a:t>But as patient numbers remorselessly rose, the cures the asylum superintendents had </a:t>
            </a:r>
            <a:r>
              <a:rPr lang="en-GB" baseline="0" dirty="0" err="1" smtClean="0"/>
              <a:t>primised</a:t>
            </a:r>
            <a:r>
              <a:rPr lang="en-GB" baseline="0" dirty="0" smtClean="0"/>
              <a:t> failed to materialise, at least in anything like the </a:t>
            </a:r>
            <a:r>
              <a:rPr lang="en-GB" baseline="0" dirty="0" err="1" smtClean="0"/>
              <a:t>proprtions</a:t>
            </a:r>
            <a:r>
              <a:rPr lang="en-GB" baseline="0" dirty="0" smtClean="0"/>
              <a:t> they had proclaimed they could provide.</a:t>
            </a:r>
          </a:p>
          <a:p>
            <a:endParaRPr lang="en-GB" baseline="0" dirty="0" smtClean="0"/>
          </a:p>
          <a:p>
            <a:r>
              <a:rPr lang="en-GB" baseline="0" dirty="0" smtClean="0"/>
              <a:t>The lack of cures, yet the increase in numbers prompted the inevitable backlash. The very legitimacy of the </a:t>
            </a:r>
            <a:r>
              <a:rPr lang="en-GB" baseline="0" dirty="0" err="1" smtClean="0"/>
              <a:t>alientists</a:t>
            </a:r>
            <a:r>
              <a:rPr lang="en-GB" baseline="0" dirty="0" smtClean="0"/>
              <a:t>’ claims to expertise and to the status of a healing profession came under threat. The asylums grew, the cures didn’t. The professionalism began to feel jaded and morale sank. A casting about for explanations </a:t>
            </a:r>
            <a:r>
              <a:rPr lang="en-GB" baseline="0" dirty="0" err="1" smtClean="0"/>
              <a:t>fot</a:t>
            </a:r>
            <a:r>
              <a:rPr lang="en-GB" baseline="0" dirty="0" smtClean="0"/>
              <a:t> the collapse of the promise that had accompanied the birth of the asylum </a:t>
            </a:r>
            <a:r>
              <a:rPr lang="en-GB" baseline="0" dirty="0" err="1" smtClean="0"/>
              <a:t>nd</a:t>
            </a:r>
            <a:r>
              <a:rPr lang="en-GB" baseline="0" dirty="0" smtClean="0"/>
              <a:t> a new rationale for the perpetuation of the museums of madness that had multiplied and now formed such an unmistakeable feature of the nineteenth century landscape/</a:t>
            </a:r>
          </a:p>
          <a:p>
            <a:r>
              <a:rPr lang="en-GB" baseline="0" dirty="0" smtClean="0"/>
              <a:t>Once more, what had purported to be humane institutions, places of respite and recovery, were degenerating in the public mind into places ‘providing convenient storage of heaps of social debris’</a:t>
            </a:r>
            <a:endParaRPr lang="en-GB" dirty="0"/>
          </a:p>
        </p:txBody>
      </p:sp>
      <p:sp>
        <p:nvSpPr>
          <p:cNvPr id="4" name="Slide Number Placeholder 3"/>
          <p:cNvSpPr>
            <a:spLocks noGrp="1"/>
          </p:cNvSpPr>
          <p:nvPr>
            <p:ph type="sldNum" sz="quarter" idx="10"/>
          </p:nvPr>
        </p:nvSpPr>
        <p:spPr/>
        <p:txBody>
          <a:bodyPr/>
          <a:lstStyle/>
          <a:p>
            <a:fld id="{154ED795-5A2E-4308-9F61-38E9CF704591}" type="slidenum">
              <a:rPr lang="en-GB" smtClean="0"/>
              <a:t>14</a:t>
            </a:fld>
            <a:endParaRPr lang="en-GB"/>
          </a:p>
        </p:txBody>
      </p:sp>
    </p:spTree>
    <p:extLst>
      <p:ext uri="{BB962C8B-B14F-4D97-AF65-F5344CB8AC3E}">
        <p14:creationId xmlns:p14="http://schemas.microsoft.com/office/powerpoint/2010/main" val="16532672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7352A18E-8C65-4192-A93C-A3E31DA9EAE1}" type="datetimeFigureOut">
              <a:rPr lang="en-GB" smtClean="0"/>
              <a:t>27/02/2017</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5138E33C-A694-4321-AD79-5047FBA79FEA}"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2397826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52A18E-8C65-4192-A93C-A3E31DA9EAE1}" type="datetimeFigureOut">
              <a:rPr lang="en-GB" smtClean="0"/>
              <a:t>27/02/2017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38E33C-A694-4321-AD79-5047FBA79FEA}" type="slidenum">
              <a:rPr lang="en-GB" smtClean="0"/>
              <a:t>‹#›</a:t>
            </a:fld>
            <a:endParaRPr lang="en-GB"/>
          </a:p>
        </p:txBody>
      </p:sp>
    </p:spTree>
    <p:extLst>
      <p:ext uri="{BB962C8B-B14F-4D97-AF65-F5344CB8AC3E}">
        <p14:creationId xmlns:p14="http://schemas.microsoft.com/office/powerpoint/2010/main" val="2304809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7352A18E-8C65-4192-A93C-A3E31DA9EAE1}" type="datetimeFigureOut">
              <a:rPr lang="en-GB" smtClean="0"/>
              <a:t>27/02/2017</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5138E33C-A694-4321-AD79-5047FBA79FEA}"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50778182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352A18E-8C65-4192-A93C-A3E31DA9EAE1}" type="datetimeFigureOut">
              <a:rPr lang="en-GB" smtClean="0"/>
              <a:t>27/02/2017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38E33C-A694-4321-AD79-5047FBA79FEA}" type="slidenum">
              <a:rPr lang="en-GB" smtClean="0"/>
              <a:t>‹#›</a:t>
            </a:fld>
            <a:endParaRPr lang="en-GB"/>
          </a:p>
        </p:txBody>
      </p:sp>
    </p:spTree>
    <p:extLst>
      <p:ext uri="{BB962C8B-B14F-4D97-AF65-F5344CB8AC3E}">
        <p14:creationId xmlns:p14="http://schemas.microsoft.com/office/powerpoint/2010/main" val="2348031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352A18E-8C65-4192-A93C-A3E31DA9EAE1}" type="datetimeFigureOut">
              <a:rPr lang="en-GB" smtClean="0"/>
              <a:t>27/02/2017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38E33C-A694-4321-AD79-5047FBA79FEA}" type="slidenum">
              <a:rPr lang="en-GB" smtClean="0"/>
              <a:t>‹#›</a:t>
            </a:fld>
            <a:endParaRPr lang="en-GB"/>
          </a:p>
        </p:txBody>
      </p:sp>
    </p:spTree>
    <p:extLst>
      <p:ext uri="{BB962C8B-B14F-4D97-AF65-F5344CB8AC3E}">
        <p14:creationId xmlns:p14="http://schemas.microsoft.com/office/powerpoint/2010/main" val="2481881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352A18E-8C65-4192-A93C-A3E31DA9EAE1}" type="datetimeFigureOut">
              <a:rPr lang="en-GB" smtClean="0"/>
              <a:t>27/02/2017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38E33C-A694-4321-AD79-5047FBA79FEA}" type="slidenum">
              <a:rPr lang="en-GB" smtClean="0"/>
              <a:t>‹#›</a:t>
            </a:fld>
            <a:endParaRPr lang="en-GB"/>
          </a:p>
        </p:txBody>
      </p:sp>
    </p:spTree>
    <p:extLst>
      <p:ext uri="{BB962C8B-B14F-4D97-AF65-F5344CB8AC3E}">
        <p14:creationId xmlns:p14="http://schemas.microsoft.com/office/powerpoint/2010/main" val="2413748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52A18E-8C65-4192-A93C-A3E31DA9EAE1}" type="datetimeFigureOut">
              <a:rPr lang="en-GB" smtClean="0"/>
              <a:t>27/02/2017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38E33C-A694-4321-AD79-5047FBA79FEA}" type="slidenum">
              <a:rPr lang="en-GB" smtClean="0"/>
              <a:t>‹#›</a:t>
            </a:fld>
            <a:endParaRPr lang="en-GB"/>
          </a:p>
        </p:txBody>
      </p:sp>
    </p:spTree>
    <p:extLst>
      <p:ext uri="{BB962C8B-B14F-4D97-AF65-F5344CB8AC3E}">
        <p14:creationId xmlns:p14="http://schemas.microsoft.com/office/powerpoint/2010/main" val="3716026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352A18E-8C65-4192-A93C-A3E31DA9EAE1}" type="datetimeFigureOut">
              <a:rPr lang="en-GB" smtClean="0"/>
              <a:t>27/02/2017</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138E33C-A694-4321-AD79-5047FBA79FEA}"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7840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352A18E-8C65-4192-A93C-A3E31DA9EAE1}" type="datetimeFigureOut">
              <a:rPr lang="en-GB" smtClean="0"/>
              <a:t>27/02/2017</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138E33C-A694-4321-AD79-5047FBA79FEA}"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74002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52A18E-8C65-4192-A93C-A3E31DA9EAE1}" type="datetimeFigureOut">
              <a:rPr lang="en-GB" smtClean="0"/>
              <a:t>27/02/2017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38E33C-A694-4321-AD79-5047FBA79FEA}" type="slidenum">
              <a:rPr lang="en-GB" smtClean="0"/>
              <a:t>‹#›</a:t>
            </a:fld>
            <a:endParaRPr lang="en-GB"/>
          </a:p>
        </p:txBody>
      </p:sp>
    </p:spTree>
    <p:extLst>
      <p:ext uri="{BB962C8B-B14F-4D97-AF65-F5344CB8AC3E}">
        <p14:creationId xmlns:p14="http://schemas.microsoft.com/office/powerpoint/2010/main" val="1512681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52A18E-8C65-4192-A93C-A3E31DA9EAE1}" type="datetimeFigureOut">
              <a:rPr lang="en-GB" smtClean="0"/>
              <a:t>27/02/2017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38E33C-A694-4321-AD79-5047FBA79FEA}" type="slidenum">
              <a:rPr lang="en-GB" smtClean="0"/>
              <a:t>‹#›</a:t>
            </a:fld>
            <a:endParaRPr lang="en-GB"/>
          </a:p>
        </p:txBody>
      </p:sp>
    </p:spTree>
    <p:extLst>
      <p:ext uri="{BB962C8B-B14F-4D97-AF65-F5344CB8AC3E}">
        <p14:creationId xmlns:p14="http://schemas.microsoft.com/office/powerpoint/2010/main" val="1272696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7352A18E-8C65-4192-A93C-A3E31DA9EAE1}" type="datetimeFigureOut">
              <a:rPr lang="en-GB" smtClean="0"/>
              <a:t>27/02/2017</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5138E33C-A694-4321-AD79-5047FBA79FEA}"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8618961"/>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4294967295" orient="horz" pos="1368">
          <p15:clr>
            <a:srgbClr val="F26B43"/>
          </p15:clr>
        </p15:guide>
        <p15:guide id="4294967295" orient="horz" pos="1440">
          <p15:clr>
            <a:srgbClr val="F26B43"/>
          </p15:clr>
        </p15:guide>
        <p15:guide id="4294967295" orient="horz" pos="3696">
          <p15:clr>
            <a:srgbClr val="F26B43"/>
          </p15:clr>
        </p15:guide>
        <p15:guide id="4294967295" orient="horz" pos="432">
          <p15:clr>
            <a:srgbClr val="F26B43"/>
          </p15:clr>
        </p15:guide>
        <p15:guide id="4294967295" orient="horz" pos="1512">
          <p15:clr>
            <a:srgbClr val="F26B43"/>
          </p15:clr>
        </p15:guide>
        <p15:guide id="4294967295" pos="6912">
          <p15:clr>
            <a:srgbClr val="F26B43"/>
          </p15:clr>
        </p15:guide>
        <p15:guide id="4294967295" pos="936">
          <p15:clr>
            <a:srgbClr val="F26B43"/>
          </p15:clr>
        </p15:guide>
        <p15:guide id="4294967295"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From Madness to Mental Illness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300660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t>Become familiar with moral treatment and consider if it was another form of social control.</a:t>
            </a:r>
          </a:p>
          <a:p>
            <a:r>
              <a:rPr lang="en-GB" dirty="0" smtClean="0"/>
              <a:t>To begin to understand the development of psychiatry and the role of the alienist within the asylum.</a:t>
            </a:r>
          </a:p>
          <a:p>
            <a:endParaRPr lang="en-GB" dirty="0"/>
          </a:p>
        </p:txBody>
      </p:sp>
    </p:spTree>
    <p:extLst>
      <p:ext uri="{BB962C8B-B14F-4D97-AF65-F5344CB8AC3E}">
        <p14:creationId xmlns:p14="http://schemas.microsoft.com/office/powerpoint/2010/main" val="27370283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Exploration</a:t>
            </a:r>
            <a:endParaRPr lang="en-GB" dirty="0"/>
          </a:p>
        </p:txBody>
      </p:sp>
      <p:sp>
        <p:nvSpPr>
          <p:cNvPr id="3" name="Content Placeholder 2"/>
          <p:cNvSpPr>
            <a:spLocks noGrp="1"/>
          </p:cNvSpPr>
          <p:nvPr>
            <p:ph sz="half" idx="1"/>
          </p:nvPr>
        </p:nvSpPr>
        <p:spPr/>
        <p:txBody>
          <a:bodyPr/>
          <a:lstStyle/>
          <a:p>
            <a:r>
              <a:rPr lang="en-GB" dirty="0" smtClean="0"/>
              <a:t>Exploration of Dorothea Dix</a:t>
            </a:r>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977187" y="1825625"/>
            <a:ext cx="2374243" cy="3251994"/>
          </a:xfrm>
        </p:spPr>
      </p:pic>
    </p:spTree>
    <p:extLst>
      <p:ext uri="{BB962C8B-B14F-4D97-AF65-F5344CB8AC3E}">
        <p14:creationId xmlns:p14="http://schemas.microsoft.com/office/powerpoint/2010/main" val="38927182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York Asylum</a:t>
            </a:r>
            <a:endParaRPr lang="en-GB" dirty="0"/>
          </a:p>
        </p:txBody>
      </p:sp>
      <p:sp>
        <p:nvSpPr>
          <p:cNvPr id="3" name="Content Placeholder 2"/>
          <p:cNvSpPr>
            <a:spLocks noGrp="1"/>
          </p:cNvSpPr>
          <p:nvPr>
            <p:ph idx="1"/>
          </p:nvPr>
        </p:nvSpPr>
        <p:spPr/>
        <p:txBody>
          <a:bodyPr>
            <a:normAutofit/>
          </a:bodyPr>
          <a:lstStyle/>
          <a:p>
            <a:r>
              <a:rPr lang="en-GB" dirty="0" smtClean="0"/>
              <a:t>Opened as a model institution in 1777</a:t>
            </a:r>
          </a:p>
          <a:p>
            <a:r>
              <a:rPr lang="en-GB" dirty="0" smtClean="0"/>
              <a:t>Original Ideal: to give the patients a decent and clean place to live, that was humane and gave them the best moral and medical treatment that would suit their particular needs.</a:t>
            </a:r>
          </a:p>
          <a:p>
            <a:r>
              <a:rPr lang="en-GB" dirty="0" smtClean="0"/>
              <a:t>Even from as early as 1788 there was a suggestion that the asylum was not living up to it’s original ideals.</a:t>
            </a:r>
          </a:p>
          <a:p>
            <a:r>
              <a:rPr lang="en-GB" dirty="0" err="1" smtClean="0"/>
              <a:t>Willaim</a:t>
            </a:r>
            <a:r>
              <a:rPr lang="en-GB" dirty="0" smtClean="0"/>
              <a:t> Vicars (Vickers) ill-treatment whilst a patient in York Asylum.</a:t>
            </a:r>
            <a:endParaRPr lang="en-GB" dirty="0"/>
          </a:p>
        </p:txBody>
      </p:sp>
    </p:spTree>
    <p:extLst>
      <p:ext uri="{BB962C8B-B14F-4D97-AF65-F5344CB8AC3E}">
        <p14:creationId xmlns:p14="http://schemas.microsoft.com/office/powerpoint/2010/main" val="27437475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York Retreat</a:t>
            </a:r>
            <a:endParaRPr lang="en-GB" dirty="0"/>
          </a:p>
        </p:txBody>
      </p:sp>
      <p:sp>
        <p:nvSpPr>
          <p:cNvPr id="3" name="Content Placeholder 2"/>
          <p:cNvSpPr>
            <a:spLocks noGrp="1"/>
          </p:cNvSpPr>
          <p:nvPr>
            <p:ph sz="half" idx="1"/>
          </p:nvPr>
        </p:nvSpPr>
        <p:spPr/>
        <p:txBody>
          <a:bodyPr/>
          <a:lstStyle/>
          <a:p>
            <a:r>
              <a:rPr lang="en-GB" dirty="0" smtClean="0"/>
              <a:t>York Retreat (1792)</a:t>
            </a:r>
          </a:p>
          <a:p>
            <a:r>
              <a:rPr lang="en-GB" dirty="0" smtClean="0"/>
              <a:t>What does the term ‘retreat’ mean to you?</a:t>
            </a:r>
          </a:p>
          <a:p>
            <a:r>
              <a:rPr lang="en-GB" dirty="0" smtClean="0"/>
              <a:t>Work was seen as being important for the patient’s welfare.</a:t>
            </a:r>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24349" y="1825625"/>
            <a:ext cx="6072955" cy="3765232"/>
          </a:xfrm>
        </p:spPr>
      </p:pic>
    </p:spTree>
    <p:extLst>
      <p:ext uri="{BB962C8B-B14F-4D97-AF65-F5344CB8AC3E}">
        <p14:creationId xmlns:p14="http://schemas.microsoft.com/office/powerpoint/2010/main" val="27984298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Philippe </a:t>
            </a:r>
            <a:r>
              <a:rPr lang="en-GB" dirty="0" err="1" smtClean="0"/>
              <a:t>Pinel</a:t>
            </a:r>
            <a:endParaRPr lang="en-GB" dirty="0"/>
          </a:p>
        </p:txBody>
      </p:sp>
      <p:sp>
        <p:nvSpPr>
          <p:cNvPr id="3" name="Content Placeholder 2"/>
          <p:cNvSpPr>
            <a:spLocks noGrp="1"/>
          </p:cNvSpPr>
          <p:nvPr>
            <p:ph sz="half" idx="1"/>
          </p:nvPr>
        </p:nvSpPr>
        <p:spPr/>
        <p:txBody>
          <a:bodyPr>
            <a:normAutofit/>
          </a:bodyPr>
          <a:lstStyle/>
          <a:p>
            <a:r>
              <a:rPr lang="en-GB" dirty="0" smtClean="0"/>
              <a:t>Advocator of Moral Treatment</a:t>
            </a:r>
          </a:p>
          <a:p>
            <a:r>
              <a:rPr lang="en-GB" dirty="0" smtClean="0"/>
              <a:t>Problems with moral treatment, it depended on observations, often by laymen.</a:t>
            </a:r>
          </a:p>
          <a:p>
            <a:r>
              <a:rPr lang="en-GB" dirty="0" smtClean="0"/>
              <a:t>The challenge was to turn Moral therapy into a legitimate, medical approach, led by qualified physicians.</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715250" y="1935481"/>
            <a:ext cx="3181454" cy="3080226"/>
          </a:xfrm>
        </p:spPr>
      </p:pic>
    </p:spTree>
    <p:extLst>
      <p:ext uri="{BB962C8B-B14F-4D97-AF65-F5344CB8AC3E}">
        <p14:creationId xmlns:p14="http://schemas.microsoft.com/office/powerpoint/2010/main" val="16586350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Question</a:t>
            </a:r>
            <a:endParaRPr lang="en-GB" dirty="0"/>
          </a:p>
        </p:txBody>
      </p:sp>
      <p:sp>
        <p:nvSpPr>
          <p:cNvPr id="6" name="Content Placeholder 5"/>
          <p:cNvSpPr>
            <a:spLocks noGrp="1"/>
          </p:cNvSpPr>
          <p:nvPr>
            <p:ph idx="1"/>
          </p:nvPr>
        </p:nvSpPr>
        <p:spPr/>
        <p:txBody>
          <a:bodyPr/>
          <a:lstStyle/>
          <a:p>
            <a:r>
              <a:rPr lang="en-GB" dirty="0" smtClean="0"/>
              <a:t>Foucault suggests that “the physical chains of traditional </a:t>
            </a:r>
            <a:r>
              <a:rPr lang="en-GB" dirty="0" err="1" smtClean="0"/>
              <a:t>custodialism</a:t>
            </a:r>
            <a:r>
              <a:rPr lang="en-GB" dirty="0" smtClean="0"/>
              <a:t> were replaced by the mental manipulations of moral therapy.”</a:t>
            </a:r>
          </a:p>
          <a:p>
            <a:endParaRPr lang="en-GB" dirty="0"/>
          </a:p>
          <a:p>
            <a:r>
              <a:rPr lang="en-GB" dirty="0" smtClean="0"/>
              <a:t>Thoughts?</a:t>
            </a:r>
            <a:endParaRPr lang="en-GB" dirty="0"/>
          </a:p>
        </p:txBody>
      </p:sp>
    </p:spTree>
    <p:extLst>
      <p:ext uri="{BB962C8B-B14F-4D97-AF65-F5344CB8AC3E}">
        <p14:creationId xmlns:p14="http://schemas.microsoft.com/office/powerpoint/2010/main" val="352333296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Alienists</a:t>
            </a:r>
            <a:endParaRPr lang="en-GB" dirty="0"/>
          </a:p>
        </p:txBody>
      </p:sp>
      <p:sp>
        <p:nvSpPr>
          <p:cNvPr id="3" name="Content Placeholder 2"/>
          <p:cNvSpPr>
            <a:spLocks noGrp="1"/>
          </p:cNvSpPr>
          <p:nvPr>
            <p:ph idx="1"/>
          </p:nvPr>
        </p:nvSpPr>
        <p:spPr/>
        <p:txBody>
          <a:bodyPr>
            <a:normAutofit/>
          </a:bodyPr>
          <a:lstStyle/>
          <a:p>
            <a:r>
              <a:rPr lang="en-GB" dirty="0" err="1" smtClean="0"/>
              <a:t>Pinel’s</a:t>
            </a:r>
            <a:r>
              <a:rPr lang="en-GB" dirty="0" smtClean="0"/>
              <a:t> assistant: </a:t>
            </a:r>
            <a:r>
              <a:rPr lang="en-GB" dirty="0" err="1" smtClean="0"/>
              <a:t>Esquirol</a:t>
            </a:r>
            <a:r>
              <a:rPr lang="en-GB" dirty="0" smtClean="0"/>
              <a:t>, became a specialist in mental medicine.</a:t>
            </a:r>
          </a:p>
          <a:p>
            <a:r>
              <a:rPr lang="en-GB" dirty="0" smtClean="0"/>
              <a:t>There was an argument that there should be a director, a manager, who had a full and thorough understanding of madness, and who could modify treatment if required.</a:t>
            </a:r>
          </a:p>
          <a:p>
            <a:r>
              <a:rPr lang="en-GB" dirty="0" smtClean="0"/>
              <a:t>Introduction of a new term “</a:t>
            </a:r>
            <a:r>
              <a:rPr lang="en-GB" i="1" dirty="0" smtClean="0"/>
              <a:t>alienist”</a:t>
            </a:r>
          </a:p>
          <a:p>
            <a:r>
              <a:rPr lang="en-GB" dirty="0" smtClean="0"/>
              <a:t>Monomania- a condition that could only be judged by a specialist, could only be recognised the expert. This included the volitional monomaniac, a condition that drove individuals to commit specific crimes.</a:t>
            </a:r>
            <a:endParaRPr lang="en-GB" dirty="0"/>
          </a:p>
        </p:txBody>
      </p:sp>
    </p:spTree>
    <p:extLst>
      <p:ext uri="{BB962C8B-B14F-4D97-AF65-F5344CB8AC3E}">
        <p14:creationId xmlns:p14="http://schemas.microsoft.com/office/powerpoint/2010/main" val="22698340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Phrenology</a:t>
            </a:r>
            <a:endParaRPr lang="en-GB" dirty="0"/>
          </a:p>
        </p:txBody>
      </p:sp>
      <p:sp>
        <p:nvSpPr>
          <p:cNvPr id="4" name="Content Placeholder 3"/>
          <p:cNvSpPr>
            <a:spLocks noGrp="1"/>
          </p:cNvSpPr>
          <p:nvPr>
            <p:ph sz="half" idx="1"/>
          </p:nvPr>
        </p:nvSpPr>
        <p:spPr/>
        <p:txBody>
          <a:bodyPr>
            <a:normAutofit fontScale="92500"/>
          </a:bodyPr>
          <a:lstStyle/>
          <a:p>
            <a:r>
              <a:rPr lang="en-GB" dirty="0" smtClean="0"/>
              <a:t>Franz Joseph Gall and Johann </a:t>
            </a:r>
            <a:r>
              <a:rPr lang="en-GB" dirty="0" err="1" smtClean="0"/>
              <a:t>Spurzheim</a:t>
            </a:r>
            <a:r>
              <a:rPr lang="en-GB" dirty="0" smtClean="0"/>
              <a:t>.</a:t>
            </a:r>
          </a:p>
          <a:p>
            <a:r>
              <a:rPr lang="en-GB" dirty="0" smtClean="0"/>
              <a:t>The attempt to connect an individual’s character and behaviour to the shape of their scull.</a:t>
            </a:r>
          </a:p>
          <a:p>
            <a:r>
              <a:rPr lang="en-GB" dirty="0" smtClean="0"/>
              <a:t>Phrenology was initially seen as a serious, intellectual venture.</a:t>
            </a:r>
          </a:p>
          <a:p>
            <a:r>
              <a:rPr lang="en-GB" dirty="0" smtClean="0"/>
              <a:t>Gall suggested that the brain was a group of organs and that particular mental functions were centred in different areas of the brain.</a:t>
            </a:r>
            <a:endParaRPr lang="en-GB" dirty="0"/>
          </a:p>
        </p:txBody>
      </p:sp>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7385183" y="2286000"/>
            <a:ext cx="2727058" cy="3581400"/>
          </a:xfrm>
        </p:spPr>
      </p:pic>
    </p:spTree>
    <p:extLst>
      <p:ext uri="{BB962C8B-B14F-4D97-AF65-F5344CB8AC3E}">
        <p14:creationId xmlns:p14="http://schemas.microsoft.com/office/powerpoint/2010/main" val="30197164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Phrenology cont..</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t>Gall and </a:t>
            </a:r>
            <a:r>
              <a:rPr lang="en-GB" dirty="0" err="1" smtClean="0"/>
              <a:t>Spurzheim</a:t>
            </a:r>
            <a:r>
              <a:rPr lang="en-GB" dirty="0" smtClean="0"/>
              <a:t> carried out a series of dissections of the brain to explore the anatomical functions of different parts of it.</a:t>
            </a:r>
          </a:p>
          <a:p>
            <a:r>
              <a:rPr lang="en-GB" dirty="0" smtClean="0"/>
              <a:t>They suggested that the size of a different organ of the brain would indicate how strong an individual was in that particular area, e.g. perceptiveness, domesticity, selfishness etc.</a:t>
            </a:r>
          </a:p>
          <a:p>
            <a:r>
              <a:rPr lang="en-GB" dirty="0" smtClean="0"/>
              <a:t>They stated that size in a particular area could be increased or decreased if that area of the brain was exercised or left to neglect.</a:t>
            </a:r>
          </a:p>
          <a:p>
            <a:r>
              <a:rPr lang="en-GB" dirty="0" smtClean="0"/>
              <a:t>Therefore, if the various organs of the brain were imbalanced, then character, emotions and thoughts would be affected.</a:t>
            </a:r>
          </a:p>
          <a:p>
            <a:r>
              <a:rPr lang="en-GB" dirty="0" smtClean="0"/>
              <a:t>In extreme cases this would lead to insanity.</a:t>
            </a:r>
          </a:p>
          <a:p>
            <a:r>
              <a:rPr lang="en-GB" dirty="0" smtClean="0"/>
              <a:t>Phrenology would become very popular in England, Scotland, parts of France and the US.</a:t>
            </a:r>
            <a:endParaRPr lang="en-GB" dirty="0"/>
          </a:p>
        </p:txBody>
      </p:sp>
    </p:spTree>
    <p:extLst>
      <p:ext uri="{BB962C8B-B14F-4D97-AF65-F5344CB8AC3E}">
        <p14:creationId xmlns:p14="http://schemas.microsoft.com/office/powerpoint/2010/main" val="34540293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Phrenology</a:t>
            </a:r>
            <a:endParaRPr lang="en-GB" dirty="0"/>
          </a:p>
        </p:txBody>
      </p:sp>
      <p:sp>
        <p:nvSpPr>
          <p:cNvPr id="3" name="Content Placeholder 2"/>
          <p:cNvSpPr>
            <a:spLocks noGrp="1"/>
          </p:cNvSpPr>
          <p:nvPr>
            <p:ph idx="1"/>
          </p:nvPr>
        </p:nvSpPr>
        <p:spPr/>
        <p:txBody>
          <a:bodyPr>
            <a:normAutofit/>
          </a:bodyPr>
          <a:lstStyle/>
          <a:p>
            <a:r>
              <a:rPr lang="en-GB" dirty="0" smtClean="0"/>
              <a:t>Was madness a physical disease?</a:t>
            </a:r>
          </a:p>
          <a:p>
            <a:r>
              <a:rPr lang="en-GB" dirty="0" smtClean="0"/>
              <a:t>If it was a physical disease, this is why it should be a medical matter, rather than a matter for the clergy and why Doctors/Physicians should be treating it.</a:t>
            </a:r>
          </a:p>
          <a:p>
            <a:r>
              <a:rPr lang="en-GB" dirty="0" smtClean="0"/>
              <a:t>Moral Treatment could affect the course of a mental illness, because it was exercising different parts of the brain.</a:t>
            </a:r>
          </a:p>
          <a:p>
            <a:r>
              <a:rPr lang="en-GB" dirty="0" smtClean="0"/>
              <a:t>The science of phrenology only lasted for four decades, as research and understanding of the make up of the brain, the actual concept of phrenology became ridiculous.</a:t>
            </a:r>
            <a:endParaRPr lang="en-GB" dirty="0"/>
          </a:p>
        </p:txBody>
      </p:sp>
    </p:spTree>
    <p:extLst>
      <p:ext uri="{BB962C8B-B14F-4D97-AF65-F5344CB8AC3E}">
        <p14:creationId xmlns:p14="http://schemas.microsoft.com/office/powerpoint/2010/main" val="26502219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Paralysis of the Insane (GPI)</a:t>
            </a:r>
            <a:endParaRPr lang="en-GB" dirty="0"/>
          </a:p>
        </p:txBody>
      </p:sp>
      <p:sp>
        <p:nvSpPr>
          <p:cNvPr id="4" name="Content Placeholder 3"/>
          <p:cNvSpPr>
            <a:spLocks noGrp="1"/>
          </p:cNvSpPr>
          <p:nvPr>
            <p:ph sz="half" idx="1"/>
          </p:nvPr>
        </p:nvSpPr>
        <p:spPr/>
        <p:txBody>
          <a:bodyPr>
            <a:normAutofit fontScale="92500" lnSpcReduction="10000"/>
          </a:bodyPr>
          <a:lstStyle/>
          <a:p>
            <a:r>
              <a:rPr lang="en-GB" dirty="0" smtClean="0"/>
              <a:t>Rare condition</a:t>
            </a:r>
          </a:p>
          <a:p>
            <a:r>
              <a:rPr lang="en-GB" dirty="0" smtClean="0"/>
              <a:t>End of the 19</a:t>
            </a:r>
            <a:r>
              <a:rPr lang="en-GB" baseline="30000" dirty="0" smtClean="0"/>
              <a:t>th</a:t>
            </a:r>
            <a:r>
              <a:rPr lang="en-GB" dirty="0" smtClean="0"/>
              <a:t> Century would account for 20% of the male admissions to asylums in Europe and US</a:t>
            </a:r>
          </a:p>
          <a:p>
            <a:r>
              <a:rPr lang="en-GB" dirty="0" smtClean="0"/>
              <a:t>Initially thought to be the end condition of the states of lunacy</a:t>
            </a:r>
          </a:p>
          <a:p>
            <a:r>
              <a:rPr lang="en-GB" dirty="0" smtClean="0"/>
              <a:t>But increasingly became recognised as a distinct type of insanity.</a:t>
            </a:r>
          </a:p>
          <a:p>
            <a:r>
              <a:rPr lang="en-GB" dirty="0" smtClean="0"/>
              <a:t>Alienists became increasingly skilled at recognising the early signs of GPI</a:t>
            </a:r>
            <a:endParaRPr lang="en-GB" dirty="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335002" y="2286000"/>
            <a:ext cx="2827421" cy="3581400"/>
          </a:xfrm>
        </p:spPr>
      </p:pic>
    </p:spTree>
    <p:extLst>
      <p:ext uri="{BB962C8B-B14F-4D97-AF65-F5344CB8AC3E}">
        <p14:creationId xmlns:p14="http://schemas.microsoft.com/office/powerpoint/2010/main" val="20655586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Responsible Guardians</a:t>
            </a:r>
            <a:endParaRPr lang="en-GB" dirty="0"/>
          </a:p>
        </p:txBody>
      </p:sp>
      <p:sp>
        <p:nvSpPr>
          <p:cNvPr id="3" name="Content Placeholder 2"/>
          <p:cNvSpPr>
            <a:spLocks noGrp="1"/>
          </p:cNvSpPr>
          <p:nvPr>
            <p:ph idx="1"/>
          </p:nvPr>
        </p:nvSpPr>
        <p:spPr/>
        <p:txBody>
          <a:bodyPr/>
          <a:lstStyle/>
          <a:p>
            <a:r>
              <a:rPr lang="en-GB" dirty="0" smtClean="0"/>
              <a:t>Responsible guardians became increasingly more numerous during the first half of the 19</a:t>
            </a:r>
            <a:r>
              <a:rPr lang="en-GB" baseline="30000" dirty="0" smtClean="0"/>
              <a:t>th</a:t>
            </a:r>
            <a:r>
              <a:rPr lang="en-GB" dirty="0" smtClean="0"/>
              <a:t> century.</a:t>
            </a:r>
          </a:p>
          <a:p>
            <a:r>
              <a:rPr lang="en-GB" dirty="0" smtClean="0"/>
              <a:t>Publishing journals to report their findings on asylum management and care of the lunatics. </a:t>
            </a:r>
          </a:p>
          <a:p>
            <a:r>
              <a:rPr lang="en-GB" dirty="0" smtClean="0"/>
              <a:t>Association of Medical Officers of Asylums and Hospitals for the Insane, 1841</a:t>
            </a:r>
          </a:p>
        </p:txBody>
      </p:sp>
    </p:spTree>
    <p:extLst>
      <p:ext uri="{BB962C8B-B14F-4D97-AF65-F5344CB8AC3E}">
        <p14:creationId xmlns:p14="http://schemas.microsoft.com/office/powerpoint/2010/main" val="37984205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Societies</a:t>
            </a:r>
            <a:endParaRPr lang="en-GB" dirty="0"/>
          </a:p>
        </p:txBody>
      </p:sp>
      <p:sp>
        <p:nvSpPr>
          <p:cNvPr id="3" name="Content Placeholder 2"/>
          <p:cNvSpPr>
            <a:spLocks noGrp="1"/>
          </p:cNvSpPr>
          <p:nvPr>
            <p:ph idx="1"/>
          </p:nvPr>
        </p:nvSpPr>
        <p:spPr/>
        <p:txBody>
          <a:bodyPr>
            <a:normAutofit/>
          </a:bodyPr>
          <a:lstStyle/>
          <a:p>
            <a:r>
              <a:rPr lang="en-GB" dirty="0" smtClean="0"/>
              <a:t>These societies and journals demonstrated to the world that the alienists should be considered as professional and learned and other medical departments.</a:t>
            </a:r>
          </a:p>
          <a:p>
            <a:r>
              <a:rPr lang="en-GB" dirty="0" smtClean="0"/>
              <a:t>The journals would publish papers on asylum development, how to treat and look after the lunatics and administrative topics.</a:t>
            </a:r>
          </a:p>
          <a:p>
            <a:r>
              <a:rPr lang="en-GB" dirty="0" smtClean="0"/>
              <a:t>The term ‘psychiatry’</a:t>
            </a:r>
          </a:p>
          <a:p>
            <a:r>
              <a:rPr lang="en-GB" dirty="0" smtClean="0"/>
              <a:t>The increase in asylums.</a:t>
            </a:r>
          </a:p>
          <a:p>
            <a:r>
              <a:rPr lang="en-GB" dirty="0" smtClean="0"/>
              <a:t>The legitimacy of alienists</a:t>
            </a:r>
            <a:endParaRPr lang="en-GB" dirty="0"/>
          </a:p>
        </p:txBody>
      </p:sp>
    </p:spTree>
    <p:extLst>
      <p:ext uri="{BB962C8B-B14F-4D97-AF65-F5344CB8AC3E}">
        <p14:creationId xmlns:p14="http://schemas.microsoft.com/office/powerpoint/2010/main" val="11253349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a:t>
            </a:r>
            <a:endParaRPr lang="en-GB" dirty="0"/>
          </a:p>
        </p:txBody>
      </p:sp>
      <p:sp>
        <p:nvSpPr>
          <p:cNvPr id="3" name="Content Placeholder 2"/>
          <p:cNvSpPr>
            <a:spLocks noGrp="1"/>
          </p:cNvSpPr>
          <p:nvPr>
            <p:ph idx="1"/>
          </p:nvPr>
        </p:nvSpPr>
        <p:spPr/>
        <p:txBody>
          <a:bodyPr/>
          <a:lstStyle/>
          <a:p>
            <a:r>
              <a:rPr lang="en-GB" dirty="0" smtClean="0"/>
              <a:t>What was the most important thing you learned today?</a:t>
            </a:r>
          </a:p>
          <a:p>
            <a:r>
              <a:rPr lang="en-GB" dirty="0" smtClean="0"/>
              <a:t>What important question remains unanswered?</a:t>
            </a:r>
          </a:p>
          <a:p>
            <a:r>
              <a:rPr lang="en-GB" dirty="0" smtClean="0"/>
              <a:t>Feedback of the session.</a:t>
            </a:r>
            <a:endParaRPr lang="en-GB" dirty="0"/>
          </a:p>
        </p:txBody>
      </p:sp>
    </p:spTree>
    <p:extLst>
      <p:ext uri="{BB962C8B-B14F-4D97-AF65-F5344CB8AC3E}">
        <p14:creationId xmlns:p14="http://schemas.microsoft.com/office/powerpoint/2010/main" val="225417684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idx="1"/>
          </p:nvPr>
        </p:nvSpPr>
        <p:spPr/>
        <p:txBody>
          <a:bodyPr/>
          <a:lstStyle/>
          <a:p>
            <a:r>
              <a:rPr lang="en-GB" dirty="0" smtClean="0"/>
              <a:t>Degenerates and Dealing with the depraved.</a:t>
            </a:r>
          </a:p>
          <a:p>
            <a:endParaRPr lang="en-GB" dirty="0"/>
          </a:p>
          <a:p>
            <a:r>
              <a:rPr lang="en-GB" dirty="0" smtClean="0"/>
              <a:t>Reading</a:t>
            </a:r>
          </a:p>
          <a:p>
            <a:r>
              <a:rPr lang="en-GB" dirty="0" smtClean="0"/>
              <a:t>Fuller Torrey, E. and Miller, J. 2001. </a:t>
            </a:r>
            <a:r>
              <a:rPr lang="en-GB" i="1" dirty="0" smtClean="0"/>
              <a:t>The Invisible Plague: The Rise of Mental Illness from 1750-to Present </a:t>
            </a:r>
            <a:r>
              <a:rPr lang="en-GB" b="1" i="1" dirty="0" err="1" smtClean="0"/>
              <a:t>ebook</a:t>
            </a:r>
            <a:r>
              <a:rPr lang="en-GB" b="1" i="1" dirty="0" smtClean="0"/>
              <a:t>.</a:t>
            </a:r>
            <a:endParaRPr lang="en-GB" dirty="0"/>
          </a:p>
        </p:txBody>
      </p:sp>
    </p:spTree>
    <p:extLst>
      <p:ext uri="{BB962C8B-B14F-4D97-AF65-F5344CB8AC3E}">
        <p14:creationId xmlns:p14="http://schemas.microsoft.com/office/powerpoint/2010/main" val="305265295"/>
      </p:ext>
    </p:extLst>
  </p:cSld>
  <p:clrMapOvr>
    <a:masterClrMapping/>
  </p:clrMapOvr>
  <p:timing>
    <p:tnLst>
      <p:par>
        <p:cTn id="1" dur="indefinite" restart="never" nodeType="tmRoot"/>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48</TotalTime>
  <Words>2296</Words>
  <Application>Microsoft Office PowerPoint</Application>
  <PresentationFormat>Widescreen</PresentationFormat>
  <Paragraphs>164</Paragraphs>
  <Slides>16</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Calibri</vt:lpstr>
      <vt:lpstr>Franklin Gothic Book</vt:lpstr>
      <vt:lpstr>Crop</vt:lpstr>
      <vt:lpstr>From Madness to Mental Illness</vt:lpstr>
      <vt:lpstr>Aims</vt:lpstr>
      <vt:lpstr>Exploration</vt:lpstr>
      <vt:lpstr>York Asylum</vt:lpstr>
      <vt:lpstr>York Retreat</vt:lpstr>
      <vt:lpstr>Philippe Pinel</vt:lpstr>
      <vt:lpstr>Question</vt:lpstr>
      <vt:lpstr>Alienists</vt:lpstr>
      <vt:lpstr>Phrenology</vt:lpstr>
      <vt:lpstr>Phrenology cont..</vt:lpstr>
      <vt:lpstr>Phrenology</vt:lpstr>
      <vt:lpstr>General Paralysis of the Insane (GPI)</vt:lpstr>
      <vt:lpstr>Responsible Guardians</vt:lpstr>
      <vt:lpstr>Developing Societies</vt:lpstr>
      <vt:lpstr>Learning…</vt:lpstr>
      <vt:lpstr>Next week…</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Madness to Mental Illness</dc:title>
  <dc:creator>Catherine Slade</dc:creator>
  <cp:lastModifiedBy>Catherine Slade</cp:lastModifiedBy>
  <cp:revision>1</cp:revision>
  <dcterms:created xsi:type="dcterms:W3CDTF">2017-02-27T13:32:18Z</dcterms:created>
  <dcterms:modified xsi:type="dcterms:W3CDTF">2017-02-27T14:20:19Z</dcterms:modified>
</cp:coreProperties>
</file>