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0" r:id="rId2"/>
    <p:sldId id="259" r:id="rId3"/>
    <p:sldId id="256" r:id="rId4"/>
    <p:sldId id="257" r:id="rId5"/>
    <p:sldId id="258" r:id="rId6"/>
    <p:sldId id="261" r:id="rId7"/>
    <p:sldId id="263" r:id="rId8"/>
    <p:sldId id="264" r:id="rId9"/>
    <p:sldId id="267" r:id="rId10"/>
    <p:sldId id="266"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9" autoAdjust="0"/>
    <p:restoredTop sz="94660"/>
  </p:normalViewPr>
  <p:slideViewPr>
    <p:cSldViewPr snapToGrid="0">
      <p:cViewPr varScale="1">
        <p:scale>
          <a:sx n="63" d="100"/>
          <a:sy n="63" d="100"/>
        </p:scale>
        <p:origin x="58"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98F264-8AF4-468C-8549-9CB48AE7AA13}" type="datetimeFigureOut">
              <a:rPr lang="en-GB" smtClean="0"/>
              <a:t>21/01/2021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C8D3DF-F79C-410E-B647-9117FDE76FD7}" type="slidenum">
              <a:rPr lang="en-GB" smtClean="0"/>
              <a:t>‹#›</a:t>
            </a:fld>
            <a:endParaRPr lang="en-GB"/>
          </a:p>
        </p:txBody>
      </p:sp>
    </p:spTree>
    <p:extLst>
      <p:ext uri="{BB962C8B-B14F-4D97-AF65-F5344CB8AC3E}">
        <p14:creationId xmlns:p14="http://schemas.microsoft.com/office/powerpoint/2010/main" val="299014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8F264-8AF4-468C-8549-9CB48AE7AA13}" type="datetimeFigureOut">
              <a:rPr lang="en-GB" smtClean="0"/>
              <a:t>21/01/2021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C8D3DF-F79C-410E-B647-9117FDE76FD7}" type="slidenum">
              <a:rPr lang="en-GB" smtClean="0"/>
              <a:t>‹#›</a:t>
            </a:fld>
            <a:endParaRPr lang="en-GB"/>
          </a:p>
        </p:txBody>
      </p:sp>
    </p:spTree>
    <p:extLst>
      <p:ext uri="{BB962C8B-B14F-4D97-AF65-F5344CB8AC3E}">
        <p14:creationId xmlns:p14="http://schemas.microsoft.com/office/powerpoint/2010/main" val="3513071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98F264-8AF4-468C-8549-9CB48AE7AA13}" type="datetimeFigureOut">
              <a:rPr lang="en-GB" smtClean="0"/>
              <a:t>21/01/2021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C8D3DF-F79C-410E-B647-9117FDE76FD7}" type="slidenum">
              <a:rPr lang="en-GB" smtClean="0"/>
              <a:t>‹#›</a:t>
            </a:fld>
            <a:endParaRPr lang="en-GB"/>
          </a:p>
        </p:txBody>
      </p:sp>
    </p:spTree>
    <p:extLst>
      <p:ext uri="{BB962C8B-B14F-4D97-AF65-F5344CB8AC3E}">
        <p14:creationId xmlns:p14="http://schemas.microsoft.com/office/powerpoint/2010/main" val="2809643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98F264-8AF4-468C-8549-9CB48AE7AA13}" type="datetimeFigureOut">
              <a:rPr lang="en-GB" smtClean="0"/>
              <a:t>21/01/2021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C8D3DF-F79C-410E-B647-9117FDE76FD7}" type="slidenum">
              <a:rPr lang="en-GB" smtClean="0"/>
              <a:t>‹#›</a:t>
            </a:fld>
            <a:endParaRPr lang="en-GB"/>
          </a:p>
        </p:txBody>
      </p:sp>
    </p:spTree>
    <p:extLst>
      <p:ext uri="{BB962C8B-B14F-4D97-AF65-F5344CB8AC3E}">
        <p14:creationId xmlns:p14="http://schemas.microsoft.com/office/powerpoint/2010/main" val="810619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98F264-8AF4-468C-8549-9CB48AE7AA13}" type="datetimeFigureOut">
              <a:rPr lang="en-GB" smtClean="0"/>
              <a:t>21/01/2021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C8D3DF-F79C-410E-B647-9117FDE76FD7}" type="slidenum">
              <a:rPr lang="en-GB" smtClean="0"/>
              <a:t>‹#›</a:t>
            </a:fld>
            <a:endParaRPr lang="en-GB"/>
          </a:p>
        </p:txBody>
      </p:sp>
    </p:spTree>
    <p:extLst>
      <p:ext uri="{BB962C8B-B14F-4D97-AF65-F5344CB8AC3E}">
        <p14:creationId xmlns:p14="http://schemas.microsoft.com/office/powerpoint/2010/main" val="3700570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98F264-8AF4-468C-8549-9CB48AE7AA13}" type="datetimeFigureOut">
              <a:rPr lang="en-GB" smtClean="0"/>
              <a:t>21/01/2021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C8D3DF-F79C-410E-B647-9117FDE76FD7}" type="slidenum">
              <a:rPr lang="en-GB" smtClean="0"/>
              <a:t>‹#›</a:t>
            </a:fld>
            <a:endParaRPr lang="en-GB"/>
          </a:p>
        </p:txBody>
      </p:sp>
    </p:spTree>
    <p:extLst>
      <p:ext uri="{BB962C8B-B14F-4D97-AF65-F5344CB8AC3E}">
        <p14:creationId xmlns:p14="http://schemas.microsoft.com/office/powerpoint/2010/main" val="3224016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8F264-8AF4-468C-8549-9CB48AE7AA13}" type="datetimeFigureOut">
              <a:rPr lang="en-GB" smtClean="0"/>
              <a:t>21/01/2021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C8D3DF-F79C-410E-B647-9117FDE76FD7}" type="slidenum">
              <a:rPr lang="en-GB" smtClean="0"/>
              <a:t>‹#›</a:t>
            </a:fld>
            <a:endParaRPr lang="en-GB"/>
          </a:p>
        </p:txBody>
      </p:sp>
    </p:spTree>
    <p:extLst>
      <p:ext uri="{BB962C8B-B14F-4D97-AF65-F5344CB8AC3E}">
        <p14:creationId xmlns:p14="http://schemas.microsoft.com/office/powerpoint/2010/main" val="1518980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C98F264-8AF4-468C-8549-9CB48AE7AA13}" type="datetimeFigureOut">
              <a:rPr lang="en-GB" smtClean="0"/>
              <a:t>21/01/2021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C8D3DF-F79C-410E-B647-9117FDE76FD7}" type="slidenum">
              <a:rPr lang="en-GB" smtClean="0"/>
              <a:t>‹#›</a:t>
            </a:fld>
            <a:endParaRPr lang="en-GB"/>
          </a:p>
        </p:txBody>
      </p:sp>
    </p:spTree>
    <p:extLst>
      <p:ext uri="{BB962C8B-B14F-4D97-AF65-F5344CB8AC3E}">
        <p14:creationId xmlns:p14="http://schemas.microsoft.com/office/powerpoint/2010/main" val="2891409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C98F264-8AF4-468C-8549-9CB48AE7AA13}" type="datetimeFigureOut">
              <a:rPr lang="en-GB" smtClean="0"/>
              <a:t>21/01/2021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C8D3DF-F79C-410E-B647-9117FDE76FD7}" type="slidenum">
              <a:rPr lang="en-GB" smtClean="0"/>
              <a:t>‹#›</a:t>
            </a:fld>
            <a:endParaRPr lang="en-GB"/>
          </a:p>
        </p:txBody>
      </p:sp>
    </p:spTree>
    <p:extLst>
      <p:ext uri="{BB962C8B-B14F-4D97-AF65-F5344CB8AC3E}">
        <p14:creationId xmlns:p14="http://schemas.microsoft.com/office/powerpoint/2010/main" val="89296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8F264-8AF4-468C-8549-9CB48AE7AA13}" type="datetimeFigureOut">
              <a:rPr lang="en-GB" smtClean="0"/>
              <a:t>21/01/2021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C8D3DF-F79C-410E-B647-9117FDE76FD7}" type="slidenum">
              <a:rPr lang="en-GB" smtClean="0"/>
              <a:t>‹#›</a:t>
            </a:fld>
            <a:endParaRPr lang="en-GB"/>
          </a:p>
        </p:txBody>
      </p:sp>
    </p:spTree>
    <p:extLst>
      <p:ext uri="{BB962C8B-B14F-4D97-AF65-F5344CB8AC3E}">
        <p14:creationId xmlns:p14="http://schemas.microsoft.com/office/powerpoint/2010/main" val="3218470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8F264-8AF4-468C-8549-9CB48AE7AA13}" type="datetimeFigureOut">
              <a:rPr lang="en-GB" smtClean="0"/>
              <a:t>21/01/2021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C8D3DF-F79C-410E-B647-9117FDE76FD7}" type="slidenum">
              <a:rPr lang="en-GB" smtClean="0"/>
              <a:t>‹#›</a:t>
            </a:fld>
            <a:endParaRPr lang="en-GB"/>
          </a:p>
        </p:txBody>
      </p:sp>
    </p:spTree>
    <p:extLst>
      <p:ext uri="{BB962C8B-B14F-4D97-AF65-F5344CB8AC3E}">
        <p14:creationId xmlns:p14="http://schemas.microsoft.com/office/powerpoint/2010/main" val="918200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98F264-8AF4-468C-8549-9CB48AE7AA13}" type="datetimeFigureOut">
              <a:rPr lang="en-GB" smtClean="0"/>
              <a:t>21/01/2021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C8D3DF-F79C-410E-B647-9117FDE76FD7}" type="slidenum">
              <a:rPr lang="en-GB" smtClean="0"/>
              <a:t>‹#›</a:t>
            </a:fld>
            <a:endParaRPr lang="en-GB"/>
          </a:p>
        </p:txBody>
      </p:sp>
    </p:spTree>
    <p:extLst>
      <p:ext uri="{BB962C8B-B14F-4D97-AF65-F5344CB8AC3E}">
        <p14:creationId xmlns:p14="http://schemas.microsoft.com/office/powerpoint/2010/main" val="13335647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www.bing.com/videos/search?q=schoolstduents+on+strike+for+the+environment&amp;&amp;view=detail&amp;mid=54C7A74360509F3C0F1B54C7A74360509F3C0F1B&amp;&amp;FORM=VRDGAR"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marxists.org/history/france/may-1968/" TargetMode="External"/><Relationship Id="rId2" Type="http://schemas.openxmlformats.org/officeDocument/2006/relationships/hyperlink" Target="https://jacobinmag.com/author/owen-emmerson" TargetMode="Externa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b="1" dirty="0">
                <a:solidFill>
                  <a:schemeClr val="accent2">
                    <a:lumMod val="50000"/>
                  </a:schemeClr>
                </a:solidFill>
                <a:latin typeface="+mn-lt"/>
              </a:rPr>
              <a:t>HPAN5020/6020</a:t>
            </a:r>
            <a:br>
              <a:rPr lang="en-GB" b="1" dirty="0">
                <a:solidFill>
                  <a:schemeClr val="accent2">
                    <a:lumMod val="50000"/>
                  </a:schemeClr>
                </a:solidFill>
                <a:latin typeface="+mn-lt"/>
              </a:rPr>
            </a:br>
            <a:r>
              <a:rPr lang="en-GB" b="1" dirty="0">
                <a:solidFill>
                  <a:schemeClr val="accent2">
                    <a:lumMod val="50000"/>
                  </a:schemeClr>
                </a:solidFill>
                <a:latin typeface="+mn-lt"/>
              </a:rPr>
              <a:t>Activism, Protest and Campaigning for Global Justice</a:t>
            </a:r>
            <a:endParaRPr lang="en-GB" dirty="0">
              <a:latin typeface="+mn-lt"/>
            </a:endParaRPr>
          </a:p>
        </p:txBody>
      </p:sp>
      <p:sp>
        <p:nvSpPr>
          <p:cNvPr id="3" name="Content Placeholder 2"/>
          <p:cNvSpPr>
            <a:spLocks noGrp="1"/>
          </p:cNvSpPr>
          <p:nvPr>
            <p:ph idx="1"/>
          </p:nvPr>
        </p:nvSpPr>
        <p:spPr/>
        <p:txBody>
          <a:bodyPr>
            <a:normAutofit lnSpcReduction="10000"/>
          </a:bodyPr>
          <a:lstStyle/>
          <a:p>
            <a:pPr marL="0" indent="0">
              <a:buNone/>
            </a:pPr>
            <a:r>
              <a:rPr lang="en-GB" b="1" dirty="0">
                <a:solidFill>
                  <a:schemeClr val="accent2">
                    <a:lumMod val="50000"/>
                  </a:schemeClr>
                </a:solidFill>
              </a:rPr>
              <a:t>School student activism: Action on Climate Change</a:t>
            </a:r>
          </a:p>
          <a:p>
            <a:pPr marL="0" indent="0">
              <a:buNone/>
            </a:pPr>
            <a:endParaRPr lang="en-GB" b="1" dirty="0">
              <a:solidFill>
                <a:schemeClr val="accent2">
                  <a:lumMod val="50000"/>
                </a:schemeClr>
              </a:solidFill>
            </a:endParaRPr>
          </a:p>
          <a:p>
            <a:pPr marL="0" indent="0">
              <a:buNone/>
            </a:pPr>
            <a:endParaRPr lang="en-GB" sz="1800" b="1" dirty="0">
              <a:solidFill>
                <a:schemeClr val="accent2">
                  <a:lumMod val="50000"/>
                </a:schemeClr>
              </a:solidFill>
              <a:hlinkClick r:id="rId2"/>
            </a:endParaRPr>
          </a:p>
          <a:p>
            <a:pPr marL="0" indent="0">
              <a:buNone/>
            </a:pPr>
            <a:endParaRPr lang="en-GB" sz="1800" dirty="0">
              <a:hlinkClick r:id="rId2"/>
            </a:endParaRPr>
          </a:p>
          <a:p>
            <a:pPr marL="0" indent="0">
              <a:buNone/>
            </a:pPr>
            <a:endParaRPr lang="en-GB" sz="1800" dirty="0">
              <a:hlinkClick r:id="rId2"/>
            </a:endParaRPr>
          </a:p>
          <a:p>
            <a:pPr marL="0" indent="0">
              <a:buNone/>
            </a:pPr>
            <a:endParaRPr lang="en-GB" sz="1800" dirty="0">
              <a:hlinkClick r:id="rId2"/>
            </a:endParaRPr>
          </a:p>
          <a:p>
            <a:pPr marL="0" indent="0">
              <a:buNone/>
            </a:pPr>
            <a:endParaRPr lang="en-GB" sz="1800" dirty="0">
              <a:hlinkClick r:id="rId2"/>
            </a:endParaRPr>
          </a:p>
          <a:p>
            <a:pPr marL="0" indent="0">
              <a:buNone/>
            </a:pPr>
            <a:endParaRPr lang="en-GB" sz="1800" dirty="0">
              <a:hlinkClick r:id="rId2"/>
            </a:endParaRPr>
          </a:p>
          <a:p>
            <a:pPr marL="0" indent="0">
              <a:buNone/>
            </a:pPr>
            <a:endParaRPr lang="en-GB" sz="1800" dirty="0">
              <a:hlinkClick r:id="rId2"/>
            </a:endParaRPr>
          </a:p>
          <a:p>
            <a:pPr marL="0" indent="0">
              <a:buNone/>
            </a:pPr>
            <a:r>
              <a:rPr lang="en-GB" sz="1800" dirty="0">
                <a:hlinkClick r:id="rId2"/>
              </a:rPr>
              <a:t>https://www.bing.com/videos/search?q=schoolstduents+on+strike+for+the+environment&amp;&amp;view=detail&amp;mid=54C7A74360509F3C0F1B54C7A74360509F3C0F1B&amp;&amp;FORM=VRDGAR</a:t>
            </a:r>
            <a:endParaRPr lang="en-GB" sz="1800"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400" y="2324099"/>
            <a:ext cx="4665937" cy="2612925"/>
          </a:xfrm>
          <a:prstGeom prst="rect">
            <a:avLst/>
          </a:prstGeom>
        </p:spPr>
      </p:pic>
    </p:spTree>
    <p:extLst>
      <p:ext uri="{BB962C8B-B14F-4D97-AF65-F5344CB8AC3E}">
        <p14:creationId xmlns:p14="http://schemas.microsoft.com/office/powerpoint/2010/main" val="3004009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SAU </a:t>
            </a:r>
          </a:p>
        </p:txBody>
      </p:sp>
      <p:sp>
        <p:nvSpPr>
          <p:cNvPr id="5" name="Content Placeholder 4"/>
          <p:cNvSpPr>
            <a:spLocks noGrp="1"/>
          </p:cNvSpPr>
          <p:nvPr>
            <p:ph idx="1"/>
          </p:nvPr>
        </p:nvSpPr>
        <p:spPr/>
        <p:txBody>
          <a:bodyPr>
            <a:normAutofit fontScale="62500" lnSpcReduction="20000"/>
          </a:bodyPr>
          <a:lstStyle/>
          <a:p>
            <a:pPr marL="0" indent="0">
              <a:buNone/>
            </a:pPr>
            <a:r>
              <a:rPr lang="en-GB" dirty="0"/>
              <a:t>Jacobin Magazine, New York 22/10/2017</a:t>
            </a:r>
          </a:p>
          <a:p>
            <a:pPr marL="0" lvl="0" indent="0" eaLnBrk="0" fontAlgn="base" hangingPunct="0">
              <a:lnSpc>
                <a:spcPct val="100000"/>
              </a:lnSpc>
              <a:spcBef>
                <a:spcPct val="0"/>
              </a:spcBef>
              <a:spcAft>
                <a:spcPct val="0"/>
              </a:spcAft>
              <a:buNone/>
            </a:pPr>
            <a:r>
              <a:rPr lang="en-US" altLang="en-US" sz="3800" b="1" dirty="0">
                <a:latin typeface="&amp;quot"/>
              </a:rPr>
              <a:t>No to the Cane</a:t>
            </a:r>
          </a:p>
          <a:p>
            <a:pPr marL="0" lvl="0" indent="0" eaLnBrk="0" fontAlgn="base" hangingPunct="0">
              <a:lnSpc>
                <a:spcPct val="100000"/>
              </a:lnSpc>
              <a:spcBef>
                <a:spcPct val="0"/>
              </a:spcBef>
              <a:spcAft>
                <a:spcPct val="0"/>
              </a:spcAft>
              <a:buNone/>
            </a:pPr>
            <a:endParaRPr lang="en-US" altLang="en-US" sz="800" dirty="0"/>
          </a:p>
          <a:p>
            <a:pPr marL="457200" lvl="1" indent="0" eaLnBrk="0" fontAlgn="base" hangingPunct="0">
              <a:lnSpc>
                <a:spcPct val="100000"/>
              </a:lnSpc>
              <a:spcBef>
                <a:spcPct val="0"/>
              </a:spcBef>
              <a:spcAft>
                <a:spcPct val="0"/>
              </a:spcAft>
              <a:buNone/>
            </a:pPr>
            <a:r>
              <a:rPr lang="en-US" altLang="en-US" sz="1700" dirty="0">
                <a:solidFill>
                  <a:srgbClr val="191919"/>
                </a:solidFill>
                <a:latin typeface="Arial" panose="020B0604020202020204" pitchFamily="34" charset="0"/>
                <a:hlinkClick r:id="rId2"/>
              </a:rPr>
              <a:t>OWEN EMMERSON</a:t>
            </a:r>
            <a:r>
              <a:rPr lang="en-US" altLang="en-US" sz="1700" dirty="0">
                <a:latin typeface="Arial" panose="020B0604020202020204" pitchFamily="34" charset="0"/>
              </a:rPr>
              <a:t> </a:t>
            </a:r>
            <a:endParaRPr lang="en-GB" dirty="0"/>
          </a:p>
          <a:p>
            <a:pPr marL="0" indent="0">
              <a:buNone/>
            </a:pPr>
            <a:endParaRPr lang="en-GB" dirty="0"/>
          </a:p>
          <a:p>
            <a:r>
              <a:rPr lang="en-GB" b="1" dirty="0"/>
              <a:t>Schools Action Union </a:t>
            </a:r>
            <a:r>
              <a:rPr lang="en-GB" dirty="0"/>
              <a:t>did not arise from a single moment; rather, it was the culmination of a broad and varied range of protests at home and abroad. One of these, in March 1968, saw hundreds of pupils from the Myles Platting Secondary Modern school in Manchester stage a school strike in response to the excessive use of the </a:t>
            </a:r>
            <a:r>
              <a:rPr lang="en-GB" dirty="0" err="1"/>
              <a:t>tawse</a:t>
            </a:r>
            <a:r>
              <a:rPr lang="en-GB" dirty="0"/>
              <a:t>, a pronged leather strap. Soon after, students from the strike formed the </a:t>
            </a:r>
            <a:r>
              <a:rPr lang="en-GB" b="1" dirty="0"/>
              <a:t>Manchester Union of Secondary Students</a:t>
            </a:r>
            <a:r>
              <a:rPr lang="en-GB" dirty="0"/>
              <a:t>. This was joined shortly thereafter by the Swansea </a:t>
            </a:r>
            <a:r>
              <a:rPr lang="en-GB" b="1" dirty="0"/>
              <a:t>Union of Progressive Students</a:t>
            </a:r>
            <a:r>
              <a:rPr lang="en-GB" dirty="0"/>
              <a:t>, the </a:t>
            </a:r>
            <a:r>
              <a:rPr lang="en-GB" b="1" dirty="0"/>
              <a:t>Bristol Sixth Form Alliance, </a:t>
            </a:r>
            <a:r>
              <a:rPr lang="en-GB" dirty="0"/>
              <a:t>and the </a:t>
            </a:r>
            <a:r>
              <a:rPr lang="en-GB" b="1" dirty="0"/>
              <a:t>Cardiff Union of Secondary Schools</a:t>
            </a:r>
            <a:r>
              <a:rPr lang="en-GB" dirty="0"/>
              <a:t>.</a:t>
            </a:r>
          </a:p>
          <a:p>
            <a:r>
              <a:rPr lang="en-GB" dirty="0"/>
              <a:t>Tricia Jaffe, a founding member of the SAU, had been in Paris during the period of civil unrest in </a:t>
            </a:r>
            <a:r>
              <a:rPr lang="en-GB" u="sng" dirty="0">
                <a:hlinkClick r:id="rId3"/>
              </a:rPr>
              <a:t>May 1968</a:t>
            </a:r>
            <a:r>
              <a:rPr lang="en-GB" dirty="0"/>
              <a:t> and formed friendships with members of </a:t>
            </a:r>
            <a:r>
              <a:rPr lang="en-GB" b="1" dirty="0" err="1"/>
              <a:t>Comites</a:t>
            </a:r>
            <a:r>
              <a:rPr lang="en-GB" b="1" dirty="0"/>
              <a:t> </a:t>
            </a:r>
            <a:r>
              <a:rPr lang="en-GB" b="1" dirty="0" err="1"/>
              <a:t>d’Action</a:t>
            </a:r>
            <a:r>
              <a:rPr lang="en-GB" b="1" dirty="0"/>
              <a:t> </a:t>
            </a:r>
            <a:r>
              <a:rPr lang="en-GB" b="1" dirty="0" err="1"/>
              <a:t>Lyceens</a:t>
            </a:r>
            <a:r>
              <a:rPr lang="en-GB" dirty="0"/>
              <a:t>. When back in England, she was able to draw upon the successes and failures of her comrades and became part of the </a:t>
            </a:r>
            <a:r>
              <a:rPr lang="en-GB" b="1" dirty="0"/>
              <a:t>Free Schools Campaign </a:t>
            </a:r>
            <a:r>
              <a:rPr lang="en-GB" dirty="0"/>
              <a:t>(FSC) in October 1968. She organized the FSC conference in January 1969, where these movements came together for the first time.</a:t>
            </a:r>
          </a:p>
          <a:p>
            <a:pPr marL="0" indent="0">
              <a:buNone/>
            </a:pPr>
            <a:endParaRPr lang="en-GB" dirty="0"/>
          </a:p>
        </p:txBody>
      </p:sp>
      <p:sp>
        <p:nvSpPr>
          <p:cNvPr id="6" name="Rectangle 2"/>
          <p:cNvSpPr>
            <a:spLocks noChangeArrowheads="1"/>
          </p:cNvSpPr>
          <p:nvPr/>
        </p:nvSpPr>
        <p:spPr bwMode="auto">
          <a:xfrm>
            <a:off x="-1" y="-277000"/>
            <a:ext cx="4702629"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8650" y="416088"/>
            <a:ext cx="4498521" cy="1409537"/>
          </a:xfrm>
          <a:prstGeom prst="rect">
            <a:avLst/>
          </a:prstGeom>
        </p:spPr>
      </p:pic>
    </p:spTree>
    <p:extLst>
      <p:ext uri="{BB962C8B-B14F-4D97-AF65-F5344CB8AC3E}">
        <p14:creationId xmlns:p14="http://schemas.microsoft.com/office/powerpoint/2010/main" val="2525225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400" dirty="0"/>
              <a:t>Hair-raising! Fourteen sixth form boys at Whitchurch High School were sent home by their headmaster Mr JC Morgan in 1970 because their hair was "unreasonably long"</a:t>
            </a:r>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51204" y="1825625"/>
            <a:ext cx="7241591" cy="4351338"/>
          </a:xfrm>
        </p:spPr>
      </p:pic>
    </p:spTree>
    <p:extLst>
      <p:ext uri="{BB962C8B-B14F-4D97-AF65-F5344CB8AC3E}">
        <p14:creationId xmlns:p14="http://schemas.microsoft.com/office/powerpoint/2010/main" val="3429037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Boys protesting outside Whitchurch High School against a haircutting rule imposed by their headmaster</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86332" y="1825625"/>
            <a:ext cx="6571336" cy="4351338"/>
          </a:xfrm>
        </p:spPr>
      </p:pic>
    </p:spTree>
    <p:extLst>
      <p:ext uri="{BB962C8B-B14F-4D97-AF65-F5344CB8AC3E}">
        <p14:creationId xmlns:p14="http://schemas.microsoft.com/office/powerpoint/2010/main" val="1137022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t>More than 60 pupils from Whitchurch High School protest outside the Cardiff education offices after their headmaster, Mr Morgan warned them that they would not be allowed to attend school unless they had their hair cut</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75357" y="1825625"/>
            <a:ext cx="5993285" cy="4351338"/>
          </a:xfrm>
        </p:spPr>
      </p:pic>
    </p:spTree>
    <p:extLst>
      <p:ext uri="{BB962C8B-B14F-4D97-AF65-F5344CB8AC3E}">
        <p14:creationId xmlns:p14="http://schemas.microsoft.com/office/powerpoint/2010/main" val="1894901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02878-D0F3-4035-8A78-EA3936FE66E0}"/>
              </a:ext>
            </a:extLst>
          </p:cNvPr>
          <p:cNvSpPr>
            <a:spLocks noGrp="1"/>
          </p:cNvSpPr>
          <p:nvPr>
            <p:ph type="title"/>
          </p:nvPr>
        </p:nvSpPr>
        <p:spPr/>
        <p:txBody>
          <a:bodyPr/>
          <a:lstStyle/>
          <a:p>
            <a:r>
              <a:rPr lang="en-GB" b="1" dirty="0">
                <a:latin typeface="+mn-lt"/>
              </a:rPr>
              <a:t>Lampeter, 20 September 2019</a:t>
            </a:r>
          </a:p>
        </p:txBody>
      </p:sp>
      <p:pic>
        <p:nvPicPr>
          <p:cNvPr id="5" name="Content Placeholder 4" descr="A picture containing building, road, outdoor, people&#10;&#10;Description automatically generated">
            <a:extLst>
              <a:ext uri="{FF2B5EF4-FFF2-40B4-BE49-F238E27FC236}">
                <a16:creationId xmlns:a16="http://schemas.microsoft.com/office/drawing/2014/main" id="{00B3804B-E52B-486D-9A17-4E5C71FE8F0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28650" y="1991272"/>
            <a:ext cx="7886700" cy="4020044"/>
          </a:xfrm>
        </p:spPr>
      </p:pic>
    </p:spTree>
    <p:extLst>
      <p:ext uri="{BB962C8B-B14F-4D97-AF65-F5344CB8AC3E}">
        <p14:creationId xmlns:p14="http://schemas.microsoft.com/office/powerpoint/2010/main" val="3786593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holding signs&#10;&#10;Description automatically generated">
            <a:extLst>
              <a:ext uri="{FF2B5EF4-FFF2-40B4-BE49-F238E27FC236}">
                <a16:creationId xmlns:a16="http://schemas.microsoft.com/office/drawing/2014/main" id="{B474523F-26B5-48E3-B832-0C29C6E98B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8730"/>
            <a:ext cx="9144000" cy="6620540"/>
          </a:xfrm>
          <a:prstGeom prst="rect">
            <a:avLst/>
          </a:prstGeom>
        </p:spPr>
      </p:pic>
    </p:spTree>
    <p:extLst>
      <p:ext uri="{BB962C8B-B14F-4D97-AF65-F5344CB8AC3E}">
        <p14:creationId xmlns:p14="http://schemas.microsoft.com/office/powerpoint/2010/main" val="3594359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969ADC-7965-4ED0-8537-50F29C03B5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3714"/>
            <a:ext cx="9144000" cy="6090572"/>
          </a:xfrm>
          <a:prstGeom prst="rect">
            <a:avLst/>
          </a:prstGeom>
        </p:spPr>
      </p:pic>
    </p:spTree>
    <p:extLst>
      <p:ext uri="{BB962C8B-B14F-4D97-AF65-F5344CB8AC3E}">
        <p14:creationId xmlns:p14="http://schemas.microsoft.com/office/powerpoint/2010/main" val="1746644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AEE7B8-6063-4355-AC05-2B5B8893DD0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4111"/>
            <a:ext cx="9144000" cy="6829778"/>
          </a:xfrm>
          <a:prstGeom prst="rect">
            <a:avLst/>
          </a:prstGeom>
        </p:spPr>
      </p:pic>
    </p:spTree>
    <p:extLst>
      <p:ext uri="{BB962C8B-B14F-4D97-AF65-F5344CB8AC3E}">
        <p14:creationId xmlns:p14="http://schemas.microsoft.com/office/powerpoint/2010/main" val="2028632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person, outdoor, standing, people&#10;&#10;Description automatically generated">
            <a:extLst>
              <a:ext uri="{FF2B5EF4-FFF2-40B4-BE49-F238E27FC236}">
                <a16:creationId xmlns:a16="http://schemas.microsoft.com/office/drawing/2014/main" id="{4E97DBCF-3D05-4BCC-BEC0-564A062DCF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4111"/>
            <a:ext cx="9144000" cy="6829778"/>
          </a:xfrm>
          <a:prstGeom prst="rect">
            <a:avLst/>
          </a:prstGeom>
        </p:spPr>
      </p:pic>
    </p:spTree>
    <p:extLst>
      <p:ext uri="{BB962C8B-B14F-4D97-AF65-F5344CB8AC3E}">
        <p14:creationId xmlns:p14="http://schemas.microsoft.com/office/powerpoint/2010/main" val="31708527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TotalTime>
  <Words>341</Words>
  <Application>Microsoft Office PowerPoint</Application>
  <PresentationFormat>On-screen Show (4:3)</PresentationFormat>
  <Paragraphs>23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&amp;quot</vt:lpstr>
      <vt:lpstr>Arial</vt:lpstr>
      <vt:lpstr>Calibri</vt:lpstr>
      <vt:lpstr>Calibri Light</vt:lpstr>
      <vt:lpstr>Office Theme</vt:lpstr>
      <vt:lpstr>HPAN5020/6020 Activism, Protest and Campaigning for Global Justice</vt:lpstr>
      <vt:lpstr>SAU </vt:lpstr>
      <vt:lpstr>Hair-raising! Fourteen sixth form boys at Whitchurch High School were sent home by their headmaster Mr JC Morgan in 1970 because their hair was "unreasonably long"</vt:lpstr>
      <vt:lpstr>Boys protesting outside Whitchurch High School against a haircutting rule imposed by their headmaster</vt:lpstr>
      <vt:lpstr>More than 60 pupils from Whitchurch High School protest outside the Cardiff education offices after their headmaster, Mr Morgan warned them that they would not be allowed to attend school unless they had their hair cut</vt:lpstr>
      <vt:lpstr>Lampeter, 20 September 2019</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Hair-raising! Fourteen sixth form boys at Whitchurch High School were sent home by their headmaster Mr JC Morgan in 1970 because their hair was "unreasonably long"</dc:title>
  <dc:creator>Andy Bevan</dc:creator>
  <cp:lastModifiedBy>Andy Bevan</cp:lastModifiedBy>
  <cp:revision>4</cp:revision>
  <dcterms:created xsi:type="dcterms:W3CDTF">2019-01-21T15:13:07Z</dcterms:created>
  <dcterms:modified xsi:type="dcterms:W3CDTF">2021-01-21T11:53:30Z</dcterms:modified>
</cp:coreProperties>
</file>