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66" r:id="rId3"/>
    <p:sldId id="257" r:id="rId4"/>
    <p:sldId id="258" r:id="rId5"/>
    <p:sldId id="259" r:id="rId6"/>
    <p:sldId id="260" r:id="rId7"/>
    <p:sldId id="261" r:id="rId8"/>
    <p:sldId id="262" r:id="rId9"/>
    <p:sldId id="263" r:id="rId10"/>
    <p:sldId id="264" r:id="rId11"/>
    <p:sldId id="268" r:id="rId12"/>
    <p:sldId id="265" r:id="rId13"/>
    <p:sldId id="267"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6" autoAdjust="0"/>
    <p:restoredTop sz="73060" autoAdjust="0"/>
  </p:normalViewPr>
  <p:slideViewPr>
    <p:cSldViewPr snapToGrid="0">
      <p:cViewPr varScale="1">
        <p:scale>
          <a:sx n="53" d="100"/>
          <a:sy n="53" d="100"/>
        </p:scale>
        <p:origin x="133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6326F2B-0DDD-46D6-A0A1-84787842D0E9}" type="datetimeFigureOut">
              <a:rPr lang="en-GB" smtClean="0"/>
              <a:t>12/02/2020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73DADD-D425-4DB0-903C-513F64C677CD}" type="slidenum">
              <a:rPr lang="en-GB" smtClean="0"/>
              <a:t>‹#›</a:t>
            </a:fld>
            <a:endParaRPr lang="en-GB"/>
          </a:p>
        </p:txBody>
      </p:sp>
    </p:spTree>
    <p:extLst>
      <p:ext uri="{BB962C8B-B14F-4D97-AF65-F5344CB8AC3E}">
        <p14:creationId xmlns:p14="http://schemas.microsoft.com/office/powerpoint/2010/main" val="13609785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B73DADD-D425-4DB0-903C-513F64C677CD}" type="slidenum">
              <a:rPr lang="en-GB" smtClean="0"/>
              <a:t>4</a:t>
            </a:fld>
            <a:endParaRPr lang="en-GB"/>
          </a:p>
        </p:txBody>
      </p:sp>
    </p:spTree>
    <p:extLst>
      <p:ext uri="{BB962C8B-B14F-4D97-AF65-F5344CB8AC3E}">
        <p14:creationId xmlns:p14="http://schemas.microsoft.com/office/powerpoint/2010/main" val="17444514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B73DADD-D425-4DB0-903C-513F64C677CD}" type="slidenum">
              <a:rPr lang="en-GB" smtClean="0"/>
              <a:t>5</a:t>
            </a:fld>
            <a:endParaRPr lang="en-GB"/>
          </a:p>
        </p:txBody>
      </p:sp>
    </p:spTree>
    <p:extLst>
      <p:ext uri="{BB962C8B-B14F-4D97-AF65-F5344CB8AC3E}">
        <p14:creationId xmlns:p14="http://schemas.microsoft.com/office/powerpoint/2010/main" val="25456395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B73DADD-D425-4DB0-903C-513F64C677CD}" type="slidenum">
              <a:rPr lang="en-GB" smtClean="0"/>
              <a:t>6</a:t>
            </a:fld>
            <a:endParaRPr lang="en-GB"/>
          </a:p>
        </p:txBody>
      </p:sp>
    </p:spTree>
    <p:extLst>
      <p:ext uri="{BB962C8B-B14F-4D97-AF65-F5344CB8AC3E}">
        <p14:creationId xmlns:p14="http://schemas.microsoft.com/office/powerpoint/2010/main" val="19806984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B73DADD-D425-4DB0-903C-513F64C677CD}" type="slidenum">
              <a:rPr lang="en-GB" smtClean="0"/>
              <a:t>7</a:t>
            </a:fld>
            <a:endParaRPr lang="en-GB"/>
          </a:p>
        </p:txBody>
      </p:sp>
    </p:spTree>
    <p:extLst>
      <p:ext uri="{BB962C8B-B14F-4D97-AF65-F5344CB8AC3E}">
        <p14:creationId xmlns:p14="http://schemas.microsoft.com/office/powerpoint/2010/main" val="16527213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B73DADD-D425-4DB0-903C-513F64C677CD}" type="slidenum">
              <a:rPr lang="en-GB" smtClean="0"/>
              <a:t>8</a:t>
            </a:fld>
            <a:endParaRPr lang="en-GB"/>
          </a:p>
        </p:txBody>
      </p:sp>
    </p:spTree>
    <p:extLst>
      <p:ext uri="{BB962C8B-B14F-4D97-AF65-F5344CB8AC3E}">
        <p14:creationId xmlns:p14="http://schemas.microsoft.com/office/powerpoint/2010/main" val="39739060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B73DADD-D425-4DB0-903C-513F64C677CD}" type="slidenum">
              <a:rPr lang="en-GB" smtClean="0"/>
              <a:t>9</a:t>
            </a:fld>
            <a:endParaRPr lang="en-GB"/>
          </a:p>
        </p:txBody>
      </p:sp>
    </p:spTree>
    <p:extLst>
      <p:ext uri="{BB962C8B-B14F-4D97-AF65-F5344CB8AC3E}">
        <p14:creationId xmlns:p14="http://schemas.microsoft.com/office/powerpoint/2010/main" val="29701164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B73DADD-D425-4DB0-903C-513F64C677CD}" type="slidenum">
              <a:rPr lang="en-GB" smtClean="0"/>
              <a:t>10</a:t>
            </a:fld>
            <a:endParaRPr lang="en-GB"/>
          </a:p>
        </p:txBody>
      </p:sp>
    </p:spTree>
    <p:extLst>
      <p:ext uri="{BB962C8B-B14F-4D97-AF65-F5344CB8AC3E}">
        <p14:creationId xmlns:p14="http://schemas.microsoft.com/office/powerpoint/2010/main" val="18057308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endParaRPr lang="en-GB" dirty="0"/>
          </a:p>
        </p:txBody>
      </p:sp>
      <p:sp>
        <p:nvSpPr>
          <p:cNvPr id="4" name="Slide Number Placeholder 3"/>
          <p:cNvSpPr>
            <a:spLocks noGrp="1"/>
          </p:cNvSpPr>
          <p:nvPr>
            <p:ph type="sldNum" sz="quarter" idx="10"/>
          </p:nvPr>
        </p:nvSpPr>
        <p:spPr/>
        <p:txBody>
          <a:bodyPr/>
          <a:lstStyle/>
          <a:p>
            <a:fld id="{2B73DADD-D425-4DB0-903C-513F64C677CD}" type="slidenum">
              <a:rPr lang="en-GB" smtClean="0"/>
              <a:t>11</a:t>
            </a:fld>
            <a:endParaRPr lang="en-GB"/>
          </a:p>
        </p:txBody>
      </p:sp>
    </p:spTree>
    <p:extLst>
      <p:ext uri="{BB962C8B-B14F-4D97-AF65-F5344CB8AC3E}">
        <p14:creationId xmlns:p14="http://schemas.microsoft.com/office/powerpoint/2010/main" val="16898867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B73DADD-D425-4DB0-903C-513F64C677CD}" type="slidenum">
              <a:rPr lang="en-GB" smtClean="0"/>
              <a:t>12</a:t>
            </a:fld>
            <a:endParaRPr lang="en-GB"/>
          </a:p>
        </p:txBody>
      </p:sp>
    </p:spTree>
    <p:extLst>
      <p:ext uri="{BB962C8B-B14F-4D97-AF65-F5344CB8AC3E}">
        <p14:creationId xmlns:p14="http://schemas.microsoft.com/office/powerpoint/2010/main" val="22056492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7DF831B-5160-4E93-BDB1-27668B05CE5A}" type="datetimeFigureOut">
              <a:rPr lang="en-GB" smtClean="0"/>
              <a:t>12/02/2020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3CB098A-9325-4323-A730-A8EFF01535F8}" type="slidenum">
              <a:rPr lang="en-GB" smtClean="0"/>
              <a:t>‹#›</a:t>
            </a:fld>
            <a:endParaRPr lang="en-GB"/>
          </a:p>
        </p:txBody>
      </p:sp>
    </p:spTree>
    <p:extLst>
      <p:ext uri="{BB962C8B-B14F-4D97-AF65-F5344CB8AC3E}">
        <p14:creationId xmlns:p14="http://schemas.microsoft.com/office/powerpoint/2010/main" val="37478248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7DF831B-5160-4E93-BDB1-27668B05CE5A}" type="datetimeFigureOut">
              <a:rPr lang="en-GB" smtClean="0"/>
              <a:t>12/02/2020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3CB098A-9325-4323-A730-A8EFF01535F8}" type="slidenum">
              <a:rPr lang="en-GB" smtClean="0"/>
              <a:t>‹#›</a:t>
            </a:fld>
            <a:endParaRPr lang="en-GB"/>
          </a:p>
        </p:txBody>
      </p:sp>
    </p:spTree>
    <p:extLst>
      <p:ext uri="{BB962C8B-B14F-4D97-AF65-F5344CB8AC3E}">
        <p14:creationId xmlns:p14="http://schemas.microsoft.com/office/powerpoint/2010/main" val="15787091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7DF831B-5160-4E93-BDB1-27668B05CE5A}" type="datetimeFigureOut">
              <a:rPr lang="en-GB" smtClean="0"/>
              <a:t>12/02/2020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3CB098A-9325-4323-A730-A8EFF01535F8}" type="slidenum">
              <a:rPr lang="en-GB" smtClean="0"/>
              <a:t>‹#›</a:t>
            </a:fld>
            <a:endParaRPr lang="en-GB"/>
          </a:p>
        </p:txBody>
      </p:sp>
    </p:spTree>
    <p:extLst>
      <p:ext uri="{BB962C8B-B14F-4D97-AF65-F5344CB8AC3E}">
        <p14:creationId xmlns:p14="http://schemas.microsoft.com/office/powerpoint/2010/main" val="13842999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7DF831B-5160-4E93-BDB1-27668B05CE5A}" type="datetimeFigureOut">
              <a:rPr lang="en-GB" smtClean="0"/>
              <a:t>12/02/2020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3CB098A-9325-4323-A730-A8EFF01535F8}" type="slidenum">
              <a:rPr lang="en-GB" smtClean="0"/>
              <a:t>‹#›</a:t>
            </a:fld>
            <a:endParaRPr lang="en-GB"/>
          </a:p>
        </p:txBody>
      </p:sp>
    </p:spTree>
    <p:extLst>
      <p:ext uri="{BB962C8B-B14F-4D97-AF65-F5344CB8AC3E}">
        <p14:creationId xmlns:p14="http://schemas.microsoft.com/office/powerpoint/2010/main" val="12761196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7DF831B-5160-4E93-BDB1-27668B05CE5A}" type="datetimeFigureOut">
              <a:rPr lang="en-GB" smtClean="0"/>
              <a:t>12/02/2020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3CB098A-9325-4323-A730-A8EFF01535F8}" type="slidenum">
              <a:rPr lang="en-GB" smtClean="0"/>
              <a:t>‹#›</a:t>
            </a:fld>
            <a:endParaRPr lang="en-GB"/>
          </a:p>
        </p:txBody>
      </p:sp>
    </p:spTree>
    <p:extLst>
      <p:ext uri="{BB962C8B-B14F-4D97-AF65-F5344CB8AC3E}">
        <p14:creationId xmlns:p14="http://schemas.microsoft.com/office/powerpoint/2010/main" val="18095121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7DF831B-5160-4E93-BDB1-27668B05CE5A}" type="datetimeFigureOut">
              <a:rPr lang="en-GB" smtClean="0"/>
              <a:t>12/02/2020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3CB098A-9325-4323-A730-A8EFF01535F8}" type="slidenum">
              <a:rPr lang="en-GB" smtClean="0"/>
              <a:t>‹#›</a:t>
            </a:fld>
            <a:endParaRPr lang="en-GB"/>
          </a:p>
        </p:txBody>
      </p:sp>
    </p:spTree>
    <p:extLst>
      <p:ext uri="{BB962C8B-B14F-4D97-AF65-F5344CB8AC3E}">
        <p14:creationId xmlns:p14="http://schemas.microsoft.com/office/powerpoint/2010/main" val="8819098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7DF831B-5160-4E93-BDB1-27668B05CE5A}" type="datetimeFigureOut">
              <a:rPr lang="en-GB" smtClean="0"/>
              <a:t>12/02/2020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3CB098A-9325-4323-A730-A8EFF01535F8}" type="slidenum">
              <a:rPr lang="en-GB" smtClean="0"/>
              <a:t>‹#›</a:t>
            </a:fld>
            <a:endParaRPr lang="en-GB"/>
          </a:p>
        </p:txBody>
      </p:sp>
    </p:spTree>
    <p:extLst>
      <p:ext uri="{BB962C8B-B14F-4D97-AF65-F5344CB8AC3E}">
        <p14:creationId xmlns:p14="http://schemas.microsoft.com/office/powerpoint/2010/main" val="10061958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7DF831B-5160-4E93-BDB1-27668B05CE5A}" type="datetimeFigureOut">
              <a:rPr lang="en-GB" smtClean="0"/>
              <a:t>12/02/2020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3CB098A-9325-4323-A730-A8EFF01535F8}" type="slidenum">
              <a:rPr lang="en-GB" smtClean="0"/>
              <a:t>‹#›</a:t>
            </a:fld>
            <a:endParaRPr lang="en-GB"/>
          </a:p>
        </p:txBody>
      </p:sp>
    </p:spTree>
    <p:extLst>
      <p:ext uri="{BB962C8B-B14F-4D97-AF65-F5344CB8AC3E}">
        <p14:creationId xmlns:p14="http://schemas.microsoft.com/office/powerpoint/2010/main" val="25470276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7DF831B-5160-4E93-BDB1-27668B05CE5A}" type="datetimeFigureOut">
              <a:rPr lang="en-GB" smtClean="0"/>
              <a:t>12/02/2020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3CB098A-9325-4323-A730-A8EFF01535F8}" type="slidenum">
              <a:rPr lang="en-GB" smtClean="0"/>
              <a:t>‹#›</a:t>
            </a:fld>
            <a:endParaRPr lang="en-GB"/>
          </a:p>
        </p:txBody>
      </p:sp>
    </p:spTree>
    <p:extLst>
      <p:ext uri="{BB962C8B-B14F-4D97-AF65-F5344CB8AC3E}">
        <p14:creationId xmlns:p14="http://schemas.microsoft.com/office/powerpoint/2010/main" val="22422620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7DF831B-5160-4E93-BDB1-27668B05CE5A}" type="datetimeFigureOut">
              <a:rPr lang="en-GB" smtClean="0"/>
              <a:t>12/02/2020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3CB098A-9325-4323-A730-A8EFF01535F8}" type="slidenum">
              <a:rPr lang="en-GB" smtClean="0"/>
              <a:t>‹#›</a:t>
            </a:fld>
            <a:endParaRPr lang="en-GB"/>
          </a:p>
        </p:txBody>
      </p:sp>
    </p:spTree>
    <p:extLst>
      <p:ext uri="{BB962C8B-B14F-4D97-AF65-F5344CB8AC3E}">
        <p14:creationId xmlns:p14="http://schemas.microsoft.com/office/powerpoint/2010/main" val="31064323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7DF831B-5160-4E93-BDB1-27668B05CE5A}" type="datetimeFigureOut">
              <a:rPr lang="en-GB" smtClean="0"/>
              <a:t>12/02/2020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3CB098A-9325-4323-A730-A8EFF01535F8}" type="slidenum">
              <a:rPr lang="en-GB" smtClean="0"/>
              <a:t>‹#›</a:t>
            </a:fld>
            <a:endParaRPr lang="en-GB"/>
          </a:p>
        </p:txBody>
      </p:sp>
    </p:spTree>
    <p:extLst>
      <p:ext uri="{BB962C8B-B14F-4D97-AF65-F5344CB8AC3E}">
        <p14:creationId xmlns:p14="http://schemas.microsoft.com/office/powerpoint/2010/main" val="17858432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7DF831B-5160-4E93-BDB1-27668B05CE5A}" type="datetimeFigureOut">
              <a:rPr lang="en-GB" smtClean="0"/>
              <a:t>12/02/2020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3CB098A-9325-4323-A730-A8EFF01535F8}" type="slidenum">
              <a:rPr lang="en-GB" smtClean="0"/>
              <a:t>‹#›</a:t>
            </a:fld>
            <a:endParaRPr lang="en-GB"/>
          </a:p>
        </p:txBody>
      </p:sp>
    </p:spTree>
    <p:extLst>
      <p:ext uri="{BB962C8B-B14F-4D97-AF65-F5344CB8AC3E}">
        <p14:creationId xmlns:p14="http://schemas.microsoft.com/office/powerpoint/2010/main" val="3291007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A critical exploration of Health and Well-being within the education system</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22055817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Background</a:t>
            </a:r>
            <a:endParaRPr lang="en-GB" dirty="0"/>
          </a:p>
        </p:txBody>
      </p:sp>
      <p:sp>
        <p:nvSpPr>
          <p:cNvPr id="3" name="Content Placeholder 2"/>
          <p:cNvSpPr>
            <a:spLocks noGrp="1"/>
          </p:cNvSpPr>
          <p:nvPr>
            <p:ph idx="1"/>
          </p:nvPr>
        </p:nvSpPr>
        <p:spPr/>
        <p:txBody>
          <a:bodyPr/>
          <a:lstStyle/>
          <a:p>
            <a:r>
              <a:rPr lang="en-GB" dirty="0" smtClean="0"/>
              <a:t>Research has indicated that adolescents living within the UK have the worst health in Europe.</a:t>
            </a:r>
          </a:p>
          <a:p>
            <a:r>
              <a:rPr lang="en-GB" dirty="0" smtClean="0"/>
              <a:t>There is also evidence that there are significant inequalities across the social scale, which has implications for lifespan development (</a:t>
            </a:r>
            <a:r>
              <a:rPr lang="en-GB" dirty="0" err="1" smtClean="0"/>
              <a:t>Bonell</a:t>
            </a:r>
            <a:r>
              <a:rPr lang="en-GB" dirty="0"/>
              <a:t> </a:t>
            </a:r>
            <a:r>
              <a:rPr lang="en-GB" dirty="0" smtClean="0"/>
              <a:t>et al, 2011).</a:t>
            </a:r>
            <a:endParaRPr lang="en-GB" dirty="0"/>
          </a:p>
        </p:txBody>
      </p:sp>
    </p:spTree>
    <p:extLst>
      <p:ext uri="{BB962C8B-B14F-4D97-AF65-F5344CB8AC3E}">
        <p14:creationId xmlns:p14="http://schemas.microsoft.com/office/powerpoint/2010/main" val="36624372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 Inequalities</a:t>
            </a:r>
            <a:endParaRPr lang="en-GB" dirty="0"/>
          </a:p>
        </p:txBody>
      </p:sp>
      <p:sp>
        <p:nvSpPr>
          <p:cNvPr id="3" name="Content Placeholder 2"/>
          <p:cNvSpPr>
            <a:spLocks noGrp="1"/>
          </p:cNvSpPr>
          <p:nvPr>
            <p:ph idx="1"/>
          </p:nvPr>
        </p:nvSpPr>
        <p:spPr/>
        <p:txBody>
          <a:bodyPr>
            <a:normAutofit lnSpcReduction="10000"/>
          </a:bodyPr>
          <a:lstStyle/>
          <a:p>
            <a:r>
              <a:rPr lang="en-GB" dirty="0" smtClean="0"/>
              <a:t>Adolescence is identified as being a critical period within an individual’s lifespan</a:t>
            </a:r>
          </a:p>
          <a:p>
            <a:pPr lvl="1"/>
            <a:r>
              <a:rPr lang="en-GB" dirty="0" smtClean="0"/>
              <a:t>Lower subjective wellbeing during adolescence has been associated with psychosocial problems in adulthood.</a:t>
            </a:r>
          </a:p>
          <a:p>
            <a:pPr lvl="1"/>
            <a:r>
              <a:rPr lang="en-GB" dirty="0" smtClean="0"/>
              <a:t>Subjective well-being encourages the individual to identify and engage in activities and build resources that will encourage resilience at times of tragedy and stress.</a:t>
            </a:r>
          </a:p>
          <a:p>
            <a:pPr lvl="1"/>
            <a:r>
              <a:rPr lang="en-GB" dirty="0" smtClean="0"/>
              <a:t>Park (2004) suggests that social well-being (SWB) consists of three components:</a:t>
            </a:r>
          </a:p>
          <a:p>
            <a:pPr lvl="2"/>
            <a:r>
              <a:rPr lang="en-GB" dirty="0" smtClean="0"/>
              <a:t>‘Relatively high levels of positive affect,</a:t>
            </a:r>
          </a:p>
          <a:p>
            <a:pPr lvl="2"/>
            <a:r>
              <a:rPr lang="en-GB" dirty="0" smtClean="0"/>
              <a:t>Relatively low levels of negative affect</a:t>
            </a:r>
          </a:p>
          <a:p>
            <a:pPr lvl="2"/>
            <a:r>
              <a:rPr lang="en-GB" dirty="0" smtClean="0"/>
              <a:t>And the overall judgement that one’s life is a good one’.</a:t>
            </a:r>
            <a:endParaRPr lang="en-GB" dirty="0"/>
          </a:p>
        </p:txBody>
      </p:sp>
    </p:spTree>
    <p:extLst>
      <p:ext uri="{BB962C8B-B14F-4D97-AF65-F5344CB8AC3E}">
        <p14:creationId xmlns:p14="http://schemas.microsoft.com/office/powerpoint/2010/main" val="2394264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Indicators for positive and negative life satisfaction</a:t>
            </a:r>
            <a:endParaRPr lang="en-GB" dirty="0"/>
          </a:p>
        </p:txBody>
      </p:sp>
      <p:sp>
        <p:nvSpPr>
          <p:cNvPr id="3" name="Content Placeholder 2"/>
          <p:cNvSpPr>
            <a:spLocks noGrp="1"/>
          </p:cNvSpPr>
          <p:nvPr>
            <p:ph sz="half" idx="1"/>
          </p:nvPr>
        </p:nvSpPr>
        <p:spPr>
          <a:xfrm>
            <a:off x="838200" y="2042984"/>
            <a:ext cx="5181600" cy="4351338"/>
          </a:xfrm>
        </p:spPr>
        <p:txBody>
          <a:bodyPr/>
          <a:lstStyle/>
          <a:p>
            <a:r>
              <a:rPr lang="en-GB" dirty="0" smtClean="0"/>
              <a:t>Working with young people and/or children, what would you identify as being the positive and negative indicators for life satisfaction?</a:t>
            </a:r>
          </a:p>
          <a:p>
            <a:r>
              <a:rPr lang="en-GB" dirty="0" smtClean="0"/>
              <a:t>Moving on from this, what would you expect to be the outcomes of positive and negative life satisfaction?</a:t>
            </a:r>
            <a:endParaRPr lang="en-GB" dirty="0"/>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828970" y="2721151"/>
            <a:ext cx="4524829" cy="299500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1181965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Importance of SWB on quality of life</a:t>
            </a:r>
            <a:endParaRPr lang="en-GB" dirty="0"/>
          </a:p>
        </p:txBody>
      </p:sp>
      <p:sp>
        <p:nvSpPr>
          <p:cNvPr id="5" name="Content Placeholder 4"/>
          <p:cNvSpPr>
            <a:spLocks noGrp="1"/>
          </p:cNvSpPr>
          <p:nvPr>
            <p:ph idx="1"/>
          </p:nvPr>
        </p:nvSpPr>
        <p:spPr/>
        <p:txBody>
          <a:bodyPr/>
          <a:lstStyle/>
          <a:p>
            <a:r>
              <a:rPr lang="en-GB" dirty="0" smtClean="0"/>
              <a:t>Individuals who are happy and content with their life tend to be good at problem solving, indicate higher levels of work performance, engage with and have good social relationships and display values such as forgiveness, empathy and generosity.</a:t>
            </a:r>
          </a:p>
          <a:p>
            <a:endParaRPr lang="en-GB" dirty="0"/>
          </a:p>
        </p:txBody>
      </p:sp>
    </p:spTree>
    <p:extLst>
      <p:ext uri="{BB962C8B-B14F-4D97-AF65-F5344CB8AC3E}">
        <p14:creationId xmlns:p14="http://schemas.microsoft.com/office/powerpoint/2010/main" val="17071830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99811"/>
            <a:ext cx="10515600" cy="1325563"/>
          </a:xfrm>
        </p:spPr>
        <p:txBody>
          <a:bodyPr/>
          <a:lstStyle/>
          <a:p>
            <a:r>
              <a:rPr lang="en-GB" dirty="0" smtClean="0"/>
              <a:t>How does life satisfaction develop?</a:t>
            </a:r>
            <a:endParaRPr lang="en-GB" dirty="0"/>
          </a:p>
        </p:txBody>
      </p:sp>
      <p:sp>
        <p:nvSpPr>
          <p:cNvPr id="3" name="Content Placeholder 2"/>
          <p:cNvSpPr>
            <a:spLocks noGrp="1"/>
          </p:cNvSpPr>
          <p:nvPr>
            <p:ph sz="half" idx="1"/>
          </p:nvPr>
        </p:nvSpPr>
        <p:spPr/>
        <p:txBody>
          <a:bodyPr/>
          <a:lstStyle/>
          <a:p>
            <a:r>
              <a:rPr lang="en-GB" dirty="0" smtClean="0"/>
              <a:t>Given the importance of life satisfaction, how do you think it originates and develops for CYP?</a:t>
            </a:r>
          </a:p>
          <a:p>
            <a:endParaRPr lang="en-GB" dirty="0"/>
          </a:p>
          <a:p>
            <a:r>
              <a:rPr lang="en-GB" dirty="0" smtClean="0"/>
              <a:t>Do you think there is a biological basis for SWB?</a:t>
            </a:r>
          </a:p>
          <a:p>
            <a:pPr marL="0" indent="0">
              <a:buNone/>
            </a:pPr>
            <a:endParaRPr lang="en-GB" dirty="0"/>
          </a:p>
          <a:p>
            <a:r>
              <a:rPr lang="en-GB" dirty="0" smtClean="0"/>
              <a:t>What other origins might there be?</a:t>
            </a:r>
            <a:endParaRPr lang="en-GB" dirty="0"/>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683828" y="2446814"/>
            <a:ext cx="4669971" cy="280198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9845666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78039"/>
            <a:ext cx="10515600" cy="1325563"/>
          </a:xfrm>
        </p:spPr>
        <p:txBody>
          <a:bodyPr/>
          <a:lstStyle/>
          <a:p>
            <a:r>
              <a:rPr lang="en-GB" dirty="0" smtClean="0"/>
              <a:t>SWB and Life Satisfaction</a:t>
            </a:r>
            <a:endParaRPr lang="en-GB" dirty="0"/>
          </a:p>
        </p:txBody>
      </p:sp>
      <p:sp>
        <p:nvSpPr>
          <p:cNvPr id="3" name="Content Placeholder 2"/>
          <p:cNvSpPr>
            <a:spLocks noGrp="1"/>
          </p:cNvSpPr>
          <p:nvPr>
            <p:ph sz="half" idx="1"/>
          </p:nvPr>
        </p:nvSpPr>
        <p:spPr>
          <a:xfrm>
            <a:off x="914400" y="2506662"/>
            <a:ext cx="5181600" cy="4351338"/>
          </a:xfrm>
        </p:spPr>
        <p:txBody>
          <a:bodyPr/>
          <a:lstStyle/>
          <a:p>
            <a:r>
              <a:rPr lang="en-GB" dirty="0" smtClean="0"/>
              <a:t>Equality?</a:t>
            </a:r>
          </a:p>
          <a:p>
            <a:endParaRPr lang="en-GB" dirty="0"/>
          </a:p>
          <a:p>
            <a:r>
              <a:rPr lang="en-GB" dirty="0" smtClean="0"/>
              <a:t>How easy is it for young people to attain positive life satisfaction?</a:t>
            </a:r>
            <a:endParaRPr lang="en-GB" dirty="0"/>
          </a:p>
        </p:txBody>
      </p:sp>
      <p:pic>
        <p:nvPicPr>
          <p:cNvPr id="5" name="Content Placeholder 4"/>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6244771" y="2165236"/>
            <a:ext cx="5181600" cy="34544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6079329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Influence of Schools on SWB and Health outcomes?</a:t>
            </a:r>
            <a:endParaRPr lang="en-GB" dirty="0"/>
          </a:p>
        </p:txBody>
      </p:sp>
      <p:sp>
        <p:nvSpPr>
          <p:cNvPr id="3" name="Content Placeholder 2"/>
          <p:cNvSpPr>
            <a:spLocks noGrp="1"/>
          </p:cNvSpPr>
          <p:nvPr>
            <p:ph idx="1"/>
          </p:nvPr>
        </p:nvSpPr>
        <p:spPr/>
        <p:txBody>
          <a:bodyPr/>
          <a:lstStyle/>
          <a:p>
            <a:r>
              <a:rPr lang="en-GB" dirty="0" smtClean="0"/>
              <a:t>Marks </a:t>
            </a:r>
            <a:r>
              <a:rPr lang="en-GB" i="1" dirty="0" smtClean="0"/>
              <a:t>et al</a:t>
            </a:r>
            <a:r>
              <a:rPr lang="en-GB" dirty="0" smtClean="0"/>
              <a:t> (2006) suggests that if a student comes from a more affluent family and attends a school that has a high proportion of affluent students they are likely to attain a higher level of academic performance.</a:t>
            </a:r>
          </a:p>
          <a:p>
            <a:r>
              <a:rPr lang="en-GB" dirty="0" smtClean="0"/>
              <a:t>However, if a child comes from a socioeconomically disadvantaged family yet attends a socioeconomically advantaged school it will not benefit the child, this is despite them receiving the same resources as more affluent students.</a:t>
            </a:r>
          </a:p>
          <a:p>
            <a:endParaRPr lang="en-GB" dirty="0"/>
          </a:p>
          <a:p>
            <a:r>
              <a:rPr lang="en-GB" dirty="0" smtClean="0"/>
              <a:t>Why might this happen?</a:t>
            </a:r>
            <a:endParaRPr lang="en-GB" dirty="0"/>
          </a:p>
        </p:txBody>
      </p:sp>
    </p:spTree>
    <p:extLst>
      <p:ext uri="{BB962C8B-B14F-4D97-AF65-F5344CB8AC3E}">
        <p14:creationId xmlns:p14="http://schemas.microsoft.com/office/powerpoint/2010/main" val="41438723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Frog-Pond Effect</a:t>
            </a:r>
            <a:endParaRPr lang="en-GB" dirty="0"/>
          </a:p>
        </p:txBody>
      </p:sp>
      <p:sp>
        <p:nvSpPr>
          <p:cNvPr id="3" name="Content Placeholder 2"/>
          <p:cNvSpPr>
            <a:spLocks noGrp="1"/>
          </p:cNvSpPr>
          <p:nvPr>
            <p:ph idx="1"/>
          </p:nvPr>
        </p:nvSpPr>
        <p:spPr/>
        <p:txBody>
          <a:bodyPr/>
          <a:lstStyle/>
          <a:p>
            <a:r>
              <a:rPr lang="en-GB" dirty="0" smtClean="0"/>
              <a:t>This is the idea that students will believe themselves to be worse when in a larger group of higher performing individuals.</a:t>
            </a:r>
          </a:p>
          <a:p>
            <a:r>
              <a:rPr lang="en-GB" dirty="0" smtClean="0"/>
              <a:t>This effect is being seen within Welsh secondary schools and has been highlighted in survey data from 2009/2010 (Moore &amp; </a:t>
            </a:r>
            <a:r>
              <a:rPr lang="en-GB" dirty="0" err="1" smtClean="0"/>
              <a:t>Littlecott</a:t>
            </a:r>
            <a:r>
              <a:rPr lang="en-GB" dirty="0" smtClean="0"/>
              <a:t>, 2015).</a:t>
            </a:r>
          </a:p>
          <a:p>
            <a:r>
              <a:rPr lang="en-GB" dirty="0" smtClean="0"/>
              <a:t>The socioeconomic status of poorer students within a school’s social hierarchy can mean that students are undervalued and dismissed by teachers and stigmatized by both peers and teachers.</a:t>
            </a:r>
            <a:endParaRPr lang="en-GB" dirty="0"/>
          </a:p>
        </p:txBody>
      </p:sp>
    </p:spTree>
    <p:extLst>
      <p:ext uri="{BB962C8B-B14F-4D97-AF65-F5344CB8AC3E}">
        <p14:creationId xmlns:p14="http://schemas.microsoft.com/office/powerpoint/2010/main" val="28298925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99810"/>
            <a:ext cx="10515600" cy="1325563"/>
          </a:xfrm>
        </p:spPr>
        <p:txBody>
          <a:bodyPr/>
          <a:lstStyle/>
          <a:p>
            <a:r>
              <a:rPr lang="en-GB" dirty="0" smtClean="0"/>
              <a:t>How are schools producing or reproducing </a:t>
            </a:r>
            <a:r>
              <a:rPr lang="en-GB" smtClean="0"/>
              <a:t>health inequalities?</a:t>
            </a:r>
            <a:endParaRPr lang="en-GB" dirty="0"/>
          </a:p>
        </p:txBody>
      </p:sp>
      <p:sp>
        <p:nvSpPr>
          <p:cNvPr id="3" name="Content Placeholder 2"/>
          <p:cNvSpPr>
            <a:spLocks noGrp="1"/>
          </p:cNvSpPr>
          <p:nvPr>
            <p:ph sz="half" idx="1"/>
          </p:nvPr>
        </p:nvSpPr>
        <p:spPr>
          <a:xfrm>
            <a:off x="751114" y="2094140"/>
            <a:ext cx="5181600" cy="4351338"/>
          </a:xfrm>
        </p:spPr>
        <p:txBody>
          <a:bodyPr>
            <a:normAutofit fontScale="85000" lnSpcReduction="20000"/>
          </a:bodyPr>
          <a:lstStyle/>
          <a:p>
            <a:r>
              <a:rPr lang="en-GB" dirty="0" smtClean="0"/>
              <a:t>When students are disengaged from school, when they are detached, they are less likely to engage with the learning environment.</a:t>
            </a:r>
          </a:p>
          <a:p>
            <a:r>
              <a:rPr lang="en-GB" dirty="0" smtClean="0"/>
              <a:t>The socioeconomic background of students may influence how they engage with education, if it conflicts with family values they may disengage.</a:t>
            </a:r>
          </a:p>
          <a:p>
            <a:endParaRPr lang="en-GB" dirty="0"/>
          </a:p>
          <a:p>
            <a:r>
              <a:rPr lang="en-GB" dirty="0" smtClean="0"/>
              <a:t>Consider whether you have seen this behaviour in action within the agencies that you are employed within.</a:t>
            </a:r>
            <a:endParaRPr lang="en-GB" dirty="0"/>
          </a:p>
        </p:txBody>
      </p:sp>
      <p:pic>
        <p:nvPicPr>
          <p:cNvPr id="5" name="Content Placeholder 4"/>
          <p:cNvPicPr>
            <a:picLocks noGrp="1" noChangeAspect="1"/>
          </p:cNvPicPr>
          <p:nvPr>
            <p:ph sz="half" idx="2"/>
          </p:nvPr>
        </p:nvPicPr>
        <p:blipFill>
          <a:blip r:embed="rId3" cstate="print">
            <a:extLst>
              <a:ext uri="{28A0092B-C50C-407E-A947-70E740481C1C}">
                <a14:useLocalDpi xmlns:a14="http://schemas.microsoft.com/office/drawing/2010/main" val="0"/>
              </a:ext>
            </a:extLst>
          </a:blip>
          <a:stretch>
            <a:fillRect/>
          </a:stretch>
        </p:blipFill>
        <p:spPr>
          <a:xfrm>
            <a:off x="6172200" y="2274094"/>
            <a:ext cx="5181600" cy="34544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4533413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WHO Framework for ‘Health Promoting Schools’</a:t>
            </a:r>
            <a:endParaRPr lang="en-GB" dirty="0"/>
          </a:p>
        </p:txBody>
      </p:sp>
      <p:sp>
        <p:nvSpPr>
          <p:cNvPr id="3" name="Content Placeholder 2"/>
          <p:cNvSpPr>
            <a:spLocks noGrp="1"/>
          </p:cNvSpPr>
          <p:nvPr>
            <p:ph idx="1"/>
          </p:nvPr>
        </p:nvSpPr>
        <p:spPr/>
        <p:txBody>
          <a:bodyPr/>
          <a:lstStyle/>
          <a:p>
            <a:r>
              <a:rPr lang="en-GB" dirty="0" smtClean="0"/>
              <a:t>Recognising that the school curriculum had little evidence of sustained changes on health a new holistic approach was introduced:</a:t>
            </a:r>
          </a:p>
          <a:p>
            <a:pPr lvl="1"/>
            <a:r>
              <a:rPr lang="en-GB" dirty="0" smtClean="0"/>
              <a:t>Health Promoting Schools (HPS) </a:t>
            </a:r>
            <a:r>
              <a:rPr lang="en-GB" smtClean="0"/>
              <a:t>framework</a:t>
            </a:r>
            <a:r>
              <a:rPr lang="en-GB" smtClean="0"/>
              <a:t>.</a:t>
            </a:r>
          </a:p>
          <a:p>
            <a:pPr lvl="1"/>
            <a:endParaRPr lang="en-GB" dirty="0" smtClean="0"/>
          </a:p>
          <a:p>
            <a:r>
              <a:rPr lang="en-GB" dirty="0" smtClean="0"/>
              <a:t>This required action in three areas:</a:t>
            </a:r>
          </a:p>
          <a:p>
            <a:pPr lvl="1"/>
            <a:r>
              <a:rPr lang="en-GB" dirty="0" smtClean="0"/>
              <a:t>Formal Health Curriculum</a:t>
            </a:r>
          </a:p>
          <a:p>
            <a:pPr lvl="1"/>
            <a:r>
              <a:rPr lang="en-GB" dirty="0" smtClean="0"/>
              <a:t>Ethos and Environment of the School</a:t>
            </a:r>
          </a:p>
          <a:p>
            <a:pPr lvl="1"/>
            <a:r>
              <a:rPr lang="en-GB" dirty="0" smtClean="0"/>
              <a:t>Engagement with families and/or communities</a:t>
            </a:r>
          </a:p>
          <a:p>
            <a:pPr marL="457200" lvl="1" indent="0">
              <a:buNone/>
            </a:pPr>
            <a:endParaRPr lang="en-GB" dirty="0"/>
          </a:p>
        </p:txBody>
      </p:sp>
    </p:spTree>
    <p:extLst>
      <p:ext uri="{BB962C8B-B14F-4D97-AF65-F5344CB8AC3E}">
        <p14:creationId xmlns:p14="http://schemas.microsoft.com/office/powerpoint/2010/main" val="20464824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might schools increase the involvement of all students?</a:t>
            </a:r>
            <a:endParaRPr lang="en-GB" dirty="0"/>
          </a:p>
        </p:txBody>
      </p:sp>
      <p:sp>
        <p:nvSpPr>
          <p:cNvPr id="3" name="Content Placeholder 2"/>
          <p:cNvSpPr>
            <a:spLocks noGrp="1"/>
          </p:cNvSpPr>
          <p:nvPr>
            <p:ph idx="1"/>
          </p:nvPr>
        </p:nvSpPr>
        <p:spPr/>
        <p:txBody>
          <a:bodyPr/>
          <a:lstStyle/>
          <a:p>
            <a:r>
              <a:rPr lang="en-GB" dirty="0" smtClean="0"/>
              <a:t>How can teachers and students gain insights into each other’s realities and experiences?</a:t>
            </a:r>
          </a:p>
          <a:p>
            <a:r>
              <a:rPr lang="en-GB" dirty="0" smtClean="0"/>
              <a:t>How can schools develop a curriculum or ethos which enables the voices of multiple perspectives and values the experiences of each individual student?</a:t>
            </a:r>
            <a:endParaRPr lang="en-GB" dirty="0"/>
          </a:p>
        </p:txBody>
      </p:sp>
    </p:spTree>
    <p:extLst>
      <p:ext uri="{BB962C8B-B14F-4D97-AF65-F5344CB8AC3E}">
        <p14:creationId xmlns:p14="http://schemas.microsoft.com/office/powerpoint/2010/main" val="35377766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School interventions</a:t>
            </a:r>
            <a:endParaRPr lang="en-GB" dirty="0"/>
          </a:p>
        </p:txBody>
      </p:sp>
      <p:sp>
        <p:nvSpPr>
          <p:cNvPr id="3" name="Content Placeholder 2"/>
          <p:cNvSpPr>
            <a:spLocks noGrp="1"/>
          </p:cNvSpPr>
          <p:nvPr>
            <p:ph idx="1"/>
          </p:nvPr>
        </p:nvSpPr>
        <p:spPr/>
        <p:txBody>
          <a:bodyPr/>
          <a:lstStyle/>
          <a:p>
            <a:r>
              <a:rPr lang="en-GB" dirty="0" err="1" smtClean="0"/>
              <a:t>Bonell</a:t>
            </a:r>
            <a:r>
              <a:rPr lang="en-GB" dirty="0" smtClean="0"/>
              <a:t> et al (2011) suggests that schools can address health directly, with examples such as:</a:t>
            </a:r>
          </a:p>
          <a:p>
            <a:pPr lvl="1"/>
            <a:r>
              <a:rPr lang="en-GB" dirty="0" smtClean="0"/>
              <a:t>Modifying the school policy on smoking</a:t>
            </a:r>
          </a:p>
          <a:p>
            <a:pPr lvl="1"/>
            <a:r>
              <a:rPr lang="en-GB" dirty="0" smtClean="0"/>
              <a:t>Improving catering facilities</a:t>
            </a:r>
          </a:p>
          <a:p>
            <a:pPr lvl="1"/>
            <a:r>
              <a:rPr lang="en-GB" dirty="0" smtClean="0"/>
              <a:t>Increasing the participation of students in decision making</a:t>
            </a:r>
          </a:p>
          <a:p>
            <a:pPr lvl="1"/>
            <a:r>
              <a:rPr lang="en-GB" dirty="0" smtClean="0"/>
              <a:t>Encouraging a peer mentor scheme</a:t>
            </a:r>
          </a:p>
          <a:p>
            <a:pPr lvl="1"/>
            <a:r>
              <a:rPr lang="en-GB" dirty="0" smtClean="0"/>
              <a:t>Identify strategies which explore the social, cultural and economic context of the students within the school.</a:t>
            </a:r>
          </a:p>
          <a:p>
            <a:pPr lvl="1"/>
            <a:endParaRPr lang="en-GB" dirty="0"/>
          </a:p>
          <a:p>
            <a:pPr lvl="1"/>
            <a:r>
              <a:rPr lang="en-GB" dirty="0" smtClean="0"/>
              <a:t>How realistic might these be?</a:t>
            </a:r>
          </a:p>
        </p:txBody>
      </p:sp>
    </p:spTree>
    <p:extLst>
      <p:ext uri="{BB962C8B-B14F-4D97-AF65-F5344CB8AC3E}">
        <p14:creationId xmlns:p14="http://schemas.microsoft.com/office/powerpoint/2010/main" val="36401175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Schools and Communities </a:t>
            </a:r>
            <a:endParaRPr lang="en-GB" dirty="0"/>
          </a:p>
        </p:txBody>
      </p:sp>
      <p:sp>
        <p:nvSpPr>
          <p:cNvPr id="3" name="Content Placeholder 2"/>
          <p:cNvSpPr>
            <a:spLocks noGrp="1"/>
          </p:cNvSpPr>
          <p:nvPr>
            <p:ph idx="1"/>
          </p:nvPr>
        </p:nvSpPr>
        <p:spPr/>
        <p:txBody>
          <a:bodyPr/>
          <a:lstStyle/>
          <a:p>
            <a:r>
              <a:rPr lang="en-GB" dirty="0" smtClean="0"/>
              <a:t>Schools who are within socioeconomically deprived areas often score low on academic quality, however they tend to put emphasis on pastoral care and emotionally supportive relationships.</a:t>
            </a:r>
          </a:p>
          <a:p>
            <a:r>
              <a:rPr lang="en-GB" dirty="0" smtClean="0"/>
              <a:t>Young people do become disengaged and alienated, however in schools which engage in supporting the students emotionally and pastorally students may engage and experience more.</a:t>
            </a:r>
          </a:p>
          <a:p>
            <a:r>
              <a:rPr lang="en-GB" dirty="0" smtClean="0"/>
              <a:t>However, there is a perception that diverting time towards pastoral care can hinder time spent educating students…thoughts? </a:t>
            </a:r>
            <a:endParaRPr lang="en-GB" dirty="0"/>
          </a:p>
        </p:txBody>
      </p:sp>
    </p:spTree>
    <p:extLst>
      <p:ext uri="{BB962C8B-B14F-4D97-AF65-F5344CB8AC3E}">
        <p14:creationId xmlns:p14="http://schemas.microsoft.com/office/powerpoint/2010/main" val="28304371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endParaRPr lang="en-GB" dirty="0"/>
          </a:p>
        </p:txBody>
      </p:sp>
      <p:sp>
        <p:nvSpPr>
          <p:cNvPr id="3" name="Content Placeholder 2"/>
          <p:cNvSpPr>
            <a:spLocks noGrp="1"/>
          </p:cNvSpPr>
          <p:nvPr>
            <p:ph idx="1"/>
          </p:nvPr>
        </p:nvSpPr>
        <p:spPr/>
        <p:txBody>
          <a:bodyPr/>
          <a:lstStyle/>
          <a:p>
            <a:r>
              <a:rPr lang="en-GB" dirty="0" smtClean="0"/>
              <a:t>What key points are you taking away from this morning’s session?</a:t>
            </a:r>
          </a:p>
          <a:p>
            <a:r>
              <a:rPr lang="en-GB" dirty="0" smtClean="0"/>
              <a:t>What will be your learning for next week?</a:t>
            </a:r>
            <a:endParaRPr lang="en-GB" dirty="0"/>
          </a:p>
        </p:txBody>
      </p:sp>
    </p:spTree>
    <p:extLst>
      <p:ext uri="{BB962C8B-B14F-4D97-AF65-F5344CB8AC3E}">
        <p14:creationId xmlns:p14="http://schemas.microsoft.com/office/powerpoint/2010/main" val="23274891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normAutofit fontScale="85000" lnSpcReduction="20000"/>
          </a:bodyPr>
          <a:lstStyle/>
          <a:p>
            <a:r>
              <a:rPr lang="en-GB" dirty="0" err="1"/>
              <a:t>Bonell</a:t>
            </a:r>
            <a:r>
              <a:rPr lang="en-GB" dirty="0"/>
              <a:t>, C., Harden, A., Wells, H., Jamal, F., Fletcher, A., </a:t>
            </a:r>
            <a:r>
              <a:rPr lang="en-GB" dirty="0" err="1"/>
              <a:t>Petticrew</a:t>
            </a:r>
            <a:r>
              <a:rPr lang="en-GB" dirty="0"/>
              <a:t>, M., . . . Moore, L. (2011). Protocol for a systematic review of the effects of schools and school-environment interventions on health: Evidence mapping and syntheses. </a:t>
            </a:r>
            <a:r>
              <a:rPr lang="en-GB" i="1" dirty="0"/>
              <a:t>BMC Public Health,</a:t>
            </a:r>
            <a:r>
              <a:rPr lang="en-GB" dirty="0"/>
              <a:t> </a:t>
            </a:r>
            <a:r>
              <a:rPr lang="en-GB" i="1" dirty="0"/>
              <a:t>11</a:t>
            </a:r>
            <a:r>
              <a:rPr lang="en-GB" dirty="0"/>
              <a:t>(1), 453</a:t>
            </a:r>
            <a:r>
              <a:rPr lang="en-GB" dirty="0" smtClean="0"/>
              <a:t>.</a:t>
            </a:r>
          </a:p>
          <a:p>
            <a:r>
              <a:rPr lang="en-GB" dirty="0" err="1"/>
              <a:t>Espenshade</a:t>
            </a:r>
            <a:r>
              <a:rPr lang="en-GB" dirty="0"/>
              <a:t>, Thomas J. (2005). The Frog Pond Revisited: High School Academic Context, Class Rank, and Elite College Admission. </a:t>
            </a:r>
            <a:r>
              <a:rPr lang="en-GB" i="1" dirty="0"/>
              <a:t>Sociology of Education,</a:t>
            </a:r>
            <a:r>
              <a:rPr lang="en-GB" dirty="0"/>
              <a:t> </a:t>
            </a:r>
            <a:r>
              <a:rPr lang="en-GB" i="1" dirty="0"/>
              <a:t>78</a:t>
            </a:r>
            <a:r>
              <a:rPr lang="en-GB" dirty="0"/>
              <a:t>(4), 269-294.</a:t>
            </a:r>
            <a:endParaRPr lang="en-GB" dirty="0" smtClean="0"/>
          </a:p>
          <a:p>
            <a:r>
              <a:rPr lang="en-GB" dirty="0" smtClean="0"/>
              <a:t>Moore</a:t>
            </a:r>
            <a:r>
              <a:rPr lang="en-GB" dirty="0"/>
              <a:t>, Graham F., </a:t>
            </a:r>
            <a:r>
              <a:rPr lang="en-GB" dirty="0" err="1"/>
              <a:t>Littlecott</a:t>
            </a:r>
            <a:r>
              <a:rPr lang="en-GB" dirty="0"/>
              <a:t>, Hannah J., Evans, Rhiannon, Murphy, Simon, Hewitt, Gillian, &amp; Fletcher, Adam. (2017). School Composition, School Culture and Socioeconomic Inequalities in Young People's Health: Multi-Level Analysis of the Health Behaviour in School-Aged Children (HBSC) Survey in Wales. </a:t>
            </a:r>
            <a:r>
              <a:rPr lang="en-GB" i="1" dirty="0"/>
              <a:t>British Educational Research Journal,</a:t>
            </a:r>
            <a:r>
              <a:rPr lang="en-GB" dirty="0"/>
              <a:t> </a:t>
            </a:r>
            <a:r>
              <a:rPr lang="en-GB" i="1" dirty="0"/>
              <a:t>43</a:t>
            </a:r>
            <a:r>
              <a:rPr lang="en-GB" dirty="0"/>
              <a:t>(2), </a:t>
            </a:r>
            <a:r>
              <a:rPr lang="en-GB" dirty="0" smtClean="0"/>
              <a:t>310-329</a:t>
            </a:r>
          </a:p>
          <a:p>
            <a:r>
              <a:rPr lang="en-GB" dirty="0"/>
              <a:t>Park, N. (2004). The Role of Subjective Well-Being in Positive Youth Development. </a:t>
            </a:r>
            <a:r>
              <a:rPr lang="en-GB" i="1" dirty="0"/>
              <a:t>The ANNALS of the American Academy of Political and Social Science,</a:t>
            </a:r>
            <a:r>
              <a:rPr lang="en-GB" dirty="0"/>
              <a:t> </a:t>
            </a:r>
            <a:r>
              <a:rPr lang="en-GB" i="1" dirty="0"/>
              <a:t>591</a:t>
            </a:r>
            <a:r>
              <a:rPr lang="en-GB" dirty="0"/>
              <a:t>(1), 25-39.</a:t>
            </a:r>
          </a:p>
        </p:txBody>
      </p:sp>
    </p:spTree>
    <p:extLst>
      <p:ext uri="{BB962C8B-B14F-4D97-AF65-F5344CB8AC3E}">
        <p14:creationId xmlns:p14="http://schemas.microsoft.com/office/powerpoint/2010/main" val="13990846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281</TotalTime>
  <Words>1031</Words>
  <Application>Microsoft Office PowerPoint</Application>
  <PresentationFormat>Widescreen</PresentationFormat>
  <Paragraphs>82</Paragraphs>
  <Slides>16</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Calibri Light</vt:lpstr>
      <vt:lpstr>Office Theme</vt:lpstr>
      <vt:lpstr>A critical exploration of Health and Well-being within the education system</vt:lpstr>
      <vt:lpstr>Background</vt:lpstr>
      <vt:lpstr>Health Inequalities</vt:lpstr>
      <vt:lpstr>Indicators for positive and negative life satisfaction</vt:lpstr>
      <vt:lpstr>Importance of SWB on quality of life</vt:lpstr>
      <vt:lpstr>How does life satisfaction develop?</vt:lpstr>
      <vt:lpstr>SWB and Life Satisfaction</vt:lpstr>
      <vt:lpstr>Influence of Schools on SWB and Health outcomes?</vt:lpstr>
      <vt:lpstr>The Frog-Pond Effect</vt:lpstr>
      <vt:lpstr>How are schools producing or reproducing health inequalities?</vt:lpstr>
      <vt:lpstr>WHO Framework for ‘Health Promoting Schools’</vt:lpstr>
      <vt:lpstr>How might schools increase the involvement of all students?</vt:lpstr>
      <vt:lpstr>School interventions</vt:lpstr>
      <vt:lpstr>Schools and Communities </vt:lpstr>
      <vt:lpstr>Summary</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critical exploration of Health and Well-being within the Welsh Curriculum</dc:title>
  <dc:creator>Catherine Slade</dc:creator>
  <cp:lastModifiedBy>Darrel Williams</cp:lastModifiedBy>
  <cp:revision>24</cp:revision>
  <dcterms:created xsi:type="dcterms:W3CDTF">2019-02-11T17:28:06Z</dcterms:created>
  <dcterms:modified xsi:type="dcterms:W3CDTF">2020-02-12T08:43:30Z</dcterms:modified>
</cp:coreProperties>
</file>