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327" r:id="rId2"/>
    <p:sldId id="314" r:id="rId3"/>
    <p:sldId id="328" r:id="rId4"/>
    <p:sldId id="326" r:id="rId5"/>
    <p:sldId id="315" r:id="rId6"/>
    <p:sldId id="316" r:id="rId7"/>
    <p:sldId id="317" r:id="rId8"/>
    <p:sldId id="332" r:id="rId9"/>
    <p:sldId id="319" r:id="rId10"/>
    <p:sldId id="331" r:id="rId11"/>
    <p:sldId id="320" r:id="rId12"/>
    <p:sldId id="321" r:id="rId13"/>
    <p:sldId id="322" r:id="rId14"/>
    <p:sldId id="323" r:id="rId15"/>
    <p:sldId id="324" r:id="rId16"/>
    <p:sldId id="325" r:id="rId17"/>
    <p:sldId id="330" r:id="rId18"/>
    <p:sldId id="31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CE4E4BBE-BFDB-486F-A0C7-7823C428531B}"/>
    <pc:docChg chg="undo custSel modSld">
      <pc:chgData name="Natasha Young" userId="450ac887-d51d-4f28-b5bb-9aa773a39bcf" providerId="ADAL" clId="{CE4E4BBE-BFDB-486F-A0C7-7823C428531B}" dt="2022-09-13T12:33:49.384" v="266" actId="20577"/>
      <pc:docMkLst>
        <pc:docMk/>
      </pc:docMkLst>
      <pc:sldChg chg="modSp mod">
        <pc:chgData name="Natasha Young" userId="450ac887-d51d-4f28-b5bb-9aa773a39bcf" providerId="ADAL" clId="{CE4E4BBE-BFDB-486F-A0C7-7823C428531B}" dt="2022-09-01T23:26:21.586" v="188" actId="20577"/>
        <pc:sldMkLst>
          <pc:docMk/>
          <pc:sldMk cId="3916259843" sldId="314"/>
        </pc:sldMkLst>
        <pc:spChg chg="mod">
          <ac:chgData name="Natasha Young" userId="450ac887-d51d-4f28-b5bb-9aa773a39bcf" providerId="ADAL" clId="{CE4E4BBE-BFDB-486F-A0C7-7823C428531B}" dt="2022-09-01T23:26:21.586" v="188" actId="20577"/>
          <ac:spMkLst>
            <pc:docMk/>
            <pc:sldMk cId="3916259843" sldId="314"/>
            <ac:spMk id="2" creationId="{00000000-0000-0000-0000-000000000000}"/>
          </ac:spMkLst>
        </pc:spChg>
      </pc:sldChg>
      <pc:sldChg chg="modNotesTx">
        <pc:chgData name="Natasha Young" userId="450ac887-d51d-4f28-b5bb-9aa773a39bcf" providerId="ADAL" clId="{CE4E4BBE-BFDB-486F-A0C7-7823C428531B}" dt="2022-09-13T12:32:38.263" v="190" actId="20577"/>
        <pc:sldMkLst>
          <pc:docMk/>
          <pc:sldMk cId="4160536572" sldId="315"/>
        </pc:sldMkLst>
      </pc:sldChg>
      <pc:sldChg chg="modNotesTx">
        <pc:chgData name="Natasha Young" userId="450ac887-d51d-4f28-b5bb-9aa773a39bcf" providerId="ADAL" clId="{CE4E4BBE-BFDB-486F-A0C7-7823C428531B}" dt="2022-09-13T12:32:49.562" v="191" actId="20577"/>
        <pc:sldMkLst>
          <pc:docMk/>
          <pc:sldMk cId="3448048171" sldId="316"/>
        </pc:sldMkLst>
      </pc:sldChg>
      <pc:sldChg chg="modNotesTx">
        <pc:chgData name="Natasha Young" userId="450ac887-d51d-4f28-b5bb-9aa773a39bcf" providerId="ADAL" clId="{CE4E4BBE-BFDB-486F-A0C7-7823C428531B}" dt="2022-09-13T12:32:58.237" v="255" actId="6549"/>
        <pc:sldMkLst>
          <pc:docMk/>
          <pc:sldMk cId="963964796" sldId="317"/>
        </pc:sldMkLst>
      </pc:sldChg>
      <pc:sldChg chg="modNotesTx">
        <pc:chgData name="Natasha Young" userId="450ac887-d51d-4f28-b5bb-9aa773a39bcf" providerId="ADAL" clId="{CE4E4BBE-BFDB-486F-A0C7-7823C428531B}" dt="2022-09-13T12:33:09.227" v="257" actId="20577"/>
        <pc:sldMkLst>
          <pc:docMk/>
          <pc:sldMk cId="2779830402" sldId="319"/>
        </pc:sldMkLst>
      </pc:sldChg>
      <pc:sldChg chg="modNotesTx">
        <pc:chgData name="Natasha Young" userId="450ac887-d51d-4f28-b5bb-9aa773a39bcf" providerId="ADAL" clId="{CE4E4BBE-BFDB-486F-A0C7-7823C428531B}" dt="2022-09-13T12:33:23.063" v="259" actId="20577"/>
        <pc:sldMkLst>
          <pc:docMk/>
          <pc:sldMk cId="1922407743" sldId="320"/>
        </pc:sldMkLst>
      </pc:sldChg>
      <pc:sldChg chg="modNotesTx">
        <pc:chgData name="Natasha Young" userId="450ac887-d51d-4f28-b5bb-9aa773a39bcf" providerId="ADAL" clId="{CE4E4BBE-BFDB-486F-A0C7-7823C428531B}" dt="2022-09-13T12:33:28.343" v="261" actId="6549"/>
        <pc:sldMkLst>
          <pc:docMk/>
          <pc:sldMk cId="2083908274" sldId="321"/>
        </pc:sldMkLst>
      </pc:sldChg>
      <pc:sldChg chg="modNotesTx">
        <pc:chgData name="Natasha Young" userId="450ac887-d51d-4f28-b5bb-9aa773a39bcf" providerId="ADAL" clId="{CE4E4BBE-BFDB-486F-A0C7-7823C428531B}" dt="2022-09-13T12:33:36.401" v="263" actId="20577"/>
        <pc:sldMkLst>
          <pc:docMk/>
          <pc:sldMk cId="1106488245" sldId="322"/>
        </pc:sldMkLst>
      </pc:sldChg>
      <pc:sldChg chg="modNotesTx">
        <pc:chgData name="Natasha Young" userId="450ac887-d51d-4f28-b5bb-9aa773a39bcf" providerId="ADAL" clId="{CE4E4BBE-BFDB-486F-A0C7-7823C428531B}" dt="2022-09-13T12:33:41.453" v="264" actId="20577"/>
        <pc:sldMkLst>
          <pc:docMk/>
          <pc:sldMk cId="3084123710" sldId="323"/>
        </pc:sldMkLst>
      </pc:sldChg>
      <pc:sldChg chg="modNotesTx">
        <pc:chgData name="Natasha Young" userId="450ac887-d51d-4f28-b5bb-9aa773a39bcf" providerId="ADAL" clId="{CE4E4BBE-BFDB-486F-A0C7-7823C428531B}" dt="2022-09-13T12:33:49.384" v="266" actId="20577"/>
        <pc:sldMkLst>
          <pc:docMk/>
          <pc:sldMk cId="4178441716" sldId="324"/>
        </pc:sldMkLst>
      </pc:sldChg>
      <pc:sldChg chg="modNotesTx">
        <pc:chgData name="Natasha Young" userId="450ac887-d51d-4f28-b5bb-9aa773a39bcf" providerId="ADAL" clId="{CE4E4BBE-BFDB-486F-A0C7-7823C428531B}" dt="2022-09-13T12:32:30.951" v="189" actId="20577"/>
        <pc:sldMkLst>
          <pc:docMk/>
          <pc:sldMk cId="3353325864" sldId="328"/>
        </pc:sldMkLst>
      </pc:sldChg>
      <pc:sldChg chg="modNotesTx">
        <pc:chgData name="Natasha Young" userId="450ac887-d51d-4f28-b5bb-9aa773a39bcf" providerId="ADAL" clId="{CE4E4BBE-BFDB-486F-A0C7-7823C428531B}" dt="2022-09-13T12:33:15.219" v="258" actId="20577"/>
        <pc:sldMkLst>
          <pc:docMk/>
          <pc:sldMk cId="3815026335" sldId="331"/>
        </pc:sldMkLst>
      </pc:sldChg>
    </pc:docChg>
  </pc:docChgLst>
  <pc:docChgLst>
    <pc:chgData name="Natasha Young" userId="450ac887-d51d-4f28-b5bb-9aa773a39bcf" providerId="ADAL" clId="{B9AA2246-8220-4EEC-B033-3F2C0A6B3AE0}"/>
    <pc:docChg chg="modSld">
      <pc:chgData name="Natasha Young" userId="450ac887-d51d-4f28-b5bb-9aa773a39bcf" providerId="ADAL" clId="{B9AA2246-8220-4EEC-B033-3F2C0A6B3AE0}" dt="2022-10-25T12:25:28.551" v="5" actId="20577"/>
      <pc:docMkLst>
        <pc:docMk/>
      </pc:docMkLst>
      <pc:sldChg chg="modSp mod">
        <pc:chgData name="Natasha Young" userId="450ac887-d51d-4f28-b5bb-9aa773a39bcf" providerId="ADAL" clId="{B9AA2246-8220-4EEC-B033-3F2C0A6B3AE0}" dt="2022-10-25T12:25:28.551" v="5" actId="20577"/>
        <pc:sldMkLst>
          <pc:docMk/>
          <pc:sldMk cId="2541620055" sldId="326"/>
        </pc:sldMkLst>
        <pc:spChg chg="mod">
          <ac:chgData name="Natasha Young" userId="450ac887-d51d-4f28-b5bb-9aa773a39bcf" providerId="ADAL" clId="{B9AA2246-8220-4EEC-B033-3F2C0A6B3AE0}" dt="2022-10-25T12:25:28.551" v="5" actId="20577"/>
          <ac:spMkLst>
            <pc:docMk/>
            <pc:sldMk cId="2541620055" sldId="326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BCD4AD-1738-4D51-8398-CA311AA0F6F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5436B4-3C67-45C4-BD4D-08B804C9C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490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75775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17779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826540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4495683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3953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058094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9227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1641133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3332367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177034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6803895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495393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1105628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1847596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7ACEAAD-BAF8-4820-B111-156D712C7F10}" type="slidenum">
              <a:rPr lang="cy-GB" altLang="en-US" smtClean="0"/>
              <a:pPr>
                <a:defRPr/>
              </a:pPr>
              <a:t>18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045203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65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267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491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223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627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070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792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98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405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65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83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2E51870-38CA-8300-93EC-51FC928F0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4655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580FC-3C16-4736-9045-9F76C7906F4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96472-D2BC-46B8-951F-71CEDBCA15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269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kEyjlqixq9c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birthto5matters.org.uk/parents-as-partner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hildcomwales.org.uk/" TargetMode="External"/><Relationship Id="rId4" Type="http://schemas.openxmlformats.org/officeDocument/2006/relationships/hyperlink" Target="https://hwb.gov.wales/curriculum-for-wales/curriculum-for-wales-the-journey-to-curriculum-roll-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526" y="3178397"/>
            <a:ext cx="11056948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en-US" altLang="en-US" sz="4800" dirty="0"/>
            </a:br>
            <a:r>
              <a:rPr lang="cy-GB" altLang="en-US" sz="4800" dirty="0"/>
              <a:t>Datblygiad Dynol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4800" dirty="0"/>
            </a:br>
            <a:br>
              <a:rPr lang="en-GB" altLang="en-US" sz="4800" dirty="0"/>
            </a:br>
            <a:r>
              <a:rPr lang="en-GB" altLang="en-US" sz="4800" dirty="0" err="1"/>
              <a:t>Darlith</a:t>
            </a:r>
            <a:r>
              <a:rPr lang="en-GB" altLang="en-US" sz="4800" dirty="0"/>
              <a:t> 6 – </a:t>
            </a:r>
            <a:r>
              <a:rPr lang="en-GB" sz="4800" i="0" dirty="0" err="1">
                <a:effectLst/>
              </a:rPr>
              <a:t>Cynhwysiant</a:t>
            </a:r>
            <a:r>
              <a:rPr lang="en-GB" sz="4800" i="0" dirty="0">
                <a:effectLst/>
              </a:rPr>
              <a:t>, </a:t>
            </a:r>
            <a:r>
              <a:rPr lang="en-GB" sz="4800" i="0" dirty="0" err="1">
                <a:effectLst/>
              </a:rPr>
              <a:t>Partneriaethau</a:t>
            </a:r>
            <a:r>
              <a:rPr lang="en-GB" sz="4800" i="0" dirty="0">
                <a:effectLst/>
              </a:rPr>
              <a:t> a </a:t>
            </a:r>
            <a:r>
              <a:rPr lang="en-GB" sz="4800" i="0" dirty="0" err="1">
                <a:effectLst/>
              </a:rPr>
              <a:t>Phlant</a:t>
            </a:r>
            <a:r>
              <a:rPr lang="en-GB" altLang="en-US" sz="4800" dirty="0"/>
              <a:t>  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Lecture 6 – Inclusive, Partnerships and Children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Diwylliant o Gynhwysiant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 Culture of Inclusion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pob lleoliad blynyddoedd cynnar yn cynrychioli diwylliant sy’n cael ei greu gan blant, ymarferwyr, rhieni ac eraill.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Every early years setting represents a culture which is created by children, practitioners, parents and others.</a:t>
            </a:r>
          </a:p>
        </p:txBody>
      </p:sp>
    </p:spTree>
    <p:extLst>
      <p:ext uri="{BB962C8B-B14F-4D97-AF65-F5344CB8AC3E}">
        <p14:creationId xmlns:p14="http://schemas.microsoft.com/office/powerpoint/2010/main" val="3353325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Cwricwlwm</a:t>
            </a:r>
            <a:br>
              <a:rPr lang="en-GB" sz="4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Curriculum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825625"/>
            <a:ext cx="4335338" cy="4351338"/>
          </a:xfrm>
        </p:spPr>
        <p:txBody>
          <a:bodyPr/>
          <a:lstStyle/>
          <a:p>
            <a:r>
              <a:rPr lang="cy-GB" dirty="0"/>
              <a:t>Plentyn Unigryw  </a:t>
            </a:r>
          </a:p>
          <a:p>
            <a:r>
              <a:rPr lang="cy-GB" dirty="0"/>
              <a:t>Perthnasoedd Cadarnhaol</a:t>
            </a:r>
          </a:p>
          <a:p>
            <a:r>
              <a:rPr lang="cy-GB" dirty="0"/>
              <a:t>Amgylcheddau sy’n Galluogi</a:t>
            </a:r>
          </a:p>
          <a:p>
            <a:r>
              <a:rPr lang="cy-GB" dirty="0"/>
              <a:t>Dysgu a Datblygu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332662" y="1815686"/>
            <a:ext cx="4335338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 Unique Child 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Positive Relationships </a:t>
            </a:r>
          </a:p>
          <a:p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Enabling Environments, enabling experience and enabling adults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Learning and Development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620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Barn Wrthgyferbyniol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Polarised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plentyndod yn gyflwr bregus ac mae’n rhaid i oedolion ei amddiffyn a gwarchod plant rhag risg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Childhood is a vulnerable state where adults must protect and shield children from risk</a:t>
            </a:r>
          </a:p>
        </p:txBody>
      </p:sp>
    </p:spTree>
    <p:extLst>
      <p:ext uri="{BB962C8B-B14F-4D97-AF65-F5344CB8AC3E}">
        <p14:creationId xmlns:p14="http://schemas.microsoft.com/office/powerpoint/2010/main" val="4160536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Barn Wrthgyferbyniol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Polarised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700" dirty="0"/>
              <a:t>Mae plentyndod yn gyfnod o ddarganfod, darganfod eich hunan, yn ogystal â darganfod gwybodaeth am y byd, lle mae’n gyfrifoldeb ar oedolion i gefnogi ac i annog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Childhood is a time of discovery, of oneself as well as of the knowledge of the world, where adults have the responsibility to support and encourage</a:t>
            </a:r>
          </a:p>
        </p:txBody>
      </p:sp>
    </p:spTree>
    <p:extLst>
      <p:ext uri="{BB962C8B-B14F-4D97-AF65-F5344CB8AC3E}">
        <p14:creationId xmlns:p14="http://schemas.microsoft.com/office/powerpoint/2010/main" val="3448048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91544" y="980728"/>
            <a:ext cx="8229600" cy="4637112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“Respectful educators will include all children; not just children who are easy to work with, obliging, endearing, clean, pretty, articulate, capable, but every child-respecting them for who they are , respecting their language, their culture, their history, their family their needs, their abilities, their name, their ways, their very essence.” (</a:t>
            </a:r>
            <a:r>
              <a:rPr lang="en-GB" noProof="1">
                <a:solidFill>
                  <a:schemeClr val="accent6">
                    <a:lumMod val="75000"/>
                  </a:schemeClr>
                </a:solidFill>
              </a:rPr>
              <a:t>Nutbrown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, 1996)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964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16E7D-36B8-B232-642D-1A9C2CB21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Addysg</a:t>
            </a:r>
            <a:r>
              <a:rPr lang="en-GB" sz="4800" dirty="0"/>
              <a:t> </a:t>
            </a:r>
            <a:r>
              <a:rPr lang="en-GB" sz="4800" dirty="0" err="1"/>
              <a:t>Cynhwysiant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Inclusive Education</a:t>
            </a:r>
          </a:p>
        </p:txBody>
      </p:sp>
      <p:pic>
        <p:nvPicPr>
          <p:cNvPr id="3" name="Online Media 2" title="Inclusion and Education: #AllmeansALL​">
            <a:hlinkClick r:id="" action="ppaction://media"/>
            <a:extLst>
              <a:ext uri="{FF2B5EF4-FFF2-40B4-BE49-F238E27FC236}">
                <a16:creationId xmlns:a16="http://schemas.microsoft.com/office/drawing/2014/main" id="{E6810708-AF62-96C1-A35C-CD5FE39ED9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37590" y="1690688"/>
            <a:ext cx="7029411" cy="3971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84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Beth yw ystyr cynhwysiant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is meant by inclusion?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46832" y="1825625"/>
            <a:ext cx="5772968" cy="4351338"/>
          </a:xfrm>
        </p:spPr>
        <p:txBody>
          <a:bodyPr/>
          <a:lstStyle/>
          <a:p>
            <a:r>
              <a:rPr lang="cy-GB" sz="2700" dirty="0"/>
              <a:t>Symudiad unedig tuag at y cyfranogiad mwyaf posibl a’r gwaharddiad lleiaf posibl o leoliadau blynyddoedd cynnar, o ysgolion ac o gymdeithas 		(Booth, </a:t>
            </a:r>
            <a:r>
              <a:rPr lang="cy-GB" sz="2700" noProof="1"/>
              <a:t>Ainscow</a:t>
            </a:r>
            <a:r>
              <a:rPr lang="cy-GB" sz="2700" dirty="0"/>
              <a:t> </a:t>
            </a:r>
            <a:r>
              <a:rPr lang="en-GB" sz="2700" dirty="0"/>
              <a:t>a Kingston, 2006)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2" y="1825625"/>
            <a:ext cx="5429834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The unified drive towards maximal participation in and minimal exclusion from early years settings, from schools and from society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	(Booth, </a:t>
            </a:r>
            <a:r>
              <a:rPr lang="en-GB" noProof="1">
                <a:solidFill>
                  <a:schemeClr val="accent6">
                    <a:lumMod val="75000"/>
                  </a:schemeClr>
                </a:solidFill>
              </a:rPr>
              <a:t>Ainscow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and Kingston, 2006)</a:t>
            </a:r>
          </a:p>
        </p:txBody>
      </p:sp>
    </p:spTree>
    <p:extLst>
      <p:ext uri="{BB962C8B-B14F-4D97-AF65-F5344CB8AC3E}">
        <p14:creationId xmlns:p14="http://schemas.microsoft.com/office/powerpoint/2010/main" val="2779830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0AF0D-DD5D-4129-941F-A69E1F119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dirty="0" err="1"/>
              <a:t>Rhwystrau</a:t>
            </a:r>
            <a:r>
              <a:rPr lang="en-US" sz="4800" dirty="0"/>
              <a:t>/ </a:t>
            </a:r>
            <a:r>
              <a:rPr lang="en-US" sz="4800" dirty="0">
                <a:solidFill>
                  <a:schemeClr val="accent6">
                    <a:lumMod val="75000"/>
                  </a:schemeClr>
                </a:solidFill>
              </a:rPr>
              <a:t>Barriers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ECD5F1-BBF9-4D78-B4E0-EC5E08D180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5138" y="1900238"/>
            <a:ext cx="6181725" cy="305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026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Deilliannau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5863" y="1788634"/>
            <a:ext cx="4919400" cy="3989040"/>
          </a:xfrm>
        </p:spPr>
        <p:txBody>
          <a:bodyPr/>
          <a:lstStyle/>
          <a:p>
            <a:r>
              <a:rPr lang="cy-GB" sz="2400" dirty="0"/>
              <a:t>Gofynnir i oedolion arwyddocaol ym mywyd plentyn dderbyn cyfrifoldeb am alluogi plant i gyflawni’r deilliannau gorau. Drwy groesawu’r ymatebolrwydd hwn mae modd cefnogi plant ifanc i wireddu eu potensial (Llywodraeth Cymru, </a:t>
            </a:r>
            <a:r>
              <a:rPr lang="en-GB" sz="2400" dirty="0"/>
              <a:t>2008).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36739" y="1788634"/>
            <a:ext cx="4614058" cy="3989040"/>
          </a:xfrm>
        </p:spPr>
        <p:txBody>
          <a:bodyPr/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significant adults in a children's life are called to accept responsibility to enable children to achieve best outcomes. By embracing this accountability young children can be supported to realise their potential (Welsh Government, 2008).</a:t>
            </a:r>
          </a:p>
        </p:txBody>
      </p:sp>
    </p:spTree>
    <p:extLst>
      <p:ext uri="{BB962C8B-B14F-4D97-AF65-F5344CB8AC3E}">
        <p14:creationId xmlns:p14="http://schemas.microsoft.com/office/powerpoint/2010/main" val="1922407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Babanod a Phlant Bach 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Babies and Toddlers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Darganfod dulliau o wrando arnynt a bod yn sensitif i’w hanghenion a’u dyheadau</a:t>
            </a:r>
          </a:p>
          <a:p>
            <a:r>
              <a:rPr lang="cy-GB" dirty="0"/>
              <a:t>Angen sylw sy’n wahanol iawn i’r sylw sydd ei angen ar gyfer plant hŷn</a:t>
            </a:r>
          </a:p>
          <a:p>
            <a:r>
              <a:rPr lang="cy-GB" dirty="0"/>
              <a:t>Sut?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Finding ways to listen to them and become sensitive to their needs and wants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Requires an attentiveness which is quite different from that needed for older children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2083908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Plant ifanc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Young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Mae’n anarferol gofyn am </a:t>
            </a:r>
            <a:r>
              <a:rPr lang="cy-GB" noProof="1"/>
              <a:t>farn </a:t>
            </a:r>
            <a:r>
              <a:rPr lang="cy-GB" dirty="0"/>
              <a:t>plant ifanc ar eu profiad o leoliadau</a:t>
            </a:r>
          </a:p>
          <a:p>
            <a:r>
              <a:rPr lang="cy-GB" dirty="0"/>
              <a:t>Y ‘llais coll’ mewn ymchwil addysgol</a:t>
            </a:r>
          </a:p>
          <a:p>
            <a:r>
              <a:rPr lang="en-GB" dirty="0" err="1"/>
              <a:t>Hawliau</a:t>
            </a:r>
            <a:endParaRPr lang="en-GB" dirty="0"/>
          </a:p>
          <a:p>
            <a:r>
              <a:rPr lang="en-GB" dirty="0"/>
              <a:t>Sut?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It is unusual for the views of young children to be consulted on their experience of settings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The ‘missing voice’ in educational research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Rights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106488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Plant ifanc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Young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Meddwl yn estynedig ac ar y cyd </a:t>
            </a:r>
          </a:p>
          <a:p>
            <a:r>
              <a:rPr lang="cy-GB" dirty="0"/>
              <a:t>Pan fyddwn </a:t>
            </a:r>
            <a:r>
              <a:rPr lang="cy-GB" noProof="1"/>
              <a:t>ni’n</a:t>
            </a:r>
            <a:r>
              <a:rPr lang="cy-GB" dirty="0"/>
              <a:t> cyfathrebu drwy wrando’n iawn, bydd pob parti dan sylw’n  cael ei rymuso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Sustained shared thinking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When we communicate by really listening, all the parties involved are empowered</a:t>
            </a:r>
          </a:p>
        </p:txBody>
      </p:sp>
    </p:spTree>
    <p:extLst>
      <p:ext uri="{BB962C8B-B14F-4D97-AF65-F5344CB8AC3E}">
        <p14:creationId xmlns:p14="http://schemas.microsoft.com/office/powerpoint/2010/main" val="3084123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Rhieni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Parents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1298" y="1466597"/>
            <a:ext cx="10029403" cy="4351338"/>
          </a:xfrm>
        </p:spPr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Parents make a crucial difference to children’s outcomes.</a:t>
            </a:r>
          </a:p>
          <a:p>
            <a:pPr algn="l"/>
            <a:r>
              <a:rPr lang="en-GB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Parents are children’s first and most enduring educators.</a:t>
            </a:r>
          </a:p>
          <a:p>
            <a:pPr algn="l"/>
            <a:r>
              <a:rPr lang="en-GB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Each unique family must be welcomed and listened to.</a:t>
            </a:r>
          </a:p>
          <a:p>
            <a:pPr algn="l"/>
            <a:r>
              <a:rPr lang="en-GB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Consider levels of engagement to make the most of relating to parents.</a:t>
            </a:r>
          </a:p>
          <a:p>
            <a:pPr algn="l"/>
            <a:r>
              <a:rPr lang="en-GB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Practitioners have a responsibility to work with all families. </a:t>
            </a:r>
          </a:p>
          <a:p>
            <a:pPr algn="l"/>
            <a:r>
              <a:rPr lang="en-GB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Clear leadership regarding partnership with parents will provide the right foundation.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						Birth to 5 Matters (no date)</a:t>
            </a:r>
          </a:p>
        </p:txBody>
      </p:sp>
    </p:spTree>
    <p:extLst>
      <p:ext uri="{BB962C8B-B14F-4D97-AF65-F5344CB8AC3E}">
        <p14:creationId xmlns:p14="http://schemas.microsoft.com/office/powerpoint/2010/main" val="4178441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Cyfnod Sylfaen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683" y="1623672"/>
            <a:ext cx="5181600" cy="4351338"/>
          </a:xfrm>
        </p:spPr>
        <p:txBody>
          <a:bodyPr/>
          <a:lstStyle/>
          <a:p>
            <a:pPr lvl="0"/>
            <a:r>
              <a:rPr lang="cy-GB" sz="2400" dirty="0">
                <a:solidFill>
                  <a:prstClr val="black"/>
                </a:solidFill>
              </a:rPr>
              <a:t>Mae gweithio agos rhwng ymarferwyr blynyddoedd cynnar a rhieni’n hanfodol er mwyn gallu dynodi anghenion dysgu plant a sicrhau ymateb cyflym i unrhyw faes o anhawster penodol. Mae rhieni a theuluoedd yn ganolog i les plentyn a dylai ymarferwyr gefnogi’r berthynas bwysig hon drwy rannu gwybodaeth a chynnig cefnogaeth ar gyfer ymestyn dysgu yn y cartref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2688" y="1657180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Close working between early years practitioners and parents is vital for the identification of children’s learning needs and to ensure a quick response to any area of particular difficulty. Parents and families are central to a child’s well being and practitioners should support this important relationship by sharing information and offering support for extending learning in the home</a:t>
            </a:r>
          </a:p>
        </p:txBody>
      </p:sp>
    </p:spTree>
    <p:extLst>
      <p:ext uri="{BB962C8B-B14F-4D97-AF65-F5344CB8AC3E}">
        <p14:creationId xmlns:p14="http://schemas.microsoft.com/office/powerpoint/2010/main" val="41115356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97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Cwricwlwm i Cymru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Curriculum for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7219" y="1376538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cynllunio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gyfer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proses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ymgysylltu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ddwyffordd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â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rhieni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gofalwyr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chymuned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ehangach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ysgol</a:t>
            </a:r>
            <a:endParaRPr lang="en-GB" sz="2000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cyfraniadau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rhieni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gofalwyr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gymuned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leol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bwysig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ran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llunio’r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weledigaeth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agweddau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gwaith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cynllunio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datblygu</a:t>
            </a:r>
            <a:endParaRPr lang="en-GB" sz="2000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cyfathrebu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â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rhieni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gofalwyr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benodol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sicrhau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bod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cael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wybodaeth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ddiweddaraf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deall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cynnydd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wneud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y gallant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gefnogi’r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dysgu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Darparu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gwybodaeth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I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rhieni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a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gofalwyr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sydd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cyfathrebu’r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dilyniannau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o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dysgwyr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unigol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,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cynnwus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dilyniant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1F1F1F"/>
                </a:solidFill>
                <a:latin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rgbClr val="1F1F1F"/>
                </a:solidFill>
                <a:latin typeface="Arial" panose="020B0604020202020204" pitchFamily="34" charset="0"/>
              </a:rPr>
              <a:t>dyfodol</a:t>
            </a:r>
            <a:endParaRPr lang="en-GB" sz="20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		</a:t>
            </a:r>
            <a:r>
              <a:rPr lang="en-GB" sz="20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Llywodraeth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Cymru 2021</a:t>
            </a:r>
          </a:p>
          <a:p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376538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000" b="0" i="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plans for 2-way engagement with parents, carers and the wider school community</a:t>
            </a:r>
          </a:p>
          <a:p>
            <a:r>
              <a:rPr lang="en-GB" sz="2000" b="0" i="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Parents and carers and the local community have important </a:t>
            </a:r>
            <a:r>
              <a:rPr lang="en-GB" sz="2000" b="0" i="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contributtions</a:t>
            </a:r>
            <a:r>
              <a:rPr lang="en-GB" sz="2000" b="0" i="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in shaping vision and aspects of design and development</a:t>
            </a:r>
          </a:p>
          <a:p>
            <a:r>
              <a:rPr lang="en-GB" sz="2000" b="0" i="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Communication with parents and carers in particular ensures they are kept informed, understand the progress their child is making and can support learning.</a:t>
            </a:r>
            <a:endParaRPr lang="en-GB" sz="20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provide information to parents/carers/adult learners that communicates the progression an individual learner is making, including their future progression needs and how these can be supported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		Welsh Government, 2021</a:t>
            </a:r>
            <a:endParaRPr lang="en-GB" sz="2000" b="0" i="0" dirty="0">
              <a:solidFill>
                <a:schemeClr val="accent6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776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11709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800" dirty="0"/>
              <a:t>Cyfeiriadau</a:t>
            </a:r>
            <a:r>
              <a:rPr lang="en-GB" sz="4800" dirty="0"/>
              <a:t> 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102" y="1253331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dirty="0"/>
              <a:t>Birthto5matters (</a:t>
            </a:r>
            <a:r>
              <a:rPr lang="cy-GB" sz="1600" dirty="0" err="1"/>
              <a:t>no</a:t>
            </a:r>
            <a:r>
              <a:rPr lang="cy-GB" sz="1600" dirty="0"/>
              <a:t> </a:t>
            </a:r>
            <a:r>
              <a:rPr lang="cy-GB" sz="1600" dirty="0" err="1"/>
              <a:t>date</a:t>
            </a:r>
            <a:r>
              <a:rPr lang="cy-GB" sz="1600" dirty="0"/>
              <a:t>) </a:t>
            </a:r>
            <a:r>
              <a:rPr lang="cy-GB" sz="1600" i="1" dirty="0" err="1"/>
              <a:t>Parents</a:t>
            </a:r>
            <a:r>
              <a:rPr lang="cy-GB" sz="1600" i="1" dirty="0"/>
              <a:t> as </a:t>
            </a:r>
            <a:r>
              <a:rPr lang="cy-GB" sz="1600" i="1" dirty="0" err="1"/>
              <a:t>Partners</a:t>
            </a:r>
            <a:r>
              <a:rPr lang="cy-GB" sz="1600" dirty="0"/>
              <a:t>. </a:t>
            </a:r>
            <a:r>
              <a:rPr lang="cy-GB" sz="1600" dirty="0" err="1"/>
              <a:t>Available</a:t>
            </a:r>
            <a:r>
              <a:rPr lang="cy-GB" sz="1600" dirty="0"/>
              <a:t> at: </a:t>
            </a:r>
            <a:r>
              <a:rPr lang="cy-GB" sz="1600" dirty="0">
                <a:hlinkClick r:id="rId3"/>
              </a:rPr>
              <a:t>https://birthto5matters.org.uk/parents-as-partners/</a:t>
            </a:r>
            <a:r>
              <a:rPr lang="cy-GB" sz="1600" dirty="0"/>
              <a:t> (</a:t>
            </a:r>
            <a:r>
              <a:rPr lang="cy-GB" sz="1600" dirty="0" err="1"/>
              <a:t>Accessed</a:t>
            </a:r>
            <a:r>
              <a:rPr lang="cy-GB" sz="1600" dirty="0"/>
              <a:t>: 31st </a:t>
            </a:r>
            <a:r>
              <a:rPr lang="cy-GB" sz="1600" dirty="0" err="1"/>
              <a:t>August</a:t>
            </a:r>
            <a:r>
              <a:rPr lang="cy-GB" sz="1600" dirty="0"/>
              <a:t> 2022)</a:t>
            </a:r>
          </a:p>
          <a:p>
            <a:pPr marL="0" indent="0">
              <a:buNone/>
            </a:pPr>
            <a:r>
              <a:rPr lang="cy-GB" sz="1600" dirty="0"/>
              <a:t>Llywodraeth Cynulliad Cymru (2008) </a:t>
            </a:r>
            <a:r>
              <a:rPr lang="cy-GB" sz="1600" i="1" dirty="0"/>
              <a:t>Fframwaith ar gyfer dysgu plant 3-7 oed yng Nghymru</a:t>
            </a:r>
            <a:r>
              <a:rPr lang="cy-GB" sz="1600" dirty="0"/>
              <a:t>. Caerdydd: </a:t>
            </a:r>
            <a:r>
              <a:rPr lang="cy-GB" sz="1600" dirty="0" err="1"/>
              <a:t>LlCC</a:t>
            </a:r>
            <a:r>
              <a:rPr lang="cy-GB" sz="1600" dirty="0"/>
              <a:t>.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Nutbrown, C. (ed.) (1996) </a:t>
            </a:r>
            <a:r>
              <a:rPr lang="en-GB" sz="1600" i="1" dirty="0"/>
              <a:t>Respectful educators - Capable learners: Children's rights and early education. </a:t>
            </a:r>
            <a:r>
              <a:rPr lang="en-GB" sz="1600" dirty="0"/>
              <a:t>London: Paul Chapman publishers/Sage</a:t>
            </a:r>
          </a:p>
          <a:p>
            <a:pPr marL="0" indent="0">
              <a:buNone/>
            </a:pPr>
            <a:r>
              <a:rPr lang="en-GB" sz="1600" dirty="0"/>
              <a:t>Nutbrown, C. and Clough, P. (2013) </a:t>
            </a:r>
            <a:r>
              <a:rPr lang="en-GB" sz="1600" i="1" dirty="0"/>
              <a:t>Inclusion in the early years</a:t>
            </a:r>
            <a:r>
              <a:rPr lang="en-GB" sz="1600" dirty="0"/>
              <a:t>. London: Sage.</a:t>
            </a:r>
          </a:p>
          <a:p>
            <a:pPr marL="0" indent="0">
              <a:buNone/>
            </a:pPr>
            <a:r>
              <a:rPr lang="en-GB" sz="1600" dirty="0"/>
              <a:t>Purdon, A. Sustained shared thinking in an early childhood setting: an exploration of practitioners' perspectives, </a:t>
            </a:r>
            <a:r>
              <a:rPr lang="en-GB" sz="1600" i="1" dirty="0"/>
              <a:t>Education 3-13</a:t>
            </a:r>
            <a:r>
              <a:rPr lang="en-GB" sz="1600" dirty="0"/>
              <a:t>, 44:3, 269-282.</a:t>
            </a:r>
          </a:p>
          <a:p>
            <a:pPr marL="0" indent="0">
              <a:buNone/>
            </a:pPr>
            <a:r>
              <a:rPr lang="en-GB" sz="1600" dirty="0"/>
              <a:t>Siraj-Blatchford, I. (2009) 'Conceptualising progression in the pedagogy of play and sustained shared thinking in early childhood education: A Vygotskian perspective', </a:t>
            </a:r>
            <a:r>
              <a:rPr lang="en-GB" sz="1600" i="1" dirty="0"/>
              <a:t>Educational &amp; Child Psychology</a:t>
            </a:r>
            <a:r>
              <a:rPr lang="en-GB" sz="1600" dirty="0"/>
              <a:t>, 26, 2, pp. 77-89,</a:t>
            </a:r>
          </a:p>
          <a:p>
            <a:pPr marL="0" indent="0">
              <a:buNone/>
            </a:pPr>
            <a:r>
              <a:rPr lang="en-GB" sz="1600" dirty="0"/>
              <a:t>Welsh Assembly Government (2008) </a:t>
            </a:r>
            <a:r>
              <a:rPr lang="en-GB" sz="1600" i="1" dirty="0"/>
              <a:t>Framework for children's learning for 3-7 year olds in Wales</a:t>
            </a:r>
            <a:r>
              <a:rPr lang="en-GB" sz="1600" dirty="0"/>
              <a:t>. Cardiff: WAG.</a:t>
            </a:r>
          </a:p>
          <a:p>
            <a:pPr marL="0" indent="0">
              <a:buNone/>
            </a:pPr>
            <a:r>
              <a:rPr lang="en-GB" sz="1600" dirty="0"/>
              <a:t>Welsh Government (2021) </a:t>
            </a:r>
            <a:r>
              <a:rPr lang="en-GB" sz="1600" i="1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Curriculum for Wales: the journey to curriculum roll-out</a:t>
            </a:r>
            <a:r>
              <a:rPr lang="en-GB" sz="16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600" i="0" dirty="0">
                <a:solidFill>
                  <a:srgbClr val="1F1F1F"/>
                </a:solidFill>
                <a:effectLst/>
                <a:latin typeface="Arial" panose="020B0604020202020204" pitchFamily="34" charset="0"/>
                <a:hlinkClick r:id="rId4"/>
              </a:rPr>
              <a:t>https://hwb.gov.wales/curriculum-for-wales/curriculum-for-wales-the-journey-to-curriculum-roll-out/</a:t>
            </a:r>
            <a:r>
              <a:rPr lang="en-GB" sz="16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(Accessed: 31</a:t>
            </a:r>
            <a:r>
              <a:rPr lang="en-GB" sz="1600" i="0" baseline="3000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st</a:t>
            </a:r>
            <a:r>
              <a:rPr lang="en-GB" sz="16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August 2022)</a:t>
            </a:r>
            <a:endParaRPr lang="en-GB" sz="1600" dirty="0"/>
          </a:p>
          <a:p>
            <a:pPr marL="0" indent="0">
              <a:buNone/>
            </a:pPr>
            <a:r>
              <a:rPr lang="en-GB" sz="1600" dirty="0">
                <a:hlinkClick r:id="rId5"/>
              </a:rPr>
              <a:t>http://www.childcomwales.org.uk/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6630108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1256</Words>
  <Application>Microsoft Office PowerPoint</Application>
  <PresentationFormat>Widescreen</PresentationFormat>
  <Paragraphs>100</Paragraphs>
  <Slides>18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UWTSD PP Template (Cream background)</vt:lpstr>
      <vt:lpstr>PowerPoint Presentation</vt:lpstr>
      <vt:lpstr>ECEY4001/C Datblygiad Dynol Human Development  Darlith 6 – Cynhwysiant, Partneriaethau a Phlant   Lecture 6 – Inclusive, Partnerships and Children </vt:lpstr>
      <vt:lpstr>Diwylliant o Gynhwysiant A Culture of Inclusion</vt:lpstr>
      <vt:lpstr>Cwricwlwm Curriculum</vt:lpstr>
      <vt:lpstr>Barn Wrthgyferbyniol Polarised Views</vt:lpstr>
      <vt:lpstr>Barn Wrthgyferbyniol Polarised Views</vt:lpstr>
      <vt:lpstr>PowerPoint Presentation</vt:lpstr>
      <vt:lpstr>Addysg Cynhwysiant Inclusive Education</vt:lpstr>
      <vt:lpstr>Beth yw ystyr cynhwysiant? What is meant by inclusion?</vt:lpstr>
      <vt:lpstr>Rhwystrau/ Barriers</vt:lpstr>
      <vt:lpstr>Deilliannau Outcomes</vt:lpstr>
      <vt:lpstr>Babanod a Phlant Bach  Babies and Toddlers</vt:lpstr>
      <vt:lpstr>Plant ifanc Young children</vt:lpstr>
      <vt:lpstr>Plant ifanc Young children</vt:lpstr>
      <vt:lpstr>Rhieni Parents</vt:lpstr>
      <vt:lpstr>Cyfnod Sylfaen Foundation Phase</vt:lpstr>
      <vt:lpstr>Cwricwlwm i Cymru Curriculum for Wales</vt:lpstr>
      <vt:lpstr>Cyfeiriadau 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1</cp:revision>
  <dcterms:created xsi:type="dcterms:W3CDTF">2022-09-01T15:58:20Z</dcterms:created>
  <dcterms:modified xsi:type="dcterms:W3CDTF">2022-10-25T12:25:33Z</dcterms:modified>
</cp:coreProperties>
</file>