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6"/>
  </p:notesMasterIdLst>
  <p:handoutMasterIdLst>
    <p:handoutMasterId r:id="rId17"/>
  </p:handoutMasterIdLst>
  <p:sldIdLst>
    <p:sldId id="256" r:id="rId3"/>
    <p:sldId id="280" r:id="rId4"/>
    <p:sldId id="281" r:id="rId5"/>
    <p:sldId id="282" r:id="rId6"/>
    <p:sldId id="267" r:id="rId7"/>
    <p:sldId id="284" r:id="rId8"/>
    <p:sldId id="275" r:id="rId9"/>
    <p:sldId id="268" r:id="rId10"/>
    <p:sldId id="266" r:id="rId11"/>
    <p:sldId id="277" r:id="rId12"/>
    <p:sldId id="279" r:id="rId13"/>
    <p:sldId id="283" r:id="rId14"/>
    <p:sldId id="285" r:id="rId1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0282" autoAdjust="0"/>
  </p:normalViewPr>
  <p:slideViewPr>
    <p:cSldViewPr snapToGrid="0">
      <p:cViewPr varScale="1">
        <p:scale>
          <a:sx n="68" d="100"/>
          <a:sy n="68" d="100"/>
        </p:scale>
        <p:origin x="21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88950"/>
          </a:xfrm>
          <a:prstGeom prst="rect">
            <a:avLst/>
          </a:prstGeom>
        </p:spPr>
        <p:txBody>
          <a:bodyPr vert="horz" lIns="91440" tIns="45720" rIns="91440" bIns="45720" rtlCol="0"/>
          <a:lstStyle>
            <a:lvl1pPr algn="r">
              <a:defRPr sz="1200"/>
            </a:lvl1pPr>
          </a:lstStyle>
          <a:p>
            <a:fld id="{6ADAA4F1-3237-4C01-ADC8-5ADF13FB164B}" type="datetimeFigureOut">
              <a:rPr lang="en-GB" smtClean="0"/>
              <a:t>18/05/2020</a:t>
            </a:fld>
            <a:endParaRPr lang="en-GB"/>
          </a:p>
        </p:txBody>
      </p:sp>
      <p:sp>
        <p:nvSpPr>
          <p:cNvPr id="4" name="Footer Placeholder 3"/>
          <p:cNvSpPr>
            <a:spLocks noGrp="1"/>
          </p:cNvSpPr>
          <p:nvPr>
            <p:ph type="ftr" sz="quarter" idx="2"/>
          </p:nvPr>
        </p:nvSpPr>
        <p:spPr>
          <a:xfrm>
            <a:off x="0" y="9264650"/>
            <a:ext cx="2889250" cy="48895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264650"/>
            <a:ext cx="2889250" cy="488950"/>
          </a:xfrm>
          <a:prstGeom prst="rect">
            <a:avLst/>
          </a:prstGeom>
        </p:spPr>
        <p:txBody>
          <a:bodyPr vert="horz" lIns="91440" tIns="45720" rIns="91440" bIns="45720" rtlCol="0" anchor="b"/>
          <a:lstStyle>
            <a:lvl1pPr algn="r">
              <a:defRPr sz="1200"/>
            </a:lvl1pPr>
          </a:lstStyle>
          <a:p>
            <a:fld id="{3CA35FC8-8792-4F76-9925-5B86266CED95}" type="slidenum">
              <a:rPr lang="en-GB" smtClean="0"/>
              <a:t>‹#›</a:t>
            </a:fld>
            <a:endParaRPr lang="en-GB"/>
          </a:p>
        </p:txBody>
      </p:sp>
    </p:spTree>
    <p:extLst>
      <p:ext uri="{BB962C8B-B14F-4D97-AF65-F5344CB8AC3E}">
        <p14:creationId xmlns:p14="http://schemas.microsoft.com/office/powerpoint/2010/main" val="16013703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6DE6313A-03F2-4ED1-8B95-72E475C816CF}" type="datetimeFigureOut">
              <a:rPr lang="en-GB" smtClean="0"/>
              <a:t>18/05/2020</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075C65FD-572A-4E8A-BA87-36984EE88F19}" type="slidenum">
              <a:rPr lang="en-GB" smtClean="0"/>
              <a:t>‹#›</a:t>
            </a:fld>
            <a:endParaRPr lang="en-GB"/>
          </a:p>
        </p:txBody>
      </p:sp>
    </p:spTree>
    <p:extLst>
      <p:ext uri="{BB962C8B-B14F-4D97-AF65-F5344CB8AC3E}">
        <p14:creationId xmlns:p14="http://schemas.microsoft.com/office/powerpoint/2010/main" val="2130801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1</a:t>
            </a:fld>
            <a:endParaRPr lang="en-GB"/>
          </a:p>
        </p:txBody>
      </p:sp>
    </p:spTree>
    <p:extLst>
      <p:ext uri="{BB962C8B-B14F-4D97-AF65-F5344CB8AC3E}">
        <p14:creationId xmlns:p14="http://schemas.microsoft.com/office/powerpoint/2010/main" val="2962776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2</a:t>
            </a:fld>
            <a:endParaRPr lang="en-GB"/>
          </a:p>
        </p:txBody>
      </p:sp>
    </p:spTree>
    <p:extLst>
      <p:ext uri="{BB962C8B-B14F-4D97-AF65-F5344CB8AC3E}">
        <p14:creationId xmlns:p14="http://schemas.microsoft.com/office/powerpoint/2010/main" val="12978397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3</a:t>
            </a:fld>
            <a:endParaRPr lang="en-GB"/>
          </a:p>
        </p:txBody>
      </p:sp>
    </p:spTree>
    <p:extLst>
      <p:ext uri="{BB962C8B-B14F-4D97-AF65-F5344CB8AC3E}">
        <p14:creationId xmlns:p14="http://schemas.microsoft.com/office/powerpoint/2010/main" val="3409283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CR initiatives fall into four main areas:</a:t>
            </a:r>
          </a:p>
          <a:p>
            <a:r>
              <a:rPr lang="en-GB" b="1" dirty="0"/>
              <a:t>workplace</a:t>
            </a:r>
            <a:r>
              <a:rPr lang="en-GB" dirty="0"/>
              <a:t> – focusing on the rights and well-being of employees and other workers in the value chain</a:t>
            </a:r>
          </a:p>
          <a:p>
            <a:r>
              <a:rPr lang="en-GB" b="1" dirty="0"/>
              <a:t>market place</a:t>
            </a:r>
            <a:r>
              <a:rPr lang="en-GB" dirty="0"/>
              <a:t> – including areas such as the impact of its products or services, supply chain issues, as well as fair trading, corporate taxes and anti-bribery.</a:t>
            </a:r>
          </a:p>
          <a:p>
            <a:r>
              <a:rPr lang="en-GB" b="1" dirty="0"/>
              <a:t>environment</a:t>
            </a:r>
            <a:r>
              <a:rPr lang="en-GB" dirty="0"/>
              <a:t> – concerned with the organisation’s environmental impact</a:t>
            </a:r>
          </a:p>
          <a:p>
            <a:r>
              <a:rPr lang="en-GB" b="1" dirty="0"/>
              <a:t>community</a:t>
            </a:r>
            <a:r>
              <a:rPr lang="en-GB" dirty="0"/>
              <a:t> – focusing on how the organisation’s activities positively or negatively affect the societies in which they operate</a:t>
            </a:r>
          </a:p>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4</a:t>
            </a:fld>
            <a:endParaRPr lang="en-GB"/>
          </a:p>
        </p:txBody>
      </p:sp>
    </p:spTree>
    <p:extLst>
      <p:ext uri="{BB962C8B-B14F-4D97-AF65-F5344CB8AC3E}">
        <p14:creationId xmlns:p14="http://schemas.microsoft.com/office/powerpoint/2010/main" val="2808219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Why does corporate responsibility matter?</a:t>
            </a:r>
          </a:p>
          <a:p>
            <a:r>
              <a:rPr lang="en-GB" dirty="0"/>
              <a:t>The need to focus on CR has become increasingly apparent over recent decades. There has been sustained attention on environmental disasters, poor labour standards and the responsibility that consumers and companies in developed countries have for global value chains. Equally, reckless lending and opaque financial transactions were clear contributors in the recent global financial crisis.</a:t>
            </a:r>
          </a:p>
          <a:p>
            <a:r>
              <a:rPr lang="en-GB" dirty="0"/>
              <a:t>As a result, businesses are witnessing increasing demands from statutory bodies for detailed information about their corporate standards. At the same time, the widespread loss of trust in business means a genuine focus on CR is crucial for restoring and maintaining consumer and investor confidence. CR is not a luxury that can be avoided but a necessity that has grown in importance through the global recession. And in ‘doing the right thing’ by their stakeholders, organisations will also realise a range of benefits from brand enhancement and reputation, to building employee retention and satisfaction.</a:t>
            </a:r>
          </a:p>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5</a:t>
            </a:fld>
            <a:endParaRPr lang="en-GB"/>
          </a:p>
        </p:txBody>
      </p:sp>
    </p:spTree>
    <p:extLst>
      <p:ext uri="{BB962C8B-B14F-4D97-AF65-F5344CB8AC3E}">
        <p14:creationId xmlns:p14="http://schemas.microsoft.com/office/powerpoint/2010/main" val="1066029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6</a:t>
            </a:fld>
            <a:endParaRPr lang="en-GB"/>
          </a:p>
        </p:txBody>
      </p:sp>
    </p:spTree>
    <p:extLst>
      <p:ext uri="{BB962C8B-B14F-4D97-AF65-F5344CB8AC3E}">
        <p14:creationId xmlns:p14="http://schemas.microsoft.com/office/powerpoint/2010/main" val="194228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7</a:t>
            </a:fld>
            <a:endParaRPr lang="en-GB"/>
          </a:p>
        </p:txBody>
      </p:sp>
    </p:spTree>
    <p:extLst>
      <p:ext uri="{BB962C8B-B14F-4D97-AF65-F5344CB8AC3E}">
        <p14:creationId xmlns:p14="http://schemas.microsoft.com/office/powerpoint/2010/main" val="2767082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8</a:t>
            </a:fld>
            <a:endParaRPr lang="en-GB"/>
          </a:p>
        </p:txBody>
      </p:sp>
    </p:spTree>
    <p:extLst>
      <p:ext uri="{BB962C8B-B14F-4D97-AF65-F5344CB8AC3E}">
        <p14:creationId xmlns:p14="http://schemas.microsoft.com/office/powerpoint/2010/main" val="42578312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9</a:t>
            </a:fld>
            <a:endParaRPr lang="en-GB"/>
          </a:p>
        </p:txBody>
      </p:sp>
    </p:spTree>
    <p:extLst>
      <p:ext uri="{BB962C8B-B14F-4D97-AF65-F5344CB8AC3E}">
        <p14:creationId xmlns:p14="http://schemas.microsoft.com/office/powerpoint/2010/main" val="5198297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Fairness – everyone able to agree to it</a:t>
            </a:r>
          </a:p>
          <a:p>
            <a:r>
              <a:rPr lang="en-GB" dirty="0"/>
              <a:t>Merit – jobs and rewards should track talent and hard work</a:t>
            </a:r>
          </a:p>
          <a:p>
            <a:r>
              <a:rPr lang="en-GB" dirty="0"/>
              <a:t>Markets – jobs and rewards should follow from voluntary market exchanges</a:t>
            </a:r>
          </a:p>
          <a:p>
            <a:r>
              <a:rPr lang="en-GB" dirty="0"/>
              <a:t>Democracy – no one should be subject to a regime in which they have no say</a:t>
            </a:r>
          </a:p>
          <a:p>
            <a:r>
              <a:rPr lang="en-GB" dirty="0"/>
              <a:t>Well-being – work should be good for us</a:t>
            </a:r>
          </a:p>
          <a:p>
            <a:r>
              <a:rPr lang="en-GB" dirty="0"/>
              <a:t>Rights and Duties – everyone has rights to do some things and to be free of some things, and everyone has duties not to violate others’ rights</a:t>
            </a:r>
          </a:p>
          <a:p>
            <a:r>
              <a:rPr lang="en-GB" dirty="0"/>
              <a:t>Character – each of us should work to develop the best ethical character for our roles</a:t>
            </a:r>
          </a:p>
          <a:p>
            <a:r>
              <a:rPr lang="en-GB" dirty="0"/>
              <a:t>Handing down – responsible for conserving and maintaining what we have stewardship over, pass it on undamaged to our descendants</a:t>
            </a:r>
          </a:p>
          <a:p>
            <a:endParaRPr lang="en-GB" dirty="0"/>
          </a:p>
        </p:txBody>
      </p:sp>
      <p:sp>
        <p:nvSpPr>
          <p:cNvPr id="4" name="Slide Number Placeholder 3"/>
          <p:cNvSpPr>
            <a:spLocks noGrp="1"/>
          </p:cNvSpPr>
          <p:nvPr>
            <p:ph type="sldNum" sz="quarter" idx="10"/>
          </p:nvPr>
        </p:nvSpPr>
        <p:spPr/>
        <p:txBody>
          <a:bodyPr/>
          <a:lstStyle/>
          <a:p>
            <a:fld id="{E153B431-3B6E-4840-86C0-9079EB9077A1}" type="slidenum">
              <a:rPr lang="en-GB" smtClean="0"/>
              <a:t>10</a:t>
            </a:fld>
            <a:endParaRPr lang="en-GB"/>
          </a:p>
        </p:txBody>
      </p:sp>
    </p:spTree>
    <p:extLst>
      <p:ext uri="{BB962C8B-B14F-4D97-AF65-F5344CB8AC3E}">
        <p14:creationId xmlns:p14="http://schemas.microsoft.com/office/powerpoint/2010/main" val="4252784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11</a:t>
            </a:fld>
            <a:endParaRPr lang="en-GB"/>
          </a:p>
        </p:txBody>
      </p:sp>
    </p:spTree>
    <p:extLst>
      <p:ext uri="{BB962C8B-B14F-4D97-AF65-F5344CB8AC3E}">
        <p14:creationId xmlns:p14="http://schemas.microsoft.com/office/powerpoint/2010/main" val="29623209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If you are an employee actions include – </a:t>
            </a:r>
          </a:p>
          <a:p>
            <a:r>
              <a:rPr lang="en-GB" dirty="0"/>
              <a:t>Tell your manager</a:t>
            </a:r>
          </a:p>
          <a:p>
            <a:r>
              <a:rPr lang="en-GB" dirty="0"/>
              <a:t>Tell your internal audit team</a:t>
            </a:r>
          </a:p>
          <a:p>
            <a:r>
              <a:rPr lang="en-GB" dirty="0"/>
              <a:t>Tell an external body (</a:t>
            </a:r>
            <a:r>
              <a:rPr lang="en-GB" dirty="0" err="1"/>
              <a:t>eg</a:t>
            </a:r>
            <a:r>
              <a:rPr lang="en-GB" dirty="0"/>
              <a:t> regulator)</a:t>
            </a:r>
          </a:p>
          <a:p>
            <a:r>
              <a:rPr lang="en-GB" dirty="0"/>
              <a:t>Tell the press (not advisable!)</a:t>
            </a:r>
          </a:p>
          <a:p>
            <a:endParaRPr lang="en-GB" dirty="0"/>
          </a:p>
        </p:txBody>
      </p:sp>
      <p:sp>
        <p:nvSpPr>
          <p:cNvPr id="4" name="Slide Number Placeholder 3"/>
          <p:cNvSpPr>
            <a:spLocks noGrp="1"/>
          </p:cNvSpPr>
          <p:nvPr>
            <p:ph type="sldNum" sz="quarter" idx="10"/>
          </p:nvPr>
        </p:nvSpPr>
        <p:spPr/>
        <p:txBody>
          <a:bodyPr/>
          <a:lstStyle/>
          <a:p>
            <a:fld id="{075C65FD-572A-4E8A-BA87-36984EE88F19}" type="slidenum">
              <a:rPr lang="en-GB" smtClean="0"/>
              <a:t>12</a:t>
            </a:fld>
            <a:endParaRPr lang="en-GB"/>
          </a:p>
        </p:txBody>
      </p:sp>
    </p:spTree>
    <p:extLst>
      <p:ext uri="{BB962C8B-B14F-4D97-AF65-F5344CB8AC3E}">
        <p14:creationId xmlns:p14="http://schemas.microsoft.com/office/powerpoint/2010/main" val="2423931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13</a:t>
            </a:fld>
            <a:endParaRPr lang="en-GB"/>
          </a:p>
        </p:txBody>
      </p:sp>
    </p:spTree>
    <p:extLst>
      <p:ext uri="{BB962C8B-B14F-4D97-AF65-F5344CB8AC3E}">
        <p14:creationId xmlns:p14="http://schemas.microsoft.com/office/powerpoint/2010/main" val="2580632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B28D892-AF19-4F45-AADA-42B567E129AD}" type="datetimeFigureOut">
              <a:rPr lang="en-GB" smtClean="0"/>
              <a:t>18/05/2020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037358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18/05/2020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424214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28D892-AF19-4F45-AADA-42B567E129AD}" type="datetimeFigureOut">
              <a:rPr lang="en-GB" smtClean="0"/>
              <a:t>18/05/2020</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451830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28D892-AF19-4F45-AADA-42B567E129AD}" type="datetimeFigureOut">
              <a:rPr lang="en-GB" smtClean="0"/>
              <a:t>18/05/2020</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298633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28D892-AF19-4F45-AADA-42B567E129AD}" type="datetimeFigureOut">
              <a:rPr lang="en-GB" smtClean="0"/>
              <a:t>18/05/2020</a:t>
            </a:fld>
            <a:endParaRPr lang="en-GB"/>
          </a:p>
        </p:txBody>
      </p:sp>
      <p:sp>
        <p:nvSpPr>
          <p:cNvPr id="9" name="Slide Number Placeholder 8"/>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8723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28D892-AF19-4F45-AADA-42B567E129AD}" type="datetimeFigureOut">
              <a:rPr lang="en-GB" smtClean="0"/>
              <a:t>18/05/2020</a:t>
            </a:fld>
            <a:endParaRPr lang="en-GB"/>
          </a:p>
        </p:txBody>
      </p:sp>
      <p:sp>
        <p:nvSpPr>
          <p:cNvPr id="5" name="Slide Number Placeholder 4"/>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25409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28D892-AF19-4F45-AADA-42B567E129AD}" type="datetimeFigureOut">
              <a:rPr lang="en-GB" smtClean="0"/>
              <a:t>18/05/2020</a:t>
            </a:fld>
            <a:endParaRPr lang="en-GB"/>
          </a:p>
        </p:txBody>
      </p:sp>
      <p:sp>
        <p:nvSpPr>
          <p:cNvPr id="4" name="Slide Number Placeholder 3"/>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594588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18/05/2020</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872066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18/05/2020</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593606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18/05/2020</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848061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18/05/2020</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771502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B28D892-AF19-4F45-AADA-42B567E129AD}" type="datetimeFigureOut">
              <a:rPr lang="en-GB" smtClean="0"/>
              <a:t>18/05/2020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58460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18/05/2020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4429494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28D892-AF19-4F45-AADA-42B567E129AD}" type="datetimeFigureOut">
              <a:rPr lang="en-GB" smtClean="0"/>
              <a:t>18/05/2020</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034169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28D892-AF19-4F45-AADA-42B567E129AD}" type="datetimeFigureOut">
              <a:rPr lang="en-GB" smtClean="0"/>
              <a:t>18/05/2020</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1927125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28D892-AF19-4F45-AADA-42B567E129AD}" type="datetimeFigureOut">
              <a:rPr lang="en-GB" smtClean="0"/>
              <a:t>18/05/2020</a:t>
            </a:fld>
            <a:endParaRPr lang="en-GB"/>
          </a:p>
        </p:txBody>
      </p:sp>
      <p:sp>
        <p:nvSpPr>
          <p:cNvPr id="9" name="Slide Number Placeholder 8"/>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4561089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28D892-AF19-4F45-AADA-42B567E129AD}" type="datetimeFigureOut">
              <a:rPr lang="en-GB" smtClean="0"/>
              <a:t>18/05/2020</a:t>
            </a:fld>
            <a:endParaRPr lang="en-GB"/>
          </a:p>
        </p:txBody>
      </p:sp>
      <p:sp>
        <p:nvSpPr>
          <p:cNvPr id="5" name="Slide Number Placeholder 4"/>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231531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28D892-AF19-4F45-AADA-42B567E129AD}" type="datetimeFigureOut">
              <a:rPr lang="en-GB" smtClean="0"/>
              <a:t>18/05/2020</a:t>
            </a:fld>
            <a:endParaRPr lang="en-GB"/>
          </a:p>
        </p:txBody>
      </p:sp>
      <p:sp>
        <p:nvSpPr>
          <p:cNvPr id="4" name="Slide Number Placeholder 3"/>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9386561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18/05/2020</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8678648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18/05/2020</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3051532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18/05/2020</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3901346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18/05/2020</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676887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4B28D892-AF19-4F45-AADA-42B567E129AD}" type="datetimeFigureOut">
              <a:rPr lang="en-GB" smtClean="0"/>
              <a:t>18/05/2020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F057C1E1-5AFC-47F0-86B7-A2650DA6740C}" type="slidenum">
              <a:rPr lang="en-GB" smtClean="0"/>
              <a:t>‹#›</a:t>
            </a:fld>
            <a:endParaRPr lang="en-GB"/>
          </a:p>
        </p:txBody>
      </p:sp>
    </p:spTree>
    <p:extLst>
      <p:ext uri="{BB962C8B-B14F-4D97-AF65-F5344CB8AC3E}">
        <p14:creationId xmlns:p14="http://schemas.microsoft.com/office/powerpoint/2010/main" val="24728660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4B28D892-AF19-4F45-AADA-42B567E129AD}" type="datetimeFigureOut">
              <a:rPr lang="en-GB" smtClean="0"/>
              <a:t>18/05/2020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F057C1E1-5AFC-47F0-86B7-A2650DA6740C}" type="slidenum">
              <a:rPr lang="en-GB" smtClean="0"/>
              <a:t>‹#›</a:t>
            </a:fld>
            <a:endParaRPr lang="en-GB"/>
          </a:p>
        </p:txBody>
      </p:sp>
    </p:spTree>
    <p:extLst>
      <p:ext uri="{BB962C8B-B14F-4D97-AF65-F5344CB8AC3E}">
        <p14:creationId xmlns:p14="http://schemas.microsoft.com/office/powerpoint/2010/main" val="39458487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bAQS6Jou3SE"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cipd.co.uk/podcasts/trust"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9B357-CEFA-494D-9E4A-078C9C56FC62}"/>
              </a:ext>
            </a:extLst>
          </p:cNvPr>
          <p:cNvSpPr>
            <a:spLocks noGrp="1"/>
          </p:cNvSpPr>
          <p:nvPr>
            <p:ph type="ctrTitle"/>
          </p:nvPr>
        </p:nvSpPr>
        <p:spPr/>
        <p:txBody>
          <a:bodyPr>
            <a:normAutofit fontScale="90000"/>
          </a:bodyPr>
          <a:lstStyle/>
          <a:p>
            <a:br>
              <a:rPr lang="en-GB" dirty="0"/>
            </a:br>
            <a:r>
              <a:rPr lang="en-GB" dirty="0"/>
              <a:t>Business Ethics and Corporate Responsibility</a:t>
            </a:r>
            <a:br>
              <a:rPr lang="en-GB" dirty="0"/>
            </a:br>
            <a:endParaRPr lang="en-GB" dirty="0"/>
          </a:p>
        </p:txBody>
      </p:sp>
      <p:sp>
        <p:nvSpPr>
          <p:cNvPr id="3" name="Subtitle 2">
            <a:extLst>
              <a:ext uri="{FF2B5EF4-FFF2-40B4-BE49-F238E27FC236}">
                <a16:creationId xmlns:a16="http://schemas.microsoft.com/office/drawing/2014/main" id="{F5560B61-F8D8-4BDD-9C48-6E7845B44CD8}"/>
              </a:ext>
            </a:extLst>
          </p:cNvPr>
          <p:cNvSpPr>
            <a:spLocks noGrp="1"/>
          </p:cNvSpPr>
          <p:nvPr>
            <p:ph type="subTitle" idx="1"/>
          </p:nvPr>
        </p:nvSpPr>
        <p:spPr/>
        <p:txBody>
          <a:bodyPr/>
          <a:lstStyle/>
          <a:p>
            <a:r>
              <a:rPr lang="en-GB" dirty="0"/>
              <a:t>Julie Thomas</a:t>
            </a:r>
          </a:p>
        </p:txBody>
      </p:sp>
    </p:spTree>
    <p:extLst>
      <p:ext uri="{BB962C8B-B14F-4D97-AF65-F5344CB8AC3E}">
        <p14:creationId xmlns:p14="http://schemas.microsoft.com/office/powerpoint/2010/main" val="34288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D61C87-8BC2-4611-9A72-6A9D51274E07}"/>
              </a:ext>
            </a:extLst>
          </p:cNvPr>
          <p:cNvSpPr>
            <a:spLocks noGrp="1"/>
          </p:cNvSpPr>
          <p:nvPr>
            <p:ph idx="1"/>
          </p:nvPr>
        </p:nvSpPr>
        <p:spPr/>
        <p:txBody>
          <a:bodyPr>
            <a:normAutofit/>
          </a:bodyPr>
          <a:lstStyle/>
          <a:p>
            <a:pPr marL="0" indent="0">
              <a:buNone/>
            </a:pPr>
            <a:r>
              <a:rPr lang="en-GB" sz="4000" dirty="0"/>
              <a:t>“A responsible organisation conducts business ethically and takes account of its economic, social and environmental impact.” (CIPD, 2019)</a:t>
            </a:r>
          </a:p>
        </p:txBody>
      </p:sp>
    </p:spTree>
    <p:extLst>
      <p:ext uri="{BB962C8B-B14F-4D97-AF65-F5344CB8AC3E}">
        <p14:creationId xmlns:p14="http://schemas.microsoft.com/office/powerpoint/2010/main" val="3771954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F9C4E-3F0E-40A6-B438-02CC039FCAED}"/>
              </a:ext>
            </a:extLst>
          </p:cNvPr>
          <p:cNvSpPr>
            <a:spLocks noGrp="1"/>
          </p:cNvSpPr>
          <p:nvPr>
            <p:ph idx="1"/>
          </p:nvPr>
        </p:nvSpPr>
        <p:spPr>
          <a:xfrm>
            <a:off x="609600" y="548640"/>
            <a:ext cx="10972800" cy="5123338"/>
          </a:xfrm>
        </p:spPr>
        <p:txBody>
          <a:bodyPr/>
          <a:lstStyle/>
          <a:p>
            <a:pPr marL="0" indent="0">
              <a:buNone/>
            </a:pPr>
            <a:r>
              <a:rPr lang="en-GB" dirty="0"/>
              <a:t>Corporate responsibility (CR), also known as CSR or business sustainability, is concerned with the sustainability of an organisation over the long term. At its core, corporate responsibility seeks to add value to an organisation's activities by ensuring they have a positive impact on society, the environment and the economy. The traditional model of CR includes the workplace, marketplace, community and environment.</a:t>
            </a:r>
          </a:p>
        </p:txBody>
      </p:sp>
    </p:spTree>
    <p:extLst>
      <p:ext uri="{BB962C8B-B14F-4D97-AF65-F5344CB8AC3E}">
        <p14:creationId xmlns:p14="http://schemas.microsoft.com/office/powerpoint/2010/main" val="1788010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939FE-5C3B-4B92-AA84-14A1F360B35A}"/>
              </a:ext>
            </a:extLst>
          </p:cNvPr>
          <p:cNvSpPr>
            <a:spLocks noGrp="1"/>
          </p:cNvSpPr>
          <p:nvPr>
            <p:ph type="title"/>
          </p:nvPr>
        </p:nvSpPr>
        <p:spPr>
          <a:xfrm>
            <a:off x="609600" y="274638"/>
            <a:ext cx="10972800" cy="1174334"/>
          </a:xfrm>
        </p:spPr>
        <p:txBody>
          <a:bodyPr>
            <a:normAutofit fontScale="90000"/>
          </a:bodyPr>
          <a:lstStyle/>
          <a:p>
            <a:r>
              <a:rPr lang="en-GB" b="1" dirty="0"/>
              <a:t>Areas of corporate responsibility</a:t>
            </a:r>
            <a:br>
              <a:rPr lang="en-GB" b="1" dirty="0"/>
            </a:br>
            <a:endParaRPr lang="en-GB" dirty="0"/>
          </a:p>
        </p:txBody>
      </p:sp>
      <p:sp>
        <p:nvSpPr>
          <p:cNvPr id="3" name="Content Placeholder 2">
            <a:extLst>
              <a:ext uri="{FF2B5EF4-FFF2-40B4-BE49-F238E27FC236}">
                <a16:creationId xmlns:a16="http://schemas.microsoft.com/office/drawing/2014/main" id="{99BDF63F-7B57-4755-A9B2-5DAEA2567347}"/>
              </a:ext>
            </a:extLst>
          </p:cNvPr>
          <p:cNvSpPr>
            <a:spLocks noGrp="1"/>
          </p:cNvSpPr>
          <p:nvPr>
            <p:ph idx="1"/>
          </p:nvPr>
        </p:nvSpPr>
        <p:spPr>
          <a:xfrm>
            <a:off x="609600" y="1195754"/>
            <a:ext cx="10972800" cy="4321479"/>
          </a:xfrm>
        </p:spPr>
        <p:txBody>
          <a:bodyPr>
            <a:normAutofit/>
          </a:bodyPr>
          <a:lstStyle/>
          <a:p>
            <a:pPr marL="0" indent="0">
              <a:buNone/>
            </a:pPr>
            <a:r>
              <a:rPr lang="en-GB" sz="3600" dirty="0"/>
              <a:t>CR initiatives fall into four main areas:</a:t>
            </a:r>
          </a:p>
          <a:p>
            <a:r>
              <a:rPr lang="en-GB" sz="3600" b="1" dirty="0"/>
              <a:t>workplace</a:t>
            </a:r>
            <a:endParaRPr lang="en-GB" sz="3600" dirty="0"/>
          </a:p>
          <a:p>
            <a:r>
              <a:rPr lang="en-GB" sz="3600" b="1" dirty="0"/>
              <a:t>market place</a:t>
            </a:r>
            <a:r>
              <a:rPr lang="en-GB" sz="3600" dirty="0"/>
              <a:t> </a:t>
            </a:r>
          </a:p>
          <a:p>
            <a:r>
              <a:rPr lang="en-GB" sz="3600" b="1" dirty="0"/>
              <a:t>environment</a:t>
            </a:r>
            <a:endParaRPr lang="en-GB" sz="3600" dirty="0"/>
          </a:p>
          <a:p>
            <a:r>
              <a:rPr lang="en-GB" sz="3600" b="1" dirty="0"/>
              <a:t>community</a:t>
            </a:r>
            <a:endParaRPr lang="en-GB" sz="3600" dirty="0"/>
          </a:p>
        </p:txBody>
      </p:sp>
    </p:spTree>
    <p:extLst>
      <p:ext uri="{BB962C8B-B14F-4D97-AF65-F5344CB8AC3E}">
        <p14:creationId xmlns:p14="http://schemas.microsoft.com/office/powerpoint/2010/main" val="3223224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Why does Corporate Responsibility Matter?</a:t>
            </a:r>
          </a:p>
        </p:txBody>
      </p:sp>
      <p:sp>
        <p:nvSpPr>
          <p:cNvPr id="3" name="Content Placeholder 2"/>
          <p:cNvSpPr>
            <a:spLocks noGrp="1"/>
          </p:cNvSpPr>
          <p:nvPr>
            <p:ph idx="1"/>
          </p:nvPr>
        </p:nvSpPr>
        <p:spPr>
          <a:xfrm>
            <a:off x="928468" y="1417639"/>
            <a:ext cx="10339754" cy="4099595"/>
          </a:xfrm>
        </p:spPr>
        <p:txBody>
          <a:bodyPr>
            <a:normAutofit fontScale="85000" lnSpcReduction="20000"/>
          </a:bodyPr>
          <a:lstStyle/>
          <a:p>
            <a:r>
              <a:rPr lang="en-GB" dirty="0"/>
              <a:t>Most businesses traditionally driven by economic, not ethical goals</a:t>
            </a:r>
          </a:p>
          <a:p>
            <a:r>
              <a:rPr lang="en-GB" dirty="0"/>
              <a:t>Idea that organisations are responsible for their decisions (</a:t>
            </a:r>
            <a:r>
              <a:rPr lang="en-GB" dirty="0" err="1"/>
              <a:t>Kaptein</a:t>
            </a:r>
            <a:r>
              <a:rPr lang="en-GB" dirty="0"/>
              <a:t> and </a:t>
            </a:r>
            <a:r>
              <a:rPr lang="en-GB" dirty="0" err="1"/>
              <a:t>Wempe</a:t>
            </a:r>
            <a:r>
              <a:rPr lang="en-GB" dirty="0"/>
              <a:t>, 2002) </a:t>
            </a:r>
          </a:p>
          <a:p>
            <a:r>
              <a:rPr lang="en-GB" dirty="0"/>
              <a:t>Some corporate responsibility stems from legal requirements – health and safety (duty of care), employment law, consumer protection</a:t>
            </a:r>
          </a:p>
          <a:p>
            <a:r>
              <a:rPr lang="en-GB" dirty="0"/>
              <a:t>Also responsibility to be moral/ethical – rise in ethical investment and ethical consumerism</a:t>
            </a:r>
          </a:p>
          <a:p>
            <a:r>
              <a:rPr lang="en-GB" dirty="0"/>
              <a:t>Management – many decisions pose ethical questions since they deal with people issues</a:t>
            </a:r>
          </a:p>
        </p:txBody>
      </p:sp>
      <p:sp>
        <p:nvSpPr>
          <p:cNvPr id="4" name="Slide Number Placeholder 3"/>
          <p:cNvSpPr>
            <a:spLocks noGrp="1"/>
          </p:cNvSpPr>
          <p:nvPr>
            <p:ph type="sldNum" sz="quarter" idx="12"/>
          </p:nvPr>
        </p:nvSpPr>
        <p:spPr/>
        <p:txBody>
          <a:bodyPr/>
          <a:lstStyle/>
          <a:p>
            <a:fld id="{AC82685A-BD3A-4230-8D85-804689F67293}" type="slidenum">
              <a:rPr lang="en-GB" smtClean="0"/>
              <a:t>5</a:t>
            </a:fld>
            <a:endParaRPr lang="en-GB"/>
          </a:p>
        </p:txBody>
      </p:sp>
    </p:spTree>
    <p:extLst>
      <p:ext uri="{BB962C8B-B14F-4D97-AF65-F5344CB8AC3E}">
        <p14:creationId xmlns:p14="http://schemas.microsoft.com/office/powerpoint/2010/main" val="3069477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EF16C-C495-4A5D-8550-79C252BA5868}"/>
              </a:ext>
            </a:extLst>
          </p:cNvPr>
          <p:cNvSpPr>
            <a:spLocks noGrp="1"/>
          </p:cNvSpPr>
          <p:nvPr>
            <p:ph type="title"/>
          </p:nvPr>
        </p:nvSpPr>
        <p:spPr/>
        <p:txBody>
          <a:bodyPr/>
          <a:lstStyle/>
          <a:p>
            <a:r>
              <a:rPr lang="en-GB" dirty="0"/>
              <a:t>Cap Gemini - Video</a:t>
            </a:r>
          </a:p>
        </p:txBody>
      </p:sp>
      <p:sp>
        <p:nvSpPr>
          <p:cNvPr id="3" name="Content Placeholder 2">
            <a:extLst>
              <a:ext uri="{FF2B5EF4-FFF2-40B4-BE49-F238E27FC236}">
                <a16:creationId xmlns:a16="http://schemas.microsoft.com/office/drawing/2014/main" id="{CB3E82FC-BC85-4759-9691-4F4654B6D327}"/>
              </a:ext>
            </a:extLst>
          </p:cNvPr>
          <p:cNvSpPr>
            <a:spLocks noGrp="1"/>
          </p:cNvSpPr>
          <p:nvPr>
            <p:ph idx="1"/>
          </p:nvPr>
        </p:nvSpPr>
        <p:spPr/>
        <p:txBody>
          <a:bodyPr/>
          <a:lstStyle/>
          <a:p>
            <a:r>
              <a:rPr lang="en-GB" dirty="0">
                <a:hlinkClick r:id="rId3"/>
              </a:rPr>
              <a:t>https://www.youtube.com/watch?v=bAQS6Jou3SE</a:t>
            </a:r>
            <a:endParaRPr lang="en-GB" dirty="0"/>
          </a:p>
          <a:p>
            <a:endParaRPr lang="en-GB" dirty="0"/>
          </a:p>
        </p:txBody>
      </p:sp>
    </p:spTree>
    <p:extLst>
      <p:ext uri="{BB962C8B-B14F-4D97-AF65-F5344CB8AC3E}">
        <p14:creationId xmlns:p14="http://schemas.microsoft.com/office/powerpoint/2010/main" val="3508474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2204" y="-10910"/>
            <a:ext cx="8229600" cy="1228998"/>
          </a:xfrm>
        </p:spPr>
        <p:txBody>
          <a:bodyPr/>
          <a:lstStyle/>
          <a:p>
            <a:r>
              <a:rPr lang="en-GB" dirty="0"/>
              <a:t>The Importance of Principles</a:t>
            </a:r>
          </a:p>
        </p:txBody>
      </p:sp>
      <p:sp>
        <p:nvSpPr>
          <p:cNvPr id="3" name="Content Placeholder 2"/>
          <p:cNvSpPr>
            <a:spLocks noGrp="1"/>
          </p:cNvSpPr>
          <p:nvPr>
            <p:ph idx="1"/>
          </p:nvPr>
        </p:nvSpPr>
        <p:spPr>
          <a:xfrm>
            <a:off x="689317" y="1275472"/>
            <a:ext cx="11043138" cy="4307055"/>
          </a:xfrm>
        </p:spPr>
        <p:txBody>
          <a:bodyPr>
            <a:normAutofit fontScale="85000" lnSpcReduction="20000"/>
          </a:bodyPr>
          <a:lstStyle/>
          <a:p>
            <a:pPr marL="0" indent="0">
              <a:buNone/>
            </a:pPr>
            <a:r>
              <a:rPr lang="en-GB" dirty="0"/>
              <a:t>Two aspects of ‘business ethics’ (</a:t>
            </a:r>
            <a:r>
              <a:rPr lang="en-GB" dirty="0" err="1"/>
              <a:t>Chryssides</a:t>
            </a:r>
            <a:r>
              <a:rPr lang="en-GB" dirty="0"/>
              <a:t> and </a:t>
            </a:r>
            <a:r>
              <a:rPr lang="en-GB" dirty="0" err="1"/>
              <a:t>Kaler</a:t>
            </a:r>
            <a:r>
              <a:rPr lang="en-GB" dirty="0"/>
              <a:t>, 1993):</a:t>
            </a:r>
          </a:p>
          <a:p>
            <a:pPr marL="514350" indent="-514350">
              <a:buAutoNum type="arabicPeriod"/>
            </a:pPr>
            <a:r>
              <a:rPr lang="en-GB" dirty="0"/>
              <a:t>Specific situations in which ethical controversy arises</a:t>
            </a:r>
          </a:p>
          <a:p>
            <a:pPr marL="514350" indent="-514350">
              <a:buAutoNum type="arabicPeriod"/>
            </a:pPr>
            <a:r>
              <a:rPr lang="en-GB" dirty="0"/>
              <a:t>The principals of behaviour by which it is appropriate to abide</a:t>
            </a:r>
          </a:p>
          <a:p>
            <a:pPr marL="0" indent="0">
              <a:buNone/>
            </a:pPr>
            <a:endParaRPr lang="en-GB" dirty="0"/>
          </a:p>
          <a:p>
            <a:pPr marL="0" indent="0">
              <a:buNone/>
            </a:pPr>
            <a:r>
              <a:rPr lang="en-GB" dirty="0"/>
              <a:t>Principles include:</a:t>
            </a:r>
          </a:p>
          <a:p>
            <a:pPr marL="0" indent="0">
              <a:buNone/>
            </a:pPr>
            <a:endParaRPr lang="en-GB" dirty="0"/>
          </a:p>
          <a:p>
            <a:r>
              <a:rPr lang="en-GB" dirty="0"/>
              <a:t>Ethics of employment – pay, unions, worker’s rights, equal opportunities, non-discrimination, whistle-blowing</a:t>
            </a:r>
          </a:p>
          <a:p>
            <a:r>
              <a:rPr lang="en-GB" dirty="0"/>
              <a:t>Ethics of accounting, finance, restructuring and investing</a:t>
            </a:r>
          </a:p>
          <a:p>
            <a:r>
              <a:rPr lang="en-GB" dirty="0"/>
              <a:t>Ethics of information</a:t>
            </a:r>
          </a:p>
        </p:txBody>
      </p:sp>
      <p:sp>
        <p:nvSpPr>
          <p:cNvPr id="4" name="Slide Number Placeholder 3"/>
          <p:cNvSpPr>
            <a:spLocks noGrp="1"/>
          </p:cNvSpPr>
          <p:nvPr>
            <p:ph type="sldNum" sz="quarter" idx="12"/>
          </p:nvPr>
        </p:nvSpPr>
        <p:spPr/>
        <p:txBody>
          <a:bodyPr/>
          <a:lstStyle/>
          <a:p>
            <a:fld id="{AC82685A-BD3A-4230-8D85-804689F67293}" type="slidenum">
              <a:rPr lang="en-GB" smtClean="0"/>
              <a:t>7</a:t>
            </a:fld>
            <a:endParaRPr lang="en-GB"/>
          </a:p>
        </p:txBody>
      </p:sp>
    </p:spTree>
    <p:extLst>
      <p:ext uri="{BB962C8B-B14F-4D97-AF65-F5344CB8AC3E}">
        <p14:creationId xmlns:p14="http://schemas.microsoft.com/office/powerpoint/2010/main" val="178722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720080"/>
          </a:xfrm>
        </p:spPr>
        <p:txBody>
          <a:bodyPr>
            <a:normAutofit fontScale="90000"/>
          </a:bodyPr>
          <a:lstStyle/>
          <a:p>
            <a:r>
              <a:rPr lang="en-GB" dirty="0"/>
              <a:t>Ethical Frameworks</a:t>
            </a:r>
          </a:p>
        </p:txBody>
      </p:sp>
      <p:sp>
        <p:nvSpPr>
          <p:cNvPr id="3" name="Content Placeholder 2"/>
          <p:cNvSpPr>
            <a:spLocks noGrp="1"/>
          </p:cNvSpPr>
          <p:nvPr>
            <p:ph idx="1"/>
          </p:nvPr>
        </p:nvSpPr>
        <p:spPr>
          <a:xfrm>
            <a:off x="1981200" y="980728"/>
            <a:ext cx="8229600" cy="4353942"/>
          </a:xfrm>
        </p:spPr>
        <p:txBody>
          <a:bodyPr>
            <a:normAutofit fontScale="77500" lnSpcReduction="20000"/>
          </a:bodyPr>
          <a:lstStyle/>
          <a:p>
            <a:pPr marL="0" indent="0">
              <a:buNone/>
            </a:pPr>
            <a:r>
              <a:rPr lang="en-GB" dirty="0"/>
              <a:t>Winstanley et al (1996) identify the following frameworks to analyse the management of people:</a:t>
            </a:r>
          </a:p>
          <a:p>
            <a:pPr marL="0" indent="0">
              <a:buNone/>
            </a:pPr>
            <a:endParaRPr lang="en-GB" dirty="0"/>
          </a:p>
          <a:p>
            <a:r>
              <a:rPr lang="en-GB" dirty="0"/>
              <a:t>Basic human, civil and employment rights</a:t>
            </a:r>
          </a:p>
          <a:p>
            <a:r>
              <a:rPr lang="en-GB" dirty="0"/>
              <a:t>Social and organisational justice</a:t>
            </a:r>
          </a:p>
          <a:p>
            <a:r>
              <a:rPr lang="en-GB" dirty="0"/>
              <a:t>Universalism – treating individuals as ends in themselves, not just means to an end</a:t>
            </a:r>
          </a:p>
          <a:p>
            <a:r>
              <a:rPr lang="en-GB" dirty="0"/>
              <a:t>Community of purpose – employees as stakeholders</a:t>
            </a:r>
          </a:p>
          <a:p>
            <a:endParaRPr lang="en-GB" dirty="0"/>
          </a:p>
          <a:p>
            <a:pPr marL="0" indent="0">
              <a:buNone/>
            </a:pPr>
            <a:r>
              <a:rPr lang="en-GB" dirty="0"/>
              <a:t>Winstanley et al recommend – employment charters, legal regulation, innovation in good practice, challenge inevitability of demise of job security</a:t>
            </a:r>
          </a:p>
        </p:txBody>
      </p:sp>
      <p:sp>
        <p:nvSpPr>
          <p:cNvPr id="4" name="Slide Number Placeholder 3"/>
          <p:cNvSpPr>
            <a:spLocks noGrp="1"/>
          </p:cNvSpPr>
          <p:nvPr>
            <p:ph type="sldNum" sz="quarter" idx="12"/>
          </p:nvPr>
        </p:nvSpPr>
        <p:spPr/>
        <p:txBody>
          <a:bodyPr/>
          <a:lstStyle/>
          <a:p>
            <a:fld id="{AC82685A-BD3A-4230-8D85-804689F67293}" type="slidenum">
              <a:rPr lang="en-GB" smtClean="0"/>
              <a:t>8</a:t>
            </a:fld>
            <a:endParaRPr lang="en-GB"/>
          </a:p>
        </p:txBody>
      </p:sp>
    </p:spTree>
    <p:extLst>
      <p:ext uri="{BB962C8B-B14F-4D97-AF65-F5344CB8AC3E}">
        <p14:creationId xmlns:p14="http://schemas.microsoft.com/office/powerpoint/2010/main" val="3100898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Professional Codes of Conduct</a:t>
            </a:r>
          </a:p>
        </p:txBody>
      </p:sp>
      <p:sp>
        <p:nvSpPr>
          <p:cNvPr id="3" name="Content Placeholder 2"/>
          <p:cNvSpPr>
            <a:spLocks noGrp="1"/>
          </p:cNvSpPr>
          <p:nvPr>
            <p:ph idx="1"/>
          </p:nvPr>
        </p:nvSpPr>
        <p:spPr/>
        <p:txBody>
          <a:bodyPr/>
          <a:lstStyle/>
          <a:p>
            <a:pPr marL="0" indent="0">
              <a:buNone/>
            </a:pPr>
            <a:r>
              <a:rPr lang="en-GB" dirty="0"/>
              <a:t>Ethics and need to observe high standards of conduct – part of being a professional.</a:t>
            </a:r>
          </a:p>
          <a:p>
            <a:pPr marL="0" indent="0">
              <a:buNone/>
            </a:pPr>
            <a:endParaRPr lang="en-GB" dirty="0"/>
          </a:p>
          <a:p>
            <a:pPr marL="0" indent="0">
              <a:buNone/>
            </a:pPr>
            <a:r>
              <a:rPr lang="en-GB" dirty="0"/>
              <a:t>CIPD Code of Conduct for HR professionals includes ethical standards and integrity. </a:t>
            </a:r>
          </a:p>
          <a:p>
            <a:pPr marL="0" indent="0">
              <a:buNone/>
            </a:pPr>
            <a:endParaRPr lang="en-GB" dirty="0"/>
          </a:p>
          <a:p>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9</a:t>
            </a:fld>
            <a:endParaRPr lang="en-GB"/>
          </a:p>
        </p:txBody>
      </p:sp>
    </p:spTree>
    <p:extLst>
      <p:ext uri="{BB962C8B-B14F-4D97-AF65-F5344CB8AC3E}">
        <p14:creationId xmlns:p14="http://schemas.microsoft.com/office/powerpoint/2010/main" val="561106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CIPD – Eight Ethical Lenses</a:t>
            </a:r>
          </a:p>
        </p:txBody>
      </p:sp>
      <p:sp>
        <p:nvSpPr>
          <p:cNvPr id="3" name="Content Placeholder 2"/>
          <p:cNvSpPr>
            <a:spLocks noGrp="1"/>
          </p:cNvSpPr>
          <p:nvPr>
            <p:ph idx="1"/>
          </p:nvPr>
        </p:nvSpPr>
        <p:spPr>
          <a:xfrm>
            <a:off x="1981200" y="1417639"/>
            <a:ext cx="8229600" cy="4099595"/>
          </a:xfrm>
        </p:spPr>
        <p:txBody>
          <a:bodyPr>
            <a:normAutofit fontScale="70000" lnSpcReduction="20000"/>
          </a:bodyPr>
          <a:lstStyle/>
          <a:p>
            <a:pPr marL="0" indent="0">
              <a:buNone/>
            </a:pPr>
            <a:r>
              <a:rPr lang="en-GB" dirty="0"/>
              <a:t>Eight ethical perspectives for navigating workplace dilemmas. Specific workplace situations will require decision makers to decide which choice is right for them. </a:t>
            </a:r>
          </a:p>
          <a:p>
            <a:pPr marL="0" indent="0">
              <a:buNone/>
            </a:pPr>
            <a:endParaRPr lang="en-GB" dirty="0"/>
          </a:p>
          <a:p>
            <a:r>
              <a:rPr lang="en-GB" dirty="0"/>
              <a:t>Fairness</a:t>
            </a:r>
          </a:p>
          <a:p>
            <a:r>
              <a:rPr lang="en-GB" dirty="0"/>
              <a:t>Merit </a:t>
            </a:r>
          </a:p>
          <a:p>
            <a:r>
              <a:rPr lang="en-GB" dirty="0"/>
              <a:t>Markets</a:t>
            </a:r>
          </a:p>
          <a:p>
            <a:r>
              <a:rPr lang="en-GB" dirty="0"/>
              <a:t>Democracy </a:t>
            </a:r>
          </a:p>
          <a:p>
            <a:r>
              <a:rPr lang="en-GB" dirty="0"/>
              <a:t>Well-being  </a:t>
            </a:r>
          </a:p>
          <a:p>
            <a:r>
              <a:rPr lang="en-GB" dirty="0"/>
              <a:t>Rights and Duties</a:t>
            </a:r>
          </a:p>
          <a:p>
            <a:r>
              <a:rPr lang="en-GB" dirty="0"/>
              <a:t>Character </a:t>
            </a:r>
          </a:p>
          <a:p>
            <a:r>
              <a:rPr lang="en-GB" dirty="0"/>
              <a:t>Handing down</a:t>
            </a:r>
          </a:p>
        </p:txBody>
      </p:sp>
      <p:sp>
        <p:nvSpPr>
          <p:cNvPr id="4" name="Slide Number Placeholder 3"/>
          <p:cNvSpPr>
            <a:spLocks noGrp="1"/>
          </p:cNvSpPr>
          <p:nvPr>
            <p:ph type="sldNum" sz="quarter" idx="12"/>
          </p:nvPr>
        </p:nvSpPr>
        <p:spPr/>
        <p:txBody>
          <a:bodyPr/>
          <a:lstStyle/>
          <a:p>
            <a:fld id="{AC82685A-BD3A-4230-8D85-804689F67293}" type="slidenum">
              <a:rPr lang="en-GB" smtClean="0"/>
              <a:t>10</a:t>
            </a:fld>
            <a:endParaRPr lang="en-GB"/>
          </a:p>
        </p:txBody>
      </p:sp>
    </p:spTree>
    <p:extLst>
      <p:ext uri="{BB962C8B-B14F-4D97-AF65-F5344CB8AC3E}">
        <p14:creationId xmlns:p14="http://schemas.microsoft.com/office/powerpoint/2010/main" val="1514389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CIPD Podcast 144 (Jan 19)</a:t>
            </a:r>
          </a:p>
        </p:txBody>
      </p:sp>
      <p:sp>
        <p:nvSpPr>
          <p:cNvPr id="3" name="Content Placeholder 2"/>
          <p:cNvSpPr>
            <a:spLocks noGrp="1"/>
          </p:cNvSpPr>
          <p:nvPr>
            <p:ph idx="1"/>
          </p:nvPr>
        </p:nvSpPr>
        <p:spPr>
          <a:xfrm>
            <a:off x="609600" y="1470484"/>
            <a:ext cx="10972800" cy="3917032"/>
          </a:xfrm>
        </p:spPr>
        <p:txBody>
          <a:bodyPr>
            <a:normAutofit fontScale="92500"/>
          </a:bodyPr>
          <a:lstStyle/>
          <a:p>
            <a:pPr marL="0" indent="0">
              <a:buNone/>
            </a:pPr>
            <a:endParaRPr lang="en-GB" dirty="0"/>
          </a:p>
          <a:p>
            <a:pPr marL="0" indent="0">
              <a:buNone/>
            </a:pPr>
            <a:r>
              <a:rPr lang="en-GB" dirty="0">
                <a:hlinkClick r:id="rId3"/>
              </a:rPr>
              <a:t>https://www.cipd.co.uk/podcasts/trust</a:t>
            </a:r>
            <a:endParaRPr lang="en-GB" dirty="0"/>
          </a:p>
          <a:p>
            <a:pPr marL="0" indent="0">
              <a:buNone/>
            </a:pPr>
            <a:endParaRPr lang="en-GB" dirty="0"/>
          </a:p>
          <a:p>
            <a:pPr marL="0" indent="0">
              <a:buNone/>
            </a:pPr>
            <a:r>
              <a:rPr lang="en-GB" dirty="0"/>
              <a:t>Exploring Trust and human connection in today’s workplaces:</a:t>
            </a:r>
          </a:p>
          <a:p>
            <a:pPr marL="0" indent="0">
              <a:buNone/>
            </a:pPr>
            <a:endParaRPr lang="en-GB" dirty="0"/>
          </a:p>
          <a:p>
            <a:pPr marL="0" indent="0">
              <a:buNone/>
            </a:pPr>
            <a:r>
              <a:rPr lang="en-GB" dirty="0"/>
              <a:t>“There is a really tight link between low trust cultures and cultures that struggle to innovate.”</a:t>
            </a:r>
          </a:p>
        </p:txBody>
      </p:sp>
      <p:sp>
        <p:nvSpPr>
          <p:cNvPr id="4" name="Slide Number Placeholder 3"/>
          <p:cNvSpPr>
            <a:spLocks noGrp="1"/>
          </p:cNvSpPr>
          <p:nvPr>
            <p:ph type="sldNum" sz="quarter" idx="12"/>
          </p:nvPr>
        </p:nvSpPr>
        <p:spPr/>
        <p:txBody>
          <a:bodyPr/>
          <a:lstStyle/>
          <a:p>
            <a:fld id="{AC82685A-BD3A-4230-8D85-804689F67293}" type="slidenum">
              <a:rPr lang="en-GB" smtClean="0"/>
              <a:t>11</a:t>
            </a:fld>
            <a:endParaRPr lang="en-GB"/>
          </a:p>
        </p:txBody>
      </p:sp>
    </p:spTree>
    <p:extLst>
      <p:ext uri="{BB962C8B-B14F-4D97-AF65-F5344CB8AC3E}">
        <p14:creationId xmlns:p14="http://schemas.microsoft.com/office/powerpoint/2010/main" val="709940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76741-D287-4AF0-8DB9-119CAAC52EA3}"/>
              </a:ext>
            </a:extLst>
          </p:cNvPr>
          <p:cNvSpPr>
            <a:spLocks noGrp="1"/>
          </p:cNvSpPr>
          <p:nvPr>
            <p:ph type="title"/>
          </p:nvPr>
        </p:nvSpPr>
        <p:spPr>
          <a:xfrm>
            <a:off x="609600" y="154746"/>
            <a:ext cx="10972800" cy="815926"/>
          </a:xfrm>
        </p:spPr>
        <p:txBody>
          <a:bodyPr/>
          <a:lstStyle/>
          <a:p>
            <a:r>
              <a:rPr lang="en-GB" dirty="0"/>
              <a:t>Ethical Dilemmas Activity</a:t>
            </a:r>
          </a:p>
        </p:txBody>
      </p:sp>
      <p:sp>
        <p:nvSpPr>
          <p:cNvPr id="3" name="Content Placeholder 2">
            <a:extLst>
              <a:ext uri="{FF2B5EF4-FFF2-40B4-BE49-F238E27FC236}">
                <a16:creationId xmlns:a16="http://schemas.microsoft.com/office/drawing/2014/main" id="{5A078CA7-591F-49DD-B281-80A7BFBD65F9}"/>
              </a:ext>
            </a:extLst>
          </p:cNvPr>
          <p:cNvSpPr>
            <a:spLocks noGrp="1"/>
          </p:cNvSpPr>
          <p:nvPr>
            <p:ph idx="1"/>
          </p:nvPr>
        </p:nvSpPr>
        <p:spPr>
          <a:xfrm>
            <a:off x="609600" y="1252025"/>
            <a:ext cx="10972800" cy="4265208"/>
          </a:xfrm>
        </p:spPr>
        <p:txBody>
          <a:bodyPr>
            <a:normAutofit/>
          </a:bodyPr>
          <a:lstStyle/>
          <a:p>
            <a:pPr marL="0" indent="0">
              <a:buNone/>
            </a:pPr>
            <a:r>
              <a:rPr lang="en-GB" dirty="0"/>
              <a:t>Consider the list of ethical dilemmas and agree what you would do in each situation. Justify your answers. </a:t>
            </a:r>
          </a:p>
          <a:p>
            <a:pPr marL="0" indent="0">
              <a:buNone/>
            </a:pPr>
            <a:r>
              <a:rPr lang="en-GB" dirty="0"/>
              <a:t>The options are:</a:t>
            </a:r>
          </a:p>
          <a:p>
            <a:pPr marL="0" indent="0">
              <a:buNone/>
            </a:pPr>
            <a:endParaRPr lang="en-GB" dirty="0"/>
          </a:p>
          <a:p>
            <a:pPr marL="514350" indent="-514350">
              <a:buAutoNum type="arabicPeriod"/>
            </a:pPr>
            <a:r>
              <a:rPr lang="en-GB" dirty="0"/>
              <a:t>Do nothing – why?</a:t>
            </a:r>
          </a:p>
          <a:p>
            <a:pPr marL="514350" indent="-514350">
              <a:buAutoNum type="arabicPeriod"/>
            </a:pPr>
            <a:r>
              <a:rPr lang="en-GB" dirty="0"/>
              <a:t>Take action – what?</a:t>
            </a:r>
          </a:p>
          <a:p>
            <a:pPr marL="0" indent="0">
              <a:buNone/>
            </a:pPr>
            <a:endParaRPr lang="en-GB" dirty="0"/>
          </a:p>
        </p:txBody>
      </p:sp>
    </p:spTree>
    <p:extLst>
      <p:ext uri="{BB962C8B-B14F-4D97-AF65-F5344CB8AC3E}">
        <p14:creationId xmlns:p14="http://schemas.microsoft.com/office/powerpoint/2010/main" val="3695640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4832B-0DC8-48F7-8803-F7980B9A9B25}"/>
              </a:ext>
            </a:extLst>
          </p:cNvPr>
          <p:cNvSpPr>
            <a:spLocks noGrp="1"/>
          </p:cNvSpPr>
          <p:nvPr>
            <p:ph type="title"/>
          </p:nvPr>
        </p:nvSpPr>
        <p:spPr/>
        <p:txBody>
          <a:bodyPr/>
          <a:lstStyle/>
          <a:p>
            <a:r>
              <a:rPr lang="en-GB" dirty="0"/>
              <a:t>Activity- Building a Culture of Sustainability</a:t>
            </a:r>
          </a:p>
        </p:txBody>
      </p:sp>
      <p:sp>
        <p:nvSpPr>
          <p:cNvPr id="3" name="Content Placeholder 2">
            <a:extLst>
              <a:ext uri="{FF2B5EF4-FFF2-40B4-BE49-F238E27FC236}">
                <a16:creationId xmlns:a16="http://schemas.microsoft.com/office/drawing/2014/main" id="{3B29F976-466A-4C80-A700-7BBCB4E78949}"/>
              </a:ext>
            </a:extLst>
          </p:cNvPr>
          <p:cNvSpPr>
            <a:spLocks noGrp="1"/>
          </p:cNvSpPr>
          <p:nvPr>
            <p:ph idx="1"/>
          </p:nvPr>
        </p:nvSpPr>
        <p:spPr/>
        <p:txBody>
          <a:bodyPr/>
          <a:lstStyle/>
          <a:p>
            <a:r>
              <a:rPr lang="en-GB" dirty="0"/>
              <a:t>Brainstorm ways that a manager/owner of a company can encourage corporate responsibility. Think about how to influence employee behaviour.</a:t>
            </a:r>
          </a:p>
        </p:txBody>
      </p:sp>
    </p:spTree>
    <p:extLst>
      <p:ext uri="{BB962C8B-B14F-4D97-AF65-F5344CB8AC3E}">
        <p14:creationId xmlns:p14="http://schemas.microsoft.com/office/powerpoint/2010/main" val="784840353"/>
      </p:ext>
    </p:extLst>
  </p:cSld>
  <p:clrMapOvr>
    <a:masterClrMapping/>
  </p:clrMapOvr>
</p:sld>
</file>

<file path=ppt/theme/theme1.xml><?xml version="1.0" encoding="utf-8"?>
<a:theme xmlns:a="http://schemas.openxmlformats.org/drawingml/2006/main" name="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1_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TotalTime>
  <Words>969</Words>
  <Application>Microsoft Office PowerPoint</Application>
  <PresentationFormat>Widescreen</PresentationFormat>
  <Paragraphs>107</Paragraphs>
  <Slides>13</Slides>
  <Notes>13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13</vt:i4>
      </vt:variant>
    </vt:vector>
  </HeadingPairs>
  <TitlesOfParts>
    <vt:vector size="18" baseType="lpstr">
      <vt:lpstr>Arial</vt:lpstr>
      <vt:lpstr>Calibri</vt:lpstr>
      <vt:lpstr>Myriad Pro</vt:lpstr>
      <vt:lpstr>ThemeUWTSD</vt:lpstr>
      <vt:lpstr>1_ThemeUWTSD</vt:lpstr>
      <vt:lpstr> Business Ethics and Corporate Responsibility </vt:lpstr>
      <vt:lpstr>PowerPoint Presentation</vt:lpstr>
      <vt:lpstr>PowerPoint Presentation</vt:lpstr>
      <vt:lpstr>Areas of corporate responsibility </vt:lpstr>
      <vt:lpstr>Why does Corporate Responsibility Matter?</vt:lpstr>
      <vt:lpstr>Cap Gemini - Video</vt:lpstr>
      <vt:lpstr>The Importance of Principles</vt:lpstr>
      <vt:lpstr>Ethical Frameworks</vt:lpstr>
      <vt:lpstr>Professional Codes of Conduct</vt:lpstr>
      <vt:lpstr>CIPD – Eight Ethical Lenses</vt:lpstr>
      <vt:lpstr>CIPD Podcast 144 (Jan 19)</vt:lpstr>
      <vt:lpstr>Ethical Dilemmas Activity</vt:lpstr>
      <vt:lpstr>Activity- Building a Culture of Sustainability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Thomas</dc:creator>
  <cp:lastModifiedBy>Julie Thomas</cp:lastModifiedBy>
  <cp:revision>17</cp:revision>
  <cp:lastPrinted>2019-02-07T08:12:09Z</cp:lastPrinted>
  <dcterms:created xsi:type="dcterms:W3CDTF">2019-01-29T10:46:40Z</dcterms:created>
  <dcterms:modified xsi:type="dcterms:W3CDTF">2020-05-18T11:14:44Z</dcterms:modified>
</cp:coreProperties>
</file>