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media/image53.jpg" ContentType="image/jpeg"/>
  <Override PartName="/ppt/media/image64.jpg" ContentType="image/jpe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309" r:id="rId4"/>
    <p:sldId id="313" r:id="rId5"/>
    <p:sldId id="295" r:id="rId6"/>
    <p:sldId id="291" r:id="rId7"/>
    <p:sldId id="290" r:id="rId8"/>
    <p:sldId id="296" r:id="rId9"/>
    <p:sldId id="292" r:id="rId10"/>
    <p:sldId id="293" r:id="rId11"/>
    <p:sldId id="294" r:id="rId12"/>
    <p:sldId id="299" r:id="rId13"/>
    <p:sldId id="300" r:id="rId14"/>
    <p:sldId id="297" r:id="rId15"/>
    <p:sldId id="301" r:id="rId16"/>
    <p:sldId id="303" r:id="rId17"/>
    <p:sldId id="304" r:id="rId18"/>
    <p:sldId id="305" r:id="rId19"/>
    <p:sldId id="306" r:id="rId20"/>
    <p:sldId id="307" r:id="rId21"/>
    <p:sldId id="346" r:id="rId22"/>
    <p:sldId id="308" r:id="rId23"/>
    <p:sldId id="341" r:id="rId24"/>
    <p:sldId id="342" r:id="rId25"/>
    <p:sldId id="343" r:id="rId26"/>
    <p:sldId id="344" r:id="rId27"/>
    <p:sldId id="345" r:id="rId28"/>
    <p:sldId id="347" r:id="rId29"/>
    <p:sldId id="310" r:id="rId30"/>
    <p:sldId id="298" r:id="rId31"/>
    <p:sldId id="259" r:id="rId32"/>
    <p:sldId id="260" r:id="rId33"/>
    <p:sldId id="311" r:id="rId34"/>
    <p:sldId id="339" r:id="rId35"/>
    <p:sldId id="261" r:id="rId36"/>
    <p:sldId id="262" r:id="rId37"/>
    <p:sldId id="263" r:id="rId38"/>
    <p:sldId id="315" r:id="rId39"/>
    <p:sldId id="316" r:id="rId40"/>
    <p:sldId id="317" r:id="rId41"/>
    <p:sldId id="312" r:id="rId42"/>
    <p:sldId id="318" r:id="rId43"/>
    <p:sldId id="319" r:id="rId44"/>
    <p:sldId id="321" r:id="rId45"/>
    <p:sldId id="266" r:id="rId46"/>
    <p:sldId id="267" r:id="rId47"/>
    <p:sldId id="268" r:id="rId48"/>
    <p:sldId id="349" r:id="rId49"/>
    <p:sldId id="350" r:id="rId50"/>
    <p:sldId id="271" r:id="rId51"/>
    <p:sldId id="322" r:id="rId52"/>
    <p:sldId id="272" r:id="rId53"/>
    <p:sldId id="323" r:id="rId54"/>
    <p:sldId id="324" r:id="rId55"/>
    <p:sldId id="325" r:id="rId56"/>
    <p:sldId id="326" r:id="rId57"/>
    <p:sldId id="327" r:id="rId58"/>
    <p:sldId id="328" r:id="rId59"/>
    <p:sldId id="329" r:id="rId60"/>
    <p:sldId id="330" r:id="rId61"/>
    <p:sldId id="282" r:id="rId62"/>
    <p:sldId id="283" r:id="rId63"/>
    <p:sldId id="331" r:id="rId64"/>
    <p:sldId id="332" r:id="rId65"/>
    <p:sldId id="333" r:id="rId66"/>
    <p:sldId id="334" r:id="rId67"/>
    <p:sldId id="335" r:id="rId68"/>
    <p:sldId id="338" r:id="rId69"/>
    <p:sldId id="340" r:id="rId70"/>
    <p:sldId id="336" r:id="rId71"/>
    <p:sldId id="337" r:id="rId72"/>
    <p:sldId id="314" r:id="rId73"/>
    <p:sldId id="289" r:id="rId74"/>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87182A-7637-45E3-9719-082457BDB8B4}" v="16" dt="2026-02-23T10:52:01.972"/>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264" y="64"/>
      </p:cViewPr>
      <p:guideLst>
        <p:guide orient="horz" pos="2880"/>
        <p:guide pos="2160"/>
      </p:guideLst>
    </p:cSldViewPr>
  </p:slideViewPr>
  <p:notesTextViewPr>
    <p:cViewPr>
      <p:scale>
        <a:sx n="100" d="100"/>
        <a:sy n="100" d="100"/>
      </p:scale>
      <p:origin x="0" y="0"/>
    </p:cViewPr>
  </p:notesTextViewPr>
  <p:sorterViewPr>
    <p:cViewPr>
      <p:scale>
        <a:sx n="100" d="100"/>
        <a:sy n="100" d="100"/>
      </p:scale>
      <p:origin x="0" y="13554"/>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undo custSel addSld delSld modSld">
      <pc:chgData name="Lara Hopkinson" userId="4c46a3d6-da89-4616-bd45-1b70e49404c2" providerId="ADAL" clId="{7F1F0841-190A-46F8-9915-0C9D4FD90F14}" dt="2026-02-23T10:53:24.656" v="588" actId="47"/>
      <pc:docMkLst>
        <pc:docMk/>
      </pc:docMkLst>
      <pc:sldChg chg="add del">
        <pc:chgData name="Lara Hopkinson" userId="4c46a3d6-da89-4616-bd45-1b70e49404c2" providerId="ADAL" clId="{7F1F0841-190A-46F8-9915-0C9D4FD90F14}" dt="2026-02-23T10:42:09.339" v="400" actId="47"/>
        <pc:sldMkLst>
          <pc:docMk/>
          <pc:sldMk cId="0" sldId="269"/>
        </pc:sldMkLst>
      </pc:sldChg>
      <pc:sldChg chg="del">
        <pc:chgData name="Lara Hopkinson" userId="4c46a3d6-da89-4616-bd45-1b70e49404c2" providerId="ADAL" clId="{7F1F0841-190A-46F8-9915-0C9D4FD90F14}" dt="2026-02-23T10:53:24.656" v="588" actId="47"/>
        <pc:sldMkLst>
          <pc:docMk/>
          <pc:sldMk cId="0" sldId="270"/>
        </pc:sldMkLst>
      </pc:sldChg>
      <pc:sldChg chg="addSp delSp modSp mod">
        <pc:chgData name="Lara Hopkinson" userId="4c46a3d6-da89-4616-bd45-1b70e49404c2" providerId="ADAL" clId="{7F1F0841-190A-46F8-9915-0C9D4FD90F14}" dt="2026-02-23T09:58:14.933" v="6" actId="1076"/>
        <pc:sldMkLst>
          <pc:docMk/>
          <pc:sldMk cId="3952462312" sldId="317"/>
        </pc:sldMkLst>
        <pc:spChg chg="mod">
          <ac:chgData name="Lara Hopkinson" userId="4c46a3d6-da89-4616-bd45-1b70e49404c2" providerId="ADAL" clId="{7F1F0841-190A-46F8-9915-0C9D4FD90F14}" dt="2026-02-23T09:58:14.933" v="6" actId="1076"/>
          <ac:spMkLst>
            <pc:docMk/>
            <pc:sldMk cId="3952462312" sldId="317"/>
            <ac:spMk id="5" creationId="{00000000-0000-0000-0000-000000000000}"/>
          </ac:spMkLst>
        </pc:spChg>
        <pc:picChg chg="add mod modCrop">
          <ac:chgData name="Lara Hopkinson" userId="4c46a3d6-da89-4616-bd45-1b70e49404c2" providerId="ADAL" clId="{7F1F0841-190A-46F8-9915-0C9D4FD90F14}" dt="2026-02-23T09:58:06.636" v="5" actId="732"/>
          <ac:picMkLst>
            <pc:docMk/>
            <pc:sldMk cId="3952462312" sldId="317"/>
            <ac:picMk id="3" creationId="{CC850BCE-7F57-8C6A-1338-16B32729C529}"/>
          </ac:picMkLst>
        </pc:picChg>
        <pc:picChg chg="del">
          <ac:chgData name="Lara Hopkinson" userId="4c46a3d6-da89-4616-bd45-1b70e49404c2" providerId="ADAL" clId="{7F1F0841-190A-46F8-9915-0C9D4FD90F14}" dt="2026-02-23T09:57:55.100" v="0" actId="478"/>
          <ac:picMkLst>
            <pc:docMk/>
            <pc:sldMk cId="3952462312" sldId="317"/>
            <ac:picMk id="16386" creationId="{00000000-0000-0000-0000-000000000000}"/>
          </ac:picMkLst>
        </pc:picChg>
      </pc:sldChg>
      <pc:sldChg chg="addSp delSp modSp mod">
        <pc:chgData name="Lara Hopkinson" userId="4c46a3d6-da89-4616-bd45-1b70e49404c2" providerId="ADAL" clId="{7F1F0841-190A-46F8-9915-0C9D4FD90F14}" dt="2026-02-23T10:34:19.787" v="77" actId="1036"/>
        <pc:sldMkLst>
          <pc:docMk/>
          <pc:sldMk cId="3671075685" sldId="318"/>
        </pc:sldMkLst>
        <pc:spChg chg="add mod">
          <ac:chgData name="Lara Hopkinson" userId="4c46a3d6-da89-4616-bd45-1b70e49404c2" providerId="ADAL" clId="{7F1F0841-190A-46F8-9915-0C9D4FD90F14}" dt="2026-02-23T10:34:19.787" v="77" actId="1036"/>
          <ac:spMkLst>
            <pc:docMk/>
            <pc:sldMk cId="3671075685" sldId="318"/>
            <ac:spMk id="6" creationId="{3760757E-1350-E7ED-9D11-412147388EEB}"/>
          </ac:spMkLst>
        </pc:spChg>
        <pc:picChg chg="add mod modCrop">
          <ac:chgData name="Lara Hopkinson" userId="4c46a3d6-da89-4616-bd45-1b70e49404c2" providerId="ADAL" clId="{7F1F0841-190A-46F8-9915-0C9D4FD90F14}" dt="2026-02-23T10:32:16.565" v="22" actId="1076"/>
          <ac:picMkLst>
            <pc:docMk/>
            <pc:sldMk cId="3671075685" sldId="318"/>
            <ac:picMk id="3" creationId="{F2C9C348-6FAB-EC64-E6BC-62927E730FD8}"/>
          </ac:picMkLst>
        </pc:picChg>
        <pc:picChg chg="add mod modCrop">
          <ac:chgData name="Lara Hopkinson" userId="4c46a3d6-da89-4616-bd45-1b70e49404c2" providerId="ADAL" clId="{7F1F0841-190A-46F8-9915-0C9D4FD90F14}" dt="2026-02-23T10:32:23.448" v="24" actId="1076"/>
          <ac:picMkLst>
            <pc:docMk/>
            <pc:sldMk cId="3671075685" sldId="318"/>
            <ac:picMk id="5" creationId="{5C2DFB57-8721-3518-8462-E7308DFBDC89}"/>
          </ac:picMkLst>
        </pc:picChg>
        <pc:picChg chg="del">
          <ac:chgData name="Lara Hopkinson" userId="4c46a3d6-da89-4616-bd45-1b70e49404c2" providerId="ADAL" clId="{7F1F0841-190A-46F8-9915-0C9D4FD90F14}" dt="2026-02-23T10:14:11.369" v="7" actId="478"/>
          <ac:picMkLst>
            <pc:docMk/>
            <pc:sldMk cId="3671075685" sldId="318"/>
            <ac:picMk id="17410" creationId="{00000000-0000-0000-0000-000000000000}"/>
          </ac:picMkLst>
        </pc:picChg>
      </pc:sldChg>
      <pc:sldChg chg="new del setBg">
        <pc:chgData name="Lara Hopkinson" userId="4c46a3d6-da89-4616-bd45-1b70e49404c2" providerId="ADAL" clId="{7F1F0841-190A-46F8-9915-0C9D4FD90F14}" dt="2026-02-23T10:36:16.577" v="84" actId="47"/>
        <pc:sldMkLst>
          <pc:docMk/>
          <pc:sldMk cId="951411123" sldId="348"/>
        </pc:sldMkLst>
      </pc:sldChg>
      <pc:sldChg chg="addSp modSp new mod setBg">
        <pc:chgData name="Lara Hopkinson" userId="4c46a3d6-da89-4616-bd45-1b70e49404c2" providerId="ADAL" clId="{7F1F0841-190A-46F8-9915-0C9D4FD90F14}" dt="2026-02-23T10:52:11.422" v="406" actId="20577"/>
        <pc:sldMkLst>
          <pc:docMk/>
          <pc:sldMk cId="3919193810" sldId="349"/>
        </pc:sldMkLst>
        <pc:spChg chg="add mod">
          <ac:chgData name="Lara Hopkinson" userId="4c46a3d6-da89-4616-bd45-1b70e49404c2" providerId="ADAL" clId="{7F1F0841-190A-46F8-9915-0C9D4FD90F14}" dt="2026-02-23T10:52:11.422" v="406" actId="20577"/>
          <ac:spMkLst>
            <pc:docMk/>
            <pc:sldMk cId="3919193810" sldId="349"/>
            <ac:spMk id="2" creationId="{F695ECA7-47E9-3813-B5B4-497FBA44D21E}"/>
          </ac:spMkLst>
        </pc:spChg>
      </pc:sldChg>
      <pc:sldChg chg="modSp add mod">
        <pc:chgData name="Lara Hopkinson" userId="4c46a3d6-da89-4616-bd45-1b70e49404c2" providerId="ADAL" clId="{7F1F0841-190A-46F8-9915-0C9D4FD90F14}" dt="2026-02-23T10:53:20.883" v="587" actId="20577"/>
        <pc:sldMkLst>
          <pc:docMk/>
          <pc:sldMk cId="1181813693" sldId="350"/>
        </pc:sldMkLst>
        <pc:spChg chg="mod">
          <ac:chgData name="Lara Hopkinson" userId="4c46a3d6-da89-4616-bd45-1b70e49404c2" providerId="ADAL" clId="{7F1F0841-190A-46F8-9915-0C9D4FD90F14}" dt="2026-02-23T10:53:20.883" v="587" actId="20577"/>
          <ac:spMkLst>
            <pc:docMk/>
            <pc:sldMk cId="1181813693" sldId="350"/>
            <ac:spMk id="2" creationId="{DDE72454-A9C7-8762-308D-16519899B83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2/23/2026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rgbClr val="B7E7FF"/>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2/23/2026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rgbClr val="B7E7FF"/>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2/23/2026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7"/>
          </a:xfrm>
          <a:prstGeom prst="rect">
            <a:avLst/>
          </a:prstGeom>
          <a:blipFill>
            <a:blip r:embed="rId2" cstate="print"/>
            <a:stretch>
              <a:fillRect/>
            </a:stretch>
          </a:blipFill>
        </p:spPr>
        <p:txBody>
          <a:bodyPr wrap="square" lIns="0" tIns="0" rIns="0" bIns="0" rtlCol="0"/>
          <a:lstStyle/>
          <a:p>
            <a:endParaRPr/>
          </a:p>
        </p:txBody>
      </p:sp>
      <p:sp>
        <p:nvSpPr>
          <p:cNvPr id="17" name="bk object 17"/>
          <p:cNvSpPr/>
          <p:nvPr/>
        </p:nvSpPr>
        <p:spPr>
          <a:xfrm>
            <a:off x="158495" y="1629155"/>
            <a:ext cx="685800" cy="838200"/>
          </a:xfrm>
          <a:prstGeom prst="rect">
            <a:avLst/>
          </a:prstGeom>
          <a:blipFill>
            <a:blip r:embed="rId3" cstate="print"/>
            <a:stretch>
              <a:fillRect/>
            </a:stretch>
          </a:blipFill>
        </p:spPr>
        <p:txBody>
          <a:bodyPr wrap="square" lIns="0" tIns="0" rIns="0" bIns="0" rtlCol="0"/>
          <a:lstStyle/>
          <a:p>
            <a:endParaRPr/>
          </a:p>
        </p:txBody>
      </p:sp>
      <p:sp>
        <p:nvSpPr>
          <p:cNvPr id="18" name="bk object 18"/>
          <p:cNvSpPr/>
          <p:nvPr/>
        </p:nvSpPr>
        <p:spPr>
          <a:xfrm>
            <a:off x="483108" y="1591055"/>
            <a:ext cx="3243072" cy="902208"/>
          </a:xfrm>
          <a:prstGeom prst="rect">
            <a:avLst/>
          </a:prstGeom>
          <a:blipFill>
            <a:blip r:embed="rId4" cstate="print"/>
            <a:stretch>
              <a:fillRect/>
            </a:stretch>
          </a:blipFill>
        </p:spPr>
        <p:txBody>
          <a:bodyPr wrap="square" lIns="0" tIns="0" rIns="0" bIns="0" rtlCol="0"/>
          <a:lstStyle/>
          <a:p>
            <a:endParaRPr/>
          </a:p>
        </p:txBody>
      </p:sp>
      <p:sp>
        <p:nvSpPr>
          <p:cNvPr id="19" name="bk object 19"/>
          <p:cNvSpPr/>
          <p:nvPr/>
        </p:nvSpPr>
        <p:spPr>
          <a:xfrm>
            <a:off x="483108" y="2078735"/>
            <a:ext cx="4009644" cy="902208"/>
          </a:xfrm>
          <a:prstGeom prst="rect">
            <a:avLst/>
          </a:prstGeom>
          <a:blipFill>
            <a:blip r:embed="rId5" cstate="print"/>
            <a:stretch>
              <a:fillRect/>
            </a:stretch>
          </a:blipFill>
        </p:spPr>
        <p:txBody>
          <a:bodyPr wrap="square" lIns="0" tIns="0" rIns="0" bIns="0" rtlCol="0"/>
          <a:lstStyle/>
          <a:p>
            <a:endParaRPr/>
          </a:p>
        </p:txBody>
      </p:sp>
      <p:sp>
        <p:nvSpPr>
          <p:cNvPr id="20" name="bk object 20"/>
          <p:cNvSpPr/>
          <p:nvPr/>
        </p:nvSpPr>
        <p:spPr>
          <a:xfrm>
            <a:off x="483108" y="2566416"/>
            <a:ext cx="4279392" cy="902208"/>
          </a:xfrm>
          <a:prstGeom prst="rect">
            <a:avLst/>
          </a:prstGeom>
          <a:blipFill>
            <a:blip r:embed="rId6" cstate="print"/>
            <a:stretch>
              <a:fillRect/>
            </a:stretch>
          </a:blipFill>
        </p:spPr>
        <p:txBody>
          <a:bodyPr wrap="square" lIns="0" tIns="0" rIns="0" bIns="0" rtlCol="0"/>
          <a:lstStyle/>
          <a:p>
            <a:endParaRPr/>
          </a:p>
        </p:txBody>
      </p:sp>
      <p:sp>
        <p:nvSpPr>
          <p:cNvPr id="21" name="bk object 21"/>
          <p:cNvSpPr/>
          <p:nvPr/>
        </p:nvSpPr>
        <p:spPr>
          <a:xfrm>
            <a:off x="483108" y="3054095"/>
            <a:ext cx="2327148" cy="902207"/>
          </a:xfrm>
          <a:prstGeom prst="rect">
            <a:avLst/>
          </a:prstGeom>
          <a:blipFill>
            <a:blip r:embed="rId7" cstate="print"/>
            <a:stretch>
              <a:fillRect/>
            </a:stretch>
          </a:blipFill>
        </p:spPr>
        <p:txBody>
          <a:bodyPr wrap="square" lIns="0" tIns="0" rIns="0" bIns="0" rtlCol="0"/>
          <a:lstStyle/>
          <a:p>
            <a:endParaRPr/>
          </a:p>
        </p:txBody>
      </p:sp>
      <p:sp>
        <p:nvSpPr>
          <p:cNvPr id="22" name="bk object 22"/>
          <p:cNvSpPr/>
          <p:nvPr/>
        </p:nvSpPr>
        <p:spPr>
          <a:xfrm>
            <a:off x="483108" y="3541776"/>
            <a:ext cx="3119628" cy="902207"/>
          </a:xfrm>
          <a:prstGeom prst="rect">
            <a:avLst/>
          </a:prstGeom>
          <a:blipFill>
            <a:blip r:embed="rId8" cstate="print"/>
            <a:stretch>
              <a:fillRect/>
            </a:stretch>
          </a:blipFill>
        </p:spPr>
        <p:txBody>
          <a:bodyPr wrap="square" lIns="0" tIns="0" rIns="0" bIns="0" rtlCol="0"/>
          <a:lstStyle/>
          <a:p>
            <a:endParaRPr/>
          </a:p>
        </p:txBody>
      </p:sp>
      <p:sp>
        <p:nvSpPr>
          <p:cNvPr id="23" name="bk object 23"/>
          <p:cNvSpPr/>
          <p:nvPr/>
        </p:nvSpPr>
        <p:spPr>
          <a:xfrm>
            <a:off x="3066288" y="3541776"/>
            <a:ext cx="649224" cy="902207"/>
          </a:xfrm>
          <a:prstGeom prst="rect">
            <a:avLst/>
          </a:prstGeom>
          <a:blipFill>
            <a:blip r:embed="rId9" cstate="print"/>
            <a:stretch>
              <a:fillRect/>
            </a:stretch>
          </a:blipFill>
        </p:spPr>
        <p:txBody>
          <a:bodyPr wrap="square" lIns="0" tIns="0" rIns="0" bIns="0" rtlCol="0"/>
          <a:lstStyle/>
          <a:p>
            <a:endParaRPr/>
          </a:p>
        </p:txBody>
      </p:sp>
      <p:sp>
        <p:nvSpPr>
          <p:cNvPr id="24" name="bk object 24"/>
          <p:cNvSpPr/>
          <p:nvPr/>
        </p:nvSpPr>
        <p:spPr>
          <a:xfrm>
            <a:off x="483108" y="4126991"/>
            <a:ext cx="649224" cy="902208"/>
          </a:xfrm>
          <a:prstGeom prst="rect">
            <a:avLst/>
          </a:prstGeom>
          <a:blipFill>
            <a:blip r:embed="rId9" cstate="print"/>
            <a:stretch>
              <a:fillRect/>
            </a:stretch>
          </a:blip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400" b="0" i="0">
                <a:solidFill>
                  <a:srgbClr val="B7E7FF"/>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2/23/2026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2/23/2026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7"/>
          </a:xfrm>
          <a:prstGeom prst="rect">
            <a:avLst/>
          </a:prstGeom>
          <a:blipFill>
            <a:blip r:embed="rId7" cstate="print"/>
            <a:stretch>
              <a:fillRect/>
            </a:stretch>
          </a:blipFill>
        </p:spPr>
        <p:txBody>
          <a:bodyPr wrap="square" lIns="0" tIns="0" rIns="0" bIns="0" rtlCol="0"/>
          <a:lstStyle/>
          <a:p>
            <a:endParaRPr/>
          </a:p>
        </p:txBody>
      </p:sp>
      <p:sp>
        <p:nvSpPr>
          <p:cNvPr id="2" name="Holder 2"/>
          <p:cNvSpPr>
            <a:spLocks noGrp="1"/>
          </p:cNvSpPr>
          <p:nvPr>
            <p:ph type="title"/>
          </p:nvPr>
        </p:nvSpPr>
        <p:spPr>
          <a:xfrm>
            <a:off x="556361" y="56388"/>
            <a:ext cx="8031276" cy="1654810"/>
          </a:xfrm>
          <a:prstGeom prst="rect">
            <a:avLst/>
          </a:prstGeom>
        </p:spPr>
        <p:txBody>
          <a:bodyPr wrap="square" lIns="0" tIns="0" rIns="0" bIns="0">
            <a:spAutoFit/>
          </a:bodyPr>
          <a:lstStyle>
            <a:lvl1pPr>
              <a:defRPr sz="4400" b="0" i="0">
                <a:solidFill>
                  <a:srgbClr val="B7E7FF"/>
                </a:solidFill>
                <a:latin typeface="Arial"/>
                <a:cs typeface="Arial"/>
              </a:defRPr>
            </a:lvl1pPr>
          </a:lstStyle>
          <a:p>
            <a:endParaRPr/>
          </a:p>
        </p:txBody>
      </p:sp>
      <p:sp>
        <p:nvSpPr>
          <p:cNvPr id="3" name="Holder 3"/>
          <p:cNvSpPr>
            <a:spLocks noGrp="1"/>
          </p:cNvSpPr>
          <p:nvPr>
            <p:ph type="body" idx="1"/>
          </p:nvPr>
        </p:nvSpPr>
        <p:spPr>
          <a:xfrm>
            <a:off x="380491" y="1407921"/>
            <a:ext cx="8383016" cy="461899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2/23/2026</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akG_50JwUJQ"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yCADVqxRoP8?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jpg"/><Relationship Id="rId4" Type="http://schemas.openxmlformats.org/officeDocument/2006/relationships/image" Target="../media/image32.jpg"/></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png"/><Relationship Id="rId1" Type="http://schemas.openxmlformats.org/officeDocument/2006/relationships/slideLayout" Target="../slideLayouts/slideLayout5.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 Id="rId9" Type="http://schemas.openxmlformats.org/officeDocument/2006/relationships/image" Target="../media/image51.jpg"/></Relationships>
</file>

<file path=ppt/slides/_rels/slide46.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55.jpg"/></Relationships>
</file>

<file path=ppt/slides/_rels/slide5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slideLayout" Target="../slideLayouts/slideLayout2.xml"/><Relationship Id="rId1" Type="http://schemas.openxmlformats.org/officeDocument/2006/relationships/video" Target="https://www.youtube.com/embed/vmtaWQxBYFk?feature=oembed"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 Id="rId4" Type="http://schemas.openxmlformats.org/officeDocument/2006/relationships/image" Target="../media/image75.jpeg"/></Relationships>
</file>

<file path=ppt/slides/_rels/slide7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video" Target="https://www.youtube.com/embed/cpkRvc-sOKk" TargetMode="External"/></Relationships>
</file>

<file path=ppt/slides/_rels/slide7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85800" y="1219200"/>
            <a:ext cx="7772400" cy="2362200"/>
          </a:xfrm>
          <a:custGeom>
            <a:avLst/>
            <a:gdLst/>
            <a:ahLst/>
            <a:cxnLst/>
            <a:rect l="l" t="t" r="r" b="b"/>
            <a:pathLst>
              <a:path w="7772400" h="1600200">
                <a:moveTo>
                  <a:pt x="0" y="1600200"/>
                </a:moveTo>
                <a:lnTo>
                  <a:pt x="7772400" y="1600200"/>
                </a:lnTo>
                <a:lnTo>
                  <a:pt x="7772400" y="0"/>
                </a:lnTo>
                <a:lnTo>
                  <a:pt x="0" y="0"/>
                </a:lnTo>
                <a:lnTo>
                  <a:pt x="0" y="1600200"/>
                </a:lnTo>
                <a:close/>
              </a:path>
            </a:pathLst>
          </a:custGeom>
          <a:solidFill>
            <a:srgbClr val="0099CC"/>
          </a:solidFill>
        </p:spPr>
        <p:txBody>
          <a:bodyPr wrap="square" lIns="0" tIns="0" rIns="0" bIns="0" rtlCol="0"/>
          <a:lstStyle/>
          <a:p>
            <a:endParaRPr/>
          </a:p>
        </p:txBody>
      </p:sp>
      <p:sp>
        <p:nvSpPr>
          <p:cNvPr id="6" name="object 6"/>
          <p:cNvSpPr txBox="1">
            <a:spLocks noGrp="1"/>
          </p:cNvSpPr>
          <p:nvPr>
            <p:ph type="title"/>
          </p:nvPr>
        </p:nvSpPr>
        <p:spPr>
          <a:xfrm>
            <a:off x="814294" y="1295400"/>
            <a:ext cx="7620000" cy="2031325"/>
          </a:xfrm>
          <a:prstGeom prst="rect">
            <a:avLst/>
          </a:prstGeom>
        </p:spPr>
        <p:txBody>
          <a:bodyPr vert="horz" wrap="square" lIns="0" tIns="0" rIns="0" bIns="0" rtlCol="0">
            <a:spAutoFit/>
          </a:bodyPr>
          <a:lstStyle/>
          <a:p>
            <a:pPr algn="ctr">
              <a:lnSpc>
                <a:spcPct val="100000"/>
              </a:lnSpc>
            </a:pPr>
            <a:r>
              <a:rPr lang="en-GB" b="1" dirty="0">
                <a:effectLst>
                  <a:outerShdw blurRad="38100" dist="38100" dir="2700000" algn="tl">
                    <a:srgbClr val="000000">
                      <a:alpha val="43137"/>
                    </a:srgbClr>
                  </a:outerShdw>
                </a:effectLst>
              </a:rPr>
              <a:t>Sustainable Development</a:t>
            </a:r>
            <a:endParaRPr b="1" dirty="0">
              <a:effectLst>
                <a:outerShdw blurRad="38100" dist="38100" dir="2700000" algn="tl">
                  <a:srgbClr val="000000">
                    <a:alpha val="43137"/>
                  </a:srgbClr>
                </a:outerShdw>
              </a:effectLst>
            </a:endParaRPr>
          </a:p>
          <a:p>
            <a:pPr algn="ctr">
              <a:lnSpc>
                <a:spcPct val="100000"/>
              </a:lnSpc>
            </a:pPr>
            <a:r>
              <a:rPr lang="en-GB" b="1" dirty="0">
                <a:effectLst>
                  <a:outerShdw blurRad="38100" dist="38100" dir="2700000" algn="tl">
                    <a:srgbClr val="000000">
                      <a:alpha val="43137"/>
                    </a:srgbClr>
                  </a:outerShdw>
                </a:effectLst>
              </a:rPr>
              <a:t>/ Sustainable Urban Communities </a:t>
            </a:r>
            <a:endParaRPr b="1" dirty="0">
              <a:effectLst>
                <a:outerShdw blurRad="38100" dist="38100" dir="2700000" algn="tl">
                  <a:srgbClr val="000000">
                    <a:alpha val="43137"/>
                  </a:srgbClr>
                </a:outerShdw>
              </a:effectLst>
            </a:endParaRPr>
          </a:p>
        </p:txBody>
      </p:sp>
      <p:sp>
        <p:nvSpPr>
          <p:cNvPr id="8" name="object 8"/>
          <p:cNvSpPr/>
          <p:nvPr/>
        </p:nvSpPr>
        <p:spPr>
          <a:xfrm>
            <a:off x="7248143" y="4334255"/>
            <a:ext cx="649224" cy="902208"/>
          </a:xfrm>
          <a:prstGeom prst="rect">
            <a:avLst/>
          </a:prstGeom>
          <a:blipFill>
            <a:blip r:embed="rId2" cstate="print"/>
            <a:stretch>
              <a:fillRect/>
            </a:stretch>
          </a:blipFill>
        </p:spPr>
        <p:txBody>
          <a:bodyPr wrap="square" lIns="0" tIns="0" rIns="0" bIns="0" rtlCol="0"/>
          <a:lstStyle/>
          <a:p>
            <a:endParaRPr/>
          </a:p>
        </p:txBody>
      </p:sp>
      <p:sp>
        <p:nvSpPr>
          <p:cNvPr id="9" name="object 9"/>
          <p:cNvSpPr txBox="1"/>
          <p:nvPr/>
        </p:nvSpPr>
        <p:spPr>
          <a:xfrm>
            <a:off x="1757587" y="4425315"/>
            <a:ext cx="5733415" cy="984885"/>
          </a:xfrm>
          <a:prstGeom prst="rect">
            <a:avLst/>
          </a:prstGeom>
        </p:spPr>
        <p:txBody>
          <a:bodyPr vert="horz" wrap="square" lIns="0" tIns="0" rIns="0" bIns="0" rtlCol="0">
            <a:spAutoFit/>
          </a:bodyPr>
          <a:lstStyle/>
          <a:p>
            <a:pPr marL="12700" algn="ctr">
              <a:lnSpc>
                <a:spcPct val="100000"/>
              </a:lnSpc>
            </a:pPr>
            <a:r>
              <a:rPr lang="en-GB" sz="3200" b="1" dirty="0">
                <a:solidFill>
                  <a:srgbClr val="FFFFFF"/>
                </a:solidFill>
                <a:effectLst>
                  <a:outerShdw blurRad="38100" dist="38100" dir="2700000" algn="tl">
                    <a:srgbClr val="000000">
                      <a:alpha val="43137"/>
                    </a:srgbClr>
                  </a:outerShdw>
                </a:effectLst>
                <a:latin typeface="Arial"/>
                <a:cs typeface="Arial"/>
              </a:rPr>
              <a:t>Sustainable Consumption </a:t>
            </a:r>
            <a:r>
              <a:rPr sz="3200" b="1" dirty="0">
                <a:solidFill>
                  <a:srgbClr val="FFFFFF"/>
                </a:solidFill>
                <a:effectLst>
                  <a:outerShdw blurRad="38100" dist="38100" dir="2700000" algn="tl">
                    <a:srgbClr val="000000">
                      <a:alpha val="43137"/>
                    </a:srgbClr>
                  </a:outerShdw>
                </a:effectLst>
                <a:latin typeface="Arial"/>
                <a:cs typeface="Arial"/>
              </a:rPr>
              <a:t>and</a:t>
            </a:r>
            <a:r>
              <a:rPr lang="en-GB" sz="3200" b="1" dirty="0">
                <a:solidFill>
                  <a:srgbClr val="FFFFFF"/>
                </a:solidFill>
                <a:effectLst>
                  <a:outerShdw blurRad="38100" dist="38100" dir="2700000" algn="tl">
                    <a:srgbClr val="000000">
                      <a:alpha val="43137"/>
                    </a:srgbClr>
                  </a:outerShdw>
                </a:effectLst>
                <a:latin typeface="Arial"/>
                <a:cs typeface="Arial"/>
              </a:rPr>
              <a:t> Production </a:t>
            </a:r>
            <a:endParaRPr sz="3200" dirty="0">
              <a:effectLst>
                <a:outerShdw blurRad="38100" dist="38100" dir="2700000" algn="tl">
                  <a:srgbClr val="000000">
                    <a:alpha val="43137"/>
                  </a:srgbClr>
                </a:outerShdw>
              </a:effectLst>
              <a:latin typeface="Arial"/>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0" rIns="0" bIns="0" rtlCol="0">
            <a:spAutoFit/>
          </a:bodyPr>
          <a:lstStyle/>
          <a:p>
            <a:pPr marR="5080" algn="ctr">
              <a:lnSpc>
                <a:spcPct val="100000"/>
              </a:lnSpc>
            </a:pPr>
            <a:r>
              <a:rPr sz="3600" dirty="0">
                <a:solidFill>
                  <a:srgbClr val="FFFFFF"/>
                </a:solidFill>
                <a:effectLst>
                  <a:outerShdw blurRad="38100" dist="38100" dir="2700000" algn="tl">
                    <a:srgbClr val="000000">
                      <a:alpha val="43137"/>
                    </a:srgbClr>
                  </a:outerShdw>
                </a:effectLst>
              </a:rPr>
              <a:t>Moving forward sustainably </a:t>
            </a:r>
            <a:r>
              <a:rPr sz="3600" spc="-5" dirty="0">
                <a:solidFill>
                  <a:srgbClr val="FFFFFF"/>
                </a:solidFill>
                <a:effectLst>
                  <a:outerShdw blurRad="38100" dist="38100" dir="2700000" algn="tl">
                    <a:srgbClr val="000000">
                      <a:alpha val="43137"/>
                    </a:srgbClr>
                  </a:outerShdw>
                </a:effectLst>
              </a:rPr>
              <a:t>– </a:t>
            </a:r>
            <a:r>
              <a:rPr sz="3600" dirty="0">
                <a:solidFill>
                  <a:srgbClr val="FFFFFF"/>
                </a:solidFill>
                <a:effectLst>
                  <a:outerShdw blurRad="38100" dist="38100" dir="2700000" algn="tl">
                    <a:srgbClr val="000000">
                      <a:alpha val="43137"/>
                    </a:srgbClr>
                  </a:outerShdw>
                </a:effectLst>
              </a:rPr>
              <a:t>why</a:t>
            </a:r>
            <a:r>
              <a:rPr sz="3600" spc="-125" dirty="0">
                <a:solidFill>
                  <a:srgbClr val="FFFFFF"/>
                </a:solidFill>
                <a:effectLst>
                  <a:outerShdw blurRad="38100" dist="38100" dir="2700000" algn="tl">
                    <a:srgbClr val="000000">
                      <a:alpha val="43137"/>
                    </a:srgbClr>
                  </a:outerShdw>
                </a:effectLst>
              </a:rPr>
              <a:t> </a:t>
            </a:r>
            <a:r>
              <a:rPr sz="3600" dirty="0">
                <a:solidFill>
                  <a:srgbClr val="FFFFFF"/>
                </a:solidFill>
                <a:effectLst>
                  <a:outerShdw blurRad="38100" dist="38100" dir="2700000" algn="tl">
                    <a:srgbClr val="000000">
                      <a:alpha val="43137"/>
                    </a:srgbClr>
                  </a:outerShdw>
                </a:effectLst>
              </a:rPr>
              <a:t>does  it take </a:t>
            </a:r>
            <a:r>
              <a:rPr sz="3600" spc="-5" dirty="0">
                <a:solidFill>
                  <a:srgbClr val="FFFFFF"/>
                </a:solidFill>
                <a:effectLst>
                  <a:outerShdw blurRad="38100" dist="38100" dir="2700000" algn="tl">
                    <a:srgbClr val="000000">
                      <a:alpha val="43137"/>
                    </a:srgbClr>
                  </a:outerShdw>
                </a:effectLst>
              </a:rPr>
              <a:t>so </a:t>
            </a:r>
            <a:r>
              <a:rPr sz="3600" dirty="0">
                <a:solidFill>
                  <a:srgbClr val="FFFFFF"/>
                </a:solidFill>
                <a:effectLst>
                  <a:outerShdw blurRad="38100" dist="38100" dir="2700000" algn="tl">
                    <a:srgbClr val="000000">
                      <a:alpha val="43137"/>
                    </a:srgbClr>
                  </a:outerShdw>
                </a:effectLst>
              </a:rPr>
              <a:t>long for there to be </a:t>
            </a:r>
            <a:r>
              <a:rPr sz="3600" spc="-5" dirty="0">
                <a:solidFill>
                  <a:srgbClr val="FFFFFF"/>
                </a:solidFill>
                <a:effectLst>
                  <a:outerShdw blurRad="38100" dist="38100" dir="2700000" algn="tl">
                    <a:srgbClr val="000000">
                      <a:alpha val="43137"/>
                    </a:srgbClr>
                  </a:outerShdw>
                </a:effectLst>
              </a:rPr>
              <a:t>a  </a:t>
            </a:r>
            <a:r>
              <a:rPr sz="3600" dirty="0">
                <a:solidFill>
                  <a:srgbClr val="FFFFFF"/>
                </a:solidFill>
                <a:effectLst>
                  <a:outerShdw blurRad="38100" dist="38100" dir="2700000" algn="tl">
                    <a:srgbClr val="000000">
                      <a:alpha val="43137"/>
                    </a:srgbClr>
                  </a:outerShdw>
                </a:effectLst>
              </a:rPr>
              <a:t>noticeable</a:t>
            </a:r>
            <a:r>
              <a:rPr sz="3600" spc="-100" dirty="0">
                <a:solidFill>
                  <a:srgbClr val="FFFFFF"/>
                </a:solidFill>
                <a:effectLst>
                  <a:outerShdw blurRad="38100" dist="38100" dir="2700000" algn="tl">
                    <a:srgbClr val="000000">
                      <a:alpha val="43137"/>
                    </a:srgbClr>
                  </a:outerShdw>
                </a:effectLst>
              </a:rPr>
              <a:t> </a:t>
            </a:r>
            <a:r>
              <a:rPr sz="3600" dirty="0">
                <a:solidFill>
                  <a:srgbClr val="FFFFFF"/>
                </a:solidFill>
                <a:effectLst>
                  <a:outerShdw blurRad="38100" dist="38100" dir="2700000" algn="tl">
                    <a:srgbClr val="000000">
                      <a:alpha val="43137"/>
                    </a:srgbClr>
                  </a:outerShdw>
                </a:effectLst>
              </a:rPr>
              <a:t>change?</a:t>
            </a:r>
            <a:endParaRPr sz="3600" dirty="0">
              <a:effectLst>
                <a:outerShdw blurRad="38100" dist="38100" dir="2700000" algn="tl">
                  <a:srgbClr val="000000">
                    <a:alpha val="43137"/>
                  </a:srgbClr>
                </a:outerShdw>
              </a:effectLst>
            </a:endParaRPr>
          </a:p>
        </p:txBody>
      </p:sp>
      <p:sp>
        <p:nvSpPr>
          <p:cNvPr id="3" name="object 3"/>
          <p:cNvSpPr txBox="1"/>
          <p:nvPr/>
        </p:nvSpPr>
        <p:spPr>
          <a:xfrm>
            <a:off x="1222044" y="4216995"/>
            <a:ext cx="6931356" cy="2564805"/>
          </a:xfrm>
          <a:prstGeom prst="rect">
            <a:avLst/>
          </a:prstGeom>
        </p:spPr>
        <p:txBody>
          <a:bodyPr vert="horz" wrap="square" lIns="0" tIns="0" rIns="0" bIns="0" rtlCol="0">
            <a:spAutoFit/>
          </a:bodyPr>
          <a:lstStyle/>
          <a:p>
            <a:pPr marL="298450" indent="-285750">
              <a:lnSpc>
                <a:spcPct val="100000"/>
              </a:lnSpc>
              <a:buFont typeface="Arial" pitchFamily="34" charset="0"/>
              <a:buChar char="•"/>
              <a:tabLst>
                <a:tab pos="156210" algn="l"/>
              </a:tabLst>
            </a:pPr>
            <a:r>
              <a:rPr sz="1800" b="1" spc="-5" dirty="0">
                <a:solidFill>
                  <a:srgbClr val="FFFFFF"/>
                </a:solidFill>
                <a:effectLst>
                  <a:outerShdw blurRad="38100" dist="38100" dir="2700000" algn="tl">
                    <a:srgbClr val="000000">
                      <a:alpha val="43137"/>
                    </a:srgbClr>
                  </a:outerShdw>
                </a:effectLst>
                <a:latin typeface="Arial"/>
                <a:cs typeface="Arial"/>
              </a:rPr>
              <a:t>“</a:t>
            </a:r>
            <a:r>
              <a:rPr sz="2400" b="1" spc="-5" dirty="0">
                <a:solidFill>
                  <a:srgbClr val="FFFFFF"/>
                </a:solidFill>
                <a:effectLst>
                  <a:outerShdw blurRad="38100" dist="38100" dir="2700000" algn="tl">
                    <a:srgbClr val="000000">
                      <a:alpha val="43137"/>
                    </a:srgbClr>
                  </a:outerShdw>
                </a:effectLst>
                <a:latin typeface="Arial"/>
                <a:cs typeface="Arial"/>
              </a:rPr>
              <a:t>Someone </a:t>
            </a:r>
            <a:r>
              <a:rPr sz="2400" b="1" spc="-15" dirty="0">
                <a:solidFill>
                  <a:srgbClr val="FFFFFF"/>
                </a:solidFill>
                <a:effectLst>
                  <a:outerShdw blurRad="38100" dist="38100" dir="2700000" algn="tl">
                    <a:srgbClr val="000000">
                      <a:alpha val="43137"/>
                    </a:srgbClr>
                  </a:outerShdw>
                </a:effectLst>
                <a:latin typeface="Arial"/>
                <a:cs typeface="Arial"/>
              </a:rPr>
              <a:t>else’s</a:t>
            </a:r>
            <a:r>
              <a:rPr sz="2400" b="1" spc="-25" dirty="0">
                <a:solidFill>
                  <a:srgbClr val="FFFFFF"/>
                </a:solidFill>
                <a:effectLst>
                  <a:outerShdw blurRad="38100" dist="38100" dir="2700000" algn="tl">
                    <a:srgbClr val="000000">
                      <a:alpha val="43137"/>
                    </a:srgbClr>
                  </a:outerShdw>
                </a:effectLst>
                <a:latin typeface="Arial"/>
                <a:cs typeface="Arial"/>
              </a:rPr>
              <a:t> </a:t>
            </a:r>
            <a:r>
              <a:rPr sz="2400" b="1" spc="-5" dirty="0">
                <a:solidFill>
                  <a:srgbClr val="FFFFFF"/>
                </a:solidFill>
                <a:effectLst>
                  <a:outerShdw blurRad="38100" dist="38100" dir="2700000" algn="tl">
                    <a:srgbClr val="000000">
                      <a:alpha val="43137"/>
                    </a:srgbClr>
                  </a:outerShdw>
                </a:effectLst>
                <a:latin typeface="Arial"/>
                <a:cs typeface="Arial"/>
              </a:rPr>
              <a:t>responsibility”</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1440"/>
              </a:spcBef>
              <a:buFont typeface="Arial" pitchFamily="34" charset="0"/>
              <a:buChar char="•"/>
              <a:tabLst>
                <a:tab pos="203200" algn="l"/>
              </a:tabLst>
            </a:pPr>
            <a:r>
              <a:rPr sz="2400" b="1" spc="-5" dirty="0">
                <a:solidFill>
                  <a:srgbClr val="FFFFFF"/>
                </a:solidFill>
                <a:effectLst>
                  <a:outerShdw blurRad="38100" dist="38100" dir="2700000" algn="tl">
                    <a:srgbClr val="000000">
                      <a:alpha val="43137"/>
                    </a:srgbClr>
                  </a:outerShdw>
                </a:effectLst>
                <a:latin typeface="Arial"/>
                <a:cs typeface="Arial"/>
              </a:rPr>
              <a:t>“Don’t </a:t>
            </a:r>
            <a:r>
              <a:rPr sz="2400" b="1" dirty="0">
                <a:solidFill>
                  <a:srgbClr val="FFFFFF"/>
                </a:solidFill>
                <a:effectLst>
                  <a:outerShdw blurRad="38100" dist="38100" dir="2700000" algn="tl">
                    <a:srgbClr val="000000">
                      <a:alpha val="43137"/>
                    </a:srgbClr>
                  </a:outerShdw>
                </a:effectLst>
                <a:latin typeface="Arial"/>
                <a:cs typeface="Arial"/>
              </a:rPr>
              <a:t>want to think </a:t>
            </a:r>
            <a:r>
              <a:rPr sz="2400" b="1" spc="-5" dirty="0">
                <a:solidFill>
                  <a:srgbClr val="FFFFFF"/>
                </a:solidFill>
                <a:effectLst>
                  <a:outerShdw blurRad="38100" dist="38100" dir="2700000" algn="tl">
                    <a:srgbClr val="000000">
                      <a:alpha val="43137"/>
                    </a:srgbClr>
                  </a:outerShdw>
                </a:effectLst>
                <a:latin typeface="Arial"/>
                <a:cs typeface="Arial"/>
              </a:rPr>
              <a:t>about</a:t>
            </a:r>
            <a:r>
              <a:rPr sz="2400" b="1" spc="-120" dirty="0">
                <a:solidFill>
                  <a:srgbClr val="FFFFFF"/>
                </a:solidFill>
                <a:effectLst>
                  <a:outerShdw blurRad="38100" dist="38100" dir="2700000" algn="tl">
                    <a:srgbClr val="000000">
                      <a:alpha val="43137"/>
                    </a:srgbClr>
                  </a:outerShdw>
                </a:effectLst>
                <a:latin typeface="Arial"/>
                <a:cs typeface="Arial"/>
              </a:rPr>
              <a:t> </a:t>
            </a:r>
            <a:r>
              <a:rPr sz="2400" b="1" dirty="0">
                <a:solidFill>
                  <a:srgbClr val="FFFFFF"/>
                </a:solidFill>
                <a:effectLst>
                  <a:outerShdw blurRad="38100" dist="38100" dir="2700000" algn="tl">
                    <a:srgbClr val="000000">
                      <a:alpha val="43137"/>
                    </a:srgbClr>
                  </a:outerShdw>
                </a:effectLst>
                <a:latin typeface="Arial"/>
                <a:cs typeface="Arial"/>
              </a:rPr>
              <a:t>it”</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1440"/>
              </a:spcBef>
              <a:buFont typeface="Arial" pitchFamily="34" charset="0"/>
              <a:buChar char="•"/>
              <a:tabLst>
                <a:tab pos="203200" algn="l"/>
              </a:tabLst>
            </a:pPr>
            <a:r>
              <a:rPr sz="2400" b="1" spc="-5" dirty="0">
                <a:solidFill>
                  <a:srgbClr val="FFFFFF"/>
                </a:solidFill>
                <a:effectLst>
                  <a:outerShdw blurRad="38100" dist="38100" dir="2700000" algn="tl">
                    <a:srgbClr val="000000">
                      <a:alpha val="43137"/>
                    </a:srgbClr>
                  </a:outerShdw>
                </a:effectLst>
                <a:latin typeface="Arial"/>
                <a:cs typeface="Arial"/>
              </a:rPr>
              <a:t>“Don’t </a:t>
            </a:r>
            <a:r>
              <a:rPr sz="2400" b="1" dirty="0">
                <a:solidFill>
                  <a:srgbClr val="FFFFFF"/>
                </a:solidFill>
                <a:effectLst>
                  <a:outerShdw blurRad="38100" dist="38100" dir="2700000" algn="tl">
                    <a:srgbClr val="000000">
                      <a:alpha val="43137"/>
                    </a:srgbClr>
                  </a:outerShdw>
                </a:effectLst>
                <a:latin typeface="Arial"/>
                <a:cs typeface="Arial"/>
              </a:rPr>
              <a:t>want to </a:t>
            </a:r>
            <a:r>
              <a:rPr sz="2400" b="1" spc="-5" dirty="0">
                <a:solidFill>
                  <a:srgbClr val="FFFFFF"/>
                </a:solidFill>
                <a:effectLst>
                  <a:outerShdw blurRad="38100" dist="38100" dir="2700000" algn="tl">
                    <a:srgbClr val="000000">
                      <a:alpha val="43137"/>
                    </a:srgbClr>
                  </a:outerShdw>
                </a:effectLst>
                <a:latin typeface="Arial"/>
                <a:cs typeface="Arial"/>
              </a:rPr>
              <a:t>reduce my standard </a:t>
            </a:r>
            <a:r>
              <a:rPr sz="2400" b="1" dirty="0">
                <a:solidFill>
                  <a:srgbClr val="FFFFFF"/>
                </a:solidFill>
                <a:effectLst>
                  <a:outerShdw blurRad="38100" dist="38100" dir="2700000" algn="tl">
                    <a:srgbClr val="000000">
                      <a:alpha val="43137"/>
                    </a:srgbClr>
                  </a:outerShdw>
                </a:effectLst>
                <a:latin typeface="Arial"/>
                <a:cs typeface="Arial"/>
              </a:rPr>
              <a:t>of</a:t>
            </a:r>
            <a:r>
              <a:rPr sz="2400" b="1" spc="-25" dirty="0">
                <a:solidFill>
                  <a:srgbClr val="FFFFFF"/>
                </a:solidFill>
                <a:effectLst>
                  <a:outerShdw blurRad="38100" dist="38100" dir="2700000" algn="tl">
                    <a:srgbClr val="000000">
                      <a:alpha val="43137"/>
                    </a:srgbClr>
                  </a:outerShdw>
                </a:effectLst>
                <a:latin typeface="Arial"/>
                <a:cs typeface="Arial"/>
              </a:rPr>
              <a:t> </a:t>
            </a:r>
            <a:r>
              <a:rPr sz="2400" b="1" dirty="0">
                <a:solidFill>
                  <a:srgbClr val="FFFFFF"/>
                </a:solidFill>
                <a:effectLst>
                  <a:outerShdw blurRad="38100" dist="38100" dir="2700000" algn="tl">
                    <a:srgbClr val="000000">
                      <a:alpha val="43137"/>
                    </a:srgbClr>
                  </a:outerShdw>
                </a:effectLst>
                <a:latin typeface="Arial"/>
                <a:cs typeface="Arial"/>
              </a:rPr>
              <a:t>living”</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1440"/>
              </a:spcBef>
              <a:buFont typeface="Arial" pitchFamily="34" charset="0"/>
              <a:buChar char="•"/>
              <a:tabLst>
                <a:tab pos="193040" algn="l"/>
              </a:tabLst>
            </a:pPr>
            <a:r>
              <a:rPr sz="2400" b="1" dirty="0">
                <a:solidFill>
                  <a:srgbClr val="FFFFFF"/>
                </a:solidFill>
                <a:effectLst>
                  <a:outerShdw blurRad="38100" dist="38100" dir="2700000" algn="tl">
                    <a:srgbClr val="000000">
                      <a:alpha val="43137"/>
                    </a:srgbClr>
                  </a:outerShdw>
                </a:effectLst>
                <a:latin typeface="Arial"/>
                <a:cs typeface="Arial"/>
              </a:rPr>
              <a:t>Attitude / </a:t>
            </a:r>
            <a:r>
              <a:rPr sz="2400" b="1" spc="-5" dirty="0">
                <a:solidFill>
                  <a:srgbClr val="FFFFFF"/>
                </a:solidFill>
                <a:effectLst>
                  <a:outerShdw blurRad="38100" dist="38100" dir="2700000" algn="tl">
                    <a:srgbClr val="000000">
                      <a:alpha val="43137"/>
                    </a:srgbClr>
                  </a:outerShdw>
                </a:effectLst>
                <a:latin typeface="Arial"/>
                <a:cs typeface="Arial"/>
              </a:rPr>
              <a:t>behaviour</a:t>
            </a:r>
            <a:r>
              <a:rPr sz="2400" b="1" spc="-95" dirty="0">
                <a:solidFill>
                  <a:srgbClr val="FFFFFF"/>
                </a:solidFill>
                <a:effectLst>
                  <a:outerShdw blurRad="38100" dist="38100" dir="2700000" algn="tl">
                    <a:srgbClr val="000000">
                      <a:alpha val="43137"/>
                    </a:srgbClr>
                  </a:outerShdw>
                </a:effectLst>
                <a:latin typeface="Arial"/>
                <a:cs typeface="Arial"/>
              </a:rPr>
              <a:t> </a:t>
            </a:r>
            <a:r>
              <a:rPr sz="2400" b="1" spc="-5" dirty="0">
                <a:solidFill>
                  <a:srgbClr val="FFFFFF"/>
                </a:solidFill>
                <a:effectLst>
                  <a:outerShdw blurRad="38100" dist="38100" dir="2700000" algn="tl">
                    <a:srgbClr val="000000">
                      <a:alpha val="43137"/>
                    </a:srgbClr>
                  </a:outerShdw>
                </a:effectLst>
                <a:latin typeface="Arial"/>
                <a:cs typeface="Arial"/>
              </a:rPr>
              <a:t>gap</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1440"/>
              </a:spcBef>
              <a:buFont typeface="Arial" pitchFamily="34" charset="0"/>
              <a:buChar char="•"/>
              <a:tabLst>
                <a:tab pos="203200" algn="l"/>
              </a:tabLst>
            </a:pPr>
            <a:r>
              <a:rPr sz="2400" b="1" spc="-5" dirty="0">
                <a:solidFill>
                  <a:srgbClr val="FFFFFF"/>
                </a:solidFill>
                <a:effectLst>
                  <a:outerShdw blurRad="38100" dist="38100" dir="2700000" algn="tl">
                    <a:srgbClr val="000000">
                      <a:alpha val="43137"/>
                    </a:srgbClr>
                  </a:outerShdw>
                </a:effectLst>
                <a:latin typeface="Arial"/>
                <a:cs typeface="Arial"/>
              </a:rPr>
              <a:t>Price!</a:t>
            </a:r>
            <a:endParaRPr sz="2400" dirty="0">
              <a:effectLst>
                <a:outerShdw blurRad="38100" dist="38100" dir="2700000" algn="tl">
                  <a:srgbClr val="000000">
                    <a:alpha val="43137"/>
                  </a:srgbClr>
                </a:outerShdw>
              </a:effectLst>
              <a:latin typeface="Arial"/>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80491" y="1407921"/>
            <a:ext cx="8383016" cy="1846659"/>
          </a:xfrm>
        </p:spPr>
        <p:txBody>
          <a:bodyPr/>
          <a:lstStyle/>
          <a:p>
            <a:pPr algn="ctr"/>
            <a:r>
              <a:rPr lang="en-GB" sz="4000" b="1" dirty="0">
                <a:solidFill>
                  <a:schemeClr val="bg1"/>
                </a:solidFill>
                <a:effectLst>
                  <a:outerShdw blurRad="38100" dist="38100" dir="2700000" algn="tl">
                    <a:srgbClr val="000000">
                      <a:alpha val="43137"/>
                    </a:srgbClr>
                  </a:outerShdw>
                </a:effectLst>
                <a:latin typeface="Arial" pitchFamily="34" charset="0"/>
                <a:cs typeface="Arial" pitchFamily="34" charset="0"/>
              </a:rPr>
              <a:t>What does sustainable consumption and production mean to you?</a:t>
            </a:r>
          </a:p>
        </p:txBody>
      </p:sp>
    </p:spTree>
    <p:extLst>
      <p:ext uri="{BB962C8B-B14F-4D97-AF65-F5344CB8AC3E}">
        <p14:creationId xmlns:p14="http://schemas.microsoft.com/office/powerpoint/2010/main" val="2192425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kG_50JwUJQ"/>
          <p:cNvPicPr>
            <a:picLocks noRot="1" noChangeAspect="1"/>
          </p:cNvPicPr>
          <p:nvPr>
            <a:videoFile r:link="rId1"/>
          </p:nvPr>
        </p:nvPicPr>
        <p:blipFill>
          <a:blip r:embed="rId3"/>
          <a:stretch>
            <a:fillRect/>
          </a:stretch>
        </p:blipFill>
        <p:spPr>
          <a:xfrm>
            <a:off x="300566" y="1447800"/>
            <a:ext cx="8542867" cy="4805362"/>
          </a:xfrm>
          <a:prstGeom prst="rect">
            <a:avLst/>
          </a:prstGeom>
        </p:spPr>
      </p:pic>
      <p:sp>
        <p:nvSpPr>
          <p:cNvPr id="6" name="Title 1"/>
          <p:cNvSpPr>
            <a:spLocks noGrp="1"/>
          </p:cNvSpPr>
          <p:nvPr>
            <p:ph type="title"/>
          </p:nvPr>
        </p:nvSpPr>
        <p:spPr>
          <a:xfrm>
            <a:off x="556361" y="56388"/>
            <a:ext cx="8031276" cy="677108"/>
          </a:xfrm>
        </p:spPr>
        <p:txBody>
          <a:bodyPr/>
          <a:lstStyle/>
          <a:p>
            <a:pPr algn="ctr"/>
            <a:r>
              <a:rPr lang="en-GB" dirty="0">
                <a:solidFill>
                  <a:schemeClr val="bg1"/>
                </a:solidFill>
                <a:effectLst>
                  <a:outerShdw blurRad="38100" dist="38100" dir="2700000" algn="tl">
                    <a:srgbClr val="000000">
                      <a:alpha val="43137"/>
                    </a:srgbClr>
                  </a:outerShdw>
                </a:effectLst>
              </a:rPr>
              <a:t>Short UN video on SCP</a:t>
            </a:r>
          </a:p>
        </p:txBody>
      </p:sp>
    </p:spTree>
    <p:extLst>
      <p:ext uri="{BB962C8B-B14F-4D97-AF65-F5344CB8AC3E}">
        <p14:creationId xmlns:p14="http://schemas.microsoft.com/office/powerpoint/2010/main" val="2703986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52600"/>
            <a:ext cx="8383016" cy="2954655"/>
          </a:xfrm>
        </p:spPr>
        <p:txBody>
          <a:bodyPr/>
          <a:lstStyle/>
          <a:p>
            <a:r>
              <a:rPr lang="en-GB" sz="2400" i="1" dirty="0">
                <a:solidFill>
                  <a:schemeClr val="bg1"/>
                </a:solidFill>
                <a:effectLst>
                  <a:outerShdw blurRad="38100" dist="38100" dir="2700000" algn="tl">
                    <a:srgbClr val="000000">
                      <a:alpha val="43137"/>
                    </a:srgbClr>
                  </a:outerShdw>
                </a:effectLst>
                <a:latin typeface="Arial" pitchFamily="34" charset="0"/>
                <a:cs typeface="Arial" pitchFamily="34" charset="0"/>
              </a:rPr>
              <a:t>"The major cause of the continued deterioration of the global environment is the unsustainable pattern of consumption and production, particularly in industrialised countries, which is a matter of grave concern, aggravating poverty and imbalances.“</a:t>
            </a: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b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b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(Agenda 21 (Chap. 4.3), Earth Summit, Rio 1992)</a:t>
            </a:r>
          </a:p>
        </p:txBody>
      </p:sp>
    </p:spTree>
    <p:extLst>
      <p:ext uri="{BB962C8B-B14F-4D97-AF65-F5344CB8AC3E}">
        <p14:creationId xmlns:p14="http://schemas.microsoft.com/office/powerpoint/2010/main" val="1311936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361" y="56388"/>
            <a:ext cx="8031276" cy="677108"/>
          </a:xfrm>
        </p:spPr>
        <p:txBody>
          <a:bodyPr/>
          <a:lstStyle/>
          <a:p>
            <a:pPr algn="ctr"/>
            <a:r>
              <a:rPr lang="en-GB" dirty="0">
                <a:solidFill>
                  <a:schemeClr val="bg1"/>
                </a:solidFill>
                <a:effectLst>
                  <a:outerShdw blurRad="38100" dist="38100" dir="2700000" algn="tl">
                    <a:srgbClr val="000000">
                      <a:alpha val="43137"/>
                    </a:srgbClr>
                  </a:outerShdw>
                </a:effectLst>
              </a:rPr>
              <a:t>Where did it come from?</a:t>
            </a:r>
          </a:p>
        </p:txBody>
      </p:sp>
      <p:sp>
        <p:nvSpPr>
          <p:cNvPr id="3" name="Text Placeholder 2"/>
          <p:cNvSpPr>
            <a:spLocks noGrp="1"/>
          </p:cNvSpPr>
          <p:nvPr>
            <p:ph type="body" idx="1"/>
          </p:nvPr>
        </p:nvSpPr>
        <p:spPr>
          <a:xfrm>
            <a:off x="380491" y="1407921"/>
            <a:ext cx="8383016" cy="738664"/>
          </a:xfrm>
        </p:spPr>
        <p:txBody>
          <a:body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1992 – Agenda 21, Chapter 4: Changing consumption patterns</a:t>
            </a:r>
          </a:p>
        </p:txBody>
      </p:sp>
      <p:sp>
        <p:nvSpPr>
          <p:cNvPr id="4" name="TextBox 3"/>
          <p:cNvSpPr txBox="1"/>
          <p:nvPr/>
        </p:nvSpPr>
        <p:spPr>
          <a:xfrm>
            <a:off x="609601" y="2590800"/>
            <a:ext cx="7924800" cy="2677656"/>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2 key elements:</a:t>
            </a:r>
          </a:p>
          <a:p>
            <a:pPr marL="342900" indent="-342900">
              <a:buAutoNum type="alphaLcParen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Focusing on unsustainable patterns of production and consumption</a:t>
            </a:r>
          </a:p>
          <a:p>
            <a:pPr marL="342900" indent="-342900">
              <a:buAutoNum type="alphaLcParenR"/>
            </a:pPr>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pPr marL="342900" indent="-342900">
              <a:buAutoNum type="alphaLcParen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Developing national policies and strategies to encourage change in unsustainable consumption patterns</a:t>
            </a:r>
          </a:p>
        </p:txBody>
      </p:sp>
    </p:spTree>
    <p:extLst>
      <p:ext uri="{BB962C8B-B14F-4D97-AF65-F5344CB8AC3E}">
        <p14:creationId xmlns:p14="http://schemas.microsoft.com/office/powerpoint/2010/main" val="3387855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Sustainable consumption &amp; production definition</a:t>
            </a:r>
          </a:p>
        </p:txBody>
      </p:sp>
      <p:sp>
        <p:nvSpPr>
          <p:cNvPr id="3" name="Text Placeholder 2"/>
          <p:cNvSpPr>
            <a:spLocks noGrp="1"/>
          </p:cNvSpPr>
          <p:nvPr>
            <p:ph type="body" idx="1"/>
          </p:nvPr>
        </p:nvSpPr>
        <p:spPr>
          <a:xfrm>
            <a:off x="380491" y="1704201"/>
            <a:ext cx="8383016" cy="369332"/>
          </a:xfrm>
        </p:spPr>
        <p:txBody>
          <a:bodyPr/>
          <a:lstStyle/>
          <a:p>
            <a:r>
              <a:rPr lang="en-GB" sz="2400" dirty="0">
                <a:solidFill>
                  <a:schemeClr val="bg1"/>
                </a:solidFill>
                <a:effectLst>
                  <a:outerShdw blurRad="38100" dist="38100" dir="2700000" algn="tl">
                    <a:srgbClr val="000000">
                      <a:alpha val="43137"/>
                    </a:srgbClr>
                  </a:outerShdw>
                </a:effectLst>
              </a:rPr>
              <a:t>Defined from the Oslo Symposium 1994:</a:t>
            </a:r>
          </a:p>
        </p:txBody>
      </p:sp>
      <p:sp>
        <p:nvSpPr>
          <p:cNvPr id="4" name="TextBox 3"/>
          <p:cNvSpPr txBox="1"/>
          <p:nvPr/>
        </p:nvSpPr>
        <p:spPr>
          <a:xfrm>
            <a:off x="1524000" y="2438400"/>
            <a:ext cx="6324600" cy="2677656"/>
          </a:xfrm>
          <a:prstGeom prst="rect">
            <a:avLst/>
          </a:prstGeom>
          <a:noFill/>
        </p:spPr>
        <p:txBody>
          <a:bodyPr wrap="square" rtlCol="0">
            <a:spAutoFit/>
          </a:bodyPr>
          <a:lstStyle/>
          <a:p>
            <a:r>
              <a:rPr lang="en-GB" sz="2400" i="1" dirty="0">
                <a:solidFill>
                  <a:schemeClr val="bg1"/>
                </a:solidFill>
                <a:effectLst>
                  <a:outerShdw blurRad="38100" dist="38100" dir="2700000" algn="tl">
                    <a:srgbClr val="000000">
                      <a:alpha val="43137"/>
                    </a:srgbClr>
                  </a:outerShdw>
                </a:effectLst>
              </a:rPr>
              <a:t>"the use of services and related products, which respond to basic needs and bring a better quality of life while minimizing the use of natural resources and toxic materials as well as the emissions of waste and pollutants over the life cycle of the service or product so as not to jeopardize the needs of further generations”</a:t>
            </a:r>
            <a:endParaRPr lang="en-GB" sz="2400" dirty="0">
              <a:solidFill>
                <a:schemeClr val="bg1"/>
              </a:solidFill>
              <a:effectLst>
                <a:outerShdw blurRad="38100" dist="38100" dir="2700000" algn="tl">
                  <a:srgbClr val="000000">
                    <a:alpha val="43137"/>
                  </a:srgbClr>
                </a:outerShdw>
              </a:effectLst>
            </a:endParaRPr>
          </a:p>
        </p:txBody>
      </p:sp>
      <p:sp>
        <p:nvSpPr>
          <p:cNvPr id="5" name="TextBox 4"/>
          <p:cNvSpPr txBox="1"/>
          <p:nvPr/>
        </p:nvSpPr>
        <p:spPr>
          <a:xfrm>
            <a:off x="762000" y="5943600"/>
            <a:ext cx="2132700" cy="461665"/>
          </a:xfrm>
          <a:prstGeom prst="rect">
            <a:avLst/>
          </a:prstGeom>
          <a:noFill/>
        </p:spPr>
        <p:txBody>
          <a:bodyPr wrap="none" rtlCol="0">
            <a:spAutoFit/>
          </a:bodyPr>
          <a:lstStyle/>
          <a:p>
            <a:r>
              <a:rPr lang="en-GB" sz="2400" dirty="0">
                <a:solidFill>
                  <a:schemeClr val="bg1"/>
                </a:solidFill>
                <a:effectLst>
                  <a:outerShdw blurRad="38100" dist="38100" dir="2700000" algn="tl">
                    <a:srgbClr val="000000">
                      <a:alpha val="43137"/>
                    </a:srgbClr>
                  </a:outerShdw>
                </a:effectLst>
              </a:rPr>
              <a:t>Sound familiar?</a:t>
            </a:r>
          </a:p>
        </p:txBody>
      </p:sp>
    </p:spTree>
    <p:extLst>
      <p:ext uri="{BB962C8B-B14F-4D97-AF65-F5344CB8AC3E}">
        <p14:creationId xmlns:p14="http://schemas.microsoft.com/office/powerpoint/2010/main" val="4031285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Oslo Symposium</a:t>
            </a:r>
            <a:br>
              <a:rPr lang="en-GB" dirty="0">
                <a:solidFill>
                  <a:schemeClr val="bg1"/>
                </a:solidFill>
                <a:effectLst>
                  <a:outerShdw blurRad="38100" dist="38100" dir="2700000" algn="tl">
                    <a:srgbClr val="000000">
                      <a:alpha val="43137"/>
                    </a:srgbClr>
                  </a:outerShdw>
                </a:effectLst>
              </a:rPr>
            </a:br>
            <a:r>
              <a:rPr lang="en-GB" dirty="0">
                <a:solidFill>
                  <a:schemeClr val="bg1"/>
                </a:solidFill>
                <a:effectLst>
                  <a:outerShdw blurRad="38100" dist="38100" dir="2700000" algn="tl">
                    <a:srgbClr val="000000">
                      <a:alpha val="43137"/>
                    </a:srgbClr>
                  </a:outerShdw>
                </a:effectLst>
              </a:rPr>
              <a:t>1994</a:t>
            </a:r>
          </a:p>
        </p:txBody>
      </p:sp>
      <p:sp>
        <p:nvSpPr>
          <p:cNvPr id="5" name="Text Placeholder 2"/>
          <p:cNvSpPr>
            <a:spLocks noGrp="1"/>
          </p:cNvSpPr>
          <p:nvPr>
            <p:ph type="body" idx="1"/>
          </p:nvPr>
        </p:nvSpPr>
        <p:spPr>
          <a:xfrm>
            <a:off x="380491" y="1704201"/>
            <a:ext cx="8383016" cy="2954655"/>
          </a:xfrm>
        </p:spPr>
        <p:txBody>
          <a:bodyPr/>
          <a:lstStyle/>
          <a:p>
            <a:r>
              <a:rPr lang="en-GB" sz="2400" dirty="0">
                <a:solidFill>
                  <a:schemeClr val="bg1"/>
                </a:solidFill>
                <a:effectLst>
                  <a:outerShdw blurRad="38100" dist="38100" dir="2700000" algn="tl">
                    <a:srgbClr val="000000">
                      <a:alpha val="43137"/>
                    </a:srgbClr>
                  </a:outerShdw>
                </a:effectLst>
              </a:rPr>
              <a:t>Outlined 5 central concepts for definition:</a:t>
            </a:r>
          </a:p>
          <a:p>
            <a:endParaRPr lang="en-GB" sz="2400" dirty="0">
              <a:solidFill>
                <a:schemeClr val="bg1"/>
              </a:solidFill>
              <a:effectLst>
                <a:outerShdw blurRad="38100" dist="38100" dir="2700000" algn="tl">
                  <a:srgbClr val="000000">
                    <a:alpha val="43137"/>
                  </a:srgbClr>
                </a:outerShdw>
              </a:effectLst>
            </a:endParaRPr>
          </a:p>
          <a:p>
            <a:pPr marL="457200" indent="-457200">
              <a:buFont typeface="+mj-lt"/>
              <a:buAutoNum type="arabicPeriod"/>
            </a:pPr>
            <a:r>
              <a:rPr lang="en-GB" sz="2400" dirty="0">
                <a:solidFill>
                  <a:schemeClr val="bg1"/>
                </a:solidFill>
                <a:effectLst>
                  <a:outerShdw blurRad="38100" dist="38100" dir="2700000" algn="tl">
                    <a:srgbClr val="000000">
                      <a:alpha val="43137"/>
                    </a:srgbClr>
                  </a:outerShdw>
                </a:effectLst>
              </a:rPr>
              <a:t>Satisfying basic human needs</a:t>
            </a:r>
          </a:p>
          <a:p>
            <a:pPr marL="457200" indent="-457200">
              <a:buFont typeface="+mj-lt"/>
              <a:buAutoNum type="arabicPeriod"/>
            </a:pPr>
            <a:r>
              <a:rPr lang="en-GB" sz="2400" dirty="0">
                <a:solidFill>
                  <a:schemeClr val="bg1"/>
                </a:solidFill>
                <a:effectLst>
                  <a:outerShdw blurRad="38100" dist="38100" dir="2700000" algn="tl">
                    <a:srgbClr val="000000">
                      <a:alpha val="43137"/>
                    </a:srgbClr>
                  </a:outerShdw>
                </a:effectLst>
              </a:rPr>
              <a:t>Privileging quality of life concerns over material standard of living</a:t>
            </a:r>
          </a:p>
          <a:p>
            <a:pPr marL="457200" indent="-457200">
              <a:buFont typeface="+mj-lt"/>
              <a:buAutoNum type="arabicPeriod"/>
            </a:pPr>
            <a:r>
              <a:rPr lang="en-GB" sz="2400" dirty="0">
                <a:solidFill>
                  <a:schemeClr val="bg1"/>
                </a:solidFill>
                <a:effectLst>
                  <a:outerShdw blurRad="38100" dist="38100" dir="2700000" algn="tl">
                    <a:srgbClr val="000000">
                      <a:alpha val="43137"/>
                    </a:srgbClr>
                  </a:outerShdw>
                </a:effectLst>
              </a:rPr>
              <a:t>Minimising resource use, waste &amp; pollution</a:t>
            </a:r>
          </a:p>
          <a:p>
            <a:pPr marL="457200" indent="-457200">
              <a:buFont typeface="+mj-lt"/>
              <a:buAutoNum type="arabicPeriod"/>
            </a:pPr>
            <a:r>
              <a:rPr lang="en-GB" sz="2400" dirty="0">
                <a:solidFill>
                  <a:schemeClr val="bg1"/>
                </a:solidFill>
                <a:effectLst>
                  <a:outerShdw blurRad="38100" dist="38100" dir="2700000" algn="tl">
                    <a:srgbClr val="000000">
                      <a:alpha val="43137"/>
                    </a:srgbClr>
                  </a:outerShdw>
                </a:effectLst>
              </a:rPr>
              <a:t>Taking a life cycle approach</a:t>
            </a:r>
          </a:p>
          <a:p>
            <a:pPr marL="457200" indent="-457200">
              <a:buFont typeface="+mj-lt"/>
              <a:buAutoNum type="arabicPeriod"/>
            </a:pPr>
            <a:r>
              <a:rPr lang="en-GB" sz="2400" dirty="0">
                <a:solidFill>
                  <a:schemeClr val="bg1"/>
                </a:solidFill>
                <a:effectLst>
                  <a:outerShdw blurRad="38100" dist="38100" dir="2700000" algn="tl">
                    <a:srgbClr val="000000">
                      <a:alpha val="43137"/>
                    </a:srgbClr>
                  </a:outerShdw>
                </a:effectLst>
              </a:rPr>
              <a:t>Acting with concerns for future generations </a:t>
            </a:r>
          </a:p>
        </p:txBody>
      </p:sp>
    </p:spTree>
    <p:extLst>
      <p:ext uri="{BB962C8B-B14F-4D97-AF65-F5344CB8AC3E}">
        <p14:creationId xmlns:p14="http://schemas.microsoft.com/office/powerpoint/2010/main" val="3901456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80491" y="1799272"/>
            <a:ext cx="8383016" cy="1107996"/>
          </a:xfrm>
        </p:spPr>
        <p:txBody>
          <a:bodyPr/>
          <a:lstStyle/>
          <a:p>
            <a:pPr marL="342900"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Recognised Sustainable Consumption &amp; Production (SCP) as an “overarching objective, and an essential requirement, of sustainable development”</a:t>
            </a:r>
          </a:p>
        </p:txBody>
      </p:sp>
      <p:sp>
        <p:nvSpPr>
          <p:cNvPr id="4"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Johannesburg Plan of Implementation 2002</a:t>
            </a:r>
          </a:p>
        </p:txBody>
      </p:sp>
      <p:sp>
        <p:nvSpPr>
          <p:cNvPr id="5" name="Text Placeholder 2"/>
          <p:cNvSpPr txBox="1">
            <a:spLocks/>
          </p:cNvSpPr>
          <p:nvPr/>
        </p:nvSpPr>
        <p:spPr>
          <a:xfrm>
            <a:off x="381000" y="4378404"/>
            <a:ext cx="8383016" cy="1107996"/>
          </a:xfrm>
          <a:prstGeom prst="rect">
            <a:avLst/>
          </a:prstGeom>
        </p:spPr>
        <p:txBody>
          <a:bodyPr wrap="square" lIns="0" tIns="0" rIns="0" bIns="0">
            <a:spAutoFit/>
          </a:bodyPr>
          <a:lstStyle>
            <a:lvl1pPr marL="0">
              <a:defRPr b="0" i="0">
                <a:solidFill>
                  <a:schemeClr val="tx1"/>
                </a:solidFill>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marL="342900"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Acknowledgement that “that fundamental changes in the way societies produce and consume are indispensable for achieving global sustainable development.”</a:t>
            </a:r>
          </a:p>
        </p:txBody>
      </p:sp>
    </p:spTree>
    <p:extLst>
      <p:ext uri="{BB962C8B-B14F-4D97-AF65-F5344CB8AC3E}">
        <p14:creationId xmlns:p14="http://schemas.microsoft.com/office/powerpoint/2010/main" val="3328211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80491" y="1535668"/>
            <a:ext cx="8383016" cy="3693319"/>
          </a:xfrm>
        </p:spPr>
        <p:txBody>
          <a:body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Chapter 3 - Changing unsustainable patterns of consumption and production</a:t>
            </a: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Calls for </a:t>
            </a:r>
            <a:r>
              <a:rPr lang="en-GB" sz="2400" i="1" dirty="0">
                <a:solidFill>
                  <a:schemeClr val="bg1"/>
                </a:solidFill>
                <a:effectLst>
                  <a:outerShdw blurRad="38100" dist="38100" dir="2700000" algn="tl">
                    <a:srgbClr val="000000">
                      <a:alpha val="43137"/>
                    </a:srgbClr>
                  </a:outerShdw>
                </a:effectLst>
                <a:latin typeface="Arial" pitchFamily="34" charset="0"/>
                <a:cs typeface="Arial" pitchFamily="34" charset="0"/>
              </a:rPr>
              <a:t>"Encourage and promote the development of a 10-year framework of programmes (10YFP) in support of regional and national initiatives to accelerate the shift towards sustainable consumption and production to promote social and economic development within the carrying capacity of ecosystems"</a:t>
            </a: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a:t>
            </a:r>
          </a:p>
          <a:p>
            <a:r>
              <a:rPr lang="en-GB" sz="2400" dirty="0" err="1">
                <a:solidFill>
                  <a:schemeClr val="bg1"/>
                </a:solidFill>
                <a:effectLst>
                  <a:outerShdw blurRad="38100" dist="38100" dir="2700000" algn="tl">
                    <a:srgbClr val="000000">
                      <a:alpha val="43137"/>
                    </a:srgbClr>
                  </a:outerShdw>
                </a:effectLst>
                <a:latin typeface="Arial" pitchFamily="34" charset="0"/>
                <a:cs typeface="Arial" pitchFamily="34" charset="0"/>
              </a:rPr>
              <a:t>JPoI</a:t>
            </a: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 chapter 3, paragraph 15</a:t>
            </a:r>
          </a:p>
        </p:txBody>
      </p:sp>
      <p:sp>
        <p:nvSpPr>
          <p:cNvPr id="4"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Johannesburg Plan of Implementation 2002</a:t>
            </a:r>
          </a:p>
        </p:txBody>
      </p:sp>
    </p:spTree>
    <p:extLst>
      <p:ext uri="{BB962C8B-B14F-4D97-AF65-F5344CB8AC3E}">
        <p14:creationId xmlns:p14="http://schemas.microsoft.com/office/powerpoint/2010/main" val="2053705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Marrakech Process</a:t>
            </a:r>
            <a:br>
              <a:rPr lang="en-GB" dirty="0">
                <a:solidFill>
                  <a:schemeClr val="bg1"/>
                </a:solidFill>
                <a:effectLst>
                  <a:outerShdw blurRad="38100" dist="38100" dir="2700000" algn="tl">
                    <a:srgbClr val="000000">
                      <a:alpha val="43137"/>
                    </a:srgbClr>
                  </a:outerShdw>
                </a:effectLst>
              </a:rPr>
            </a:br>
            <a:r>
              <a:rPr lang="en-GB" dirty="0">
                <a:solidFill>
                  <a:schemeClr val="bg1"/>
                </a:solidFill>
                <a:effectLst>
                  <a:outerShdw blurRad="38100" dist="38100" dir="2700000" algn="tl">
                    <a:srgbClr val="000000">
                      <a:alpha val="43137"/>
                    </a:srgbClr>
                  </a:outerShdw>
                </a:effectLst>
              </a:rPr>
              <a:t>2003</a:t>
            </a:r>
          </a:p>
        </p:txBody>
      </p:sp>
      <p:sp>
        <p:nvSpPr>
          <p:cNvPr id="5" name="Text Placeholder 2"/>
          <p:cNvSpPr>
            <a:spLocks noGrp="1"/>
          </p:cNvSpPr>
          <p:nvPr>
            <p:ph type="body" idx="1"/>
          </p:nvPr>
        </p:nvSpPr>
        <p:spPr>
          <a:xfrm>
            <a:off x="380491" y="1535668"/>
            <a:ext cx="8383016" cy="3693319"/>
          </a:xfrm>
        </p:spPr>
        <p:txBody>
          <a:body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Supports the implementation of SCP and to develop the 10-year Framework of Programmes on SCP (10YFP)</a:t>
            </a: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Global process (UNEP &amp; UN DESA)</a:t>
            </a: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Regional needs &amp; priorities</a:t>
            </a: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33 demonstration projects worldwide</a:t>
            </a:r>
          </a:p>
          <a:p>
            <a:pPr lvl="1"/>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Action plans, capacity building, tool kits</a:t>
            </a: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p:txBody>
      </p:sp>
      <p:pic>
        <p:nvPicPr>
          <p:cNvPr id="1026" name="Picture 2" descr="http://www.unep.fr/scp/marrakech/img/Marrakech%20logo_sma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5600" y="4343400"/>
            <a:ext cx="2209800" cy="2209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8342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535638"/>
            <a:ext cx="6264067" cy="4206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Themes of Marrakech task forces</a:t>
            </a:r>
          </a:p>
        </p:txBody>
      </p:sp>
      <p:sp>
        <p:nvSpPr>
          <p:cNvPr id="4" name="TextBox 3"/>
          <p:cNvSpPr txBox="1"/>
          <p:nvPr/>
        </p:nvSpPr>
        <p:spPr>
          <a:xfrm>
            <a:off x="0" y="6488668"/>
            <a:ext cx="4827347" cy="369332"/>
          </a:xfrm>
          <a:prstGeom prst="rect">
            <a:avLst/>
          </a:prstGeom>
          <a:noFill/>
        </p:spPr>
        <p:txBody>
          <a:bodyPr wrap="none" rtlCol="0">
            <a:spAutoFit/>
          </a:bodyPr>
          <a:lstStyle/>
          <a:p>
            <a:r>
              <a:rPr lang="en-GB" dirty="0">
                <a:solidFill>
                  <a:schemeClr val="bg1"/>
                </a:solidFill>
              </a:rPr>
              <a:t>Source: Marrakech Process Progress Report, 2011</a:t>
            </a:r>
          </a:p>
        </p:txBody>
      </p:sp>
    </p:spTree>
    <p:extLst>
      <p:ext uri="{BB962C8B-B14F-4D97-AF65-F5344CB8AC3E}">
        <p14:creationId xmlns:p14="http://schemas.microsoft.com/office/powerpoint/2010/main" val="2617732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80491" y="2438400"/>
            <a:ext cx="4446856" cy="2215991"/>
          </a:xfrm>
        </p:spPr>
        <p:txBody>
          <a:body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To develop an African eco-labelling mechanism that promotes appropriate environmental and social standards for the design and production of African products </a:t>
            </a:r>
          </a:p>
        </p:txBody>
      </p:sp>
      <p:sp>
        <p:nvSpPr>
          <p:cNvPr id="4" name="TextBox 3"/>
          <p:cNvSpPr txBox="1"/>
          <p:nvPr/>
        </p:nvSpPr>
        <p:spPr>
          <a:xfrm>
            <a:off x="0" y="6488668"/>
            <a:ext cx="4827347" cy="369332"/>
          </a:xfrm>
          <a:prstGeom prst="rect">
            <a:avLst/>
          </a:prstGeom>
          <a:noFill/>
        </p:spPr>
        <p:txBody>
          <a:bodyPr wrap="none" rtlCol="0">
            <a:spAutoFit/>
          </a:bodyPr>
          <a:lstStyle/>
          <a:p>
            <a:r>
              <a:rPr lang="en-GB" dirty="0">
                <a:solidFill>
                  <a:schemeClr val="bg1"/>
                </a:solidFill>
              </a:rPr>
              <a:t>Source: Marrakech Process Progress Report, 2011</a:t>
            </a:r>
          </a:p>
        </p:txBody>
      </p:sp>
      <p:sp>
        <p:nvSpPr>
          <p:cNvPr id="5"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Marrakech case studies:</a:t>
            </a:r>
            <a:br>
              <a:rPr lang="en-GB" dirty="0">
                <a:solidFill>
                  <a:schemeClr val="bg1"/>
                </a:solidFill>
                <a:effectLst>
                  <a:outerShdw blurRad="38100" dist="38100" dir="2700000" algn="tl">
                    <a:srgbClr val="000000">
                      <a:alpha val="43137"/>
                    </a:srgbClr>
                  </a:outerShdw>
                </a:effectLst>
              </a:rPr>
            </a:br>
            <a:r>
              <a:rPr lang="en-GB" dirty="0">
                <a:solidFill>
                  <a:schemeClr val="bg1"/>
                </a:solidFill>
                <a:effectLst>
                  <a:outerShdw blurRad="38100" dist="38100" dir="2700000" algn="tl">
                    <a:srgbClr val="000000">
                      <a:alpha val="43137"/>
                    </a:srgbClr>
                  </a:outerShdw>
                </a:effectLst>
              </a:rPr>
              <a:t>African Eco-labelling</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7348" y="1778909"/>
            <a:ext cx="3554652" cy="41646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3623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10-Year Framework of Programmes on SCP</a:t>
            </a:r>
          </a:p>
        </p:txBody>
      </p:sp>
      <p:sp>
        <p:nvSpPr>
          <p:cNvPr id="5" name="Text Placeholder 2"/>
          <p:cNvSpPr txBox="1">
            <a:spLocks/>
          </p:cNvSpPr>
          <p:nvPr/>
        </p:nvSpPr>
        <p:spPr>
          <a:xfrm>
            <a:off x="397192" y="2133600"/>
            <a:ext cx="8383016" cy="3323987"/>
          </a:xfrm>
          <a:prstGeom prst="rect">
            <a:avLst/>
          </a:prstGeom>
        </p:spPr>
        <p:txBody>
          <a:bodyPr wrap="square" lIns="0" tIns="0" rIns="0" bIns="0">
            <a:spAutoFit/>
          </a:bodyPr>
          <a:lstStyle>
            <a:lvl1pPr marL="0">
              <a:defRPr b="0" i="0">
                <a:solidFill>
                  <a:schemeClr val="tx1"/>
                </a:solidFill>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Adopted at Rio+20 Conference (2012) through paragraph 226 of “The Future We Want”:</a:t>
            </a: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a:t>
            </a:r>
            <a:r>
              <a:rPr lang="en-GB" sz="2400" i="1" dirty="0">
                <a:solidFill>
                  <a:schemeClr val="bg1"/>
                </a:solidFill>
                <a:effectLst>
                  <a:outerShdw blurRad="38100" dist="38100" dir="2700000" algn="tl">
                    <a:srgbClr val="000000">
                      <a:alpha val="43137"/>
                    </a:srgbClr>
                  </a:outerShdw>
                </a:effectLst>
                <a:latin typeface="Arial" pitchFamily="34" charset="0"/>
                <a:cs typeface="Arial" pitchFamily="34" charset="0"/>
              </a:rPr>
              <a:t>Member States adopt the 10-year framework of programmes on sustainable consumption and production patterns; the programmes contained within the framework are voluntary</a:t>
            </a: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a:t>
            </a:r>
          </a:p>
        </p:txBody>
      </p:sp>
    </p:spTree>
    <p:extLst>
      <p:ext uri="{BB962C8B-B14F-4D97-AF65-F5344CB8AC3E}">
        <p14:creationId xmlns:p14="http://schemas.microsoft.com/office/powerpoint/2010/main" val="3967136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10-Year Framework of Programmes on SCP</a:t>
            </a:r>
          </a:p>
        </p:txBody>
      </p:sp>
      <p:sp>
        <p:nvSpPr>
          <p:cNvPr id="5" name="Text Placeholder 2"/>
          <p:cNvSpPr txBox="1">
            <a:spLocks/>
          </p:cNvSpPr>
          <p:nvPr/>
        </p:nvSpPr>
        <p:spPr>
          <a:xfrm>
            <a:off x="397192" y="1752600"/>
            <a:ext cx="8383016" cy="3323987"/>
          </a:xfrm>
          <a:prstGeom prst="rect">
            <a:avLst/>
          </a:prstGeom>
        </p:spPr>
        <p:txBody>
          <a:bodyPr wrap="square" lIns="0" tIns="0" rIns="0" bIns="0">
            <a:spAutoFit/>
          </a:bodyPr>
          <a:lstStyle>
            <a:lvl1pPr marL="0">
              <a:defRPr b="0" i="0">
                <a:solidFill>
                  <a:schemeClr val="tx1"/>
                </a:solidFill>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Initial list of programmes:</a:t>
            </a:r>
          </a:p>
          <a:p>
            <a:pPr marL="800100" lvl="1"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Consumer information</a:t>
            </a:r>
          </a:p>
          <a:p>
            <a:pPr marL="800100" lvl="1"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lifestyles and education</a:t>
            </a:r>
          </a:p>
          <a:p>
            <a:pPr marL="800100" lvl="1"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public procurement</a:t>
            </a:r>
          </a:p>
          <a:p>
            <a:pPr marL="800100" lvl="1"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building and construction</a:t>
            </a:r>
          </a:p>
          <a:p>
            <a:pPr marL="800100" lvl="1"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tourism</a:t>
            </a:r>
          </a:p>
          <a:p>
            <a:pPr marL="800100" lvl="1"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food systems</a:t>
            </a:r>
          </a:p>
          <a:p>
            <a:pPr marL="800100" lvl="1" indent="-342900">
              <a:buFont typeface="Arial" pitchFamily="34" charset="0"/>
              <a:buChar char="•"/>
            </a:pPr>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pPr marL="800100" lvl="1" indent="-34290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New programmes can be considered…</a:t>
            </a:r>
          </a:p>
        </p:txBody>
      </p:sp>
    </p:spTree>
    <p:extLst>
      <p:ext uri="{BB962C8B-B14F-4D97-AF65-F5344CB8AC3E}">
        <p14:creationId xmlns:p14="http://schemas.microsoft.com/office/powerpoint/2010/main" val="2563167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56361" y="56388"/>
            <a:ext cx="8031276" cy="1354217"/>
          </a:xfrm>
        </p:spPr>
        <p:txBody>
          <a:bodyPr/>
          <a:lstStyle/>
          <a:p>
            <a:pPr algn="ctr"/>
            <a:r>
              <a:rPr lang="en-GB" dirty="0">
                <a:solidFill>
                  <a:schemeClr val="bg1"/>
                </a:solidFill>
                <a:effectLst>
                  <a:outerShdw blurRad="38100" dist="38100" dir="2700000" algn="tl">
                    <a:srgbClr val="000000">
                      <a:alpha val="43137"/>
                    </a:srgbClr>
                  </a:outerShdw>
                </a:effectLst>
              </a:rPr>
              <a:t>Consumer Information Programme</a:t>
            </a:r>
          </a:p>
        </p:txBody>
      </p:sp>
      <p:pic>
        <p:nvPicPr>
          <p:cNvPr id="3" name="Picture 2">
            <a:extLst>
              <a:ext uri="{FF2B5EF4-FFF2-40B4-BE49-F238E27FC236}">
                <a16:creationId xmlns:a16="http://schemas.microsoft.com/office/drawing/2014/main" id="{2382EEBF-8FDA-347E-2FEF-CD10A9A2CA73}"/>
              </a:ext>
            </a:extLst>
          </p:cNvPr>
          <p:cNvPicPr>
            <a:picLocks noChangeAspect="1"/>
          </p:cNvPicPr>
          <p:nvPr/>
        </p:nvPicPr>
        <p:blipFill rotWithShape="1">
          <a:blip r:embed="rId2"/>
          <a:srcRect t="11250" b="8750"/>
          <a:stretch/>
        </p:blipFill>
        <p:spPr>
          <a:xfrm>
            <a:off x="0" y="1676400"/>
            <a:ext cx="9144000" cy="4876800"/>
          </a:xfrm>
          <a:prstGeom prst="rect">
            <a:avLst/>
          </a:prstGeom>
        </p:spPr>
      </p:pic>
    </p:spTree>
    <p:extLst>
      <p:ext uri="{BB962C8B-B14F-4D97-AF65-F5344CB8AC3E}">
        <p14:creationId xmlns:p14="http://schemas.microsoft.com/office/powerpoint/2010/main" val="499627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27F047FE-1F62-9C82-241E-6BC88CA2A0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158" y="457200"/>
            <a:ext cx="8921683"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055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natomy of Action for Sustainable Living">
            <a:hlinkClick r:id="" action="ppaction://media"/>
            <a:extLst>
              <a:ext uri="{FF2B5EF4-FFF2-40B4-BE49-F238E27FC236}">
                <a16:creationId xmlns:a16="http://schemas.microsoft.com/office/drawing/2014/main" id="{22B076C2-E982-F9A3-BC49-E31D062FFD85}"/>
              </a:ext>
            </a:extLst>
          </p:cNvPr>
          <p:cNvPicPr>
            <a:picLocks noRot="1" noChangeAspect="1"/>
          </p:cNvPicPr>
          <p:nvPr>
            <a:videoFile r:link="rId1"/>
          </p:nvPr>
        </p:nvPicPr>
        <p:blipFill>
          <a:blip r:embed="rId3"/>
          <a:stretch>
            <a:fillRect/>
          </a:stretch>
        </p:blipFill>
        <p:spPr>
          <a:xfrm>
            <a:off x="0" y="846138"/>
            <a:ext cx="9144000" cy="5165725"/>
          </a:xfrm>
          <a:prstGeom prst="rect">
            <a:avLst/>
          </a:prstGeom>
        </p:spPr>
      </p:pic>
      <p:sp>
        <p:nvSpPr>
          <p:cNvPr id="3" name="TextBox 2">
            <a:extLst>
              <a:ext uri="{FF2B5EF4-FFF2-40B4-BE49-F238E27FC236}">
                <a16:creationId xmlns:a16="http://schemas.microsoft.com/office/drawing/2014/main" id="{FE9D9261-B0D6-7725-674E-B0137176B2B4}"/>
              </a:ext>
            </a:extLst>
          </p:cNvPr>
          <p:cNvSpPr txBox="1"/>
          <p:nvPr/>
        </p:nvSpPr>
        <p:spPr>
          <a:xfrm>
            <a:off x="0" y="6199863"/>
            <a:ext cx="8991600" cy="646331"/>
          </a:xfrm>
          <a:prstGeom prst="rect">
            <a:avLst/>
          </a:prstGeom>
          <a:noFill/>
        </p:spPr>
        <p:txBody>
          <a:bodyPr wrap="square" rtlCol="0">
            <a:spAutoFit/>
          </a:bodyPr>
          <a:lstStyle/>
          <a:p>
            <a:r>
              <a:rPr lang="en-GB" dirty="0">
                <a:solidFill>
                  <a:schemeClr val="bg1"/>
                </a:solidFill>
              </a:rPr>
              <a:t>https://www.oneplanetnetwork.org/programmes/sustainable-lifestyles-education/anatomy-of-action</a:t>
            </a:r>
          </a:p>
        </p:txBody>
      </p:sp>
    </p:spTree>
    <p:extLst>
      <p:ext uri="{BB962C8B-B14F-4D97-AF65-F5344CB8AC3E}">
        <p14:creationId xmlns:p14="http://schemas.microsoft.com/office/powerpoint/2010/main" val="1924152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D73C809-7C5B-3152-6396-4E47D78319D3}"/>
              </a:ext>
            </a:extLst>
          </p:cNvPr>
          <p:cNvPicPr>
            <a:picLocks noChangeAspect="1"/>
          </p:cNvPicPr>
          <p:nvPr/>
        </p:nvPicPr>
        <p:blipFill rotWithShape="1">
          <a:blip r:embed="rId2"/>
          <a:srcRect t="11250" r="1666" b="22500"/>
          <a:stretch/>
        </p:blipFill>
        <p:spPr>
          <a:xfrm>
            <a:off x="76200" y="1219200"/>
            <a:ext cx="8991600" cy="4038600"/>
          </a:xfrm>
          <a:prstGeom prst="rect">
            <a:avLst/>
          </a:prstGeom>
        </p:spPr>
      </p:pic>
    </p:spTree>
    <p:extLst>
      <p:ext uri="{BB962C8B-B14F-4D97-AF65-F5344CB8AC3E}">
        <p14:creationId xmlns:p14="http://schemas.microsoft.com/office/powerpoint/2010/main" val="3399738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B73B3A-0E49-F41A-8C9C-E997546ED6F7}"/>
              </a:ext>
            </a:extLst>
          </p:cNvPr>
          <p:cNvPicPr>
            <a:picLocks noChangeAspect="1"/>
          </p:cNvPicPr>
          <p:nvPr/>
        </p:nvPicPr>
        <p:blipFill rotWithShape="1">
          <a:blip r:embed="rId2"/>
          <a:srcRect l="21667" t="36250" r="23333" b="17500"/>
          <a:stretch/>
        </p:blipFill>
        <p:spPr>
          <a:xfrm>
            <a:off x="381000" y="304800"/>
            <a:ext cx="5029200" cy="2819400"/>
          </a:xfrm>
          <a:prstGeom prst="rect">
            <a:avLst/>
          </a:prstGeom>
        </p:spPr>
      </p:pic>
      <p:pic>
        <p:nvPicPr>
          <p:cNvPr id="5" name="Picture 4">
            <a:extLst>
              <a:ext uri="{FF2B5EF4-FFF2-40B4-BE49-F238E27FC236}">
                <a16:creationId xmlns:a16="http://schemas.microsoft.com/office/drawing/2014/main" id="{8F05FD5F-4672-5C76-DE7C-19C5FF5BC9E0}"/>
              </a:ext>
            </a:extLst>
          </p:cNvPr>
          <p:cNvPicPr>
            <a:picLocks noChangeAspect="1"/>
          </p:cNvPicPr>
          <p:nvPr/>
        </p:nvPicPr>
        <p:blipFill rotWithShape="1">
          <a:blip r:embed="rId3"/>
          <a:srcRect l="10834" t="37501" r="11666" b="7499"/>
          <a:stretch/>
        </p:blipFill>
        <p:spPr>
          <a:xfrm>
            <a:off x="1828800" y="3276600"/>
            <a:ext cx="7086600" cy="3352800"/>
          </a:xfrm>
          <a:prstGeom prst="rect">
            <a:avLst/>
          </a:prstGeom>
        </p:spPr>
      </p:pic>
    </p:spTree>
    <p:extLst>
      <p:ext uri="{BB962C8B-B14F-4D97-AF65-F5344CB8AC3E}">
        <p14:creationId xmlns:p14="http://schemas.microsoft.com/office/powerpoint/2010/main" val="2430312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0C07F78-BAE1-062B-458A-B269B4939917}"/>
              </a:ext>
            </a:extLst>
          </p:cNvPr>
          <p:cNvPicPr>
            <a:picLocks noChangeAspect="1"/>
          </p:cNvPicPr>
          <p:nvPr/>
        </p:nvPicPr>
        <p:blipFill rotWithShape="1">
          <a:blip r:embed="rId2"/>
          <a:srcRect l="23333" t="12500" r="24167" b="7384"/>
          <a:stretch/>
        </p:blipFill>
        <p:spPr>
          <a:xfrm>
            <a:off x="1245687" y="66943"/>
            <a:ext cx="6450513" cy="6562457"/>
          </a:xfrm>
          <a:prstGeom prst="rect">
            <a:avLst/>
          </a:prstGeom>
        </p:spPr>
      </p:pic>
    </p:spTree>
    <p:extLst>
      <p:ext uri="{BB962C8B-B14F-4D97-AF65-F5344CB8AC3E}">
        <p14:creationId xmlns:p14="http://schemas.microsoft.com/office/powerpoint/2010/main" val="1826708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56361" y="56388"/>
            <a:ext cx="8031276" cy="677108"/>
          </a:xfrm>
        </p:spPr>
        <p:txBody>
          <a:bodyPr/>
          <a:lstStyle/>
          <a:p>
            <a:pPr algn="ctr"/>
            <a:r>
              <a:rPr lang="en-GB" dirty="0">
                <a:solidFill>
                  <a:schemeClr val="bg1"/>
                </a:solidFill>
                <a:effectLst>
                  <a:outerShdw blurRad="38100" dist="38100" dir="2700000" algn="tl">
                    <a:srgbClr val="000000">
                      <a:alpha val="43137"/>
                    </a:srgbClr>
                  </a:outerShdw>
                </a:effectLst>
              </a:rPr>
              <a:t>2030 Agenda on SD</a:t>
            </a:r>
          </a:p>
        </p:txBody>
      </p:sp>
      <p:sp>
        <p:nvSpPr>
          <p:cNvPr id="5" name="Text Placeholder 2"/>
          <p:cNvSpPr txBox="1">
            <a:spLocks/>
          </p:cNvSpPr>
          <p:nvPr/>
        </p:nvSpPr>
        <p:spPr>
          <a:xfrm>
            <a:off x="397192" y="1752600"/>
            <a:ext cx="8383016" cy="738664"/>
          </a:xfrm>
          <a:prstGeom prst="rect">
            <a:avLst/>
          </a:prstGeom>
        </p:spPr>
        <p:txBody>
          <a:bodyPr wrap="square" lIns="0" tIns="0" rIns="0" bIns="0">
            <a:spAutoFit/>
          </a:bodyPr>
          <a:lstStyle>
            <a:lvl1pPr marL="0">
              <a:defRPr b="0" i="0">
                <a:solidFill>
                  <a:schemeClr val="tx1"/>
                </a:solidFill>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GB" sz="2400" b="1"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Development Goal 12: Ensure sustainable consumption and production patterns </a:t>
            </a:r>
          </a:p>
        </p:txBody>
      </p:sp>
      <p:sp>
        <p:nvSpPr>
          <p:cNvPr id="6" name="AutoShape 2" descr="Image result for sustainable development goal 12"/>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Image result for sustainable development goal 12"/>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sustainable development goal 12"/>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9" name="Picture 7" descr="E:\UWTSD\SDG1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4495800"/>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476033" y="2743200"/>
            <a:ext cx="8448892" cy="2308324"/>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Targets:</a:t>
            </a:r>
          </a:p>
          <a:p>
            <a:pPr marL="285750" indent="-28575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Implementation of the 10YFP</a:t>
            </a:r>
          </a:p>
          <a:p>
            <a:pPr marL="285750" indent="-28575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Management &amp; efficient use of natural resources</a:t>
            </a:r>
          </a:p>
          <a:p>
            <a:pPr marL="285750" indent="-285750">
              <a:buFont typeface="Arial" pitchFamily="34" charset="0"/>
              <a:buChar char="•"/>
            </a:pPr>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Halving per capita global food waste</a:t>
            </a:r>
          </a:p>
          <a:p>
            <a:endPar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endParaRPr>
          </a:p>
        </p:txBody>
      </p:sp>
    </p:spTree>
    <p:extLst>
      <p:ext uri="{BB962C8B-B14F-4D97-AF65-F5344CB8AC3E}">
        <p14:creationId xmlns:p14="http://schemas.microsoft.com/office/powerpoint/2010/main" val="14276031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a:blip r:embed="rId2"/>
          <a:stretch>
            <a:fillRect/>
          </a:stretch>
        </p:blipFill>
        <p:spPr>
          <a:xfrm>
            <a:off x="208450" y="1295400"/>
            <a:ext cx="8572500" cy="5048250"/>
          </a:xfrm>
          <a:prstGeom prst="rect">
            <a:avLst/>
          </a:prstGeom>
        </p:spPr>
      </p:pic>
      <p:sp>
        <p:nvSpPr>
          <p:cNvPr id="5" name="Title 1"/>
          <p:cNvSpPr txBox="1">
            <a:spLocks/>
          </p:cNvSpPr>
          <p:nvPr/>
        </p:nvSpPr>
        <p:spPr>
          <a:xfrm>
            <a:off x="708761" y="208788"/>
            <a:ext cx="8031276" cy="677108"/>
          </a:xfrm>
          <a:prstGeom prst="rect">
            <a:avLst/>
          </a:prstGeom>
        </p:spPr>
        <p:txBody>
          <a:bodyPr wrap="square" lIns="0" tIns="0" rIns="0" bIns="0">
            <a:spAutoFit/>
          </a:bodyPr>
          <a:lstStyle>
            <a:lvl1pPr>
              <a:defRPr sz="4400" b="0" i="0">
                <a:solidFill>
                  <a:srgbClr val="B7E7FF"/>
                </a:solidFill>
                <a:latin typeface="Arial"/>
                <a:ea typeface="+mj-ea"/>
                <a:cs typeface="Arial"/>
              </a:defRPr>
            </a:lvl1pPr>
          </a:lstStyle>
          <a:p>
            <a:pPr algn="ctr"/>
            <a:r>
              <a:rPr lang="en-GB" kern="0" dirty="0">
                <a:solidFill>
                  <a:schemeClr val="bg1"/>
                </a:solidFill>
                <a:effectLst>
                  <a:outerShdw blurRad="38100" dist="38100" dir="2700000" algn="tl">
                    <a:srgbClr val="000000">
                      <a:alpha val="43137"/>
                    </a:srgbClr>
                  </a:outerShdw>
                </a:effectLst>
              </a:rPr>
              <a:t>Effects of overconsumption</a:t>
            </a:r>
          </a:p>
        </p:txBody>
      </p:sp>
      <p:sp>
        <p:nvSpPr>
          <p:cNvPr id="7" name="TextBox 6"/>
          <p:cNvSpPr txBox="1"/>
          <p:nvPr/>
        </p:nvSpPr>
        <p:spPr>
          <a:xfrm>
            <a:off x="0" y="6488668"/>
            <a:ext cx="5049203" cy="369332"/>
          </a:xfrm>
          <a:prstGeom prst="rect">
            <a:avLst/>
          </a:prstGeom>
          <a:noFill/>
        </p:spPr>
        <p:txBody>
          <a:bodyPr wrap="none" rtlCol="0">
            <a:spAutoFit/>
          </a:bodyPr>
          <a:lstStyle/>
          <a:p>
            <a:r>
              <a:rPr lang="en-GB" dirty="0">
                <a:solidFill>
                  <a:schemeClr val="bg1"/>
                </a:solidFill>
              </a:rPr>
              <a:t>Source: Digital Globe / Foundation for Deep Ecology</a:t>
            </a:r>
          </a:p>
        </p:txBody>
      </p:sp>
    </p:spTree>
    <p:extLst>
      <p:ext uri="{BB962C8B-B14F-4D97-AF65-F5344CB8AC3E}">
        <p14:creationId xmlns:p14="http://schemas.microsoft.com/office/powerpoint/2010/main" val="851280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a:p>
        </p:txBody>
      </p:sp>
      <p:sp>
        <p:nvSpPr>
          <p:cNvPr id="4" name="Title 1"/>
          <p:cNvSpPr txBox="1">
            <a:spLocks/>
          </p:cNvSpPr>
          <p:nvPr/>
        </p:nvSpPr>
        <p:spPr>
          <a:xfrm>
            <a:off x="708761" y="208788"/>
            <a:ext cx="8031276" cy="677108"/>
          </a:xfrm>
          <a:prstGeom prst="rect">
            <a:avLst/>
          </a:prstGeom>
        </p:spPr>
        <p:txBody>
          <a:bodyPr wrap="square" lIns="0" tIns="0" rIns="0" bIns="0">
            <a:spAutoFit/>
          </a:bodyPr>
          <a:lstStyle>
            <a:lvl1pPr>
              <a:defRPr sz="4400" b="0" i="0">
                <a:solidFill>
                  <a:srgbClr val="B7E7FF"/>
                </a:solidFill>
                <a:latin typeface="Arial"/>
                <a:ea typeface="+mj-ea"/>
                <a:cs typeface="Arial"/>
              </a:defRPr>
            </a:lvl1pPr>
          </a:lstStyle>
          <a:p>
            <a:pPr algn="ctr"/>
            <a:r>
              <a:rPr lang="en-GB" kern="0" dirty="0">
                <a:solidFill>
                  <a:schemeClr val="bg1"/>
                </a:solidFill>
                <a:effectLst>
                  <a:outerShdw blurRad="38100" dist="38100" dir="2700000" algn="tl">
                    <a:srgbClr val="000000">
                      <a:alpha val="43137"/>
                    </a:srgbClr>
                  </a:outerShdw>
                </a:effectLst>
              </a:rPr>
              <a:t>Effects of overconsumption</a:t>
            </a:r>
          </a:p>
        </p:txBody>
      </p:sp>
      <p:pic>
        <p:nvPicPr>
          <p:cNvPr id="5" name="Picture 4"/>
          <p:cNvPicPr>
            <a:picLocks noChangeAspect="1"/>
          </p:cNvPicPr>
          <p:nvPr/>
        </p:nvPicPr>
        <p:blipFill>
          <a:blip r:embed="rId2"/>
          <a:stretch>
            <a:fillRect/>
          </a:stretch>
        </p:blipFill>
        <p:spPr>
          <a:xfrm>
            <a:off x="285749" y="1193291"/>
            <a:ext cx="8572500" cy="5048250"/>
          </a:xfrm>
          <a:prstGeom prst="rect">
            <a:avLst/>
          </a:prstGeom>
        </p:spPr>
      </p:pic>
      <p:sp>
        <p:nvSpPr>
          <p:cNvPr id="6" name="TextBox 5"/>
          <p:cNvSpPr txBox="1"/>
          <p:nvPr/>
        </p:nvSpPr>
        <p:spPr>
          <a:xfrm>
            <a:off x="0" y="6488668"/>
            <a:ext cx="2059218" cy="369332"/>
          </a:xfrm>
          <a:prstGeom prst="rect">
            <a:avLst/>
          </a:prstGeom>
          <a:noFill/>
        </p:spPr>
        <p:txBody>
          <a:bodyPr wrap="none" rtlCol="0">
            <a:spAutoFit/>
          </a:bodyPr>
          <a:lstStyle/>
          <a:p>
            <a:r>
              <a:rPr lang="en-GB" dirty="0">
                <a:solidFill>
                  <a:schemeClr val="bg1"/>
                </a:solidFill>
              </a:rPr>
              <a:t>Source: Pablo Lopez</a:t>
            </a:r>
          </a:p>
        </p:txBody>
      </p:sp>
    </p:spTree>
    <p:extLst>
      <p:ext uri="{BB962C8B-B14F-4D97-AF65-F5344CB8AC3E}">
        <p14:creationId xmlns:p14="http://schemas.microsoft.com/office/powerpoint/2010/main" val="3090222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90600" y="885896"/>
            <a:ext cx="7337225" cy="5686349"/>
          </a:xfrm>
          <a:prstGeom prst="rect">
            <a:avLst/>
          </a:prstGeom>
        </p:spPr>
      </p:pic>
      <p:sp>
        <p:nvSpPr>
          <p:cNvPr id="5" name="Title 1"/>
          <p:cNvSpPr txBox="1">
            <a:spLocks/>
          </p:cNvSpPr>
          <p:nvPr/>
        </p:nvSpPr>
        <p:spPr>
          <a:xfrm>
            <a:off x="708761" y="208788"/>
            <a:ext cx="8031276" cy="677108"/>
          </a:xfrm>
          <a:prstGeom prst="rect">
            <a:avLst/>
          </a:prstGeom>
        </p:spPr>
        <p:txBody>
          <a:bodyPr wrap="square" lIns="0" tIns="0" rIns="0" bIns="0">
            <a:spAutoFit/>
          </a:bodyPr>
          <a:lstStyle>
            <a:lvl1pPr>
              <a:defRPr sz="4400" b="0" i="0">
                <a:solidFill>
                  <a:srgbClr val="B7E7FF"/>
                </a:solidFill>
                <a:latin typeface="Arial"/>
                <a:ea typeface="+mj-ea"/>
                <a:cs typeface="Arial"/>
              </a:defRPr>
            </a:lvl1pPr>
          </a:lstStyle>
          <a:p>
            <a:pPr algn="ctr"/>
            <a:r>
              <a:rPr lang="en-GB" kern="0" dirty="0">
                <a:solidFill>
                  <a:schemeClr val="bg1"/>
                </a:solidFill>
                <a:effectLst>
                  <a:outerShdw blurRad="38100" dist="38100" dir="2700000" algn="tl">
                    <a:srgbClr val="000000">
                      <a:alpha val="43137"/>
                    </a:srgbClr>
                  </a:outerShdw>
                </a:effectLst>
              </a:rPr>
              <a:t>Effects of overconsumption</a:t>
            </a:r>
          </a:p>
        </p:txBody>
      </p:sp>
      <p:sp>
        <p:nvSpPr>
          <p:cNvPr id="6" name="TextBox 5"/>
          <p:cNvSpPr txBox="1"/>
          <p:nvPr/>
        </p:nvSpPr>
        <p:spPr>
          <a:xfrm>
            <a:off x="0" y="6488668"/>
            <a:ext cx="2189317" cy="369332"/>
          </a:xfrm>
          <a:prstGeom prst="rect">
            <a:avLst/>
          </a:prstGeom>
          <a:noFill/>
        </p:spPr>
        <p:txBody>
          <a:bodyPr wrap="none" rtlCol="0">
            <a:spAutoFit/>
          </a:bodyPr>
          <a:lstStyle/>
          <a:p>
            <a:r>
              <a:rPr lang="en-GB" dirty="0">
                <a:solidFill>
                  <a:schemeClr val="bg1"/>
                </a:solidFill>
              </a:rPr>
              <a:t>Source: Darin Oswald</a:t>
            </a:r>
          </a:p>
        </p:txBody>
      </p:sp>
    </p:spTree>
    <p:extLst>
      <p:ext uri="{BB962C8B-B14F-4D97-AF65-F5344CB8AC3E}">
        <p14:creationId xmlns:p14="http://schemas.microsoft.com/office/powerpoint/2010/main" val="37769465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a:blip r:embed="rId2"/>
          <a:stretch>
            <a:fillRect/>
          </a:stretch>
        </p:blipFill>
        <p:spPr>
          <a:xfrm>
            <a:off x="285749" y="1418938"/>
            <a:ext cx="8572500" cy="5048250"/>
          </a:xfrm>
          <a:prstGeom prst="rect">
            <a:avLst/>
          </a:prstGeom>
        </p:spPr>
      </p:pic>
      <p:sp>
        <p:nvSpPr>
          <p:cNvPr id="5" name="TextBox 4"/>
          <p:cNvSpPr txBox="1"/>
          <p:nvPr/>
        </p:nvSpPr>
        <p:spPr>
          <a:xfrm>
            <a:off x="0" y="6488668"/>
            <a:ext cx="2157770" cy="369332"/>
          </a:xfrm>
          <a:prstGeom prst="rect">
            <a:avLst/>
          </a:prstGeom>
          <a:noFill/>
        </p:spPr>
        <p:txBody>
          <a:bodyPr wrap="none" rtlCol="0">
            <a:spAutoFit/>
          </a:bodyPr>
          <a:lstStyle/>
          <a:p>
            <a:r>
              <a:rPr lang="en-GB" dirty="0">
                <a:solidFill>
                  <a:schemeClr val="bg1"/>
                </a:solidFill>
              </a:rPr>
              <a:t>Source: Mark </a:t>
            </a:r>
            <a:r>
              <a:rPr lang="en-GB" dirty="0" err="1">
                <a:solidFill>
                  <a:schemeClr val="bg1"/>
                </a:solidFill>
              </a:rPr>
              <a:t>Gamba</a:t>
            </a:r>
            <a:endParaRPr lang="en-GB" dirty="0">
              <a:solidFill>
                <a:schemeClr val="bg1"/>
              </a:solidFill>
            </a:endParaRPr>
          </a:p>
        </p:txBody>
      </p:sp>
      <p:sp>
        <p:nvSpPr>
          <p:cNvPr id="6" name="Title 1"/>
          <p:cNvSpPr txBox="1">
            <a:spLocks/>
          </p:cNvSpPr>
          <p:nvPr/>
        </p:nvSpPr>
        <p:spPr>
          <a:xfrm>
            <a:off x="708761" y="208788"/>
            <a:ext cx="8031276" cy="677108"/>
          </a:xfrm>
          <a:prstGeom prst="rect">
            <a:avLst/>
          </a:prstGeom>
        </p:spPr>
        <p:txBody>
          <a:bodyPr wrap="square" lIns="0" tIns="0" rIns="0" bIns="0">
            <a:spAutoFit/>
          </a:bodyPr>
          <a:lstStyle>
            <a:lvl1pPr>
              <a:defRPr sz="4400" b="0" i="0">
                <a:solidFill>
                  <a:srgbClr val="B7E7FF"/>
                </a:solidFill>
                <a:latin typeface="Arial"/>
                <a:ea typeface="+mj-ea"/>
                <a:cs typeface="Arial"/>
              </a:defRPr>
            </a:lvl1pPr>
          </a:lstStyle>
          <a:p>
            <a:pPr algn="ctr"/>
            <a:r>
              <a:rPr lang="en-GB" kern="0" dirty="0">
                <a:solidFill>
                  <a:schemeClr val="bg1"/>
                </a:solidFill>
                <a:effectLst>
                  <a:outerShdw blurRad="38100" dist="38100" dir="2700000" algn="tl">
                    <a:srgbClr val="000000">
                      <a:alpha val="43137"/>
                    </a:srgbClr>
                  </a:outerShdw>
                </a:effectLst>
              </a:rPr>
              <a:t>Effects of overconsumption</a:t>
            </a:r>
          </a:p>
        </p:txBody>
      </p:sp>
    </p:spTree>
    <p:extLst>
      <p:ext uri="{BB962C8B-B14F-4D97-AF65-F5344CB8AC3E}">
        <p14:creationId xmlns:p14="http://schemas.microsoft.com/office/powerpoint/2010/main" val="2625632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a:blip r:embed="rId2"/>
          <a:stretch>
            <a:fillRect/>
          </a:stretch>
        </p:blipFill>
        <p:spPr>
          <a:xfrm>
            <a:off x="285749" y="1344930"/>
            <a:ext cx="8572500" cy="5048250"/>
          </a:xfrm>
          <a:prstGeom prst="rect">
            <a:avLst/>
          </a:prstGeom>
        </p:spPr>
      </p:pic>
      <p:sp>
        <p:nvSpPr>
          <p:cNvPr id="5" name="Title 1"/>
          <p:cNvSpPr txBox="1">
            <a:spLocks/>
          </p:cNvSpPr>
          <p:nvPr/>
        </p:nvSpPr>
        <p:spPr>
          <a:xfrm>
            <a:off x="708761" y="208788"/>
            <a:ext cx="8031276" cy="677108"/>
          </a:xfrm>
          <a:prstGeom prst="rect">
            <a:avLst/>
          </a:prstGeom>
        </p:spPr>
        <p:txBody>
          <a:bodyPr wrap="square" lIns="0" tIns="0" rIns="0" bIns="0">
            <a:spAutoFit/>
          </a:bodyPr>
          <a:lstStyle>
            <a:lvl1pPr>
              <a:defRPr sz="4400" b="0" i="0">
                <a:solidFill>
                  <a:srgbClr val="B7E7FF"/>
                </a:solidFill>
                <a:latin typeface="Arial"/>
                <a:ea typeface="+mj-ea"/>
                <a:cs typeface="Arial"/>
              </a:defRPr>
            </a:lvl1pPr>
          </a:lstStyle>
          <a:p>
            <a:pPr algn="ctr"/>
            <a:r>
              <a:rPr lang="en-GB" kern="0" dirty="0">
                <a:solidFill>
                  <a:schemeClr val="bg1"/>
                </a:solidFill>
                <a:effectLst>
                  <a:outerShdw blurRad="38100" dist="38100" dir="2700000" algn="tl">
                    <a:srgbClr val="000000">
                      <a:alpha val="43137"/>
                    </a:srgbClr>
                  </a:outerShdw>
                </a:effectLst>
              </a:rPr>
              <a:t>Effects of overconsumption</a:t>
            </a:r>
          </a:p>
        </p:txBody>
      </p:sp>
      <p:sp>
        <p:nvSpPr>
          <p:cNvPr id="6" name="TextBox 5"/>
          <p:cNvSpPr txBox="1"/>
          <p:nvPr/>
        </p:nvSpPr>
        <p:spPr>
          <a:xfrm>
            <a:off x="0" y="6488668"/>
            <a:ext cx="2029017" cy="369332"/>
          </a:xfrm>
          <a:prstGeom prst="rect">
            <a:avLst/>
          </a:prstGeom>
          <a:noFill/>
        </p:spPr>
        <p:txBody>
          <a:bodyPr wrap="none" rtlCol="0">
            <a:spAutoFit/>
          </a:bodyPr>
          <a:lstStyle/>
          <a:p>
            <a:r>
              <a:rPr lang="en-GB" dirty="0">
                <a:solidFill>
                  <a:schemeClr val="bg1"/>
                </a:solidFill>
              </a:rPr>
              <a:t>Source: Garth Lentz</a:t>
            </a:r>
          </a:p>
        </p:txBody>
      </p:sp>
    </p:spTree>
    <p:extLst>
      <p:ext uri="{BB962C8B-B14F-4D97-AF65-F5344CB8AC3E}">
        <p14:creationId xmlns:p14="http://schemas.microsoft.com/office/powerpoint/2010/main" val="31717795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50E01-7172-DCFA-70EA-9B983502A8B7}"/>
              </a:ext>
            </a:extLst>
          </p:cNvPr>
          <p:cNvSpPr>
            <a:spLocks noGrp="1"/>
          </p:cNvSpPr>
          <p:nvPr>
            <p:ph type="title"/>
          </p:nvPr>
        </p:nvSpPr>
        <p:spPr>
          <a:xfrm>
            <a:off x="556361" y="56388"/>
            <a:ext cx="8031276" cy="677108"/>
          </a:xfrm>
        </p:spPr>
        <p:txBody>
          <a:bodyPr/>
          <a:lstStyle/>
          <a:p>
            <a:r>
              <a:rPr lang="en-GB" dirty="0"/>
              <a:t>Effects of overconsumption</a:t>
            </a:r>
          </a:p>
        </p:txBody>
      </p:sp>
      <p:pic>
        <p:nvPicPr>
          <p:cNvPr id="5" name="Picture 4">
            <a:extLst>
              <a:ext uri="{FF2B5EF4-FFF2-40B4-BE49-F238E27FC236}">
                <a16:creationId xmlns:a16="http://schemas.microsoft.com/office/drawing/2014/main" id="{34433063-75B2-5999-88B4-EFAF784B306E}"/>
              </a:ext>
            </a:extLst>
          </p:cNvPr>
          <p:cNvPicPr>
            <a:picLocks noChangeAspect="1"/>
          </p:cNvPicPr>
          <p:nvPr/>
        </p:nvPicPr>
        <p:blipFill rotWithShape="1">
          <a:blip r:embed="rId2"/>
          <a:srcRect l="24167" t="31250" r="9167" b="7383"/>
          <a:stretch/>
        </p:blipFill>
        <p:spPr>
          <a:xfrm>
            <a:off x="381000" y="1066800"/>
            <a:ext cx="8567846" cy="5257800"/>
          </a:xfrm>
          <a:prstGeom prst="rect">
            <a:avLst/>
          </a:prstGeom>
        </p:spPr>
      </p:pic>
      <p:sp>
        <p:nvSpPr>
          <p:cNvPr id="6" name="TextBox 5">
            <a:extLst>
              <a:ext uri="{FF2B5EF4-FFF2-40B4-BE49-F238E27FC236}">
                <a16:creationId xmlns:a16="http://schemas.microsoft.com/office/drawing/2014/main" id="{128B0EF4-EA76-E88C-CB2D-1D441ED2F392}"/>
              </a:ext>
            </a:extLst>
          </p:cNvPr>
          <p:cNvSpPr txBox="1"/>
          <p:nvPr/>
        </p:nvSpPr>
        <p:spPr>
          <a:xfrm>
            <a:off x="0" y="6488668"/>
            <a:ext cx="2257156" cy="369332"/>
          </a:xfrm>
          <a:prstGeom prst="rect">
            <a:avLst/>
          </a:prstGeom>
          <a:noFill/>
        </p:spPr>
        <p:txBody>
          <a:bodyPr wrap="none" rtlCol="0">
            <a:spAutoFit/>
          </a:bodyPr>
          <a:lstStyle/>
          <a:p>
            <a:r>
              <a:rPr lang="en-GB" dirty="0">
                <a:solidFill>
                  <a:schemeClr val="bg1"/>
                </a:solidFill>
              </a:rPr>
              <a:t>Source: Daniel Dancer</a:t>
            </a:r>
          </a:p>
        </p:txBody>
      </p:sp>
    </p:spTree>
    <p:extLst>
      <p:ext uri="{BB962C8B-B14F-4D97-AF65-F5344CB8AC3E}">
        <p14:creationId xmlns:p14="http://schemas.microsoft.com/office/powerpoint/2010/main" val="19804693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80491" y="1407921"/>
            <a:ext cx="8383016" cy="1846659"/>
          </a:xfrm>
        </p:spPr>
        <p:txBody>
          <a:bodyPr/>
          <a:lstStyle/>
          <a:p>
            <a:pPr algn="ctr"/>
            <a:r>
              <a:rPr lang="en-GB" sz="4000" b="1" dirty="0">
                <a:solidFill>
                  <a:schemeClr val="bg1"/>
                </a:solidFill>
                <a:effectLst>
                  <a:outerShdw blurRad="38100" dist="38100" dir="2700000" algn="tl">
                    <a:srgbClr val="000000">
                      <a:alpha val="43137"/>
                    </a:srgbClr>
                  </a:outerShdw>
                </a:effectLst>
                <a:latin typeface="Arial" pitchFamily="34" charset="0"/>
                <a:cs typeface="Arial" pitchFamily="34" charset="0"/>
              </a:rPr>
              <a:t>What does sustainable consumption and production mean to you NOW?</a:t>
            </a:r>
          </a:p>
        </p:txBody>
      </p:sp>
    </p:spTree>
    <p:extLst>
      <p:ext uri="{BB962C8B-B14F-4D97-AF65-F5344CB8AC3E}">
        <p14:creationId xmlns:p14="http://schemas.microsoft.com/office/powerpoint/2010/main" val="17806105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80491" y="1407921"/>
            <a:ext cx="8383016" cy="369332"/>
          </a:xfrm>
        </p:spPr>
        <p:txBody>
          <a:bodyPr/>
          <a:lstStyle/>
          <a:p>
            <a:r>
              <a:rPr lang="en-GB" sz="2400" dirty="0">
                <a:solidFill>
                  <a:schemeClr val="bg1"/>
                </a:solidFill>
                <a:effectLst>
                  <a:outerShdw blurRad="38100" dist="38100" dir="2700000" algn="tl">
                    <a:srgbClr val="000000">
                      <a:alpha val="43137"/>
                    </a:srgbClr>
                  </a:outerShdw>
                </a:effectLst>
                <a:latin typeface="Arial" pitchFamily="34" charset="0"/>
                <a:cs typeface="Arial" pitchFamily="34" charset="0"/>
              </a:rPr>
              <a:t>Consider…</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911" y="2286000"/>
            <a:ext cx="4792382" cy="1788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3780" y="4800600"/>
            <a:ext cx="2657475"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a:xfrm>
            <a:off x="556361" y="56388"/>
            <a:ext cx="8031276" cy="677108"/>
          </a:xfrm>
        </p:spPr>
        <p:txBody>
          <a:bodyPr/>
          <a:lstStyle/>
          <a:p>
            <a:pPr algn="ctr"/>
            <a:r>
              <a:rPr lang="en-GB" dirty="0">
                <a:solidFill>
                  <a:schemeClr val="bg1"/>
                </a:solidFill>
                <a:effectLst>
                  <a:outerShdw blurRad="38100" dist="38100" dir="2700000" algn="tl">
                    <a:srgbClr val="000000">
                      <a:alpha val="43137"/>
                    </a:srgbClr>
                  </a:outerShdw>
                </a:effectLst>
              </a:rPr>
              <a:t>Why do we need SCP?</a:t>
            </a:r>
          </a:p>
        </p:txBody>
      </p:sp>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1371600"/>
            <a:ext cx="3209606" cy="4205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0" y="6488668"/>
            <a:ext cx="4827347" cy="369332"/>
          </a:xfrm>
          <a:prstGeom prst="rect">
            <a:avLst/>
          </a:prstGeom>
          <a:noFill/>
        </p:spPr>
        <p:txBody>
          <a:bodyPr wrap="none" rtlCol="0">
            <a:spAutoFit/>
          </a:bodyPr>
          <a:lstStyle/>
          <a:p>
            <a:r>
              <a:rPr lang="en-GB" dirty="0">
                <a:solidFill>
                  <a:schemeClr val="bg1"/>
                </a:solidFill>
              </a:rPr>
              <a:t>Source: Marrakech Process Progress Report, 2011</a:t>
            </a:r>
          </a:p>
        </p:txBody>
      </p:sp>
    </p:spTree>
    <p:extLst>
      <p:ext uri="{BB962C8B-B14F-4D97-AF65-F5344CB8AC3E}">
        <p14:creationId xmlns:p14="http://schemas.microsoft.com/office/powerpoint/2010/main" val="10987233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556361" y="56388"/>
            <a:ext cx="8031276" cy="677108"/>
          </a:xfrm>
        </p:spPr>
        <p:txBody>
          <a:bodyPr/>
          <a:lstStyle/>
          <a:p>
            <a:pPr algn="ctr"/>
            <a:r>
              <a:rPr lang="en-GB" dirty="0">
                <a:solidFill>
                  <a:schemeClr val="bg1"/>
                </a:solidFill>
                <a:effectLst>
                  <a:outerShdw blurRad="38100" dist="38100" dir="2700000" algn="tl">
                    <a:srgbClr val="000000">
                      <a:alpha val="43137"/>
                    </a:srgbClr>
                  </a:outerShdw>
                </a:effectLst>
              </a:rPr>
              <a:t>Definitions </a:t>
            </a:r>
          </a:p>
        </p:txBody>
      </p:sp>
      <p:sp>
        <p:nvSpPr>
          <p:cNvPr id="7" name="TextBox 6"/>
          <p:cNvSpPr txBox="1"/>
          <p:nvPr/>
        </p:nvSpPr>
        <p:spPr>
          <a:xfrm>
            <a:off x="685800" y="1219200"/>
            <a:ext cx="2895600" cy="2308324"/>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rial" pitchFamily="34" charset="0"/>
                <a:cs typeface="Arial" pitchFamily="34" charset="0"/>
              </a:rPr>
              <a:t>..the consumption of goods and services that have minimal impact upon the environment, are socially equitable and economically viable whilst meeting the basic needs of humans, worldwide.</a:t>
            </a:r>
          </a:p>
        </p:txBody>
      </p:sp>
      <p:sp>
        <p:nvSpPr>
          <p:cNvPr id="8" name="TextBox 7"/>
          <p:cNvSpPr txBox="1"/>
          <p:nvPr/>
        </p:nvSpPr>
        <p:spPr>
          <a:xfrm>
            <a:off x="5105400" y="1357699"/>
            <a:ext cx="3124200" cy="2031325"/>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rial" pitchFamily="34" charset="0"/>
                <a:cs typeface="Arial" pitchFamily="34" charset="0"/>
              </a:rPr>
              <a:t>…the use of products and services in a way that minimises the impact on the environment, so that human needs can be met not only in the present but also for future generations. </a:t>
            </a:r>
          </a:p>
        </p:txBody>
      </p:sp>
      <p:sp>
        <p:nvSpPr>
          <p:cNvPr id="9" name="TextBox 8"/>
          <p:cNvSpPr txBox="1"/>
          <p:nvPr/>
        </p:nvSpPr>
        <p:spPr>
          <a:xfrm>
            <a:off x="685800" y="4114800"/>
            <a:ext cx="2971800" cy="2585323"/>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rial" pitchFamily="34" charset="0"/>
                <a:cs typeface="Arial" pitchFamily="34" charset="0"/>
              </a:rPr>
              <a:t>Continuous economic and social progress that respects the limits of the Earth’s ecosystems, and meets the needs and aspirations of everyone for a better quality of life, now and for future generations to come.</a:t>
            </a:r>
          </a:p>
        </p:txBody>
      </p:sp>
      <p:sp>
        <p:nvSpPr>
          <p:cNvPr id="10" name="TextBox 9"/>
          <p:cNvSpPr txBox="1"/>
          <p:nvPr/>
        </p:nvSpPr>
        <p:spPr>
          <a:xfrm>
            <a:off x="5181600" y="4343400"/>
            <a:ext cx="3429000" cy="1754326"/>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rial" pitchFamily="34" charset="0"/>
                <a:cs typeface="Arial" pitchFamily="34" charset="0"/>
              </a:rPr>
              <a:t>…production and use of products and services in a manner that is socially beneficial, economically viable and environmentally benign over their whole life cycle.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7819643" y="379475"/>
            <a:ext cx="883920" cy="1231391"/>
          </a:xfrm>
          <a:prstGeom prst="rect">
            <a:avLst/>
          </a:prstGeom>
          <a:blipFill>
            <a:blip r:embed="rId2" cstate="print"/>
            <a:stretch>
              <a:fillRect/>
            </a:stretch>
          </a:blipFill>
        </p:spPr>
        <p:txBody>
          <a:bodyPr wrap="square" lIns="0" tIns="0" rIns="0" bIns="0" rtlCol="0"/>
          <a:lstStyle/>
          <a:p>
            <a:endParaRPr/>
          </a:p>
        </p:txBody>
      </p:sp>
      <p:sp>
        <p:nvSpPr>
          <p:cNvPr id="7" name="object 7"/>
          <p:cNvSpPr/>
          <p:nvPr/>
        </p:nvSpPr>
        <p:spPr>
          <a:xfrm>
            <a:off x="3925823" y="1242060"/>
            <a:ext cx="490727" cy="679703"/>
          </a:xfrm>
          <a:prstGeom prst="rect">
            <a:avLst/>
          </a:prstGeom>
          <a:blipFill>
            <a:blip r:embed="rId3" cstate="print"/>
            <a:stretch>
              <a:fillRect/>
            </a:stretch>
          </a:blipFill>
        </p:spPr>
        <p:txBody>
          <a:bodyPr wrap="square" lIns="0" tIns="0" rIns="0" bIns="0" rtlCol="0"/>
          <a:lstStyle/>
          <a:p>
            <a:endParaRPr/>
          </a:p>
        </p:txBody>
      </p:sp>
      <p:sp>
        <p:nvSpPr>
          <p:cNvPr id="18" name="object 18"/>
          <p:cNvSpPr/>
          <p:nvPr/>
        </p:nvSpPr>
        <p:spPr>
          <a:xfrm>
            <a:off x="3165348" y="2485644"/>
            <a:ext cx="490727" cy="679703"/>
          </a:xfrm>
          <a:prstGeom prst="rect">
            <a:avLst/>
          </a:prstGeom>
          <a:blipFill>
            <a:blip r:embed="rId3" cstate="print"/>
            <a:stretch>
              <a:fillRect/>
            </a:stretch>
          </a:blipFill>
        </p:spPr>
        <p:txBody>
          <a:bodyPr wrap="square" lIns="0" tIns="0" rIns="0" bIns="0" rtlCol="0"/>
          <a:lstStyle/>
          <a:p>
            <a:endParaRPr/>
          </a:p>
        </p:txBody>
      </p:sp>
      <p:sp>
        <p:nvSpPr>
          <p:cNvPr id="21" name="object 21"/>
          <p:cNvSpPr/>
          <p:nvPr/>
        </p:nvSpPr>
        <p:spPr>
          <a:xfrm>
            <a:off x="3230879" y="2851404"/>
            <a:ext cx="490728" cy="679703"/>
          </a:xfrm>
          <a:prstGeom prst="rect">
            <a:avLst/>
          </a:prstGeom>
          <a:blipFill>
            <a:blip r:embed="rId3" cstate="print"/>
            <a:stretch>
              <a:fillRect/>
            </a:stretch>
          </a:blipFill>
        </p:spPr>
        <p:txBody>
          <a:bodyPr wrap="square" lIns="0" tIns="0" rIns="0" bIns="0" rtlCol="0"/>
          <a:lstStyle/>
          <a:p>
            <a:endParaRPr/>
          </a:p>
        </p:txBody>
      </p:sp>
      <p:sp>
        <p:nvSpPr>
          <p:cNvPr id="24" name="object 24"/>
          <p:cNvSpPr/>
          <p:nvPr/>
        </p:nvSpPr>
        <p:spPr>
          <a:xfrm>
            <a:off x="1979676" y="3290315"/>
            <a:ext cx="490727" cy="679704"/>
          </a:xfrm>
          <a:prstGeom prst="rect">
            <a:avLst/>
          </a:prstGeom>
          <a:blipFill>
            <a:blip r:embed="rId3" cstate="print"/>
            <a:stretch>
              <a:fillRect/>
            </a:stretch>
          </a:blipFill>
        </p:spPr>
        <p:txBody>
          <a:bodyPr wrap="square" lIns="0" tIns="0" rIns="0" bIns="0" rtlCol="0"/>
          <a:lstStyle/>
          <a:p>
            <a:endParaRPr/>
          </a:p>
        </p:txBody>
      </p:sp>
      <p:sp>
        <p:nvSpPr>
          <p:cNvPr id="27" name="object 27"/>
          <p:cNvSpPr/>
          <p:nvPr/>
        </p:nvSpPr>
        <p:spPr>
          <a:xfrm>
            <a:off x="1912620" y="3729228"/>
            <a:ext cx="490728" cy="679704"/>
          </a:xfrm>
          <a:prstGeom prst="rect">
            <a:avLst/>
          </a:prstGeom>
          <a:blipFill>
            <a:blip r:embed="rId3" cstate="print"/>
            <a:stretch>
              <a:fillRect/>
            </a:stretch>
          </a:blipFill>
        </p:spPr>
        <p:txBody>
          <a:bodyPr wrap="square" lIns="0" tIns="0" rIns="0" bIns="0" rtlCol="0"/>
          <a:lstStyle/>
          <a:p>
            <a:endParaRPr/>
          </a:p>
        </p:txBody>
      </p:sp>
      <p:sp>
        <p:nvSpPr>
          <p:cNvPr id="34" name="object 34"/>
          <p:cNvSpPr/>
          <p:nvPr/>
        </p:nvSpPr>
        <p:spPr>
          <a:xfrm>
            <a:off x="3963923" y="4533900"/>
            <a:ext cx="490727" cy="679704"/>
          </a:xfrm>
          <a:prstGeom prst="rect">
            <a:avLst/>
          </a:prstGeom>
          <a:blipFill>
            <a:blip r:embed="rId3" cstate="print"/>
            <a:stretch>
              <a:fillRect/>
            </a:stretch>
          </a:blipFill>
        </p:spPr>
        <p:txBody>
          <a:bodyPr wrap="square" lIns="0" tIns="0" rIns="0" bIns="0" rtlCol="0"/>
          <a:lstStyle/>
          <a:p>
            <a:endParaRPr/>
          </a:p>
        </p:txBody>
      </p:sp>
      <p:sp>
        <p:nvSpPr>
          <p:cNvPr id="35" name="object 35"/>
          <p:cNvSpPr/>
          <p:nvPr/>
        </p:nvSpPr>
        <p:spPr>
          <a:xfrm>
            <a:off x="129539" y="4972811"/>
            <a:ext cx="490728" cy="679704"/>
          </a:xfrm>
          <a:prstGeom prst="rect">
            <a:avLst/>
          </a:prstGeom>
          <a:blipFill>
            <a:blip r:embed="rId3" cstate="print"/>
            <a:stretch>
              <a:fillRect/>
            </a:stretch>
          </a:blipFill>
        </p:spPr>
        <p:txBody>
          <a:bodyPr wrap="square" lIns="0" tIns="0" rIns="0" bIns="0" rtlCol="0"/>
          <a:lstStyle/>
          <a:p>
            <a:endParaRPr/>
          </a:p>
        </p:txBody>
      </p:sp>
      <p:sp>
        <p:nvSpPr>
          <p:cNvPr id="36" name="object 36"/>
          <p:cNvSpPr/>
          <p:nvPr/>
        </p:nvSpPr>
        <p:spPr>
          <a:xfrm>
            <a:off x="472440" y="5411723"/>
            <a:ext cx="490728" cy="679704"/>
          </a:xfrm>
          <a:prstGeom prst="rect">
            <a:avLst/>
          </a:prstGeom>
          <a:blipFill>
            <a:blip r:embed="rId3" cstate="print"/>
            <a:stretch>
              <a:fillRect/>
            </a:stretch>
          </a:blipFill>
        </p:spPr>
        <p:txBody>
          <a:bodyPr wrap="square" lIns="0" tIns="0" rIns="0" bIns="0" rtlCol="0"/>
          <a:lstStyle/>
          <a:p>
            <a:endParaRPr/>
          </a:p>
        </p:txBody>
      </p:sp>
      <p:sp>
        <p:nvSpPr>
          <p:cNvPr id="37" name="object 37"/>
          <p:cNvSpPr txBox="1"/>
          <p:nvPr/>
        </p:nvSpPr>
        <p:spPr>
          <a:xfrm>
            <a:off x="626530" y="1428751"/>
            <a:ext cx="3877945" cy="3708708"/>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sz="2400" spc="-5" dirty="0">
                <a:solidFill>
                  <a:srgbClr val="FFFFFF"/>
                </a:solidFill>
                <a:effectLst>
                  <a:outerShdw blurRad="38100" dist="38100" dir="2700000" algn="tl">
                    <a:srgbClr val="000000">
                      <a:alpha val="43137"/>
                    </a:srgbClr>
                  </a:outerShdw>
                </a:effectLst>
                <a:latin typeface="Arial"/>
                <a:cs typeface="Arial"/>
              </a:rPr>
              <a:t>Divorce </a:t>
            </a:r>
            <a:r>
              <a:rPr sz="2400" dirty="0">
                <a:solidFill>
                  <a:srgbClr val="FFFFFF"/>
                </a:solidFill>
                <a:effectLst>
                  <a:outerShdw blurRad="38100" dist="38100" dir="2700000" algn="tl">
                    <a:srgbClr val="000000">
                      <a:alpha val="43137"/>
                    </a:srgbClr>
                  </a:outerShdw>
                </a:effectLst>
                <a:latin typeface="Arial"/>
                <a:cs typeface="Arial"/>
              </a:rPr>
              <a:t>of</a:t>
            </a:r>
            <a:r>
              <a:rPr sz="2400" spc="-20" dirty="0">
                <a:solidFill>
                  <a:srgbClr val="FFFFFF"/>
                </a:solidFill>
                <a:effectLst>
                  <a:outerShdw blurRad="38100" dist="38100" dir="2700000" algn="tl">
                    <a:srgbClr val="000000">
                      <a:alpha val="43137"/>
                    </a:srgbClr>
                  </a:outerShdw>
                </a:effectLst>
                <a:latin typeface="Arial"/>
                <a:cs typeface="Arial"/>
              </a:rPr>
              <a:t> </a:t>
            </a:r>
            <a:r>
              <a:rPr sz="2400" spc="-5" dirty="0">
                <a:solidFill>
                  <a:srgbClr val="FFFFFF"/>
                </a:solidFill>
                <a:effectLst>
                  <a:outerShdw blurRad="38100" dist="38100" dir="2700000" algn="tl">
                    <a:srgbClr val="000000">
                      <a:alpha val="43137"/>
                    </a:srgbClr>
                  </a:outerShdw>
                </a:effectLst>
                <a:latin typeface="Arial"/>
                <a:cs typeface="Arial"/>
              </a:rPr>
              <a:t>consciousness</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575"/>
              </a:spcBef>
              <a:buClr>
                <a:srgbClr val="FFCC00"/>
              </a:buClr>
              <a:buFont typeface="Wingdings"/>
              <a:buChar char=""/>
              <a:tabLst>
                <a:tab pos="354965" algn="l"/>
                <a:tab pos="355600" algn="l"/>
              </a:tabLst>
            </a:pPr>
            <a:r>
              <a:rPr sz="2400" spc="-5" dirty="0">
                <a:solidFill>
                  <a:srgbClr val="FFFFFF"/>
                </a:solidFill>
                <a:effectLst>
                  <a:outerShdw blurRad="38100" dist="38100" dir="2700000" algn="tl">
                    <a:srgbClr val="000000">
                      <a:alpha val="43137"/>
                    </a:srgbClr>
                  </a:outerShdw>
                </a:effectLst>
                <a:latin typeface="Arial"/>
                <a:cs typeface="Arial"/>
              </a:rPr>
              <a:t>Aim </a:t>
            </a:r>
            <a:r>
              <a:rPr sz="2400" dirty="0">
                <a:solidFill>
                  <a:srgbClr val="FFFFFF"/>
                </a:solidFill>
                <a:effectLst>
                  <a:outerShdw blurRad="38100" dist="38100" dir="2700000" algn="tl">
                    <a:srgbClr val="000000">
                      <a:alpha val="43137"/>
                    </a:srgbClr>
                  </a:outerShdw>
                </a:effectLst>
                <a:latin typeface="Arial"/>
                <a:cs typeface="Arial"/>
              </a:rPr>
              <a:t>of </a:t>
            </a:r>
            <a:r>
              <a:rPr sz="2400" spc="-5" dirty="0">
                <a:solidFill>
                  <a:srgbClr val="FFFFFF"/>
                </a:solidFill>
                <a:effectLst>
                  <a:outerShdw blurRad="38100" dist="38100" dir="2700000" algn="tl">
                    <a:srgbClr val="000000">
                      <a:alpha val="43137"/>
                    </a:srgbClr>
                  </a:outerShdw>
                </a:effectLst>
                <a:latin typeface="Arial"/>
                <a:cs typeface="Arial"/>
              </a:rPr>
              <a:t>producers </a:t>
            </a:r>
            <a:r>
              <a:rPr sz="2400" dirty="0">
                <a:solidFill>
                  <a:srgbClr val="FFFFFF"/>
                </a:solidFill>
                <a:effectLst>
                  <a:outerShdw blurRad="38100" dist="38100" dir="2700000" algn="tl">
                    <a:srgbClr val="000000">
                      <a:alpha val="43137"/>
                    </a:srgbClr>
                  </a:outerShdw>
                </a:effectLst>
                <a:latin typeface="Arial"/>
                <a:cs typeface="Arial"/>
              </a:rPr>
              <a:t>– </a:t>
            </a:r>
            <a:r>
              <a:rPr sz="2400" spc="-5" dirty="0">
                <a:solidFill>
                  <a:srgbClr val="FFFFFF"/>
                </a:solidFill>
                <a:effectLst>
                  <a:outerShdw blurRad="38100" dist="38100" dir="2700000" algn="tl">
                    <a:srgbClr val="000000">
                      <a:alpha val="43137"/>
                    </a:srgbClr>
                  </a:outerShdw>
                </a:effectLst>
                <a:latin typeface="Arial"/>
                <a:cs typeface="Arial"/>
              </a:rPr>
              <a:t>sell</a:t>
            </a:r>
            <a:r>
              <a:rPr sz="2400" spc="-10" dirty="0">
                <a:solidFill>
                  <a:srgbClr val="FFFFFF"/>
                </a:solidFill>
                <a:effectLst>
                  <a:outerShdw blurRad="38100" dist="38100" dir="2700000" algn="tl">
                    <a:srgbClr val="000000">
                      <a:alpha val="43137"/>
                    </a:srgbClr>
                  </a:outerShdw>
                </a:effectLst>
                <a:latin typeface="Arial"/>
                <a:cs typeface="Arial"/>
              </a:rPr>
              <a:t> </a:t>
            </a:r>
            <a:r>
              <a:rPr sz="2400" dirty="0">
                <a:solidFill>
                  <a:srgbClr val="FFFFFF"/>
                </a:solidFill>
                <a:effectLst>
                  <a:outerShdw blurRad="38100" dist="38100" dir="2700000" algn="tl">
                    <a:srgbClr val="000000">
                      <a:alpha val="43137"/>
                    </a:srgbClr>
                  </a:outerShdw>
                </a:effectLst>
                <a:latin typeface="Arial"/>
                <a:cs typeface="Arial"/>
              </a:rPr>
              <a:t>as</a:t>
            </a:r>
            <a:endParaRPr sz="2400" dirty="0">
              <a:effectLst>
                <a:outerShdw blurRad="38100" dist="38100" dir="2700000" algn="tl">
                  <a:srgbClr val="000000">
                    <a:alpha val="43137"/>
                  </a:srgbClr>
                </a:outerShdw>
              </a:effectLst>
              <a:latin typeface="Arial"/>
              <a:cs typeface="Arial"/>
            </a:endParaRPr>
          </a:p>
          <a:p>
            <a:pPr marL="355600">
              <a:lnSpc>
                <a:spcPct val="100000"/>
              </a:lnSpc>
            </a:pPr>
            <a:r>
              <a:rPr sz="2400" spc="-5" dirty="0">
                <a:solidFill>
                  <a:srgbClr val="FFFFFF"/>
                </a:solidFill>
                <a:effectLst>
                  <a:outerShdw blurRad="38100" dist="38100" dir="2700000" algn="tl">
                    <a:srgbClr val="000000">
                      <a:alpha val="43137"/>
                    </a:srgbClr>
                  </a:outerShdw>
                </a:effectLst>
                <a:latin typeface="Arial"/>
                <a:cs typeface="Arial"/>
              </a:rPr>
              <a:t>much as</a:t>
            </a:r>
            <a:r>
              <a:rPr sz="2400" spc="-55" dirty="0">
                <a:solidFill>
                  <a:srgbClr val="FFFFFF"/>
                </a:solidFill>
                <a:effectLst>
                  <a:outerShdw blurRad="38100" dist="38100" dir="2700000" algn="tl">
                    <a:srgbClr val="000000">
                      <a:alpha val="43137"/>
                    </a:srgbClr>
                  </a:outerShdw>
                </a:effectLst>
                <a:latin typeface="Arial"/>
                <a:cs typeface="Arial"/>
              </a:rPr>
              <a:t> </a:t>
            </a:r>
            <a:r>
              <a:rPr sz="2400" spc="-5" dirty="0">
                <a:solidFill>
                  <a:srgbClr val="FFFFFF"/>
                </a:solidFill>
                <a:effectLst>
                  <a:outerShdw blurRad="38100" dist="38100" dir="2700000" algn="tl">
                    <a:srgbClr val="000000">
                      <a:alpha val="43137"/>
                    </a:srgbClr>
                  </a:outerShdw>
                </a:effectLst>
                <a:latin typeface="Arial"/>
                <a:cs typeface="Arial"/>
              </a:rPr>
              <a:t>possible</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575"/>
              </a:spcBef>
              <a:buClr>
                <a:srgbClr val="FFCC00"/>
              </a:buClr>
              <a:buFont typeface="Wingdings"/>
              <a:buChar char=""/>
              <a:tabLst>
                <a:tab pos="354965" algn="l"/>
                <a:tab pos="355600" algn="l"/>
              </a:tabLst>
            </a:pPr>
            <a:r>
              <a:rPr sz="2400" spc="-5" dirty="0">
                <a:solidFill>
                  <a:srgbClr val="FFFFFF"/>
                </a:solidFill>
                <a:effectLst>
                  <a:outerShdw blurRad="38100" dist="38100" dir="2700000" algn="tl">
                    <a:srgbClr val="000000">
                      <a:alpha val="43137"/>
                    </a:srgbClr>
                  </a:outerShdw>
                </a:effectLst>
                <a:latin typeface="Arial"/>
                <a:cs typeface="Arial"/>
              </a:rPr>
              <a:t>Aim </a:t>
            </a:r>
            <a:r>
              <a:rPr sz="2400" dirty="0">
                <a:solidFill>
                  <a:srgbClr val="FFFFFF"/>
                </a:solidFill>
                <a:effectLst>
                  <a:outerShdw blurRad="38100" dist="38100" dir="2700000" algn="tl">
                    <a:srgbClr val="000000">
                      <a:alpha val="43137"/>
                    </a:srgbClr>
                  </a:outerShdw>
                </a:effectLst>
                <a:latin typeface="Arial"/>
                <a:cs typeface="Arial"/>
              </a:rPr>
              <a:t>of </a:t>
            </a:r>
            <a:r>
              <a:rPr sz="2400" spc="-5" dirty="0">
                <a:solidFill>
                  <a:srgbClr val="FFFFFF"/>
                </a:solidFill>
                <a:effectLst>
                  <a:outerShdw blurRad="38100" dist="38100" dir="2700000" algn="tl">
                    <a:srgbClr val="000000">
                      <a:alpha val="43137"/>
                    </a:srgbClr>
                  </a:outerShdw>
                </a:effectLst>
                <a:latin typeface="Arial"/>
                <a:cs typeface="Arial"/>
              </a:rPr>
              <a:t>consumers –</a:t>
            </a:r>
            <a:r>
              <a:rPr sz="2400" spc="-15" dirty="0">
                <a:solidFill>
                  <a:srgbClr val="FFFFFF"/>
                </a:solidFill>
                <a:effectLst>
                  <a:outerShdw blurRad="38100" dist="38100" dir="2700000" algn="tl">
                    <a:srgbClr val="000000">
                      <a:alpha val="43137"/>
                    </a:srgbClr>
                  </a:outerShdw>
                </a:effectLst>
                <a:latin typeface="Arial"/>
                <a:cs typeface="Arial"/>
              </a:rPr>
              <a:t> </a:t>
            </a:r>
            <a:r>
              <a:rPr sz="2400" spc="-5" dirty="0">
                <a:solidFill>
                  <a:srgbClr val="FFFFFF"/>
                </a:solidFill>
                <a:effectLst>
                  <a:outerShdw blurRad="38100" dist="38100" dir="2700000" algn="tl">
                    <a:srgbClr val="000000">
                      <a:alpha val="43137"/>
                    </a:srgbClr>
                  </a:outerShdw>
                </a:effectLst>
                <a:latin typeface="Arial"/>
                <a:cs typeface="Arial"/>
              </a:rPr>
              <a:t>buy</a:t>
            </a:r>
            <a:endParaRPr sz="2400" dirty="0">
              <a:effectLst>
                <a:outerShdw blurRad="38100" dist="38100" dir="2700000" algn="tl">
                  <a:srgbClr val="000000">
                    <a:alpha val="43137"/>
                  </a:srgbClr>
                </a:outerShdw>
              </a:effectLst>
              <a:latin typeface="Arial"/>
              <a:cs typeface="Arial"/>
            </a:endParaRPr>
          </a:p>
          <a:p>
            <a:pPr marL="355600">
              <a:lnSpc>
                <a:spcPct val="100000"/>
              </a:lnSpc>
            </a:pPr>
            <a:r>
              <a:rPr sz="2400" dirty="0">
                <a:solidFill>
                  <a:srgbClr val="FFFFFF"/>
                </a:solidFill>
                <a:effectLst>
                  <a:outerShdw blurRad="38100" dist="38100" dir="2700000" algn="tl">
                    <a:srgbClr val="000000">
                      <a:alpha val="43137"/>
                    </a:srgbClr>
                  </a:outerShdw>
                </a:effectLst>
                <a:latin typeface="Arial"/>
                <a:cs typeface="Arial"/>
              </a:rPr>
              <a:t>as much as</a:t>
            </a:r>
            <a:r>
              <a:rPr sz="2400" spc="-90" dirty="0">
                <a:solidFill>
                  <a:srgbClr val="FFFFFF"/>
                </a:solidFill>
                <a:effectLst>
                  <a:outerShdw blurRad="38100" dist="38100" dir="2700000" algn="tl">
                    <a:srgbClr val="000000">
                      <a:alpha val="43137"/>
                    </a:srgbClr>
                  </a:outerShdw>
                </a:effectLst>
                <a:latin typeface="Arial"/>
                <a:cs typeface="Arial"/>
              </a:rPr>
              <a:t> </a:t>
            </a:r>
            <a:r>
              <a:rPr sz="2400" spc="-5" dirty="0">
                <a:solidFill>
                  <a:srgbClr val="FFFFFF"/>
                </a:solidFill>
                <a:effectLst>
                  <a:outerShdw blurRad="38100" dist="38100" dir="2700000" algn="tl">
                    <a:srgbClr val="000000">
                      <a:alpha val="43137"/>
                    </a:srgbClr>
                  </a:outerShdw>
                </a:effectLst>
                <a:latin typeface="Arial"/>
                <a:cs typeface="Arial"/>
              </a:rPr>
              <a:t>possible</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575"/>
              </a:spcBef>
              <a:buClr>
                <a:srgbClr val="FFCC00"/>
              </a:buClr>
              <a:buFont typeface="Wingdings"/>
              <a:buChar char=""/>
              <a:tabLst>
                <a:tab pos="354965" algn="l"/>
                <a:tab pos="355600" algn="l"/>
              </a:tabLst>
            </a:pPr>
            <a:r>
              <a:rPr sz="2400" dirty="0">
                <a:solidFill>
                  <a:srgbClr val="FFFFFF"/>
                </a:solidFill>
                <a:effectLst>
                  <a:outerShdw blurRad="38100" dist="38100" dir="2700000" algn="tl">
                    <a:srgbClr val="000000">
                      <a:alpha val="43137"/>
                    </a:srgbClr>
                  </a:outerShdw>
                </a:effectLst>
                <a:latin typeface="Arial"/>
                <a:cs typeface="Arial"/>
              </a:rPr>
              <a:t>Zero</a:t>
            </a:r>
            <a:r>
              <a:rPr sz="2400" spc="-80" dirty="0">
                <a:solidFill>
                  <a:srgbClr val="FFFFFF"/>
                </a:solidFill>
                <a:effectLst>
                  <a:outerShdw blurRad="38100" dist="38100" dir="2700000" algn="tl">
                    <a:srgbClr val="000000">
                      <a:alpha val="43137"/>
                    </a:srgbClr>
                  </a:outerShdw>
                </a:effectLst>
                <a:latin typeface="Arial"/>
                <a:cs typeface="Arial"/>
              </a:rPr>
              <a:t> </a:t>
            </a:r>
            <a:r>
              <a:rPr sz="2400" spc="-5" dirty="0">
                <a:solidFill>
                  <a:srgbClr val="FFFFFF"/>
                </a:solidFill>
                <a:effectLst>
                  <a:outerShdw blurRad="38100" dist="38100" dir="2700000" algn="tl">
                    <a:srgbClr val="000000">
                      <a:alpha val="43137"/>
                    </a:srgbClr>
                  </a:outerShdw>
                </a:effectLst>
                <a:latin typeface="Arial"/>
                <a:cs typeface="Arial"/>
              </a:rPr>
              <a:t>waste</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575"/>
              </a:spcBef>
              <a:buClr>
                <a:srgbClr val="FFCC00"/>
              </a:buClr>
              <a:buFont typeface="Wingdings"/>
              <a:buChar char=""/>
              <a:tabLst>
                <a:tab pos="354965" algn="l"/>
                <a:tab pos="355600" algn="l"/>
              </a:tabLst>
            </a:pPr>
            <a:r>
              <a:rPr sz="2400" spc="-5" dirty="0">
                <a:solidFill>
                  <a:srgbClr val="FFFFFF"/>
                </a:solidFill>
                <a:effectLst>
                  <a:outerShdw blurRad="38100" dist="38100" dir="2700000" algn="tl">
                    <a:srgbClr val="000000">
                      <a:alpha val="43137"/>
                    </a:srgbClr>
                  </a:outerShdw>
                </a:effectLst>
                <a:latin typeface="Arial"/>
                <a:cs typeface="Arial"/>
              </a:rPr>
              <a:t>Integration</a:t>
            </a:r>
            <a:endParaRPr sz="2400" dirty="0">
              <a:effectLst>
                <a:outerShdw blurRad="38100" dist="38100" dir="2700000" algn="tl">
                  <a:srgbClr val="000000">
                    <a:alpha val="43137"/>
                  </a:srgbClr>
                </a:outerShdw>
              </a:effectLst>
              <a:latin typeface="Arial"/>
              <a:cs typeface="Arial"/>
            </a:endParaRPr>
          </a:p>
          <a:p>
            <a:pPr marL="355600" indent="-342900">
              <a:lnSpc>
                <a:spcPct val="100000"/>
              </a:lnSpc>
              <a:spcBef>
                <a:spcPts val="575"/>
              </a:spcBef>
              <a:buClr>
                <a:srgbClr val="FFCC00"/>
              </a:buClr>
              <a:buFont typeface="Wingdings"/>
              <a:buChar char=""/>
              <a:tabLst>
                <a:tab pos="354965" algn="l"/>
                <a:tab pos="355600" algn="l"/>
              </a:tabLst>
            </a:pPr>
            <a:r>
              <a:rPr sz="2400" spc="-5" dirty="0">
                <a:solidFill>
                  <a:srgbClr val="FFFFFF"/>
                </a:solidFill>
                <a:effectLst>
                  <a:outerShdw blurRad="38100" dist="38100" dir="2700000" algn="tl">
                    <a:srgbClr val="000000">
                      <a:alpha val="43137"/>
                    </a:srgbClr>
                  </a:outerShdw>
                </a:effectLst>
                <a:latin typeface="Arial"/>
                <a:cs typeface="Arial"/>
              </a:rPr>
              <a:t>Human creativity </a:t>
            </a:r>
            <a:r>
              <a:rPr sz="2400" dirty="0">
                <a:solidFill>
                  <a:srgbClr val="FFFFFF"/>
                </a:solidFill>
                <a:effectLst>
                  <a:outerShdw blurRad="38100" dist="38100" dir="2700000" algn="tl">
                    <a:srgbClr val="000000">
                      <a:alpha val="43137"/>
                    </a:srgbClr>
                  </a:outerShdw>
                </a:effectLst>
                <a:latin typeface="Arial"/>
                <a:cs typeface="Arial"/>
              </a:rPr>
              <a:t>–</a:t>
            </a:r>
            <a:r>
              <a:rPr sz="2400" spc="15" dirty="0">
                <a:solidFill>
                  <a:srgbClr val="FFFFFF"/>
                </a:solidFill>
                <a:effectLst>
                  <a:outerShdw blurRad="38100" dist="38100" dir="2700000" algn="tl">
                    <a:srgbClr val="000000">
                      <a:alpha val="43137"/>
                    </a:srgbClr>
                  </a:outerShdw>
                </a:effectLst>
                <a:latin typeface="Arial"/>
                <a:cs typeface="Arial"/>
              </a:rPr>
              <a:t> </a:t>
            </a:r>
            <a:r>
              <a:rPr sz="2400" spc="-5" dirty="0">
                <a:solidFill>
                  <a:srgbClr val="FFFFFF"/>
                </a:solidFill>
                <a:effectLst>
                  <a:outerShdw blurRad="38100" dist="38100" dir="2700000" algn="tl">
                    <a:srgbClr val="000000">
                      <a:alpha val="43137"/>
                    </a:srgbClr>
                  </a:outerShdw>
                </a:effectLst>
                <a:latin typeface="Arial"/>
                <a:cs typeface="Arial"/>
              </a:rPr>
              <a:t>living,</a:t>
            </a:r>
            <a:endParaRPr sz="2400" dirty="0">
              <a:effectLst>
                <a:outerShdw blurRad="38100" dist="38100" dir="2700000" algn="tl">
                  <a:srgbClr val="000000">
                    <a:alpha val="43137"/>
                  </a:srgbClr>
                </a:outerShdw>
              </a:effectLst>
              <a:latin typeface="Arial"/>
              <a:cs typeface="Arial"/>
            </a:endParaRPr>
          </a:p>
          <a:p>
            <a:pPr marL="355600">
              <a:lnSpc>
                <a:spcPct val="100000"/>
              </a:lnSpc>
            </a:pPr>
            <a:r>
              <a:rPr sz="2400" spc="-5" dirty="0">
                <a:solidFill>
                  <a:srgbClr val="FFFFFF"/>
                </a:solidFill>
                <a:effectLst>
                  <a:outerShdw blurRad="38100" dist="38100" dir="2700000" algn="tl">
                    <a:srgbClr val="000000">
                      <a:alpha val="43137"/>
                    </a:srgbClr>
                  </a:outerShdw>
                </a:effectLst>
                <a:latin typeface="Arial"/>
                <a:cs typeface="Arial"/>
              </a:rPr>
              <a:t>producing and</a:t>
            </a:r>
            <a:r>
              <a:rPr sz="2400" spc="5" dirty="0">
                <a:solidFill>
                  <a:srgbClr val="FFFFFF"/>
                </a:solidFill>
                <a:effectLst>
                  <a:outerShdw blurRad="38100" dist="38100" dir="2700000" algn="tl">
                    <a:srgbClr val="000000">
                      <a:alpha val="43137"/>
                    </a:srgbClr>
                  </a:outerShdw>
                </a:effectLst>
                <a:latin typeface="Arial"/>
                <a:cs typeface="Arial"/>
              </a:rPr>
              <a:t> </a:t>
            </a:r>
            <a:r>
              <a:rPr sz="2400" spc="-5" dirty="0">
                <a:solidFill>
                  <a:srgbClr val="FFFFFF"/>
                </a:solidFill>
                <a:effectLst>
                  <a:outerShdw blurRad="38100" dist="38100" dir="2700000" algn="tl">
                    <a:srgbClr val="000000">
                      <a:alpha val="43137"/>
                    </a:srgbClr>
                  </a:outerShdw>
                </a:effectLst>
                <a:latin typeface="Arial"/>
                <a:cs typeface="Arial"/>
              </a:rPr>
              <a:t>consuming</a:t>
            </a:r>
            <a:endParaRPr sz="2400" dirty="0">
              <a:effectLst>
                <a:outerShdw blurRad="38100" dist="38100" dir="2700000" algn="tl">
                  <a:srgbClr val="000000">
                    <a:alpha val="43137"/>
                  </a:srgbClr>
                </a:outerShdw>
              </a:effectLst>
              <a:latin typeface="Arial"/>
              <a:cs typeface="Arial"/>
            </a:endParaRPr>
          </a:p>
        </p:txBody>
      </p:sp>
      <p:sp>
        <p:nvSpPr>
          <p:cNvPr id="38" name="object 38"/>
          <p:cNvSpPr/>
          <p:nvPr/>
        </p:nvSpPr>
        <p:spPr>
          <a:xfrm>
            <a:off x="5562600" y="1447800"/>
            <a:ext cx="2822575" cy="2112899"/>
          </a:xfrm>
          <a:prstGeom prst="rect">
            <a:avLst/>
          </a:prstGeom>
          <a:blipFill>
            <a:blip r:embed="rId4" cstate="print"/>
            <a:stretch>
              <a:fillRect/>
            </a:stretch>
          </a:blipFill>
        </p:spPr>
        <p:txBody>
          <a:bodyPr wrap="square" lIns="0" tIns="0" rIns="0" bIns="0" rtlCol="0"/>
          <a:lstStyle/>
          <a:p>
            <a:endParaRPr/>
          </a:p>
        </p:txBody>
      </p:sp>
      <p:sp>
        <p:nvSpPr>
          <p:cNvPr id="39" name="object 39"/>
          <p:cNvSpPr/>
          <p:nvPr/>
        </p:nvSpPr>
        <p:spPr>
          <a:xfrm>
            <a:off x="6096000" y="3886200"/>
            <a:ext cx="2019300" cy="2692400"/>
          </a:xfrm>
          <a:prstGeom prst="rect">
            <a:avLst/>
          </a:prstGeom>
          <a:blipFill>
            <a:blip r:embed="rId5" cstate="print"/>
            <a:stretch>
              <a:fillRect/>
            </a:stretch>
          </a:blipFill>
        </p:spPr>
        <p:txBody>
          <a:bodyPr wrap="square" lIns="0" tIns="0" rIns="0" bIns="0" rtlCol="0"/>
          <a:lstStyle/>
          <a:p>
            <a:endParaRPr/>
          </a:p>
        </p:txBody>
      </p:sp>
      <p:sp>
        <p:nvSpPr>
          <p:cNvPr id="41" name="Title 1"/>
          <p:cNvSpPr>
            <a:spLocks noGrp="1"/>
          </p:cNvSpPr>
          <p:nvPr>
            <p:ph type="title"/>
          </p:nvPr>
        </p:nvSpPr>
        <p:spPr>
          <a:xfrm>
            <a:off x="556361" y="56388"/>
            <a:ext cx="8031276" cy="677108"/>
          </a:xfrm>
        </p:spPr>
        <p:txBody>
          <a:bodyPr/>
          <a:lstStyle/>
          <a:p>
            <a:pPr algn="ctr"/>
            <a:r>
              <a:rPr lang="en-GB" dirty="0">
                <a:solidFill>
                  <a:schemeClr val="bg1"/>
                </a:solidFill>
                <a:effectLst>
                  <a:outerShdw blurRad="38100" dist="38100" dir="2700000" algn="tl">
                    <a:srgbClr val="000000">
                      <a:alpha val="43137"/>
                    </a:srgbClr>
                  </a:outerShdw>
                </a:effectLst>
              </a:rPr>
              <a:t>Production and Consumption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a:p>
        </p:txBody>
      </p:sp>
      <p:pic>
        <p:nvPicPr>
          <p:cNvPr id="14338" name="Picture 2" descr="https://scontent-lhr3-1.xx.fbcdn.net/hphotos-xla1/v/t1.0-9/12821347_10154671969940884_7953318939483683455_n.jpg?oh=6f7891fb59b0bef6827e5124bba012e1&amp;oe=5760E58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9183666" cy="6457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37875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56361" y="56388"/>
            <a:ext cx="8031276" cy="677108"/>
          </a:xfrm>
        </p:spPr>
        <p:txBody>
          <a:bodyPr/>
          <a:lstStyle/>
          <a:p>
            <a:pPr algn="ctr"/>
            <a:r>
              <a:rPr lang="en-GB" dirty="0" err="1">
                <a:solidFill>
                  <a:schemeClr val="bg1"/>
                </a:solidFill>
                <a:effectLst>
                  <a:outerShdw blurRad="38100" dist="38100" dir="2700000" algn="tl">
                    <a:srgbClr val="000000">
                      <a:alpha val="43137"/>
                    </a:srgbClr>
                  </a:outerShdw>
                </a:effectLst>
              </a:rPr>
              <a:t>Affluenza</a:t>
            </a:r>
            <a:endParaRPr lang="en-GB" dirty="0">
              <a:solidFill>
                <a:schemeClr val="bg1"/>
              </a:solidFill>
              <a:effectLst>
                <a:outerShdw blurRad="38100" dist="38100" dir="2700000" algn="tl">
                  <a:srgbClr val="000000">
                    <a:alpha val="43137"/>
                  </a:srgbClr>
                </a:outerShdw>
              </a:effectLst>
            </a:endParaRPr>
          </a:p>
        </p:txBody>
      </p:sp>
      <p:sp>
        <p:nvSpPr>
          <p:cNvPr id="5" name="TextBox 4"/>
          <p:cNvSpPr txBox="1"/>
          <p:nvPr/>
        </p:nvSpPr>
        <p:spPr>
          <a:xfrm>
            <a:off x="838200" y="1219200"/>
            <a:ext cx="7467600" cy="1200329"/>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rPr>
              <a:t>“</a:t>
            </a:r>
            <a:r>
              <a:rPr lang="en-GB" sz="2400" i="1" dirty="0">
                <a:solidFill>
                  <a:schemeClr val="bg1"/>
                </a:solidFill>
                <a:effectLst>
                  <a:outerShdw blurRad="38100" dist="38100" dir="2700000" algn="tl">
                    <a:srgbClr val="000000">
                      <a:alpha val="43137"/>
                    </a:srgbClr>
                  </a:outerShdw>
                </a:effectLst>
              </a:rPr>
              <a:t>a psychological malaise supposedly affecting young wealthy people, symptoms of which include a lack of motivation, feelings of guilt, and a sense of isolation</a:t>
            </a:r>
            <a:r>
              <a:rPr lang="en-GB" sz="2400" dirty="0">
                <a:solidFill>
                  <a:schemeClr val="bg1"/>
                </a:solidFill>
                <a:effectLst>
                  <a:outerShdw blurRad="38100" dist="38100" dir="2700000" algn="tl">
                    <a:srgbClr val="000000">
                      <a:alpha val="43137"/>
                    </a:srgbClr>
                  </a:outerShdw>
                </a:effectLst>
              </a:rPr>
              <a:t>”.</a:t>
            </a:r>
          </a:p>
        </p:txBody>
      </p:sp>
      <p:sp>
        <p:nvSpPr>
          <p:cNvPr id="6" name="TextBox 5"/>
          <p:cNvSpPr txBox="1"/>
          <p:nvPr/>
        </p:nvSpPr>
        <p:spPr>
          <a:xfrm>
            <a:off x="838200" y="2514600"/>
            <a:ext cx="7467600" cy="1569660"/>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rPr>
              <a:t>“</a:t>
            </a:r>
            <a:r>
              <a:rPr lang="en-GB" sz="2400" i="1" dirty="0">
                <a:solidFill>
                  <a:schemeClr val="bg1"/>
                </a:solidFill>
                <a:effectLst>
                  <a:outerShdw blurRad="38100" dist="38100" dir="2700000" algn="tl">
                    <a:srgbClr val="000000">
                      <a:alpha val="43137"/>
                    </a:srgbClr>
                  </a:outerShdw>
                </a:effectLst>
              </a:rPr>
              <a:t>a social condition arising from the desire to be more wealthy, successful or to "keep up with the Joneses". </a:t>
            </a:r>
            <a:r>
              <a:rPr lang="en-GB" sz="2400" i="1" dirty="0" err="1">
                <a:solidFill>
                  <a:schemeClr val="bg1"/>
                </a:solidFill>
                <a:effectLst>
                  <a:outerShdw blurRad="38100" dist="38100" dir="2700000" algn="tl">
                    <a:srgbClr val="000000">
                      <a:alpha val="43137"/>
                    </a:srgbClr>
                  </a:outerShdw>
                </a:effectLst>
              </a:rPr>
              <a:t>Affluenza</a:t>
            </a:r>
            <a:r>
              <a:rPr lang="en-GB" sz="2400" i="1" dirty="0">
                <a:solidFill>
                  <a:schemeClr val="bg1"/>
                </a:solidFill>
                <a:effectLst>
                  <a:outerShdw blurRad="38100" dist="38100" dir="2700000" algn="tl">
                    <a:srgbClr val="000000">
                      <a:alpha val="43137"/>
                    </a:srgbClr>
                  </a:outerShdw>
                </a:effectLst>
              </a:rPr>
              <a:t> is symptomatic of a culture that holds up financial success as one of the highest achievements</a:t>
            </a:r>
            <a:r>
              <a:rPr lang="en-GB" sz="2400" dirty="0">
                <a:solidFill>
                  <a:schemeClr val="bg1"/>
                </a:solidFill>
                <a:effectLst>
                  <a:outerShdw blurRad="38100" dist="38100" dir="2700000" algn="tl">
                    <a:srgbClr val="000000">
                      <a:alpha val="43137"/>
                    </a:srgbClr>
                  </a:outerShdw>
                </a:effectLst>
              </a:rPr>
              <a:t>”.</a:t>
            </a:r>
          </a:p>
        </p:txBody>
      </p:sp>
      <p:sp>
        <p:nvSpPr>
          <p:cNvPr id="8" name="TextBox 7"/>
          <p:cNvSpPr txBox="1"/>
          <p:nvPr/>
        </p:nvSpPr>
        <p:spPr>
          <a:xfrm>
            <a:off x="838200" y="4572000"/>
            <a:ext cx="7467600" cy="1938992"/>
          </a:xfrm>
          <a:prstGeom prst="rect">
            <a:avLst/>
          </a:prstGeom>
          <a:noFill/>
        </p:spPr>
        <p:txBody>
          <a:bodyPr wrap="square" rtlCol="0">
            <a:spAutoFit/>
          </a:bodyPr>
          <a:lstStyle/>
          <a:p>
            <a:r>
              <a:rPr lang="en-GB" sz="2400" dirty="0">
                <a:solidFill>
                  <a:schemeClr val="bg1"/>
                </a:solidFill>
                <a:effectLst>
                  <a:outerShdw blurRad="38100" dist="38100" dir="2700000" algn="tl">
                    <a:srgbClr val="000000">
                      <a:alpha val="43137"/>
                    </a:srgbClr>
                  </a:outerShdw>
                </a:effectLst>
              </a:rPr>
              <a:t>Used in the defence of 18 </a:t>
            </a:r>
            <a:r>
              <a:rPr lang="en-GB" sz="2400" dirty="0" err="1">
                <a:solidFill>
                  <a:schemeClr val="bg1"/>
                </a:solidFill>
                <a:effectLst>
                  <a:outerShdw blurRad="38100" dist="38100" dir="2700000" algn="tl">
                    <a:srgbClr val="000000">
                      <a:alpha val="43137"/>
                    </a:srgbClr>
                  </a:outerShdw>
                </a:effectLst>
              </a:rPr>
              <a:t>yr</a:t>
            </a:r>
            <a:r>
              <a:rPr lang="en-GB" sz="2400" dirty="0">
                <a:solidFill>
                  <a:schemeClr val="bg1"/>
                </a:solidFill>
                <a:effectLst>
                  <a:outerShdw blurRad="38100" dist="38100" dir="2700000" algn="tl">
                    <a:srgbClr val="000000">
                      <a:alpha val="43137"/>
                    </a:srgbClr>
                  </a:outerShdw>
                </a:effectLst>
              </a:rPr>
              <a:t> old Ethan Couch:</a:t>
            </a:r>
          </a:p>
          <a:p>
            <a:r>
              <a:rPr lang="en-GB" sz="2400" dirty="0">
                <a:solidFill>
                  <a:schemeClr val="bg1"/>
                </a:solidFill>
                <a:effectLst>
                  <a:outerShdw blurRad="38100" dist="38100" dir="2700000" algn="tl">
                    <a:srgbClr val="000000">
                      <a:alpha val="43137"/>
                    </a:srgbClr>
                  </a:outerShdw>
                </a:effectLst>
              </a:rPr>
              <a:t>Found guilty of drunk-driving, resulting in the death of 4 people in 2013</a:t>
            </a:r>
          </a:p>
          <a:p>
            <a:r>
              <a:rPr lang="en-GB" sz="2400" dirty="0">
                <a:solidFill>
                  <a:schemeClr val="bg1"/>
                </a:solidFill>
                <a:effectLst>
                  <a:outerShdw blurRad="38100" dist="38100" dir="2700000" algn="tl">
                    <a:srgbClr val="000000">
                      <a:alpha val="43137"/>
                    </a:srgbClr>
                  </a:outerShdw>
                </a:effectLst>
              </a:rPr>
              <a:t>It was claimed his wealthy parents “</a:t>
            </a:r>
            <a:r>
              <a:rPr lang="en-GB" sz="2400" i="1" dirty="0">
                <a:solidFill>
                  <a:schemeClr val="bg1"/>
                </a:solidFill>
                <a:effectLst>
                  <a:outerShdw blurRad="38100" dist="38100" dir="2700000" algn="tl">
                    <a:srgbClr val="000000">
                      <a:alpha val="43137"/>
                    </a:srgbClr>
                  </a:outerShdw>
                </a:effectLst>
              </a:rPr>
              <a:t>coddled him into a sense of irresponsibility</a:t>
            </a:r>
            <a:r>
              <a:rPr lang="en-GB" sz="2400" dirty="0">
                <a:solidFill>
                  <a:schemeClr val="bg1"/>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640674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7338059" y="379475"/>
            <a:ext cx="883920" cy="1231391"/>
          </a:xfrm>
          <a:prstGeom prst="rect">
            <a:avLst/>
          </a:prstGeom>
          <a:blipFill>
            <a:blip r:embed="rId3" cstate="print"/>
            <a:stretch>
              <a:fillRect/>
            </a:stretch>
          </a:blipFill>
        </p:spPr>
        <p:txBody>
          <a:bodyPr wrap="square" lIns="0" tIns="0" rIns="0" bIns="0" rtlCol="0"/>
          <a:lstStyle/>
          <a:p>
            <a:endParaRPr/>
          </a:p>
        </p:txBody>
      </p:sp>
      <p:sp>
        <p:nvSpPr>
          <p:cNvPr id="6" name="object 6"/>
          <p:cNvSpPr txBox="1"/>
          <p:nvPr/>
        </p:nvSpPr>
        <p:spPr>
          <a:xfrm>
            <a:off x="380491" y="1711071"/>
            <a:ext cx="8371205" cy="3910965"/>
          </a:xfrm>
          <a:prstGeom prst="rect">
            <a:avLst/>
          </a:prstGeom>
        </p:spPr>
        <p:txBody>
          <a:bodyPr vert="horz" wrap="square" lIns="0" tIns="0" rIns="0" bIns="0" rtlCol="0">
            <a:spAutoFit/>
          </a:bodyPr>
          <a:lstStyle/>
          <a:p>
            <a:pPr marL="355600" marR="5080" indent="-342900">
              <a:lnSpc>
                <a:spcPct val="100000"/>
              </a:lnSpc>
              <a:buClr>
                <a:srgbClr val="FFCC00"/>
              </a:buClr>
              <a:buFont typeface="Wingdings"/>
              <a:buChar char=""/>
              <a:tabLst>
                <a:tab pos="354965" algn="l"/>
                <a:tab pos="355600" algn="l"/>
              </a:tabLst>
            </a:pPr>
            <a:r>
              <a:rPr sz="3200" b="1" dirty="0">
                <a:solidFill>
                  <a:schemeClr val="bg1">
                    <a:lumMod val="85000"/>
                  </a:schemeClr>
                </a:solidFill>
                <a:effectLst>
                  <a:outerShdw blurRad="38100" dist="38100" dir="2700000" algn="tl">
                    <a:srgbClr val="000000">
                      <a:alpha val="43137"/>
                    </a:srgbClr>
                  </a:outerShdw>
                </a:effectLst>
                <a:latin typeface="Arial"/>
                <a:cs typeface="Arial"/>
              </a:rPr>
              <a:t>“Each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year </a:t>
            </a:r>
            <a:r>
              <a:rPr sz="3200" b="1" dirty="0">
                <a:solidFill>
                  <a:schemeClr val="bg1">
                    <a:lumMod val="85000"/>
                  </a:schemeClr>
                </a:solidFill>
                <a:effectLst>
                  <a:outerShdw blurRad="38100" dist="38100" dir="2700000" algn="tl">
                    <a:srgbClr val="000000">
                      <a:alpha val="43137"/>
                    </a:srgbClr>
                  </a:outerShdw>
                </a:effectLst>
                <a:latin typeface="Arial"/>
                <a:cs typeface="Arial"/>
              </a:rPr>
              <a:t>until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2030, at least 150 </a:t>
            </a:r>
            <a:r>
              <a:rPr sz="3200" b="1" dirty="0">
                <a:solidFill>
                  <a:schemeClr val="bg1">
                    <a:lumMod val="85000"/>
                  </a:schemeClr>
                </a:solidFill>
                <a:effectLst>
                  <a:outerShdw blurRad="38100" dist="38100" dir="2700000" algn="tl">
                    <a:srgbClr val="000000">
                      <a:alpha val="43137"/>
                    </a:srgbClr>
                  </a:outerShdw>
                </a:effectLst>
                <a:latin typeface="Arial"/>
                <a:cs typeface="Arial"/>
              </a:rPr>
              <a:t>million  people will be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entering </a:t>
            </a:r>
            <a:r>
              <a:rPr sz="3200" b="1" dirty="0">
                <a:solidFill>
                  <a:schemeClr val="bg1">
                    <a:lumMod val="85000"/>
                  </a:schemeClr>
                </a:solidFill>
                <a:effectLst>
                  <a:outerShdw blurRad="38100" dist="38100" dir="2700000" algn="tl">
                    <a:srgbClr val="000000">
                      <a:alpha val="43137"/>
                    </a:srgbClr>
                  </a:outerShdw>
                </a:effectLst>
                <a:latin typeface="Arial"/>
                <a:cs typeface="Arial"/>
              </a:rPr>
              <a:t>the middle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class.  </a:t>
            </a:r>
            <a:r>
              <a:rPr sz="3200" b="1" dirty="0">
                <a:solidFill>
                  <a:schemeClr val="bg1">
                    <a:lumMod val="85000"/>
                  </a:schemeClr>
                </a:solidFill>
                <a:effectLst>
                  <a:outerShdw blurRad="38100" dist="38100" dir="2700000" algn="tl">
                    <a:srgbClr val="000000">
                      <a:alpha val="43137"/>
                    </a:srgbClr>
                  </a:outerShdw>
                </a:effectLst>
                <a:latin typeface="Arial"/>
                <a:cs typeface="Arial"/>
              </a:rPr>
              <a:t>This will bring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almost 60% </a:t>
            </a:r>
            <a:r>
              <a:rPr sz="3200" b="1" dirty="0">
                <a:solidFill>
                  <a:schemeClr val="bg1">
                    <a:lumMod val="85000"/>
                  </a:schemeClr>
                </a:solidFill>
                <a:effectLst>
                  <a:outerShdw blurRad="38100" dist="38100" dir="2700000" algn="tl">
                    <a:srgbClr val="000000">
                      <a:alpha val="43137"/>
                    </a:srgbClr>
                  </a:outerShdw>
                </a:effectLst>
                <a:latin typeface="Arial"/>
                <a:cs typeface="Arial"/>
              </a:rPr>
              <a:t>of the world’s  population into a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middle </a:t>
            </a:r>
            <a:r>
              <a:rPr sz="3200" b="1" dirty="0">
                <a:solidFill>
                  <a:schemeClr val="bg1">
                    <a:lumMod val="85000"/>
                  </a:schemeClr>
                </a:solidFill>
                <a:effectLst>
                  <a:outerShdw blurRad="38100" dist="38100" dir="2700000" algn="tl">
                    <a:srgbClr val="000000">
                      <a:alpha val="43137"/>
                    </a:srgbClr>
                  </a:outerShdw>
                </a:effectLst>
                <a:latin typeface="Arial"/>
                <a:cs typeface="Arial"/>
              </a:rPr>
              <a:t>income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bracket.  </a:t>
            </a:r>
            <a:r>
              <a:rPr sz="3200" b="1" dirty="0">
                <a:solidFill>
                  <a:schemeClr val="bg1">
                    <a:lumMod val="85000"/>
                  </a:schemeClr>
                </a:solidFill>
                <a:effectLst>
                  <a:outerShdw blurRad="38100" dist="38100" dir="2700000" algn="tl">
                    <a:srgbClr val="000000">
                      <a:alpha val="43137"/>
                    </a:srgbClr>
                  </a:outerShdw>
                </a:effectLst>
                <a:latin typeface="Arial"/>
                <a:cs typeface="Arial"/>
              </a:rPr>
              <a:t>Over the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same </a:t>
            </a:r>
            <a:r>
              <a:rPr sz="3200" b="1" dirty="0">
                <a:solidFill>
                  <a:schemeClr val="bg1">
                    <a:lumMod val="85000"/>
                  </a:schemeClr>
                </a:solidFill>
                <a:effectLst>
                  <a:outerShdw blurRad="38100" dist="38100" dir="2700000" algn="tl">
                    <a:srgbClr val="000000">
                      <a:alpha val="43137"/>
                    </a:srgbClr>
                  </a:outerShdw>
                </a:effectLst>
                <a:latin typeface="Arial"/>
                <a:cs typeface="Arial"/>
              </a:rPr>
              <a:t>period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energy demand </a:t>
            </a:r>
            <a:r>
              <a:rPr sz="3200" b="1" dirty="0">
                <a:solidFill>
                  <a:schemeClr val="bg1">
                    <a:lumMod val="85000"/>
                  </a:schemeClr>
                </a:solidFill>
                <a:effectLst>
                  <a:outerShdw blurRad="38100" dist="38100" dir="2700000" algn="tl">
                    <a:srgbClr val="000000">
                      <a:alpha val="43137"/>
                    </a:srgbClr>
                  </a:outerShdw>
                </a:effectLst>
                <a:latin typeface="Arial"/>
                <a:cs typeface="Arial"/>
              </a:rPr>
              <a:t>is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projected </a:t>
            </a:r>
            <a:r>
              <a:rPr sz="3200" b="1" dirty="0">
                <a:solidFill>
                  <a:schemeClr val="bg1">
                    <a:lumMod val="85000"/>
                  </a:schemeClr>
                </a:solidFill>
                <a:effectLst>
                  <a:outerShdw blurRad="38100" dist="38100" dir="2700000" algn="tl">
                    <a:srgbClr val="000000">
                      <a:alpha val="43137"/>
                    </a:srgbClr>
                  </a:outerShdw>
                </a:effectLst>
                <a:latin typeface="Arial"/>
                <a:cs typeface="Arial"/>
              </a:rPr>
              <a:t>to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increase </a:t>
            </a:r>
            <a:r>
              <a:rPr sz="3200" b="1" dirty="0">
                <a:solidFill>
                  <a:schemeClr val="bg1">
                    <a:lumMod val="85000"/>
                  </a:schemeClr>
                </a:solidFill>
                <a:effectLst>
                  <a:outerShdw blurRad="38100" dist="38100" dir="2700000" algn="tl">
                    <a:srgbClr val="000000">
                      <a:alpha val="43137"/>
                    </a:srgbClr>
                  </a:outerShdw>
                </a:effectLst>
                <a:latin typeface="Arial"/>
                <a:cs typeface="Arial"/>
              </a:rPr>
              <a:t>by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40%, </a:t>
            </a:r>
            <a:r>
              <a:rPr sz="3200" b="1" dirty="0">
                <a:solidFill>
                  <a:schemeClr val="bg1">
                    <a:lumMod val="85000"/>
                  </a:schemeClr>
                </a:solidFill>
                <a:effectLst>
                  <a:outerShdw blurRad="38100" dist="38100" dir="2700000" algn="tl">
                    <a:srgbClr val="000000">
                      <a:alpha val="43137"/>
                    </a:srgbClr>
                  </a:outerShdw>
                </a:effectLst>
                <a:latin typeface="Arial"/>
                <a:cs typeface="Arial"/>
              </a:rPr>
              <a:t>and water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demand </a:t>
            </a:r>
            <a:r>
              <a:rPr sz="3200" b="1" dirty="0">
                <a:solidFill>
                  <a:schemeClr val="bg1">
                    <a:lumMod val="85000"/>
                  </a:schemeClr>
                </a:solidFill>
                <a:effectLst>
                  <a:outerShdw blurRad="38100" dist="38100" dir="2700000" algn="tl">
                    <a:srgbClr val="000000">
                      <a:alpha val="43137"/>
                    </a:srgbClr>
                  </a:outerShdw>
                </a:effectLst>
                <a:latin typeface="Arial"/>
                <a:cs typeface="Arial"/>
              </a:rPr>
              <a:t>is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expected </a:t>
            </a:r>
            <a:r>
              <a:rPr sz="3200" b="1" dirty="0">
                <a:solidFill>
                  <a:schemeClr val="bg1">
                    <a:lumMod val="85000"/>
                  </a:schemeClr>
                </a:solidFill>
                <a:effectLst>
                  <a:outerShdw blurRad="38100" dist="38100" dir="2700000" algn="tl">
                    <a:srgbClr val="000000">
                      <a:alpha val="43137"/>
                    </a:srgbClr>
                  </a:outerShdw>
                </a:effectLst>
                <a:latin typeface="Arial"/>
                <a:cs typeface="Arial"/>
              </a:rPr>
              <a:t>to outstrip supply</a:t>
            </a:r>
            <a:r>
              <a:rPr sz="3200" b="1" spc="-160" dirty="0">
                <a:solidFill>
                  <a:schemeClr val="bg1">
                    <a:lumMod val="85000"/>
                  </a:schemeClr>
                </a:solidFill>
                <a:effectLst>
                  <a:outerShdw blurRad="38100" dist="38100" dir="2700000" algn="tl">
                    <a:srgbClr val="000000">
                      <a:alpha val="43137"/>
                    </a:srgbClr>
                  </a:outerShdw>
                </a:effectLst>
                <a:latin typeface="Arial"/>
                <a:cs typeface="Arial"/>
              </a:rPr>
              <a:t> </a:t>
            </a:r>
            <a:r>
              <a:rPr sz="3200" b="1" dirty="0">
                <a:solidFill>
                  <a:schemeClr val="bg1">
                    <a:lumMod val="85000"/>
                  </a:schemeClr>
                </a:solidFill>
                <a:effectLst>
                  <a:outerShdw blurRad="38100" dist="38100" dir="2700000" algn="tl">
                    <a:srgbClr val="000000">
                      <a:alpha val="43137"/>
                    </a:srgbClr>
                  </a:outerShdw>
                </a:effectLst>
                <a:latin typeface="Arial"/>
                <a:cs typeface="Arial"/>
              </a:rPr>
              <a:t>by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40%” </a:t>
            </a:r>
            <a:r>
              <a:rPr sz="3200" b="1" dirty="0">
                <a:solidFill>
                  <a:schemeClr val="bg1">
                    <a:lumMod val="85000"/>
                  </a:schemeClr>
                </a:solidFill>
                <a:effectLst>
                  <a:outerShdw blurRad="38100" dist="38100" dir="2700000" algn="tl">
                    <a:srgbClr val="000000">
                      <a:alpha val="43137"/>
                    </a:srgbClr>
                  </a:outerShdw>
                </a:effectLst>
                <a:latin typeface="Arial"/>
                <a:cs typeface="Arial"/>
              </a:rPr>
              <a:t>(World Economic Forum,</a:t>
            </a:r>
            <a:r>
              <a:rPr sz="3200" b="1" spc="-105" dirty="0">
                <a:solidFill>
                  <a:schemeClr val="bg1">
                    <a:lumMod val="85000"/>
                  </a:schemeClr>
                </a:solidFill>
                <a:effectLst>
                  <a:outerShdw blurRad="38100" dist="38100" dir="2700000" algn="tl">
                    <a:srgbClr val="000000">
                      <a:alpha val="43137"/>
                    </a:srgbClr>
                  </a:outerShdw>
                </a:effectLst>
                <a:latin typeface="Arial"/>
                <a:cs typeface="Arial"/>
              </a:rPr>
              <a:t> </a:t>
            </a:r>
            <a:r>
              <a:rPr sz="3200" b="1" spc="-5" dirty="0">
                <a:solidFill>
                  <a:schemeClr val="bg1">
                    <a:lumMod val="85000"/>
                  </a:schemeClr>
                </a:solidFill>
                <a:effectLst>
                  <a:outerShdw blurRad="38100" dist="38100" dir="2700000" algn="tl">
                    <a:srgbClr val="000000">
                      <a:alpha val="43137"/>
                    </a:srgbClr>
                  </a:outerShdw>
                </a:effectLst>
                <a:latin typeface="Arial"/>
                <a:cs typeface="Arial"/>
              </a:rPr>
              <a:t>2010:</a:t>
            </a:r>
            <a:r>
              <a:rPr lang="en-GB" sz="3200" b="1" spc="-5" dirty="0">
                <a:solidFill>
                  <a:schemeClr val="bg1">
                    <a:lumMod val="85000"/>
                  </a:schemeClr>
                </a:solidFill>
                <a:effectLst>
                  <a:outerShdw blurRad="38100" dist="38100" dir="2700000" algn="tl">
                    <a:srgbClr val="000000">
                      <a:alpha val="43137"/>
                    </a:srgbClr>
                  </a:outerShdw>
                </a:effectLst>
                <a:latin typeface="Arial"/>
                <a:cs typeface="Arial"/>
              </a:rPr>
              <a:t>7</a:t>
            </a:r>
            <a:r>
              <a:rPr sz="3200" b="1" spc="-5" dirty="0">
                <a:solidFill>
                  <a:schemeClr val="bg1">
                    <a:lumMod val="85000"/>
                  </a:schemeClr>
                </a:solidFill>
                <a:effectLst>
                  <a:outerShdw blurRad="38100" dist="38100" dir="2700000" algn="tl">
                    <a:srgbClr val="000000">
                      <a:alpha val="43137"/>
                    </a:srgbClr>
                  </a:outerShdw>
                </a:effectLst>
                <a:latin typeface="Arial"/>
                <a:cs typeface="Arial"/>
              </a:rPr>
              <a:t>)</a:t>
            </a:r>
            <a:endParaRPr sz="3200" dirty="0">
              <a:solidFill>
                <a:schemeClr val="bg1">
                  <a:lumMod val="85000"/>
                </a:schemeClr>
              </a:solidFill>
              <a:effectLst>
                <a:outerShdw blurRad="38100" dist="38100" dir="2700000" algn="tl">
                  <a:srgbClr val="000000">
                    <a:alpha val="43137"/>
                  </a:srgbClr>
                </a:outerShdw>
              </a:effectLst>
              <a:latin typeface="Arial"/>
              <a:cs typeface="Arial"/>
            </a:endParaRPr>
          </a:p>
        </p:txBody>
      </p:sp>
      <p:sp>
        <p:nvSpPr>
          <p:cNvPr id="8" name="Title 1"/>
          <p:cNvSpPr>
            <a:spLocks noGrp="1"/>
          </p:cNvSpPr>
          <p:nvPr>
            <p:ph type="title"/>
          </p:nvPr>
        </p:nvSpPr>
        <p:spPr>
          <a:xfrm>
            <a:off x="556361" y="56388"/>
            <a:ext cx="8031276" cy="677108"/>
          </a:xfrm>
        </p:spPr>
        <p:txBody>
          <a:bodyPr/>
          <a:lstStyle/>
          <a:p>
            <a:pPr algn="ctr"/>
            <a:r>
              <a:rPr lang="en-GB" dirty="0">
                <a:solidFill>
                  <a:schemeClr val="bg1"/>
                </a:solidFill>
                <a:effectLst>
                  <a:outerShdw blurRad="38100" dist="38100" dir="2700000" algn="tl">
                    <a:srgbClr val="000000">
                      <a:alpha val="43137"/>
                    </a:srgbClr>
                  </a:outerShdw>
                </a:effectLst>
              </a:rPr>
              <a:t>Sustainable Consumption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4000" cy="685800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79386" y="1700212"/>
            <a:ext cx="8812213" cy="4422775"/>
          </a:xfrm>
          <a:custGeom>
            <a:avLst/>
            <a:gdLst/>
            <a:ahLst/>
            <a:cxnLst/>
            <a:rect l="l" t="t" r="r" b="b"/>
            <a:pathLst>
              <a:path w="8540750" h="4422775">
                <a:moveTo>
                  <a:pt x="0" y="4422775"/>
                </a:moveTo>
                <a:lnTo>
                  <a:pt x="8540750" y="4422775"/>
                </a:lnTo>
                <a:lnTo>
                  <a:pt x="8540750" y="0"/>
                </a:lnTo>
                <a:lnTo>
                  <a:pt x="0" y="0"/>
                </a:lnTo>
                <a:lnTo>
                  <a:pt x="0" y="4422775"/>
                </a:lnTo>
                <a:close/>
              </a:path>
            </a:pathLst>
          </a:custGeom>
          <a:solidFill>
            <a:srgbClr val="CCCCE1"/>
          </a:solidFill>
        </p:spPr>
        <p:txBody>
          <a:bodyPr wrap="square" lIns="0" tIns="0" rIns="0" bIns="0" rtlCol="0"/>
          <a:lstStyle/>
          <a:p>
            <a:endParaRPr/>
          </a:p>
        </p:txBody>
      </p:sp>
      <p:sp>
        <p:nvSpPr>
          <p:cNvPr id="4" name="object 4"/>
          <p:cNvSpPr txBox="1">
            <a:spLocks noGrp="1"/>
          </p:cNvSpPr>
          <p:nvPr>
            <p:ph type="title"/>
          </p:nvPr>
        </p:nvSpPr>
        <p:spPr>
          <a:xfrm>
            <a:off x="258267" y="1738884"/>
            <a:ext cx="6116955" cy="365760"/>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sz="2400" b="1" spc="-5" dirty="0">
                <a:solidFill>
                  <a:srgbClr val="4D4D4D"/>
                </a:solidFill>
                <a:latin typeface="Arial"/>
                <a:cs typeface="Arial"/>
              </a:rPr>
              <a:t>450 </a:t>
            </a:r>
            <a:r>
              <a:rPr sz="2400" b="1" dirty="0">
                <a:solidFill>
                  <a:srgbClr val="4D4D4D"/>
                </a:solidFill>
                <a:latin typeface="Arial"/>
                <a:cs typeface="Arial"/>
              </a:rPr>
              <a:t>million </a:t>
            </a:r>
            <a:r>
              <a:rPr sz="2400" b="1" spc="-5" dirty="0">
                <a:solidFill>
                  <a:srgbClr val="4D4D4D"/>
                </a:solidFill>
                <a:latin typeface="Arial"/>
                <a:cs typeface="Arial"/>
              </a:rPr>
              <a:t>people </a:t>
            </a:r>
            <a:r>
              <a:rPr sz="2400" b="1" dirty="0">
                <a:solidFill>
                  <a:srgbClr val="4D4D4D"/>
                </a:solidFill>
                <a:latin typeface="Arial"/>
                <a:cs typeface="Arial"/>
              </a:rPr>
              <a:t>- lifted out of</a:t>
            </a:r>
            <a:r>
              <a:rPr sz="2400" b="1" spc="-114" dirty="0">
                <a:solidFill>
                  <a:srgbClr val="4D4D4D"/>
                </a:solidFill>
                <a:latin typeface="Arial"/>
                <a:cs typeface="Arial"/>
              </a:rPr>
              <a:t> </a:t>
            </a:r>
            <a:r>
              <a:rPr sz="2400" b="1" spc="-5" dirty="0">
                <a:solidFill>
                  <a:srgbClr val="4D4D4D"/>
                </a:solidFill>
                <a:latin typeface="Arial"/>
                <a:cs typeface="Arial"/>
              </a:rPr>
              <a:t>poverty</a:t>
            </a:r>
            <a:endParaRPr sz="2400">
              <a:latin typeface="Arial"/>
              <a:cs typeface="Arial"/>
            </a:endParaRPr>
          </a:p>
        </p:txBody>
      </p:sp>
      <p:sp>
        <p:nvSpPr>
          <p:cNvPr id="5" name="object 5"/>
          <p:cNvSpPr txBox="1"/>
          <p:nvPr/>
        </p:nvSpPr>
        <p:spPr>
          <a:xfrm>
            <a:off x="258267" y="2197100"/>
            <a:ext cx="8250555" cy="3420110"/>
          </a:xfrm>
          <a:prstGeom prst="rect">
            <a:avLst/>
          </a:prstGeom>
        </p:spPr>
        <p:txBody>
          <a:bodyPr vert="horz" wrap="square" lIns="0" tIns="0" rIns="0" bIns="0" rtlCol="0">
            <a:spAutoFit/>
          </a:bodyPr>
          <a:lstStyle/>
          <a:p>
            <a:pPr marL="355600" marR="136525" indent="-342900">
              <a:lnSpc>
                <a:spcPts val="2810"/>
              </a:lnSpc>
              <a:buClr>
                <a:srgbClr val="FFCC00"/>
              </a:buClr>
              <a:buFont typeface="Wingdings"/>
              <a:buChar char=""/>
              <a:tabLst>
                <a:tab pos="354965" algn="l"/>
                <a:tab pos="355600" algn="l"/>
              </a:tabLst>
            </a:pPr>
            <a:r>
              <a:rPr sz="2400" b="1" spc="-5" dirty="0">
                <a:solidFill>
                  <a:srgbClr val="4D4D4D"/>
                </a:solidFill>
                <a:latin typeface="Arial"/>
                <a:cs typeface="Arial"/>
              </a:rPr>
              <a:t>Number </a:t>
            </a:r>
            <a:r>
              <a:rPr sz="2400" b="1" dirty="0">
                <a:solidFill>
                  <a:srgbClr val="4D4D4D"/>
                </a:solidFill>
                <a:latin typeface="Arial"/>
                <a:cs typeface="Arial"/>
              </a:rPr>
              <a:t>of </a:t>
            </a:r>
            <a:r>
              <a:rPr sz="2400" b="1" spc="-5" dirty="0">
                <a:solidFill>
                  <a:srgbClr val="4D4D4D"/>
                </a:solidFill>
                <a:latin typeface="Arial"/>
                <a:cs typeface="Arial"/>
              </a:rPr>
              <a:t>households from emerging </a:t>
            </a:r>
            <a:r>
              <a:rPr sz="2400" b="1" dirty="0">
                <a:solidFill>
                  <a:srgbClr val="4D4D4D"/>
                </a:solidFill>
                <a:latin typeface="Arial"/>
                <a:cs typeface="Arial"/>
              </a:rPr>
              <a:t>and </a:t>
            </a:r>
            <a:r>
              <a:rPr sz="2400" b="1" spc="-5" dirty="0">
                <a:solidFill>
                  <a:srgbClr val="4D4D4D"/>
                </a:solidFill>
                <a:latin typeface="Arial"/>
                <a:cs typeface="Arial"/>
              </a:rPr>
              <a:t>developed  </a:t>
            </a:r>
            <a:r>
              <a:rPr sz="2400" b="1" dirty="0">
                <a:solidFill>
                  <a:srgbClr val="4D4D4D"/>
                </a:solidFill>
                <a:latin typeface="Arial"/>
                <a:cs typeface="Arial"/>
              </a:rPr>
              <a:t>world living on </a:t>
            </a:r>
            <a:r>
              <a:rPr sz="2400" b="1" spc="-5" dirty="0">
                <a:solidFill>
                  <a:srgbClr val="4D4D4D"/>
                </a:solidFill>
                <a:latin typeface="Arial"/>
                <a:cs typeface="Arial"/>
              </a:rPr>
              <a:t>more </a:t>
            </a:r>
            <a:r>
              <a:rPr sz="2400" b="1" dirty="0">
                <a:solidFill>
                  <a:srgbClr val="4D4D4D"/>
                </a:solidFill>
                <a:latin typeface="Arial"/>
                <a:cs typeface="Arial"/>
              </a:rPr>
              <a:t>than </a:t>
            </a:r>
            <a:r>
              <a:rPr sz="2400" b="1" spc="-5" dirty="0">
                <a:solidFill>
                  <a:srgbClr val="4D4D4D"/>
                </a:solidFill>
                <a:latin typeface="Arial"/>
                <a:cs typeface="Arial"/>
              </a:rPr>
              <a:t>US$ 3,000 p.a </a:t>
            </a:r>
            <a:r>
              <a:rPr sz="2400" b="1" spc="-5" dirty="0">
                <a:solidFill>
                  <a:srgbClr val="4D4D4D"/>
                </a:solidFill>
                <a:latin typeface="Arial Black"/>
                <a:cs typeface="Arial Black"/>
              </a:rPr>
              <a:t>↑</a:t>
            </a:r>
            <a:r>
              <a:rPr sz="2400" b="1" spc="-5" dirty="0">
                <a:solidFill>
                  <a:srgbClr val="4D4D4D"/>
                </a:solidFill>
                <a:latin typeface="Arial"/>
                <a:cs typeface="Arial"/>
              </a:rPr>
              <a:t>by</a:t>
            </a:r>
            <a:r>
              <a:rPr sz="2400" b="1" spc="-75" dirty="0">
                <a:solidFill>
                  <a:srgbClr val="4D4D4D"/>
                </a:solidFill>
                <a:latin typeface="Arial"/>
                <a:cs typeface="Arial"/>
              </a:rPr>
              <a:t> </a:t>
            </a:r>
            <a:r>
              <a:rPr sz="2400" b="1" spc="-15" dirty="0">
                <a:solidFill>
                  <a:srgbClr val="4D4D4D"/>
                </a:solidFill>
                <a:latin typeface="Arial"/>
                <a:cs typeface="Arial"/>
              </a:rPr>
              <a:t>28%.</a:t>
            </a:r>
            <a:endParaRPr sz="2400">
              <a:latin typeface="Arial"/>
              <a:cs typeface="Arial"/>
            </a:endParaRPr>
          </a:p>
          <a:p>
            <a:pPr marL="355600" indent="-342900">
              <a:lnSpc>
                <a:spcPct val="100000"/>
              </a:lnSpc>
              <a:spcBef>
                <a:spcPts val="565"/>
              </a:spcBef>
              <a:buClr>
                <a:srgbClr val="FFCC00"/>
              </a:buClr>
              <a:buFont typeface="Wingdings"/>
              <a:buChar char=""/>
              <a:tabLst>
                <a:tab pos="354965" algn="l"/>
                <a:tab pos="355600" algn="l"/>
              </a:tabLst>
            </a:pPr>
            <a:r>
              <a:rPr sz="2400" b="1" spc="-5" dirty="0">
                <a:solidFill>
                  <a:srgbClr val="4D4D4D"/>
                </a:solidFill>
                <a:latin typeface="Arial"/>
                <a:cs typeface="Arial"/>
              </a:rPr>
              <a:t>At a cost</a:t>
            </a:r>
            <a:r>
              <a:rPr sz="2000" b="1" spc="-5" dirty="0">
                <a:solidFill>
                  <a:srgbClr val="4D4D4D"/>
                </a:solidFill>
                <a:latin typeface="Arial"/>
                <a:cs typeface="Arial"/>
              </a:rPr>
              <a:t>!</a:t>
            </a:r>
            <a:r>
              <a:rPr sz="2000" b="1" spc="-60" dirty="0">
                <a:solidFill>
                  <a:srgbClr val="4D4D4D"/>
                </a:solidFill>
                <a:latin typeface="Arial"/>
                <a:cs typeface="Arial"/>
              </a:rPr>
              <a:t> </a:t>
            </a:r>
            <a:r>
              <a:rPr sz="2000" b="1" dirty="0">
                <a:solidFill>
                  <a:srgbClr val="4D4D4D"/>
                </a:solidFill>
                <a:latin typeface="Arial"/>
                <a:cs typeface="Arial"/>
              </a:rPr>
              <a:t>:</a:t>
            </a:r>
            <a:endParaRPr sz="2000">
              <a:latin typeface="Arial"/>
              <a:cs typeface="Arial"/>
            </a:endParaRPr>
          </a:p>
          <a:p>
            <a:pPr marL="756285" lvl="1" indent="-286385">
              <a:lnSpc>
                <a:spcPct val="100000"/>
              </a:lnSpc>
              <a:spcBef>
                <a:spcPts val="484"/>
              </a:spcBef>
              <a:buFont typeface="Arial"/>
              <a:buChar char="–"/>
              <a:tabLst>
                <a:tab pos="756285" algn="l"/>
                <a:tab pos="756920" algn="l"/>
              </a:tabLst>
            </a:pPr>
            <a:r>
              <a:rPr sz="2000" b="1" dirty="0">
                <a:solidFill>
                  <a:srgbClr val="4D4D4D"/>
                </a:solidFill>
                <a:latin typeface="Arial"/>
                <a:cs typeface="Arial"/>
              </a:rPr>
              <a:t>higher resource</a:t>
            </a:r>
            <a:r>
              <a:rPr sz="2000" b="1" spc="-100" dirty="0">
                <a:solidFill>
                  <a:srgbClr val="4D4D4D"/>
                </a:solidFill>
                <a:latin typeface="Arial"/>
                <a:cs typeface="Arial"/>
              </a:rPr>
              <a:t> </a:t>
            </a:r>
            <a:r>
              <a:rPr sz="2000" b="1" dirty="0">
                <a:solidFill>
                  <a:srgbClr val="4D4D4D"/>
                </a:solidFill>
                <a:latin typeface="Arial"/>
                <a:cs typeface="Arial"/>
              </a:rPr>
              <a:t>consumption</a:t>
            </a:r>
            <a:endParaRPr sz="2000">
              <a:latin typeface="Arial"/>
              <a:cs typeface="Arial"/>
            </a:endParaRPr>
          </a:p>
          <a:p>
            <a:pPr marL="756285" lvl="1" indent="-286385">
              <a:lnSpc>
                <a:spcPct val="100000"/>
              </a:lnSpc>
              <a:spcBef>
                <a:spcPts val="480"/>
              </a:spcBef>
              <a:buFont typeface="Arial"/>
              <a:buChar char="–"/>
              <a:tabLst>
                <a:tab pos="756285" algn="l"/>
                <a:tab pos="756920" algn="l"/>
              </a:tabLst>
            </a:pPr>
            <a:r>
              <a:rPr sz="2000" b="1" dirty="0">
                <a:solidFill>
                  <a:srgbClr val="4D4D4D"/>
                </a:solidFill>
                <a:latin typeface="Arial"/>
                <a:cs typeface="Arial"/>
              </a:rPr>
              <a:t>continued </a:t>
            </a:r>
            <a:r>
              <a:rPr sz="2000" b="1" spc="-5" dirty="0">
                <a:solidFill>
                  <a:srgbClr val="4D4D4D"/>
                </a:solidFill>
                <a:latin typeface="Arial"/>
                <a:cs typeface="Arial"/>
              </a:rPr>
              <a:t>environmental</a:t>
            </a:r>
            <a:r>
              <a:rPr sz="2000" b="1" spc="-35" dirty="0">
                <a:solidFill>
                  <a:srgbClr val="4D4D4D"/>
                </a:solidFill>
                <a:latin typeface="Arial"/>
                <a:cs typeface="Arial"/>
              </a:rPr>
              <a:t> </a:t>
            </a:r>
            <a:r>
              <a:rPr sz="2000" b="1" dirty="0">
                <a:solidFill>
                  <a:srgbClr val="4D4D4D"/>
                </a:solidFill>
                <a:latin typeface="Arial"/>
                <a:cs typeface="Arial"/>
              </a:rPr>
              <a:t>degradation</a:t>
            </a:r>
            <a:endParaRPr sz="2000">
              <a:latin typeface="Arial"/>
              <a:cs typeface="Arial"/>
            </a:endParaRPr>
          </a:p>
          <a:p>
            <a:pPr marL="756285" lvl="1" indent="-286385">
              <a:lnSpc>
                <a:spcPct val="100000"/>
              </a:lnSpc>
              <a:spcBef>
                <a:spcPts val="480"/>
              </a:spcBef>
              <a:buFont typeface="Arial"/>
              <a:buChar char="–"/>
              <a:tabLst>
                <a:tab pos="756285" algn="l"/>
                <a:tab pos="756920" algn="l"/>
              </a:tabLst>
            </a:pPr>
            <a:r>
              <a:rPr sz="2000" b="1" dirty="0">
                <a:solidFill>
                  <a:srgbClr val="4D4D4D"/>
                </a:solidFill>
                <a:latin typeface="Arial"/>
                <a:cs typeface="Arial"/>
              </a:rPr>
              <a:t>greater social and health</a:t>
            </a:r>
            <a:r>
              <a:rPr sz="2000" b="1" spc="-150" dirty="0">
                <a:solidFill>
                  <a:srgbClr val="4D4D4D"/>
                </a:solidFill>
                <a:latin typeface="Arial"/>
                <a:cs typeface="Arial"/>
              </a:rPr>
              <a:t> </a:t>
            </a:r>
            <a:r>
              <a:rPr sz="2000" b="1" dirty="0">
                <a:solidFill>
                  <a:srgbClr val="4D4D4D"/>
                </a:solidFill>
                <a:latin typeface="Arial"/>
                <a:cs typeface="Arial"/>
              </a:rPr>
              <a:t>imbalances.</a:t>
            </a:r>
            <a:endParaRPr sz="2000">
              <a:latin typeface="Arial"/>
              <a:cs typeface="Arial"/>
            </a:endParaRPr>
          </a:p>
          <a:p>
            <a:pPr marL="355600" marR="5080" indent="-342900">
              <a:lnSpc>
                <a:spcPct val="100000"/>
              </a:lnSpc>
              <a:spcBef>
                <a:spcPts val="570"/>
              </a:spcBef>
              <a:buClr>
                <a:srgbClr val="FFCC00"/>
              </a:buClr>
              <a:buFont typeface="Wingdings"/>
              <a:buChar char=""/>
              <a:tabLst>
                <a:tab pos="354965" algn="l"/>
                <a:tab pos="355600" algn="l"/>
                <a:tab pos="3670300" algn="l"/>
              </a:tabLst>
            </a:pPr>
            <a:r>
              <a:rPr sz="2400" b="1" spc="-5" dirty="0">
                <a:solidFill>
                  <a:srgbClr val="4D4D4D"/>
                </a:solidFill>
                <a:latin typeface="Arial"/>
                <a:cs typeface="Arial"/>
              </a:rPr>
              <a:t>21 </a:t>
            </a:r>
            <a:r>
              <a:rPr sz="2400" b="1" dirty="0">
                <a:solidFill>
                  <a:srgbClr val="4D4D4D"/>
                </a:solidFill>
                <a:latin typeface="Arial"/>
                <a:cs typeface="Arial"/>
              </a:rPr>
              <a:t>million </a:t>
            </a:r>
            <a:r>
              <a:rPr sz="2400" b="1" spc="-5" dirty="0">
                <a:solidFill>
                  <a:srgbClr val="4D4D4D"/>
                </a:solidFill>
                <a:latin typeface="Arial"/>
                <a:cs typeface="Arial"/>
              </a:rPr>
              <a:t>hectares </a:t>
            </a:r>
            <a:r>
              <a:rPr sz="2400" b="1" dirty="0">
                <a:solidFill>
                  <a:srgbClr val="4D4D4D"/>
                </a:solidFill>
                <a:latin typeface="Arial"/>
                <a:cs typeface="Arial"/>
              </a:rPr>
              <a:t>of </a:t>
            </a:r>
            <a:r>
              <a:rPr sz="2400" b="1" spc="-5" dirty="0">
                <a:solidFill>
                  <a:srgbClr val="4D4D4D"/>
                </a:solidFill>
                <a:latin typeface="Arial"/>
                <a:cs typeface="Arial"/>
              </a:rPr>
              <a:t>forest </a:t>
            </a:r>
            <a:r>
              <a:rPr sz="2400" b="1" dirty="0">
                <a:solidFill>
                  <a:srgbClr val="4D4D4D"/>
                </a:solidFill>
                <a:latin typeface="Arial"/>
                <a:cs typeface="Arial"/>
              </a:rPr>
              <a:t>lost, </a:t>
            </a:r>
            <a:r>
              <a:rPr sz="2400" b="1" spc="-5" dirty="0">
                <a:solidFill>
                  <a:srgbClr val="4D4D4D"/>
                </a:solidFill>
                <a:latin typeface="Arial"/>
                <a:cs typeface="Arial"/>
              </a:rPr>
              <a:t>9.1 </a:t>
            </a:r>
            <a:r>
              <a:rPr sz="2400" b="1" dirty="0">
                <a:solidFill>
                  <a:srgbClr val="4D4D4D"/>
                </a:solidFill>
                <a:latin typeface="Arial"/>
                <a:cs typeface="Arial"/>
              </a:rPr>
              <a:t>billion tonnes </a:t>
            </a:r>
            <a:r>
              <a:rPr sz="2400" b="1" spc="-5" dirty="0">
                <a:solidFill>
                  <a:srgbClr val="4D4D4D"/>
                </a:solidFill>
                <a:latin typeface="Arial"/>
                <a:cs typeface="Arial"/>
              </a:rPr>
              <a:t>of  </a:t>
            </a:r>
            <a:r>
              <a:rPr sz="2400" b="1" dirty="0">
                <a:solidFill>
                  <a:srgbClr val="4D4D4D"/>
                </a:solidFill>
                <a:latin typeface="Arial"/>
                <a:cs typeface="Arial"/>
              </a:rPr>
              <a:t>municipal</a:t>
            </a:r>
            <a:r>
              <a:rPr sz="2400" b="1" spc="-20" dirty="0">
                <a:solidFill>
                  <a:srgbClr val="4D4D4D"/>
                </a:solidFill>
                <a:latin typeface="Arial"/>
                <a:cs typeface="Arial"/>
              </a:rPr>
              <a:t> </a:t>
            </a:r>
            <a:r>
              <a:rPr sz="2400" b="1" dirty="0">
                <a:solidFill>
                  <a:srgbClr val="4D4D4D"/>
                </a:solidFill>
                <a:latin typeface="Arial"/>
                <a:cs typeface="Arial"/>
              </a:rPr>
              <a:t>solid</a:t>
            </a:r>
            <a:r>
              <a:rPr sz="2400" b="1" spc="-10" dirty="0">
                <a:solidFill>
                  <a:srgbClr val="4D4D4D"/>
                </a:solidFill>
                <a:latin typeface="Arial"/>
                <a:cs typeface="Arial"/>
              </a:rPr>
              <a:t> </a:t>
            </a:r>
            <a:r>
              <a:rPr sz="2400" b="1" dirty="0">
                <a:solidFill>
                  <a:srgbClr val="4D4D4D"/>
                </a:solidFill>
                <a:latin typeface="Arial"/>
                <a:cs typeface="Arial"/>
              </a:rPr>
              <a:t>waste	</a:t>
            </a:r>
            <a:r>
              <a:rPr sz="2400" b="1" spc="-5" dirty="0">
                <a:solidFill>
                  <a:srgbClr val="4D4D4D"/>
                </a:solidFill>
                <a:latin typeface="Arial"/>
                <a:cs typeface="Arial"/>
              </a:rPr>
              <a:t>generated </a:t>
            </a:r>
            <a:r>
              <a:rPr sz="2400" b="1" dirty="0">
                <a:solidFill>
                  <a:srgbClr val="4D4D4D"/>
                </a:solidFill>
                <a:latin typeface="Arial"/>
                <a:cs typeface="Arial"/>
              </a:rPr>
              <a:t>and </a:t>
            </a:r>
            <a:r>
              <a:rPr sz="2400" b="1" spc="-5" dirty="0">
                <a:solidFill>
                  <a:srgbClr val="4D4D4D"/>
                </a:solidFill>
                <a:latin typeface="Arial"/>
                <a:cs typeface="Arial"/>
              </a:rPr>
              <a:t>50</a:t>
            </a:r>
            <a:r>
              <a:rPr sz="2400" b="1" spc="-50" dirty="0">
                <a:solidFill>
                  <a:srgbClr val="4D4D4D"/>
                </a:solidFill>
                <a:latin typeface="Arial"/>
                <a:cs typeface="Arial"/>
              </a:rPr>
              <a:t> </a:t>
            </a:r>
            <a:r>
              <a:rPr sz="2400" b="1" dirty="0">
                <a:solidFill>
                  <a:srgbClr val="4D4D4D"/>
                </a:solidFill>
                <a:latin typeface="Arial"/>
                <a:cs typeface="Arial"/>
              </a:rPr>
              <a:t>billion</a:t>
            </a:r>
            <a:r>
              <a:rPr sz="2400" b="1" spc="-55" dirty="0">
                <a:solidFill>
                  <a:srgbClr val="4D4D4D"/>
                </a:solidFill>
                <a:latin typeface="Arial"/>
                <a:cs typeface="Arial"/>
              </a:rPr>
              <a:t> </a:t>
            </a:r>
            <a:r>
              <a:rPr sz="2400" b="1" dirty="0">
                <a:solidFill>
                  <a:srgbClr val="4D4D4D"/>
                </a:solidFill>
                <a:latin typeface="Arial"/>
                <a:cs typeface="Arial"/>
              </a:rPr>
              <a:t>tonnes  of </a:t>
            </a:r>
            <a:r>
              <a:rPr sz="2400" b="1" spc="-5" dirty="0">
                <a:solidFill>
                  <a:srgbClr val="4D4D4D"/>
                </a:solidFill>
                <a:latin typeface="Arial"/>
                <a:cs typeface="Arial"/>
              </a:rPr>
              <a:t>fossil </a:t>
            </a:r>
            <a:r>
              <a:rPr sz="2400" b="1" dirty="0">
                <a:solidFill>
                  <a:srgbClr val="4D4D4D"/>
                </a:solidFill>
                <a:latin typeface="Arial"/>
                <a:cs typeface="Arial"/>
              </a:rPr>
              <a:t>fuels </a:t>
            </a:r>
            <a:r>
              <a:rPr sz="2400" b="1" spc="5" dirty="0">
                <a:solidFill>
                  <a:srgbClr val="4D4D4D"/>
                </a:solidFill>
                <a:latin typeface="Arial"/>
                <a:cs typeface="Arial"/>
              </a:rPr>
              <a:t>were </a:t>
            </a:r>
            <a:r>
              <a:rPr sz="2400" b="1" spc="-5" dirty="0">
                <a:solidFill>
                  <a:srgbClr val="4D4D4D"/>
                </a:solidFill>
                <a:latin typeface="Arial"/>
                <a:cs typeface="Arial"/>
              </a:rPr>
              <a:t>consumed. (FAO, 2010; BP,</a:t>
            </a:r>
            <a:r>
              <a:rPr sz="2400" b="1" spc="-65" dirty="0">
                <a:solidFill>
                  <a:srgbClr val="4D4D4D"/>
                </a:solidFill>
                <a:latin typeface="Arial"/>
                <a:cs typeface="Arial"/>
              </a:rPr>
              <a:t> </a:t>
            </a:r>
            <a:r>
              <a:rPr sz="2400" b="1" spc="-5" dirty="0">
                <a:solidFill>
                  <a:srgbClr val="4D4D4D"/>
                </a:solidFill>
                <a:latin typeface="Arial"/>
                <a:cs typeface="Arial"/>
              </a:rPr>
              <a:t>2011)</a:t>
            </a:r>
            <a:endParaRPr sz="2400">
              <a:latin typeface="Arial"/>
              <a:cs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23850" y="156210"/>
            <a:ext cx="8540750" cy="4266565"/>
          </a:xfrm>
          <a:custGeom>
            <a:avLst/>
            <a:gdLst/>
            <a:ahLst/>
            <a:cxnLst/>
            <a:rect l="l" t="t" r="r" b="b"/>
            <a:pathLst>
              <a:path w="8540750" h="4422775">
                <a:moveTo>
                  <a:pt x="0" y="4422775"/>
                </a:moveTo>
                <a:lnTo>
                  <a:pt x="8540750" y="4422775"/>
                </a:lnTo>
                <a:lnTo>
                  <a:pt x="8540750" y="0"/>
                </a:lnTo>
                <a:lnTo>
                  <a:pt x="0" y="0"/>
                </a:lnTo>
                <a:lnTo>
                  <a:pt x="0" y="4422775"/>
                </a:lnTo>
                <a:close/>
              </a:path>
            </a:pathLst>
          </a:custGeom>
          <a:solidFill>
            <a:srgbClr val="0099CC"/>
          </a:solidFill>
        </p:spPr>
        <p:txBody>
          <a:bodyPr wrap="square" lIns="0" tIns="0" rIns="0" bIns="0" rtlCol="0"/>
          <a:lstStyle/>
          <a:p>
            <a:endParaRPr/>
          </a:p>
        </p:txBody>
      </p:sp>
      <p:sp>
        <p:nvSpPr>
          <p:cNvPr id="3" name="object 3"/>
          <p:cNvSpPr txBox="1"/>
          <p:nvPr/>
        </p:nvSpPr>
        <p:spPr>
          <a:xfrm>
            <a:off x="402742" y="232410"/>
            <a:ext cx="8384540" cy="4034790"/>
          </a:xfrm>
          <a:prstGeom prst="rect">
            <a:avLst/>
          </a:prstGeom>
        </p:spPr>
        <p:txBody>
          <a:bodyPr vert="horz" wrap="square" lIns="0" tIns="0" rIns="0" bIns="0" rtlCol="0">
            <a:spAutoFit/>
          </a:bodyPr>
          <a:lstStyle/>
          <a:p>
            <a:pPr marL="355600" marR="5080" indent="-342900" algn="just">
              <a:lnSpc>
                <a:spcPct val="100000"/>
              </a:lnSpc>
              <a:buClr>
                <a:srgbClr val="FFCC00"/>
              </a:buClr>
              <a:buFont typeface="Wingdings"/>
              <a:buChar char=""/>
              <a:tabLst>
                <a:tab pos="355600" algn="l"/>
              </a:tabLst>
            </a:pPr>
            <a:r>
              <a:rPr sz="2000" dirty="0">
                <a:solidFill>
                  <a:srgbClr val="FFFFFF"/>
                </a:solidFill>
                <a:latin typeface="Arial"/>
                <a:cs typeface="Arial"/>
              </a:rPr>
              <a:t>Billions of </a:t>
            </a:r>
            <a:r>
              <a:rPr sz="2000" spc="-5" dirty="0">
                <a:solidFill>
                  <a:srgbClr val="FFFFFF"/>
                </a:solidFill>
                <a:latin typeface="Arial"/>
                <a:cs typeface="Arial"/>
              </a:rPr>
              <a:t>new consumers in </a:t>
            </a:r>
            <a:r>
              <a:rPr sz="2000" dirty="0">
                <a:solidFill>
                  <a:srgbClr val="FFFFFF"/>
                </a:solidFill>
                <a:latin typeface="Arial"/>
                <a:cs typeface="Arial"/>
              </a:rPr>
              <a:t>emerging </a:t>
            </a:r>
            <a:r>
              <a:rPr sz="2000" spc="-5" dirty="0">
                <a:solidFill>
                  <a:srgbClr val="FFFFFF"/>
                </a:solidFill>
                <a:latin typeface="Arial"/>
                <a:cs typeface="Arial"/>
              </a:rPr>
              <a:t>markets present </a:t>
            </a:r>
            <a:r>
              <a:rPr sz="2000" dirty="0">
                <a:solidFill>
                  <a:srgbClr val="FFFFFF"/>
                </a:solidFill>
                <a:latin typeface="Arial"/>
                <a:cs typeface="Arial"/>
              </a:rPr>
              <a:t>an </a:t>
            </a:r>
            <a:r>
              <a:rPr sz="2000" spc="-5" dirty="0">
                <a:solidFill>
                  <a:srgbClr val="FFFFFF"/>
                </a:solidFill>
                <a:latin typeface="Arial"/>
                <a:cs typeface="Arial"/>
              </a:rPr>
              <a:t>opportunity  </a:t>
            </a:r>
            <a:r>
              <a:rPr sz="2000" dirty="0">
                <a:solidFill>
                  <a:srgbClr val="FFFFFF"/>
                </a:solidFill>
                <a:latin typeface="Arial"/>
                <a:cs typeface="Arial"/>
              </a:rPr>
              <a:t>for </a:t>
            </a:r>
            <a:r>
              <a:rPr sz="2000" spc="-5" dirty="0">
                <a:solidFill>
                  <a:srgbClr val="FFFFFF"/>
                </a:solidFill>
                <a:latin typeface="Arial"/>
                <a:cs typeface="Arial"/>
              </a:rPr>
              <a:t>more </a:t>
            </a:r>
            <a:r>
              <a:rPr sz="2000" dirty="0">
                <a:solidFill>
                  <a:srgbClr val="FFFFFF"/>
                </a:solidFill>
                <a:latin typeface="Arial"/>
                <a:cs typeface="Arial"/>
              </a:rPr>
              <a:t>sustainable consumption, </a:t>
            </a:r>
            <a:r>
              <a:rPr sz="2000" spc="-5" dirty="0">
                <a:solidFill>
                  <a:srgbClr val="FFFFFF"/>
                </a:solidFill>
                <a:latin typeface="Arial"/>
                <a:cs typeface="Arial"/>
              </a:rPr>
              <a:t>yet uptake </a:t>
            </a:r>
            <a:r>
              <a:rPr sz="2000" dirty="0">
                <a:solidFill>
                  <a:srgbClr val="FFFFFF"/>
                </a:solidFill>
                <a:latin typeface="Arial"/>
                <a:cs typeface="Arial"/>
              </a:rPr>
              <a:t>of sustainable </a:t>
            </a:r>
            <a:r>
              <a:rPr sz="2000" spc="-5" dirty="0">
                <a:solidFill>
                  <a:srgbClr val="FFFFFF"/>
                </a:solidFill>
                <a:latin typeface="Arial"/>
                <a:cs typeface="Arial"/>
              </a:rPr>
              <a:t>products  </a:t>
            </a:r>
            <a:r>
              <a:rPr sz="2000" dirty="0">
                <a:solidFill>
                  <a:srgbClr val="FFFFFF"/>
                </a:solidFill>
                <a:latin typeface="Arial"/>
                <a:cs typeface="Arial"/>
              </a:rPr>
              <a:t>by consumers </a:t>
            </a:r>
            <a:r>
              <a:rPr sz="2000" spc="-5" dirty="0">
                <a:solidFill>
                  <a:srgbClr val="FFFFFF"/>
                </a:solidFill>
                <a:latin typeface="Arial"/>
                <a:cs typeface="Arial"/>
              </a:rPr>
              <a:t>in </a:t>
            </a:r>
            <a:r>
              <a:rPr sz="2000" dirty="0">
                <a:solidFill>
                  <a:srgbClr val="FFFFFF"/>
                </a:solidFill>
                <a:latin typeface="Arial"/>
                <a:cs typeface="Arial"/>
              </a:rPr>
              <a:t>more mature markets </a:t>
            </a:r>
            <a:r>
              <a:rPr sz="2000" spc="-5" dirty="0">
                <a:solidFill>
                  <a:srgbClr val="FFFFFF"/>
                </a:solidFill>
                <a:latin typeface="Arial"/>
                <a:cs typeface="Arial"/>
              </a:rPr>
              <a:t>is</a:t>
            </a:r>
            <a:r>
              <a:rPr sz="2000" spc="-165" dirty="0">
                <a:solidFill>
                  <a:srgbClr val="FFFFFF"/>
                </a:solidFill>
                <a:latin typeface="Arial"/>
                <a:cs typeface="Arial"/>
              </a:rPr>
              <a:t> </a:t>
            </a:r>
            <a:r>
              <a:rPr sz="2000" dirty="0">
                <a:solidFill>
                  <a:srgbClr val="FFFFFF"/>
                </a:solidFill>
                <a:latin typeface="Arial"/>
                <a:cs typeface="Arial"/>
              </a:rPr>
              <a:t>limited</a:t>
            </a:r>
            <a:endParaRPr sz="2000" dirty="0">
              <a:latin typeface="Arial"/>
              <a:cs typeface="Arial"/>
            </a:endParaRPr>
          </a:p>
          <a:p>
            <a:pPr>
              <a:lnSpc>
                <a:spcPct val="100000"/>
              </a:lnSpc>
              <a:spcBef>
                <a:spcPts val="25"/>
              </a:spcBef>
              <a:buClr>
                <a:srgbClr val="FFCC00"/>
              </a:buClr>
              <a:buFont typeface="Wingdings"/>
              <a:buChar char=""/>
            </a:pPr>
            <a:endParaRPr sz="2900" dirty="0">
              <a:latin typeface="Times New Roman"/>
              <a:cs typeface="Times New Roman"/>
            </a:endParaRPr>
          </a:p>
          <a:p>
            <a:pPr marL="355600" indent="-342900">
              <a:lnSpc>
                <a:spcPct val="100000"/>
              </a:lnSpc>
              <a:buClr>
                <a:srgbClr val="FFCC00"/>
              </a:buClr>
              <a:buFont typeface="Wingdings"/>
              <a:buChar char=""/>
              <a:tabLst>
                <a:tab pos="354965" algn="l"/>
                <a:tab pos="355600" algn="l"/>
              </a:tabLst>
            </a:pPr>
            <a:r>
              <a:rPr sz="2000" dirty="0">
                <a:solidFill>
                  <a:srgbClr val="FFFFFF"/>
                </a:solidFill>
                <a:latin typeface="Arial"/>
                <a:cs typeface="Arial"/>
              </a:rPr>
              <a:t>45% of Chinese respondents said they were willing to pay a</a:t>
            </a:r>
            <a:r>
              <a:rPr sz="2000" spc="-185" dirty="0">
                <a:solidFill>
                  <a:srgbClr val="FFFFFF"/>
                </a:solidFill>
                <a:latin typeface="Arial"/>
                <a:cs typeface="Arial"/>
              </a:rPr>
              <a:t> </a:t>
            </a:r>
            <a:r>
              <a:rPr sz="2000" spc="5" dirty="0">
                <a:solidFill>
                  <a:srgbClr val="FFFFFF"/>
                </a:solidFill>
                <a:latin typeface="Arial"/>
                <a:cs typeface="Arial"/>
              </a:rPr>
              <a:t>5-10%</a:t>
            </a:r>
            <a:endParaRPr sz="2000" dirty="0">
              <a:latin typeface="Arial"/>
              <a:cs typeface="Arial"/>
            </a:endParaRPr>
          </a:p>
          <a:p>
            <a:pPr marL="355600">
              <a:lnSpc>
                <a:spcPct val="100000"/>
              </a:lnSpc>
            </a:pPr>
            <a:r>
              <a:rPr sz="2000" dirty="0">
                <a:solidFill>
                  <a:srgbClr val="FFFFFF"/>
                </a:solidFill>
                <a:latin typeface="Arial"/>
                <a:cs typeface="Arial"/>
              </a:rPr>
              <a:t>premium for green</a:t>
            </a:r>
            <a:r>
              <a:rPr sz="2000" spc="-110" dirty="0">
                <a:solidFill>
                  <a:srgbClr val="FFFFFF"/>
                </a:solidFill>
                <a:latin typeface="Arial"/>
                <a:cs typeface="Arial"/>
              </a:rPr>
              <a:t> </a:t>
            </a:r>
            <a:r>
              <a:rPr sz="2000" dirty="0">
                <a:solidFill>
                  <a:srgbClr val="FFFFFF"/>
                </a:solidFill>
                <a:latin typeface="Arial"/>
                <a:cs typeface="Arial"/>
              </a:rPr>
              <a:t>products.</a:t>
            </a:r>
            <a:endParaRPr sz="2000" dirty="0">
              <a:latin typeface="Arial"/>
              <a:cs typeface="Arial"/>
            </a:endParaRPr>
          </a:p>
          <a:p>
            <a:pPr>
              <a:lnSpc>
                <a:spcPct val="100000"/>
              </a:lnSpc>
              <a:spcBef>
                <a:spcPts val="25"/>
              </a:spcBef>
            </a:pPr>
            <a:endParaRPr sz="2900" dirty="0">
              <a:latin typeface="Times New Roman"/>
              <a:cs typeface="Times New Roman"/>
            </a:endParaRPr>
          </a:p>
          <a:p>
            <a:pPr marL="355600" indent="-342900">
              <a:lnSpc>
                <a:spcPct val="100000"/>
              </a:lnSpc>
              <a:buClr>
                <a:srgbClr val="FFCC00"/>
              </a:buClr>
              <a:buFont typeface="Wingdings"/>
              <a:buChar char=""/>
              <a:tabLst>
                <a:tab pos="354965" algn="l"/>
                <a:tab pos="355600" algn="l"/>
              </a:tabLst>
            </a:pPr>
            <a:r>
              <a:rPr sz="2000" dirty="0">
                <a:solidFill>
                  <a:srgbClr val="FFFFFF"/>
                </a:solidFill>
                <a:latin typeface="Arial"/>
                <a:cs typeface="Arial"/>
              </a:rPr>
              <a:t>In developed markets, aspirations and actions are </a:t>
            </a:r>
            <a:r>
              <a:rPr sz="2000" spc="-5" dirty="0">
                <a:solidFill>
                  <a:srgbClr val="FFFFFF"/>
                </a:solidFill>
                <a:latin typeface="Arial"/>
                <a:cs typeface="Arial"/>
              </a:rPr>
              <a:t>often</a:t>
            </a:r>
            <a:r>
              <a:rPr sz="2000" spc="-165" dirty="0">
                <a:solidFill>
                  <a:srgbClr val="FFFFFF"/>
                </a:solidFill>
                <a:latin typeface="Arial"/>
                <a:cs typeface="Arial"/>
              </a:rPr>
              <a:t> </a:t>
            </a:r>
            <a:r>
              <a:rPr sz="2000" dirty="0">
                <a:solidFill>
                  <a:srgbClr val="FFFFFF"/>
                </a:solidFill>
                <a:latin typeface="Arial"/>
                <a:cs typeface="Arial"/>
              </a:rPr>
              <a:t>mismatched.</a:t>
            </a:r>
            <a:endParaRPr sz="2000" dirty="0">
              <a:latin typeface="Arial"/>
              <a:cs typeface="Arial"/>
            </a:endParaRPr>
          </a:p>
          <a:p>
            <a:pPr>
              <a:lnSpc>
                <a:spcPct val="100000"/>
              </a:lnSpc>
              <a:spcBef>
                <a:spcPts val="25"/>
              </a:spcBef>
              <a:buClr>
                <a:srgbClr val="FFCC00"/>
              </a:buClr>
              <a:buFont typeface="Wingdings"/>
              <a:buChar char=""/>
            </a:pPr>
            <a:endParaRPr sz="2900" dirty="0">
              <a:latin typeface="Times New Roman"/>
              <a:cs typeface="Times New Roman"/>
            </a:endParaRPr>
          </a:p>
          <a:p>
            <a:pPr marL="355600" marR="33655" indent="-342900">
              <a:lnSpc>
                <a:spcPct val="100000"/>
              </a:lnSpc>
              <a:buClr>
                <a:srgbClr val="FFCC00"/>
              </a:buClr>
              <a:buFont typeface="Wingdings"/>
              <a:buChar char=""/>
              <a:tabLst>
                <a:tab pos="354965" algn="l"/>
                <a:tab pos="355600" algn="l"/>
                <a:tab pos="5801360" algn="l"/>
              </a:tabLst>
            </a:pPr>
            <a:r>
              <a:rPr sz="2000" dirty="0">
                <a:solidFill>
                  <a:srgbClr val="FFFFFF"/>
                </a:solidFill>
                <a:latin typeface="Arial"/>
                <a:cs typeface="Arial"/>
              </a:rPr>
              <a:t>A 2011 European Commission survey suggests that 72% of European  respondents were willing to buy</a:t>
            </a:r>
            <a:r>
              <a:rPr sz="2000" spc="-45" dirty="0">
                <a:solidFill>
                  <a:srgbClr val="FFFFFF"/>
                </a:solidFill>
                <a:latin typeface="Arial"/>
                <a:cs typeface="Arial"/>
              </a:rPr>
              <a:t> </a:t>
            </a:r>
            <a:r>
              <a:rPr sz="2000" dirty="0">
                <a:solidFill>
                  <a:srgbClr val="FFFFFF"/>
                </a:solidFill>
                <a:latin typeface="Arial"/>
                <a:cs typeface="Arial"/>
              </a:rPr>
              <a:t>green</a:t>
            </a:r>
            <a:r>
              <a:rPr sz="2000" spc="-20" dirty="0">
                <a:solidFill>
                  <a:srgbClr val="FFFFFF"/>
                </a:solidFill>
                <a:latin typeface="Arial"/>
                <a:cs typeface="Arial"/>
              </a:rPr>
              <a:t> </a:t>
            </a:r>
            <a:r>
              <a:rPr sz="2000" dirty="0">
                <a:solidFill>
                  <a:srgbClr val="FFFFFF"/>
                </a:solidFill>
                <a:latin typeface="Arial"/>
                <a:cs typeface="Arial"/>
              </a:rPr>
              <a:t>products	- only 17%</a:t>
            </a:r>
            <a:r>
              <a:rPr sz="2000" spc="-95" dirty="0">
                <a:solidFill>
                  <a:srgbClr val="FFFFFF"/>
                </a:solidFill>
                <a:latin typeface="Arial"/>
                <a:cs typeface="Arial"/>
              </a:rPr>
              <a:t> </a:t>
            </a:r>
            <a:r>
              <a:rPr sz="2000" dirty="0">
                <a:solidFill>
                  <a:srgbClr val="FFFFFF"/>
                </a:solidFill>
                <a:latin typeface="Arial"/>
                <a:cs typeface="Arial"/>
              </a:rPr>
              <a:t>actually</a:t>
            </a:r>
            <a:r>
              <a:rPr sz="2000" spc="-30" dirty="0">
                <a:solidFill>
                  <a:srgbClr val="FFFFFF"/>
                </a:solidFill>
                <a:latin typeface="Arial"/>
                <a:cs typeface="Arial"/>
              </a:rPr>
              <a:t> </a:t>
            </a:r>
            <a:r>
              <a:rPr sz="2000" dirty="0">
                <a:solidFill>
                  <a:srgbClr val="FFFFFF"/>
                </a:solidFill>
                <a:latin typeface="Arial"/>
                <a:cs typeface="Arial"/>
              </a:rPr>
              <a:t>did  so in </a:t>
            </a:r>
            <a:r>
              <a:rPr sz="2000" spc="-5" dirty="0">
                <a:solidFill>
                  <a:srgbClr val="FFFFFF"/>
                </a:solidFill>
                <a:latin typeface="Arial"/>
                <a:cs typeface="Arial"/>
              </a:rPr>
              <a:t>the </a:t>
            </a:r>
            <a:r>
              <a:rPr sz="2000" dirty="0">
                <a:solidFill>
                  <a:srgbClr val="FFFFFF"/>
                </a:solidFill>
                <a:latin typeface="Arial"/>
                <a:cs typeface="Arial"/>
              </a:rPr>
              <a:t>month preceding the</a:t>
            </a:r>
            <a:r>
              <a:rPr sz="2000" spc="-135" dirty="0">
                <a:solidFill>
                  <a:srgbClr val="FFFFFF"/>
                </a:solidFill>
                <a:latin typeface="Arial"/>
                <a:cs typeface="Arial"/>
              </a:rPr>
              <a:t> </a:t>
            </a:r>
            <a:r>
              <a:rPr sz="2000" dirty="0">
                <a:solidFill>
                  <a:srgbClr val="FFFFFF"/>
                </a:solidFill>
                <a:latin typeface="Arial"/>
                <a:cs typeface="Arial"/>
              </a:rPr>
              <a:t>survey</a:t>
            </a:r>
            <a:endParaRPr sz="2000" dirty="0">
              <a:latin typeface="Arial"/>
              <a:cs typeface="Arial"/>
            </a:endParaRPr>
          </a:p>
        </p:txBody>
      </p:sp>
      <p:sp>
        <p:nvSpPr>
          <p:cNvPr id="4" name="object 4"/>
          <p:cNvSpPr/>
          <p:nvPr/>
        </p:nvSpPr>
        <p:spPr>
          <a:xfrm>
            <a:off x="900112" y="4508500"/>
            <a:ext cx="7200900" cy="2349498"/>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556361" y="56388"/>
            <a:ext cx="8031276"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Global consumption patterns and impacts</a:t>
            </a:r>
          </a:p>
        </p:txBody>
      </p:sp>
      <p:sp>
        <p:nvSpPr>
          <p:cNvPr id="3" name="object 37"/>
          <p:cNvSpPr txBox="1"/>
          <p:nvPr/>
        </p:nvSpPr>
        <p:spPr>
          <a:xfrm>
            <a:off x="626530" y="1428750"/>
            <a:ext cx="4402670" cy="4801314"/>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lang="en-GB" sz="2400" spc="-5" dirty="0">
                <a:solidFill>
                  <a:srgbClr val="FFFFFF"/>
                </a:solidFill>
                <a:effectLst>
                  <a:outerShdw blurRad="38100" dist="38100" dir="2700000" algn="tl">
                    <a:srgbClr val="000000">
                      <a:alpha val="43137"/>
                    </a:srgbClr>
                  </a:outerShdw>
                </a:effectLst>
                <a:latin typeface="Arial"/>
                <a:cs typeface="Arial"/>
              </a:rPr>
              <a:t>Global consumption is putting unsustainable &amp; increasing stress on:</a:t>
            </a:r>
          </a:p>
          <a:p>
            <a:pPr marL="812800" lvl="1" indent="-342900">
              <a:buClr>
                <a:srgbClr val="FFCC00"/>
              </a:buClr>
              <a:buFont typeface="Wingdings"/>
              <a:buChar char=""/>
              <a:tabLst>
                <a:tab pos="354965" algn="l"/>
                <a:tab pos="355600" algn="l"/>
              </a:tabLst>
            </a:pPr>
            <a:r>
              <a:rPr lang="en-GB" sz="2400" spc="-5" dirty="0">
                <a:solidFill>
                  <a:srgbClr val="FFFFFF"/>
                </a:solidFill>
                <a:effectLst>
                  <a:outerShdw blurRad="38100" dist="38100" dir="2700000" algn="tl">
                    <a:srgbClr val="000000">
                      <a:alpha val="43137"/>
                    </a:srgbClr>
                  </a:outerShdw>
                </a:effectLst>
                <a:latin typeface="Arial"/>
                <a:cs typeface="Arial"/>
              </a:rPr>
              <a:t>Earth’s ecosystem – 60% of services degraded in past 50 </a:t>
            </a:r>
            <a:r>
              <a:rPr lang="en-GB" sz="2400" spc="-5" dirty="0" err="1">
                <a:solidFill>
                  <a:srgbClr val="FFFFFF"/>
                </a:solidFill>
                <a:effectLst>
                  <a:outerShdw blurRad="38100" dist="38100" dir="2700000" algn="tl">
                    <a:srgbClr val="000000">
                      <a:alpha val="43137"/>
                    </a:srgbClr>
                  </a:outerShdw>
                </a:effectLst>
                <a:latin typeface="Arial"/>
                <a:cs typeface="Arial"/>
              </a:rPr>
              <a:t>yrs</a:t>
            </a:r>
            <a:endParaRPr lang="en-GB" sz="2400" spc="-5" dirty="0">
              <a:solidFill>
                <a:srgbClr val="FFFFFF"/>
              </a:solidFill>
              <a:effectLst>
                <a:outerShdw blurRad="38100" dist="38100" dir="2700000" algn="tl">
                  <a:srgbClr val="000000">
                    <a:alpha val="43137"/>
                  </a:srgbClr>
                </a:outerShdw>
              </a:effectLst>
              <a:latin typeface="Arial"/>
              <a:cs typeface="Arial"/>
            </a:endParaRPr>
          </a:p>
          <a:p>
            <a:pPr marL="812800" lvl="1" indent="-342900">
              <a:buClr>
                <a:srgbClr val="FFCC00"/>
              </a:buClr>
              <a:buFont typeface="Wingdings"/>
              <a:buChar char=""/>
              <a:tabLst>
                <a:tab pos="354965" algn="l"/>
                <a:tab pos="355600" algn="l"/>
              </a:tabLst>
            </a:pPr>
            <a:r>
              <a:rPr lang="en-GB" sz="2400" spc="-5" dirty="0">
                <a:solidFill>
                  <a:srgbClr val="FFFFFF"/>
                </a:solidFill>
                <a:effectLst>
                  <a:outerShdw blurRad="38100" dist="38100" dir="2700000" algn="tl">
                    <a:srgbClr val="000000">
                      <a:alpha val="43137"/>
                    </a:srgbClr>
                  </a:outerShdw>
                </a:effectLst>
                <a:latin typeface="Arial"/>
                <a:cs typeface="Arial"/>
              </a:rPr>
              <a:t>Supply of energy &amp; material resources – consumption set to rise to 170% of bio-capacity</a:t>
            </a:r>
          </a:p>
          <a:p>
            <a:pPr marL="812800" lvl="1" indent="-342900">
              <a:buClr>
                <a:srgbClr val="FFCC00"/>
              </a:buClr>
              <a:buFont typeface="Wingdings"/>
              <a:buChar char=""/>
              <a:tabLst>
                <a:tab pos="354965" algn="l"/>
                <a:tab pos="355600" algn="l"/>
              </a:tabLst>
            </a:pPr>
            <a:r>
              <a:rPr lang="en-GB" sz="2400" spc="-5" dirty="0">
                <a:solidFill>
                  <a:srgbClr val="FFFFFF"/>
                </a:solidFill>
                <a:effectLst>
                  <a:outerShdw blurRad="38100" dist="38100" dir="2700000" algn="tl">
                    <a:srgbClr val="000000">
                      <a:alpha val="43137"/>
                    </a:srgbClr>
                  </a:outerShdw>
                </a:effectLst>
                <a:latin typeface="Arial"/>
                <a:cs typeface="Arial"/>
              </a:rPr>
              <a:t>Human social systems and well-being – not reliant on consumption</a:t>
            </a:r>
            <a:endParaRPr sz="2400" dirty="0">
              <a:effectLst>
                <a:outerShdw blurRad="38100" dist="38100" dir="2700000" algn="tl">
                  <a:srgbClr val="000000">
                    <a:alpha val="43137"/>
                  </a:srgbClr>
                </a:outerShdw>
              </a:effectLst>
              <a:latin typeface="Arial"/>
              <a:cs typeface="Arial"/>
            </a:endParaRPr>
          </a:p>
        </p:txBody>
      </p:sp>
      <p:pic>
        <p:nvPicPr>
          <p:cNvPr id="1026" name="Picture 2" descr="http://wa1.www.unesco.org/education/tlsf/mods/theme_b/img/fig_wineglass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1807249"/>
            <a:ext cx="3505200" cy="38557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0" y="6488668"/>
            <a:ext cx="1725472" cy="369332"/>
          </a:xfrm>
          <a:prstGeom prst="rect">
            <a:avLst/>
          </a:prstGeom>
          <a:noFill/>
        </p:spPr>
        <p:txBody>
          <a:bodyPr wrap="none" rtlCol="0">
            <a:spAutoFit/>
          </a:bodyPr>
          <a:lstStyle/>
          <a:p>
            <a:r>
              <a:rPr lang="en-GB" dirty="0">
                <a:solidFill>
                  <a:schemeClr val="bg1"/>
                </a:solidFill>
              </a:rPr>
              <a:t>Source: UNESCO</a:t>
            </a:r>
          </a:p>
        </p:txBody>
      </p:sp>
    </p:spTree>
    <p:extLst>
      <p:ext uri="{BB962C8B-B14F-4D97-AF65-F5344CB8AC3E}">
        <p14:creationId xmlns:p14="http://schemas.microsoft.com/office/powerpoint/2010/main" val="29013594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consumption challenges by types of economy</a:t>
            </a:r>
          </a:p>
        </p:txBody>
      </p:sp>
      <p:graphicFrame>
        <p:nvGraphicFramePr>
          <p:cNvPr id="4" name="Table 3"/>
          <p:cNvGraphicFramePr>
            <a:graphicFrameLocks noGrp="1"/>
          </p:cNvGraphicFramePr>
          <p:nvPr>
            <p:extLst>
              <p:ext uri="{D42A27DB-BD31-4B8C-83A1-F6EECF244321}">
                <p14:modId xmlns:p14="http://schemas.microsoft.com/office/powerpoint/2010/main" val="685677440"/>
              </p:ext>
            </p:extLst>
          </p:nvPr>
        </p:nvGraphicFramePr>
        <p:xfrm>
          <a:off x="800100" y="1752600"/>
          <a:ext cx="7620000" cy="3662680"/>
        </p:xfrm>
        <a:graphic>
          <a:graphicData uri="http://schemas.openxmlformats.org/drawingml/2006/table">
            <a:tbl>
              <a:tblPr firstRow="1" bandRow="1">
                <a:tableStyleId>{00A15C55-8517-42AA-B614-E9B94910E393}</a:tableStyleId>
              </a:tblPr>
              <a:tblGrid>
                <a:gridCol w="1905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3429000">
                  <a:extLst>
                    <a:ext uri="{9D8B030D-6E8A-4147-A177-3AD203B41FA5}">
                      <a16:colId xmlns:a16="http://schemas.microsoft.com/office/drawing/2014/main" val="20002"/>
                    </a:ext>
                  </a:extLst>
                </a:gridCol>
              </a:tblGrid>
              <a:tr h="370840">
                <a:tc>
                  <a:txBody>
                    <a:bodyPr/>
                    <a:lstStyle/>
                    <a:p>
                      <a:r>
                        <a:rPr lang="en-GB" dirty="0"/>
                        <a:t>Type of economy</a:t>
                      </a:r>
                    </a:p>
                  </a:txBody>
                  <a:tcPr/>
                </a:tc>
                <a:tc>
                  <a:txBody>
                    <a:bodyPr/>
                    <a:lstStyle/>
                    <a:p>
                      <a:r>
                        <a:rPr lang="en-GB" dirty="0"/>
                        <a:t>Example countries</a:t>
                      </a:r>
                    </a:p>
                  </a:txBody>
                  <a:tcPr/>
                </a:tc>
                <a:tc>
                  <a:txBody>
                    <a:bodyPr/>
                    <a:lstStyle/>
                    <a:p>
                      <a:r>
                        <a:rPr lang="en-GB" dirty="0"/>
                        <a:t>Main sustainability challenge</a:t>
                      </a:r>
                    </a:p>
                  </a:txBody>
                  <a:tcPr/>
                </a:tc>
                <a:extLst>
                  <a:ext uri="{0D108BD9-81ED-4DB2-BD59-A6C34878D82A}">
                    <a16:rowId xmlns:a16="http://schemas.microsoft.com/office/drawing/2014/main" val="10000"/>
                  </a:ext>
                </a:extLst>
              </a:tr>
              <a:tr h="370840">
                <a:tc>
                  <a:txBody>
                    <a:bodyPr/>
                    <a:lstStyle/>
                    <a:p>
                      <a:r>
                        <a:rPr lang="en-GB" dirty="0"/>
                        <a:t>Consumer</a:t>
                      </a:r>
                    </a:p>
                  </a:txBody>
                  <a:tcPr/>
                </a:tc>
                <a:tc>
                  <a:txBody>
                    <a:bodyPr/>
                    <a:lstStyle/>
                    <a:p>
                      <a:r>
                        <a:rPr lang="en-GB" dirty="0"/>
                        <a:t>US, Japan, Western Europe</a:t>
                      </a:r>
                    </a:p>
                  </a:txBody>
                  <a:tcPr/>
                </a:tc>
                <a:tc>
                  <a:txBody>
                    <a:bodyPr/>
                    <a:lstStyle/>
                    <a:p>
                      <a:r>
                        <a:rPr lang="en-GB" dirty="0"/>
                        <a:t>Dramatically lowering resource use whilst maintaining economic output</a:t>
                      </a:r>
                      <a:r>
                        <a:rPr lang="en-GB" baseline="0" dirty="0"/>
                        <a:t> (“Factor 10”)</a:t>
                      </a:r>
                      <a:endParaRPr lang="en-GB" dirty="0"/>
                    </a:p>
                  </a:txBody>
                  <a:tcPr/>
                </a:tc>
                <a:extLst>
                  <a:ext uri="{0D108BD9-81ED-4DB2-BD59-A6C34878D82A}">
                    <a16:rowId xmlns:a16="http://schemas.microsoft.com/office/drawing/2014/main" val="10001"/>
                  </a:ext>
                </a:extLst>
              </a:tr>
              <a:tr h="370840">
                <a:tc>
                  <a:txBody>
                    <a:bodyPr/>
                    <a:lstStyle/>
                    <a:p>
                      <a:r>
                        <a:rPr lang="en-GB" dirty="0"/>
                        <a:t>Emerging</a:t>
                      </a:r>
                    </a:p>
                  </a:txBody>
                  <a:tcPr/>
                </a:tc>
                <a:tc>
                  <a:txBody>
                    <a:bodyPr/>
                    <a:lstStyle/>
                    <a:p>
                      <a:r>
                        <a:rPr lang="en-GB" dirty="0"/>
                        <a:t>China, South-East Asia and some countries in South America</a:t>
                      </a:r>
                    </a:p>
                  </a:txBody>
                  <a:tcPr/>
                </a:tc>
                <a:tc>
                  <a:txBody>
                    <a:bodyPr/>
                    <a:lstStyle/>
                    <a:p>
                      <a:r>
                        <a:rPr lang="en-GB" dirty="0"/>
                        <a:t>Leapfrogging to sustainable structures of consumption and production without copying western examples first</a:t>
                      </a:r>
                    </a:p>
                  </a:txBody>
                  <a:tcPr/>
                </a:tc>
                <a:extLst>
                  <a:ext uri="{0D108BD9-81ED-4DB2-BD59-A6C34878D82A}">
                    <a16:rowId xmlns:a16="http://schemas.microsoft.com/office/drawing/2014/main" val="10002"/>
                  </a:ext>
                </a:extLst>
              </a:tr>
              <a:tr h="370840">
                <a:tc>
                  <a:txBody>
                    <a:bodyPr/>
                    <a:lstStyle/>
                    <a:p>
                      <a:r>
                        <a:rPr lang="en-GB" dirty="0"/>
                        <a:t>Developing</a:t>
                      </a:r>
                    </a:p>
                  </a:txBody>
                  <a:tcPr/>
                </a:tc>
                <a:tc>
                  <a:txBody>
                    <a:bodyPr/>
                    <a:lstStyle/>
                    <a:p>
                      <a:r>
                        <a:rPr lang="en-GB" dirty="0"/>
                        <a:t>Many countries in Africa, some in South America</a:t>
                      </a:r>
                    </a:p>
                  </a:txBody>
                  <a:tcPr/>
                </a:tc>
                <a:tc>
                  <a:txBody>
                    <a:bodyPr/>
                    <a:lstStyle/>
                    <a:p>
                      <a:r>
                        <a:rPr lang="en-GB" dirty="0"/>
                        <a:t>Developing dedicated solutions for the “low-income segment of the population”; providing a basis for sustainable growth</a:t>
                      </a:r>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0" y="6488668"/>
            <a:ext cx="5884944" cy="369332"/>
          </a:xfrm>
          <a:prstGeom prst="rect">
            <a:avLst/>
          </a:prstGeom>
          <a:noFill/>
        </p:spPr>
        <p:txBody>
          <a:bodyPr wrap="none" rtlCol="0">
            <a:spAutoFit/>
          </a:bodyPr>
          <a:lstStyle/>
          <a:p>
            <a:r>
              <a:rPr lang="en-GB" dirty="0">
                <a:solidFill>
                  <a:schemeClr val="bg1"/>
                </a:solidFill>
              </a:rPr>
              <a:t>Source: World Business Council for Sustainable Development</a:t>
            </a:r>
          </a:p>
        </p:txBody>
      </p:sp>
    </p:spTree>
    <p:extLst>
      <p:ext uri="{BB962C8B-B14F-4D97-AF65-F5344CB8AC3E}">
        <p14:creationId xmlns:p14="http://schemas.microsoft.com/office/powerpoint/2010/main" val="21663523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419100" y="381000"/>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Consumer challenges</a:t>
            </a:r>
          </a:p>
        </p:txBody>
      </p:sp>
      <p:pic>
        <p:nvPicPr>
          <p:cNvPr id="3" name="Picture 2" descr="A screenshot of a computer&#10;&#10;AI-generated content may be incorrect.">
            <a:extLst>
              <a:ext uri="{FF2B5EF4-FFF2-40B4-BE49-F238E27FC236}">
                <a16:creationId xmlns:a16="http://schemas.microsoft.com/office/drawing/2014/main" id="{CC850BCE-7F57-8C6A-1338-16B32729C529}"/>
              </a:ext>
            </a:extLst>
          </p:cNvPr>
          <p:cNvPicPr>
            <a:picLocks noChangeAspect="1"/>
          </p:cNvPicPr>
          <p:nvPr/>
        </p:nvPicPr>
        <p:blipFill>
          <a:blip r:embed="rId2"/>
          <a:srcRect l="9167" t="26250" r="8333" b="17500"/>
          <a:stretch>
            <a:fillRect/>
          </a:stretch>
        </p:blipFill>
        <p:spPr>
          <a:xfrm>
            <a:off x="838200" y="1981200"/>
            <a:ext cx="7543800" cy="3429000"/>
          </a:xfrm>
          <a:prstGeom prst="rect">
            <a:avLst/>
          </a:prstGeom>
        </p:spPr>
      </p:pic>
    </p:spTree>
    <p:extLst>
      <p:ext uri="{BB962C8B-B14F-4D97-AF65-F5344CB8AC3E}">
        <p14:creationId xmlns:p14="http://schemas.microsoft.com/office/powerpoint/2010/main" val="39524623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28600" y="304800"/>
            <a:ext cx="8610600" cy="738664"/>
          </a:xfrm>
        </p:spPr>
        <p:txBody>
          <a:bodyPr/>
          <a:lstStyle/>
          <a:p>
            <a:r>
              <a:rPr lang="en-GB" sz="2400" b="1" dirty="0">
                <a:solidFill>
                  <a:schemeClr val="bg1"/>
                </a:solidFill>
                <a:effectLst>
                  <a:outerShdw blurRad="38100" dist="38100" dir="2700000" algn="tl">
                    <a:srgbClr val="000000">
                      <a:alpha val="43137"/>
                    </a:srgbClr>
                  </a:outerShdw>
                </a:effectLst>
                <a:latin typeface="Arial" pitchFamily="34" charset="0"/>
                <a:cs typeface="Arial" pitchFamily="34" charset="0"/>
              </a:rPr>
              <a:t>Perhaps we should think more like this before consuming…</a:t>
            </a:r>
          </a:p>
        </p:txBody>
      </p:sp>
      <p:pic>
        <p:nvPicPr>
          <p:cNvPr id="1026" name="Picture 2" descr="https://scontent-lhr3-1.xx.fbcdn.net/hphotos-xap1/t31.0-8/12764373_931821070198778_3124437159145703930_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0634" y="1143000"/>
            <a:ext cx="8246531" cy="5423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465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F2C9C348-6FAB-EC64-E6BC-62927E730FD8}"/>
              </a:ext>
            </a:extLst>
          </p:cNvPr>
          <p:cNvPicPr>
            <a:picLocks noChangeAspect="1"/>
          </p:cNvPicPr>
          <p:nvPr/>
        </p:nvPicPr>
        <p:blipFill>
          <a:blip r:embed="rId2"/>
          <a:srcRect l="20168" t="40336" r="19327" b="21849"/>
          <a:stretch>
            <a:fillRect/>
          </a:stretch>
        </p:blipFill>
        <p:spPr>
          <a:xfrm>
            <a:off x="457200" y="152400"/>
            <a:ext cx="8382000" cy="349250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5C2DFB57-8721-3518-8462-E7308DFBDC89}"/>
              </a:ext>
            </a:extLst>
          </p:cNvPr>
          <p:cNvPicPr>
            <a:picLocks noChangeAspect="1"/>
          </p:cNvPicPr>
          <p:nvPr/>
        </p:nvPicPr>
        <p:blipFill>
          <a:blip r:embed="rId3"/>
          <a:srcRect l="19167" t="40000" r="17500" b="22500"/>
          <a:stretch>
            <a:fillRect/>
          </a:stretch>
        </p:blipFill>
        <p:spPr>
          <a:xfrm>
            <a:off x="1371600" y="3886200"/>
            <a:ext cx="6563360" cy="2590800"/>
          </a:xfrm>
          <a:prstGeom prst="rect">
            <a:avLst/>
          </a:prstGeom>
        </p:spPr>
      </p:pic>
      <p:sp>
        <p:nvSpPr>
          <p:cNvPr id="6" name="TextBox 5">
            <a:extLst>
              <a:ext uri="{FF2B5EF4-FFF2-40B4-BE49-F238E27FC236}">
                <a16:creationId xmlns:a16="http://schemas.microsoft.com/office/drawing/2014/main" id="{3760757E-1350-E7ED-9D11-412147388EEB}"/>
              </a:ext>
            </a:extLst>
          </p:cNvPr>
          <p:cNvSpPr txBox="1"/>
          <p:nvPr/>
        </p:nvSpPr>
        <p:spPr>
          <a:xfrm>
            <a:off x="0" y="6488668"/>
            <a:ext cx="3999300" cy="369332"/>
          </a:xfrm>
          <a:prstGeom prst="rect">
            <a:avLst/>
          </a:prstGeom>
          <a:noFill/>
          <a:ln>
            <a:noFill/>
          </a:ln>
        </p:spPr>
        <p:txBody>
          <a:bodyPr wrap="none" rtlCol="0">
            <a:spAutoFit/>
          </a:bodyPr>
          <a:lstStyle/>
          <a:p>
            <a:r>
              <a:rPr lang="en-GB" dirty="0">
                <a:solidFill>
                  <a:schemeClr val="bg1"/>
                </a:solidFill>
              </a:rPr>
              <a:t>PwC Voice of the Consumer survey, 2024</a:t>
            </a:r>
            <a:endParaRPr lang="en-US" dirty="0">
              <a:solidFill>
                <a:schemeClr val="bg1"/>
              </a:solidFill>
            </a:endParaRPr>
          </a:p>
        </p:txBody>
      </p:sp>
    </p:spTree>
    <p:extLst>
      <p:ext uri="{BB962C8B-B14F-4D97-AF65-F5344CB8AC3E}">
        <p14:creationId xmlns:p14="http://schemas.microsoft.com/office/powerpoint/2010/main" val="36710756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endParaRPr lang="en-GB" dirty="0"/>
          </a:p>
        </p:txBody>
      </p:sp>
      <p:sp>
        <p:nvSpPr>
          <p:cNvPr id="4"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Barriers to behaviour change</a:t>
            </a:r>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254040"/>
            <a:ext cx="8377825" cy="48110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72269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2"/>
          <p:cNvSpPr txBox="1">
            <a:spLocks/>
          </p:cNvSpPr>
          <p:nvPr/>
        </p:nvSpPr>
        <p:spPr>
          <a:xfrm>
            <a:off x="762000" y="1981200"/>
            <a:ext cx="4002404" cy="2447290"/>
          </a:xfrm>
          <a:prstGeom prst="rect">
            <a:avLst/>
          </a:prstGeom>
        </p:spPr>
        <p:txBody>
          <a:bodyPr vert="horz" wrap="square" lIns="0" tIns="0" rIns="0" bIns="0" rtlCol="0">
            <a:spAutoFit/>
          </a:bodyPr>
          <a:lstStyle>
            <a:lvl1pPr>
              <a:defRPr sz="4400" b="0" i="0">
                <a:solidFill>
                  <a:srgbClr val="B7E7FF"/>
                </a:solidFill>
                <a:latin typeface="Arial"/>
                <a:ea typeface="+mj-ea"/>
                <a:cs typeface="Arial"/>
              </a:defRPr>
            </a:lvl1pPr>
          </a:lstStyle>
          <a:p>
            <a:pPr marL="355600" marR="5080" indent="-342900">
              <a:buClr>
                <a:srgbClr val="FFCC00"/>
              </a:buClr>
              <a:buFont typeface="Wingdings"/>
              <a:buChar char=""/>
              <a:tabLst>
                <a:tab pos="354965" algn="l"/>
                <a:tab pos="355600" algn="l"/>
              </a:tabLst>
            </a:pPr>
            <a:r>
              <a:rPr lang="en-GB" sz="3200" dirty="0">
                <a:solidFill>
                  <a:srgbClr val="FFFFFF"/>
                </a:solidFill>
                <a:effectLst>
                  <a:outerShdw blurRad="38100" dist="38100" dir="2700000" algn="tl">
                    <a:srgbClr val="000000">
                      <a:alpha val="43137"/>
                    </a:srgbClr>
                  </a:outerShdw>
                </a:effectLst>
              </a:rPr>
              <a:t>New </a:t>
            </a:r>
            <a:r>
              <a:rPr lang="en-GB" sz="3200" spc="-5" dirty="0">
                <a:solidFill>
                  <a:srgbClr val="FFFFFF"/>
                </a:solidFill>
                <a:effectLst>
                  <a:outerShdw blurRad="38100" dist="38100" dir="2700000" algn="tl">
                    <a:srgbClr val="000000">
                      <a:alpha val="43137"/>
                    </a:srgbClr>
                  </a:outerShdw>
                </a:effectLst>
              </a:rPr>
              <a:t>products,  </a:t>
            </a:r>
            <a:r>
              <a:rPr lang="en-GB" sz="3200" dirty="0">
                <a:solidFill>
                  <a:srgbClr val="FFFFFF"/>
                </a:solidFill>
                <a:effectLst>
                  <a:outerShdw blurRad="38100" dist="38100" dir="2700000" algn="tl">
                    <a:srgbClr val="000000">
                      <a:alpha val="43137"/>
                    </a:srgbClr>
                  </a:outerShdw>
                </a:effectLst>
              </a:rPr>
              <a:t>services </a:t>
            </a:r>
            <a:r>
              <a:rPr lang="en-GB" sz="3200" spc="-5" dirty="0">
                <a:solidFill>
                  <a:srgbClr val="FFFFFF"/>
                </a:solidFill>
                <a:effectLst>
                  <a:outerShdw blurRad="38100" dist="38100" dir="2700000" algn="tl">
                    <a:srgbClr val="000000">
                      <a:alpha val="43137"/>
                    </a:srgbClr>
                  </a:outerShdw>
                </a:effectLst>
              </a:rPr>
              <a:t>and value  </a:t>
            </a:r>
            <a:r>
              <a:rPr lang="en-GB" sz="3200" dirty="0">
                <a:solidFill>
                  <a:srgbClr val="FFFFFF"/>
                </a:solidFill>
                <a:effectLst>
                  <a:outerShdw blurRad="38100" dist="38100" dir="2700000" algn="tl">
                    <a:srgbClr val="000000">
                      <a:alpha val="43137"/>
                    </a:srgbClr>
                  </a:outerShdw>
                </a:effectLst>
              </a:rPr>
              <a:t>chains can</a:t>
            </a:r>
            <a:r>
              <a:rPr lang="en-GB" sz="3200" spc="-100" dirty="0">
                <a:solidFill>
                  <a:srgbClr val="FFFFFF"/>
                </a:solidFill>
                <a:effectLst>
                  <a:outerShdw blurRad="38100" dist="38100" dir="2700000" algn="tl">
                    <a:srgbClr val="000000">
                      <a:alpha val="43137"/>
                    </a:srgbClr>
                  </a:outerShdw>
                </a:effectLst>
              </a:rPr>
              <a:t> </a:t>
            </a:r>
            <a:r>
              <a:rPr lang="en-GB" sz="3200" spc="-5" dirty="0">
                <a:solidFill>
                  <a:srgbClr val="FFFFFF"/>
                </a:solidFill>
                <a:effectLst>
                  <a:outerShdw blurRad="38100" dist="38100" dir="2700000" algn="tl">
                    <a:srgbClr val="000000">
                      <a:alpha val="43137"/>
                    </a:srgbClr>
                  </a:outerShdw>
                </a:effectLst>
              </a:rPr>
              <a:t>embrace  </a:t>
            </a:r>
            <a:r>
              <a:rPr lang="en-GB" sz="3200" dirty="0">
                <a:solidFill>
                  <a:srgbClr val="FFFFFF"/>
                </a:solidFill>
                <a:effectLst>
                  <a:outerShdw blurRad="38100" dist="38100" dir="2700000" algn="tl">
                    <a:srgbClr val="000000">
                      <a:alpha val="43137"/>
                    </a:srgbClr>
                  </a:outerShdw>
                </a:effectLst>
              </a:rPr>
              <a:t>"absolute  </a:t>
            </a:r>
            <a:r>
              <a:rPr lang="en-GB" sz="3200" spc="-5" dirty="0">
                <a:solidFill>
                  <a:srgbClr val="FFFFFF"/>
                </a:solidFill>
                <a:effectLst>
                  <a:outerShdw blurRad="38100" dist="38100" dir="2700000" algn="tl">
                    <a:srgbClr val="000000">
                      <a:alpha val="43137"/>
                    </a:srgbClr>
                  </a:outerShdw>
                </a:effectLst>
              </a:rPr>
              <a:t>sustainability".</a:t>
            </a:r>
            <a:endParaRPr lang="en-GB" sz="3200" dirty="0">
              <a:effectLst>
                <a:outerShdw blurRad="38100" dist="38100" dir="2700000" algn="tl">
                  <a:srgbClr val="000000">
                    <a:alpha val="43137"/>
                  </a:srgbClr>
                </a:outerShdw>
              </a:effectLst>
            </a:endParaRPr>
          </a:p>
        </p:txBody>
      </p:sp>
      <p:sp>
        <p:nvSpPr>
          <p:cNvPr id="5" name="object 3"/>
          <p:cNvSpPr/>
          <p:nvPr/>
        </p:nvSpPr>
        <p:spPr>
          <a:xfrm>
            <a:off x="5219700" y="1700148"/>
            <a:ext cx="3381375" cy="3619500"/>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6370354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01625" y="2924175"/>
            <a:ext cx="8540750" cy="2736850"/>
          </a:xfrm>
          <a:custGeom>
            <a:avLst/>
            <a:gdLst/>
            <a:ahLst/>
            <a:cxnLst/>
            <a:rect l="l" t="t" r="r" b="b"/>
            <a:pathLst>
              <a:path w="8540750" h="2736850">
                <a:moveTo>
                  <a:pt x="0" y="2736850"/>
                </a:moveTo>
                <a:lnTo>
                  <a:pt x="8540750" y="2736850"/>
                </a:lnTo>
                <a:lnTo>
                  <a:pt x="8540750" y="0"/>
                </a:lnTo>
                <a:lnTo>
                  <a:pt x="0" y="0"/>
                </a:lnTo>
                <a:lnTo>
                  <a:pt x="0" y="2736850"/>
                </a:lnTo>
                <a:close/>
              </a:path>
            </a:pathLst>
          </a:custGeom>
          <a:solidFill>
            <a:srgbClr val="4D4D4D"/>
          </a:solidFill>
        </p:spPr>
        <p:txBody>
          <a:bodyPr wrap="square" lIns="0" tIns="0" rIns="0" bIns="0" rtlCol="0"/>
          <a:lstStyle/>
          <a:p>
            <a:endParaRPr/>
          </a:p>
        </p:txBody>
      </p:sp>
      <p:sp>
        <p:nvSpPr>
          <p:cNvPr id="3" name="object 3"/>
          <p:cNvSpPr/>
          <p:nvPr/>
        </p:nvSpPr>
        <p:spPr>
          <a:xfrm>
            <a:off x="158495" y="2877311"/>
            <a:ext cx="685800" cy="838200"/>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483108" y="2839211"/>
            <a:ext cx="8316468" cy="902207"/>
          </a:xfrm>
          <a:prstGeom prst="rect">
            <a:avLst/>
          </a:prstGeom>
          <a:blipFill>
            <a:blip r:embed="rId3" cstate="print"/>
            <a:stretch>
              <a:fillRect/>
            </a:stretch>
          </a:blipFill>
        </p:spPr>
        <p:txBody>
          <a:bodyPr wrap="square" lIns="0" tIns="0" rIns="0" bIns="0" rtlCol="0"/>
          <a:lstStyle/>
          <a:p>
            <a:endParaRPr/>
          </a:p>
        </p:txBody>
      </p:sp>
      <p:sp>
        <p:nvSpPr>
          <p:cNvPr id="5" name="object 5"/>
          <p:cNvSpPr/>
          <p:nvPr/>
        </p:nvSpPr>
        <p:spPr>
          <a:xfrm>
            <a:off x="483108" y="3326891"/>
            <a:ext cx="8473440" cy="902208"/>
          </a:xfrm>
          <a:prstGeom prst="rect">
            <a:avLst/>
          </a:prstGeom>
          <a:blipFill>
            <a:blip r:embed="rId4" cstate="print"/>
            <a:stretch>
              <a:fillRect/>
            </a:stretch>
          </a:blipFill>
        </p:spPr>
        <p:txBody>
          <a:bodyPr wrap="square" lIns="0" tIns="0" rIns="0" bIns="0" rtlCol="0"/>
          <a:lstStyle/>
          <a:p>
            <a:endParaRPr/>
          </a:p>
        </p:txBody>
      </p:sp>
      <p:sp>
        <p:nvSpPr>
          <p:cNvPr id="6" name="object 6"/>
          <p:cNvSpPr/>
          <p:nvPr/>
        </p:nvSpPr>
        <p:spPr>
          <a:xfrm>
            <a:off x="483108" y="3814571"/>
            <a:ext cx="8090916" cy="902207"/>
          </a:xfrm>
          <a:prstGeom prst="rect">
            <a:avLst/>
          </a:prstGeom>
          <a:blipFill>
            <a:blip r:embed="rId5" cstate="print"/>
            <a:stretch>
              <a:fillRect/>
            </a:stretch>
          </a:blipFill>
        </p:spPr>
        <p:txBody>
          <a:bodyPr wrap="square" lIns="0" tIns="0" rIns="0" bIns="0" rtlCol="0"/>
          <a:lstStyle/>
          <a:p>
            <a:endParaRPr/>
          </a:p>
        </p:txBody>
      </p:sp>
      <p:sp>
        <p:nvSpPr>
          <p:cNvPr id="7" name="object 7"/>
          <p:cNvSpPr/>
          <p:nvPr/>
        </p:nvSpPr>
        <p:spPr>
          <a:xfrm>
            <a:off x="483108" y="4302252"/>
            <a:ext cx="8020811" cy="902208"/>
          </a:xfrm>
          <a:prstGeom prst="rect">
            <a:avLst/>
          </a:prstGeom>
          <a:blipFill>
            <a:blip r:embed="rId6" cstate="print"/>
            <a:stretch>
              <a:fillRect/>
            </a:stretch>
          </a:blipFill>
        </p:spPr>
        <p:txBody>
          <a:bodyPr wrap="square" lIns="0" tIns="0" rIns="0" bIns="0" rtlCol="0"/>
          <a:lstStyle/>
          <a:p>
            <a:endParaRPr/>
          </a:p>
        </p:txBody>
      </p:sp>
      <p:sp>
        <p:nvSpPr>
          <p:cNvPr id="8" name="object 8"/>
          <p:cNvSpPr/>
          <p:nvPr/>
        </p:nvSpPr>
        <p:spPr>
          <a:xfrm>
            <a:off x="483108" y="4789932"/>
            <a:ext cx="3694176" cy="902208"/>
          </a:xfrm>
          <a:prstGeom prst="rect">
            <a:avLst/>
          </a:prstGeom>
          <a:blipFill>
            <a:blip r:embed="rId7" cstate="print"/>
            <a:stretch>
              <a:fillRect/>
            </a:stretch>
          </a:blipFill>
        </p:spPr>
        <p:txBody>
          <a:bodyPr wrap="square" lIns="0" tIns="0" rIns="0" bIns="0" rtlCol="0"/>
          <a:lstStyle/>
          <a:p>
            <a:endParaRPr/>
          </a:p>
        </p:txBody>
      </p:sp>
      <p:sp>
        <p:nvSpPr>
          <p:cNvPr id="9" name="object 9"/>
          <p:cNvSpPr/>
          <p:nvPr/>
        </p:nvSpPr>
        <p:spPr>
          <a:xfrm>
            <a:off x="3640835" y="4789932"/>
            <a:ext cx="649224" cy="902208"/>
          </a:xfrm>
          <a:prstGeom prst="rect">
            <a:avLst/>
          </a:prstGeom>
          <a:blipFill>
            <a:blip r:embed="rId8" cstate="print"/>
            <a:stretch>
              <a:fillRect/>
            </a:stretch>
          </a:blipFill>
        </p:spPr>
        <p:txBody>
          <a:bodyPr wrap="square" lIns="0" tIns="0" rIns="0" bIns="0" rtlCol="0"/>
          <a:lstStyle/>
          <a:p>
            <a:endParaRPr/>
          </a:p>
        </p:txBody>
      </p:sp>
      <p:sp>
        <p:nvSpPr>
          <p:cNvPr id="10" name="object 10"/>
          <p:cNvSpPr txBox="1"/>
          <p:nvPr/>
        </p:nvSpPr>
        <p:spPr>
          <a:xfrm>
            <a:off x="380491" y="2958846"/>
            <a:ext cx="8195309" cy="2447925"/>
          </a:xfrm>
          <a:prstGeom prst="rect">
            <a:avLst/>
          </a:prstGeom>
        </p:spPr>
        <p:txBody>
          <a:bodyPr vert="horz" wrap="square" lIns="0" tIns="0" rIns="0" bIns="0" rtlCol="0">
            <a:spAutoFit/>
          </a:bodyPr>
          <a:lstStyle/>
          <a:p>
            <a:pPr marL="355600" marR="5080" indent="-342900">
              <a:lnSpc>
                <a:spcPct val="100000"/>
              </a:lnSpc>
              <a:buClr>
                <a:srgbClr val="FFCC00"/>
              </a:buClr>
              <a:buFont typeface="Wingdings"/>
              <a:buChar char=""/>
              <a:tabLst>
                <a:tab pos="354965" algn="l"/>
                <a:tab pos="355600" algn="l"/>
              </a:tabLst>
            </a:pPr>
            <a:r>
              <a:rPr sz="3200" i="1" dirty="0">
                <a:solidFill>
                  <a:srgbClr val="FFFFFF"/>
                </a:solidFill>
                <a:latin typeface="Arial"/>
                <a:cs typeface="Arial"/>
              </a:rPr>
              <a:t>How can </a:t>
            </a:r>
            <a:r>
              <a:rPr sz="3200" i="1" spc="-5" dirty="0">
                <a:solidFill>
                  <a:srgbClr val="FFFFFF"/>
                </a:solidFill>
                <a:latin typeface="Arial"/>
                <a:cs typeface="Arial"/>
              </a:rPr>
              <a:t>companies engage consumers </a:t>
            </a:r>
            <a:r>
              <a:rPr sz="3200" i="1" dirty="0">
                <a:solidFill>
                  <a:srgbClr val="FFFFFF"/>
                </a:solidFill>
                <a:latin typeface="Arial"/>
                <a:cs typeface="Arial"/>
              </a:rPr>
              <a:t>to  </a:t>
            </a:r>
            <a:r>
              <a:rPr sz="3200" i="1" spc="-5" dirty="0">
                <a:solidFill>
                  <a:srgbClr val="FFFFFF"/>
                </a:solidFill>
                <a:latin typeface="Arial"/>
                <a:cs typeface="Arial"/>
              </a:rPr>
              <a:t>trigger </a:t>
            </a:r>
            <a:r>
              <a:rPr sz="3200" i="1" dirty="0">
                <a:solidFill>
                  <a:srgbClr val="FFFFFF"/>
                </a:solidFill>
                <a:latin typeface="Arial"/>
                <a:cs typeface="Arial"/>
              </a:rPr>
              <a:t>simple </a:t>
            </a:r>
            <a:r>
              <a:rPr sz="3200" i="1" spc="-5" dirty="0">
                <a:solidFill>
                  <a:srgbClr val="FFFFFF"/>
                </a:solidFill>
                <a:latin typeface="Arial"/>
                <a:cs typeface="Arial"/>
              </a:rPr>
              <a:t>behavioural </a:t>
            </a:r>
            <a:r>
              <a:rPr sz="3200" i="1" dirty="0">
                <a:solidFill>
                  <a:srgbClr val="FFFFFF"/>
                </a:solidFill>
                <a:latin typeface="Arial"/>
                <a:cs typeface="Arial"/>
              </a:rPr>
              <a:t>shifts </a:t>
            </a:r>
            <a:r>
              <a:rPr sz="3200" i="1" spc="-5" dirty="0">
                <a:solidFill>
                  <a:srgbClr val="FFFFFF"/>
                </a:solidFill>
                <a:latin typeface="Arial"/>
                <a:cs typeface="Arial"/>
              </a:rPr>
              <a:t>that</a:t>
            </a:r>
            <a:r>
              <a:rPr sz="3200" i="1" spc="-70" dirty="0">
                <a:solidFill>
                  <a:srgbClr val="FFFFFF"/>
                </a:solidFill>
                <a:latin typeface="Arial"/>
                <a:cs typeface="Arial"/>
              </a:rPr>
              <a:t> </a:t>
            </a:r>
            <a:r>
              <a:rPr sz="3200" i="1" spc="-5" dirty="0">
                <a:solidFill>
                  <a:srgbClr val="FFFFFF"/>
                </a:solidFill>
                <a:latin typeface="Arial"/>
                <a:cs typeface="Arial"/>
              </a:rPr>
              <a:t>enable  more sustainable lifestyles, grow demand  for more sustainable products and </a:t>
            </a:r>
            <a:r>
              <a:rPr sz="3200" i="1" dirty="0">
                <a:solidFill>
                  <a:srgbClr val="FFFFFF"/>
                </a:solidFill>
                <a:latin typeface="Arial"/>
                <a:cs typeface="Arial"/>
              </a:rPr>
              <a:t>create  business</a:t>
            </a:r>
            <a:r>
              <a:rPr sz="3200" i="1" spc="-95" dirty="0">
                <a:solidFill>
                  <a:srgbClr val="FFFFFF"/>
                </a:solidFill>
                <a:latin typeface="Arial"/>
                <a:cs typeface="Arial"/>
              </a:rPr>
              <a:t> </a:t>
            </a:r>
            <a:r>
              <a:rPr sz="3200" i="1" spc="-5" dirty="0">
                <a:solidFill>
                  <a:srgbClr val="FFFFFF"/>
                </a:solidFill>
                <a:latin typeface="Arial"/>
                <a:cs typeface="Arial"/>
              </a:rPr>
              <a:t>value?”</a:t>
            </a:r>
            <a:endParaRPr sz="3200">
              <a:latin typeface="Arial"/>
              <a:cs typeface="Arial"/>
            </a:endParaRPr>
          </a:p>
        </p:txBody>
      </p:sp>
      <p:sp>
        <p:nvSpPr>
          <p:cNvPr id="11" name="object 11"/>
          <p:cNvSpPr/>
          <p:nvPr/>
        </p:nvSpPr>
        <p:spPr>
          <a:xfrm>
            <a:off x="1116012" y="0"/>
            <a:ext cx="6829425" cy="2695575"/>
          </a:xfrm>
          <a:prstGeom prst="rect">
            <a:avLst/>
          </a:prstGeom>
          <a:blipFill>
            <a:blip r:embed="rId9" cstate="print"/>
            <a:stretch>
              <a:fillRect/>
            </a:stretch>
          </a:blipFill>
        </p:spPr>
        <p:txBody>
          <a:bodyPr wrap="square" lIns="0" tIns="0" rIns="0" bIns="0" rtlCol="0"/>
          <a:lstStyle/>
          <a:p>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42987" y="333375"/>
            <a:ext cx="6800850" cy="264795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755650" y="3573462"/>
            <a:ext cx="7056755" cy="2400300"/>
          </a:xfrm>
          <a:custGeom>
            <a:avLst/>
            <a:gdLst/>
            <a:ahLst/>
            <a:cxnLst/>
            <a:rect l="l" t="t" r="r" b="b"/>
            <a:pathLst>
              <a:path w="7056755" h="2400300">
                <a:moveTo>
                  <a:pt x="0" y="2400300"/>
                </a:moveTo>
                <a:lnTo>
                  <a:pt x="7056501" y="2400300"/>
                </a:lnTo>
                <a:lnTo>
                  <a:pt x="7056501" y="0"/>
                </a:lnTo>
                <a:lnTo>
                  <a:pt x="0" y="0"/>
                </a:lnTo>
                <a:lnTo>
                  <a:pt x="0" y="2400300"/>
                </a:lnTo>
                <a:close/>
              </a:path>
            </a:pathLst>
          </a:custGeom>
          <a:solidFill>
            <a:srgbClr val="4D4D4D"/>
          </a:solidFill>
        </p:spPr>
        <p:txBody>
          <a:bodyPr wrap="square" lIns="0" tIns="0" rIns="0" bIns="0" rtlCol="0"/>
          <a:lstStyle/>
          <a:p>
            <a:endParaRPr/>
          </a:p>
        </p:txBody>
      </p:sp>
      <p:sp>
        <p:nvSpPr>
          <p:cNvPr id="4" name="object 4"/>
          <p:cNvSpPr txBox="1"/>
          <p:nvPr/>
        </p:nvSpPr>
        <p:spPr>
          <a:xfrm>
            <a:off x="834644" y="3612515"/>
            <a:ext cx="4603750" cy="375920"/>
          </a:xfrm>
          <a:prstGeom prst="rect">
            <a:avLst/>
          </a:prstGeom>
        </p:spPr>
        <p:txBody>
          <a:bodyPr vert="horz" wrap="square" lIns="0" tIns="0" rIns="0" bIns="0" rtlCol="0">
            <a:spAutoFit/>
          </a:bodyPr>
          <a:lstStyle/>
          <a:p>
            <a:pPr marL="12700">
              <a:lnSpc>
                <a:spcPct val="100000"/>
              </a:lnSpc>
            </a:pPr>
            <a:r>
              <a:rPr sz="2400" spc="-5" dirty="0">
                <a:solidFill>
                  <a:srgbClr val="FFFFFF"/>
                </a:solidFill>
                <a:latin typeface="Arial"/>
                <a:cs typeface="Arial"/>
              </a:rPr>
              <a:t>Sustainability needs a</a:t>
            </a:r>
            <a:r>
              <a:rPr sz="2400" spc="15" dirty="0">
                <a:solidFill>
                  <a:srgbClr val="FFFFFF"/>
                </a:solidFill>
                <a:latin typeface="Arial"/>
                <a:cs typeface="Arial"/>
              </a:rPr>
              <a:t> </a:t>
            </a:r>
            <a:r>
              <a:rPr sz="2400" dirty="0">
                <a:solidFill>
                  <a:srgbClr val="FFFFFF"/>
                </a:solidFill>
                <a:latin typeface="Arial"/>
                <a:cs typeface="Arial"/>
              </a:rPr>
              <a:t>make-over:</a:t>
            </a:r>
            <a:endParaRPr sz="2400">
              <a:latin typeface="Arial"/>
              <a:cs typeface="Arial"/>
            </a:endParaRPr>
          </a:p>
        </p:txBody>
      </p:sp>
      <p:sp>
        <p:nvSpPr>
          <p:cNvPr id="5" name="object 5"/>
          <p:cNvSpPr txBox="1"/>
          <p:nvPr/>
        </p:nvSpPr>
        <p:spPr>
          <a:xfrm>
            <a:off x="834644" y="4254372"/>
            <a:ext cx="6482715" cy="553998"/>
          </a:xfrm>
          <a:prstGeom prst="rect">
            <a:avLst/>
          </a:prstGeom>
        </p:spPr>
        <p:txBody>
          <a:bodyPr vert="horz" wrap="square" lIns="0" tIns="0" rIns="0" bIns="0" rtlCol="0">
            <a:spAutoFit/>
          </a:bodyPr>
          <a:lstStyle/>
          <a:p>
            <a:pPr marL="298450" indent="-285750">
              <a:lnSpc>
                <a:spcPct val="100000"/>
              </a:lnSpc>
              <a:buFont typeface="Arial" panose="020B0604020202020204" pitchFamily="34" charset="0"/>
              <a:buChar char="•"/>
              <a:tabLst>
                <a:tab pos="156210" algn="l"/>
              </a:tabLst>
            </a:pPr>
            <a:r>
              <a:rPr sz="1800" spc="-5" dirty="0">
                <a:solidFill>
                  <a:srgbClr val="FFFFFF"/>
                </a:solidFill>
                <a:latin typeface="Arial"/>
                <a:cs typeface="Arial"/>
              </a:rPr>
              <a:t>Consumers </a:t>
            </a:r>
            <a:r>
              <a:rPr sz="1800" spc="-10" dirty="0">
                <a:solidFill>
                  <a:srgbClr val="FFFFFF"/>
                </a:solidFill>
                <a:latin typeface="Arial"/>
                <a:cs typeface="Arial"/>
              </a:rPr>
              <a:t>need </a:t>
            </a:r>
            <a:r>
              <a:rPr sz="1800" dirty="0">
                <a:solidFill>
                  <a:srgbClr val="FFFFFF"/>
                </a:solidFill>
                <a:latin typeface="Arial"/>
                <a:cs typeface="Arial"/>
              </a:rPr>
              <a:t>to </a:t>
            </a:r>
            <a:r>
              <a:rPr sz="1800" spc="-5" dirty="0">
                <a:solidFill>
                  <a:srgbClr val="FFFFFF"/>
                </a:solidFill>
                <a:latin typeface="Arial"/>
                <a:cs typeface="Arial"/>
              </a:rPr>
              <a:t>be excited </a:t>
            </a:r>
            <a:r>
              <a:rPr sz="1800" spc="-10" dirty="0">
                <a:solidFill>
                  <a:srgbClr val="FFFFFF"/>
                </a:solidFill>
                <a:latin typeface="Arial"/>
                <a:cs typeface="Arial"/>
              </a:rPr>
              <a:t>and </a:t>
            </a:r>
            <a:r>
              <a:rPr sz="1800" spc="-5" dirty="0">
                <a:solidFill>
                  <a:srgbClr val="FFFFFF"/>
                </a:solidFill>
                <a:latin typeface="Arial"/>
                <a:cs typeface="Arial"/>
              </a:rPr>
              <a:t>motivated by</a:t>
            </a:r>
            <a:r>
              <a:rPr sz="1800" spc="70" dirty="0">
                <a:solidFill>
                  <a:srgbClr val="FFFFFF"/>
                </a:solidFill>
                <a:latin typeface="Arial"/>
                <a:cs typeface="Arial"/>
              </a:rPr>
              <a:t> </a:t>
            </a:r>
            <a:r>
              <a:rPr sz="1800" spc="-15" dirty="0">
                <a:solidFill>
                  <a:srgbClr val="FFFFFF"/>
                </a:solidFill>
                <a:latin typeface="Arial"/>
                <a:cs typeface="Arial"/>
              </a:rPr>
              <a:t>sustainability.</a:t>
            </a:r>
            <a:endParaRPr sz="1800" dirty="0">
              <a:latin typeface="Arial"/>
              <a:cs typeface="Arial"/>
            </a:endParaRPr>
          </a:p>
        </p:txBody>
      </p:sp>
      <p:sp>
        <p:nvSpPr>
          <p:cNvPr id="6" name="object 6"/>
          <p:cNvSpPr txBox="1"/>
          <p:nvPr/>
        </p:nvSpPr>
        <p:spPr>
          <a:xfrm>
            <a:off x="834644" y="4881245"/>
            <a:ext cx="6487795" cy="833755"/>
          </a:xfrm>
          <a:prstGeom prst="rect">
            <a:avLst/>
          </a:prstGeom>
        </p:spPr>
        <p:txBody>
          <a:bodyPr vert="horz" wrap="square" lIns="0" tIns="0" rIns="0" bIns="0" rtlCol="0">
            <a:spAutoFit/>
          </a:bodyPr>
          <a:lstStyle/>
          <a:p>
            <a:pPr marL="298450" marR="5080" indent="-285750">
              <a:lnSpc>
                <a:spcPct val="100000"/>
              </a:lnSpc>
              <a:buFont typeface="Arial" panose="020B0604020202020204" pitchFamily="34" charset="0"/>
              <a:buChar char="•"/>
              <a:tabLst>
                <a:tab pos="156210" algn="l"/>
              </a:tabLst>
            </a:pPr>
            <a:r>
              <a:rPr sz="1800" spc="-5" dirty="0">
                <a:solidFill>
                  <a:srgbClr val="FFFFFF"/>
                </a:solidFill>
                <a:latin typeface="Arial"/>
                <a:cs typeface="Arial"/>
              </a:rPr>
              <a:t>Business needs </a:t>
            </a:r>
            <a:r>
              <a:rPr sz="1800" dirty="0">
                <a:solidFill>
                  <a:srgbClr val="FFFFFF"/>
                </a:solidFill>
                <a:latin typeface="Arial"/>
                <a:cs typeface="Arial"/>
              </a:rPr>
              <a:t>to </a:t>
            </a:r>
            <a:r>
              <a:rPr sz="1800" spc="-5" dirty="0">
                <a:solidFill>
                  <a:srgbClr val="FFFFFF"/>
                </a:solidFill>
                <a:latin typeface="Arial"/>
                <a:cs typeface="Arial"/>
              </a:rPr>
              <a:t>use language that is more familiar and </a:t>
            </a:r>
            <a:r>
              <a:rPr sz="1800" spc="-10" dirty="0">
                <a:solidFill>
                  <a:srgbClr val="FFFFFF"/>
                </a:solidFill>
                <a:latin typeface="Arial"/>
                <a:cs typeface="Arial"/>
              </a:rPr>
              <a:t>offer  </a:t>
            </a:r>
            <a:r>
              <a:rPr sz="1800" spc="-5" dirty="0">
                <a:solidFill>
                  <a:srgbClr val="FFFFFF"/>
                </a:solidFill>
                <a:latin typeface="Arial"/>
                <a:cs typeface="Arial"/>
              </a:rPr>
              <a:t>consumers incentives and sustainable choices that are more  relevant </a:t>
            </a:r>
            <a:r>
              <a:rPr sz="1800" dirty="0">
                <a:solidFill>
                  <a:srgbClr val="FFFFFF"/>
                </a:solidFill>
                <a:latin typeface="Arial"/>
                <a:cs typeface="Arial"/>
              </a:rPr>
              <a:t>to </a:t>
            </a:r>
            <a:r>
              <a:rPr sz="1800" spc="-5" dirty="0">
                <a:solidFill>
                  <a:srgbClr val="FFFFFF"/>
                </a:solidFill>
                <a:latin typeface="Arial"/>
                <a:cs typeface="Arial"/>
              </a:rPr>
              <a:t>their lives and</a:t>
            </a:r>
            <a:r>
              <a:rPr sz="1800" spc="10" dirty="0">
                <a:solidFill>
                  <a:srgbClr val="FFFFFF"/>
                </a:solidFill>
                <a:latin typeface="Arial"/>
                <a:cs typeface="Arial"/>
              </a:rPr>
              <a:t> </a:t>
            </a:r>
            <a:r>
              <a:rPr sz="1800" spc="-5" dirty="0">
                <a:solidFill>
                  <a:srgbClr val="FFFFFF"/>
                </a:solidFill>
                <a:latin typeface="Arial"/>
                <a:cs typeface="Arial"/>
              </a:rPr>
              <a:t>aspirations.</a:t>
            </a:r>
            <a:endParaRPr sz="1800" dirty="0">
              <a:latin typeface="Arial"/>
              <a:cs typeface="Arial"/>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380491" y="1711071"/>
            <a:ext cx="7926705" cy="4340740"/>
          </a:xfrm>
          <a:prstGeom prst="rect">
            <a:avLst/>
          </a:prstGeom>
        </p:spPr>
        <p:txBody>
          <a:bodyPr vert="horz" wrap="square" lIns="0" tIns="0" rIns="0" bIns="0" rtlCol="0">
            <a:spAutoFit/>
          </a:bodyPr>
          <a:lstStyle/>
          <a:p>
            <a:pPr marL="355600" marR="5080" indent="-342900">
              <a:lnSpc>
                <a:spcPct val="10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Barriers to the effective use of labels, on-packet claims &amp; other information:</a:t>
            </a:r>
          </a:p>
          <a:p>
            <a:pPr marL="355600" marR="5080" indent="-342900">
              <a:lnSpc>
                <a:spcPct val="100000"/>
              </a:lnSpc>
              <a:buClr>
                <a:srgbClr val="FFCC00"/>
              </a:buClr>
              <a:buFont typeface="Wingdings"/>
              <a:buChar char=""/>
              <a:tabLst>
                <a:tab pos="354965" algn="l"/>
                <a:tab pos="355600" algn="l"/>
              </a:tabLst>
            </a:pPr>
            <a:endParaRPr lang="en-GB" sz="3200" spc="-5" dirty="0">
              <a:solidFill>
                <a:srgbClr val="FFFFFF"/>
              </a:solidFill>
              <a:effectLst>
                <a:outerShdw blurRad="38100" dist="38100" dir="2700000" algn="tl">
                  <a:srgbClr val="000000">
                    <a:alpha val="43137"/>
                  </a:srgbClr>
                </a:outerShdw>
              </a:effectLst>
              <a:latin typeface="Arial"/>
              <a:cs typeface="Arial"/>
            </a:endParaRPr>
          </a:p>
          <a:p>
            <a:pPr marL="812800" marR="5080" lvl="1" indent="-342900">
              <a:lnSpc>
                <a:spcPct val="15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Confusion about differences</a:t>
            </a:r>
          </a:p>
          <a:p>
            <a:pPr marL="812800" marR="5080" lvl="1" indent="-342900">
              <a:lnSpc>
                <a:spcPct val="15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Unrealistic expectations</a:t>
            </a:r>
          </a:p>
          <a:p>
            <a:pPr marL="812800" marR="5080" lvl="1" indent="-342900">
              <a:lnSpc>
                <a:spcPct val="15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Complexity of supply chains</a:t>
            </a:r>
          </a:p>
          <a:p>
            <a:pPr marL="812800" marR="5080" lvl="1" indent="-342900">
              <a:lnSpc>
                <a:spcPct val="15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Suspicion of “</a:t>
            </a:r>
            <a:r>
              <a:rPr lang="en-GB" sz="3200" spc="-5" dirty="0" err="1">
                <a:solidFill>
                  <a:srgbClr val="FFFFFF"/>
                </a:solidFill>
                <a:effectLst>
                  <a:outerShdw blurRad="38100" dist="38100" dir="2700000" algn="tl">
                    <a:srgbClr val="000000">
                      <a:alpha val="43137"/>
                    </a:srgbClr>
                  </a:outerShdw>
                </a:effectLst>
                <a:latin typeface="Arial"/>
                <a:cs typeface="Arial"/>
              </a:rPr>
              <a:t>greenwash</a:t>
            </a:r>
            <a:r>
              <a:rPr lang="en-GB" sz="3200" spc="-5" dirty="0">
                <a:solidFill>
                  <a:srgbClr val="FFFFFF"/>
                </a:solidFill>
                <a:effectLst>
                  <a:outerShdw blurRad="38100" dist="38100" dir="2700000" algn="tl">
                    <a:srgbClr val="000000">
                      <a:alpha val="43137"/>
                    </a:srgbClr>
                  </a:outerShdw>
                </a:effectLst>
                <a:latin typeface="Arial"/>
                <a:cs typeface="Arial"/>
              </a:rPr>
              <a:t>”</a:t>
            </a:r>
            <a:endParaRPr sz="3200" dirty="0">
              <a:effectLst>
                <a:outerShdw blurRad="38100" dist="38100" dir="2700000" algn="tl">
                  <a:srgbClr val="000000">
                    <a:alpha val="43137"/>
                  </a:srgbClr>
                </a:outerShdw>
              </a:effectLst>
              <a:latin typeface="Arial"/>
              <a:cs typeface="Arial"/>
            </a:endParaRPr>
          </a:p>
        </p:txBody>
      </p:sp>
      <p:sp>
        <p:nvSpPr>
          <p:cNvPr id="4"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“Eco-promising”</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2" name="object 3">
            <a:extLst>
              <a:ext uri="{FF2B5EF4-FFF2-40B4-BE49-F238E27FC236}">
                <a16:creationId xmlns:a16="http://schemas.microsoft.com/office/drawing/2014/main" id="{F695ECA7-47E9-3813-B5B4-497FBA44D21E}"/>
              </a:ext>
            </a:extLst>
          </p:cNvPr>
          <p:cNvSpPr/>
          <p:nvPr/>
        </p:nvSpPr>
        <p:spPr>
          <a:xfrm>
            <a:off x="304800" y="2819400"/>
            <a:ext cx="4194175" cy="3697604"/>
          </a:xfrm>
          <a:custGeom>
            <a:avLst/>
            <a:gdLst/>
            <a:ahLst/>
            <a:cxnLst/>
            <a:rect l="l" t="t" r="r" b="b"/>
            <a:pathLst>
              <a:path w="4194175" h="3697604">
                <a:moveTo>
                  <a:pt x="0" y="3697351"/>
                </a:moveTo>
                <a:lnTo>
                  <a:pt x="4194175" y="3697351"/>
                </a:lnTo>
                <a:lnTo>
                  <a:pt x="4194175" y="0"/>
                </a:lnTo>
                <a:lnTo>
                  <a:pt x="0" y="0"/>
                </a:lnTo>
                <a:lnTo>
                  <a:pt x="0" y="3697351"/>
                </a:lnTo>
                <a:close/>
              </a:path>
            </a:pathLst>
          </a:custGeom>
          <a:solidFill>
            <a:srgbClr val="4D4D4D"/>
          </a:solidFill>
        </p:spPr>
        <p:txBody>
          <a:bodyPr wrap="square" lIns="0" tIns="0" rIns="0" bIns="0" rtlCol="0"/>
          <a:lstStyle/>
          <a:p>
            <a:r>
              <a:rPr lang="en-GB" sz="2400" b="1" dirty="0">
                <a:solidFill>
                  <a:schemeClr val="bg1"/>
                </a:solidFill>
                <a:effectLst>
                  <a:outerShdw blurRad="38100" dist="38100" dir="2700000" algn="tl">
                    <a:srgbClr val="000000">
                      <a:alpha val="43137"/>
                    </a:srgbClr>
                  </a:outerShdw>
                </a:effectLst>
              </a:rPr>
              <a:t>Generation Z have been given the responsibility of making the World more sustainable</a:t>
            </a:r>
          </a:p>
          <a:p>
            <a:endParaRPr lang="en-GB" dirty="0"/>
          </a:p>
          <a:p>
            <a:r>
              <a:rPr lang="en-GB" dirty="0">
                <a:solidFill>
                  <a:schemeClr val="bg1"/>
                </a:solidFill>
                <a:effectLst>
                  <a:outerShdw blurRad="38100" dist="38100" dir="2700000" algn="tl">
                    <a:srgbClr val="000000">
                      <a:alpha val="43137"/>
                    </a:srgbClr>
                  </a:outerShdw>
                </a:effectLst>
              </a:rPr>
              <a:t>Born between 1997 – 2012, they are the first ‘digital native’ generation, having never known a world without the internet.  This helps to shape their social consciousness and consumption habits</a:t>
            </a:r>
          </a:p>
          <a:p>
            <a:endParaRPr lang="en-GB" dirty="0">
              <a:solidFill>
                <a:schemeClr val="bg1"/>
              </a:solidFill>
              <a:effectLst>
                <a:outerShdw blurRad="38100" dist="38100" dir="2700000" algn="tl">
                  <a:srgbClr val="000000">
                    <a:alpha val="43137"/>
                  </a:srgbClr>
                </a:outerShdw>
              </a:effectLst>
            </a:endParaRPr>
          </a:p>
          <a:p>
            <a:r>
              <a:rPr lang="en-US" dirty="0">
                <a:solidFill>
                  <a:schemeClr val="bg1"/>
                </a:solidFill>
                <a:effectLst>
                  <a:outerShdw blurRad="38100" dist="38100" dir="2700000" algn="tl">
                    <a:srgbClr val="000000">
                      <a:alpha val="43137"/>
                    </a:srgbClr>
                  </a:outerShdw>
                </a:effectLst>
              </a:rPr>
              <a:t>(https://doi.org/10.1016/j.jclepro.2023.136092)</a:t>
            </a:r>
            <a:endParaRPr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191938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l="-6000" r="-6000"/>
          </a:stretch>
        </a:blipFill>
        <a:effectLst/>
      </p:bgPr>
    </p:bg>
    <p:spTree>
      <p:nvGrpSpPr>
        <p:cNvPr id="1" name="">
          <a:extLst>
            <a:ext uri="{FF2B5EF4-FFF2-40B4-BE49-F238E27FC236}">
              <a16:creationId xmlns:a16="http://schemas.microsoft.com/office/drawing/2014/main" id="{49B0094F-683A-19D8-9F63-4E7C1A2C43BA}"/>
            </a:ext>
          </a:extLst>
        </p:cNvPr>
        <p:cNvGrpSpPr/>
        <p:nvPr/>
      </p:nvGrpSpPr>
      <p:grpSpPr>
        <a:xfrm>
          <a:off x="0" y="0"/>
          <a:ext cx="0" cy="0"/>
          <a:chOff x="0" y="0"/>
          <a:chExt cx="0" cy="0"/>
        </a:xfrm>
      </p:grpSpPr>
      <p:sp>
        <p:nvSpPr>
          <p:cNvPr id="2" name="object 3">
            <a:extLst>
              <a:ext uri="{FF2B5EF4-FFF2-40B4-BE49-F238E27FC236}">
                <a16:creationId xmlns:a16="http://schemas.microsoft.com/office/drawing/2014/main" id="{DDE72454-A9C7-8762-308D-16519899B830}"/>
              </a:ext>
            </a:extLst>
          </p:cNvPr>
          <p:cNvSpPr/>
          <p:nvPr/>
        </p:nvSpPr>
        <p:spPr>
          <a:xfrm>
            <a:off x="304800" y="2819400"/>
            <a:ext cx="4194175" cy="3697604"/>
          </a:xfrm>
          <a:custGeom>
            <a:avLst/>
            <a:gdLst/>
            <a:ahLst/>
            <a:cxnLst/>
            <a:rect l="l" t="t" r="r" b="b"/>
            <a:pathLst>
              <a:path w="4194175" h="3697604">
                <a:moveTo>
                  <a:pt x="0" y="3697351"/>
                </a:moveTo>
                <a:lnTo>
                  <a:pt x="4194175" y="3697351"/>
                </a:lnTo>
                <a:lnTo>
                  <a:pt x="4194175" y="0"/>
                </a:lnTo>
                <a:lnTo>
                  <a:pt x="0" y="0"/>
                </a:lnTo>
                <a:lnTo>
                  <a:pt x="0" y="3697351"/>
                </a:lnTo>
                <a:close/>
              </a:path>
            </a:pathLst>
          </a:custGeom>
          <a:solidFill>
            <a:srgbClr val="4D4D4D"/>
          </a:solidFill>
        </p:spPr>
        <p:txBody>
          <a:bodyPr wrap="square" lIns="0" tIns="0" rIns="0" bIns="0" rtlCol="0"/>
          <a:lstStyle/>
          <a:p>
            <a:r>
              <a:rPr lang="en-GB" sz="2400" b="1" dirty="0" err="1">
                <a:solidFill>
                  <a:schemeClr val="bg1"/>
                </a:solidFill>
                <a:effectLst>
                  <a:outerShdw blurRad="38100" dist="38100" dir="2700000" algn="tl">
                    <a:srgbClr val="000000">
                      <a:alpha val="43137"/>
                    </a:srgbClr>
                  </a:outerShdw>
                </a:effectLst>
              </a:rPr>
              <a:t>FirstInsight</a:t>
            </a:r>
            <a:r>
              <a:rPr lang="en-GB" sz="2400" b="1" dirty="0">
                <a:solidFill>
                  <a:schemeClr val="bg1"/>
                </a:solidFill>
                <a:effectLst>
                  <a:outerShdw blurRad="38100" dist="38100" dir="2700000" algn="tl">
                    <a:srgbClr val="000000">
                      <a:alpha val="43137"/>
                    </a:srgbClr>
                  </a:outerShdw>
                </a:effectLst>
              </a:rPr>
              <a:t> (2020) suggests Gen Z prefer to buy sustainable brands and are willing to spend up to 10% more.</a:t>
            </a:r>
          </a:p>
          <a:p>
            <a:endParaRPr lang="en-GB" sz="2400" b="1" dirty="0">
              <a:solidFill>
                <a:schemeClr val="bg1"/>
              </a:solidFill>
              <a:effectLst>
                <a:outerShdw blurRad="38100" dist="38100" dir="2700000" algn="tl">
                  <a:srgbClr val="000000">
                    <a:alpha val="43137"/>
                  </a:srgbClr>
                </a:outerShdw>
              </a:effectLst>
            </a:endParaRPr>
          </a:p>
          <a:p>
            <a:r>
              <a:rPr lang="en-GB" sz="2400" b="1" dirty="0">
                <a:solidFill>
                  <a:schemeClr val="bg1"/>
                </a:solidFill>
                <a:effectLst>
                  <a:outerShdw blurRad="38100" dist="38100" dir="2700000" algn="tl">
                    <a:srgbClr val="000000">
                      <a:alpha val="43137"/>
                    </a:srgbClr>
                  </a:outerShdw>
                </a:effectLst>
              </a:rPr>
              <a:t>They also expect retailers and brands to be more sustainable.</a:t>
            </a:r>
            <a:endParaRPr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818136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648200" y="1676400"/>
            <a:ext cx="4194175" cy="4422775"/>
          </a:xfrm>
          <a:custGeom>
            <a:avLst/>
            <a:gdLst/>
            <a:ahLst/>
            <a:cxnLst/>
            <a:rect l="l" t="t" r="r" b="b"/>
            <a:pathLst>
              <a:path w="4194175" h="4422775">
                <a:moveTo>
                  <a:pt x="0" y="4422775"/>
                </a:moveTo>
                <a:lnTo>
                  <a:pt x="4194175" y="4422775"/>
                </a:lnTo>
                <a:lnTo>
                  <a:pt x="4194175" y="0"/>
                </a:lnTo>
                <a:lnTo>
                  <a:pt x="0" y="0"/>
                </a:lnTo>
                <a:lnTo>
                  <a:pt x="0" y="4422775"/>
                </a:lnTo>
                <a:close/>
              </a:path>
            </a:pathLst>
          </a:custGeom>
          <a:solidFill>
            <a:srgbClr val="7575FF"/>
          </a:solidFill>
        </p:spPr>
        <p:txBody>
          <a:bodyPr wrap="square" lIns="0" tIns="0" rIns="0" bIns="0" rtlCol="0"/>
          <a:lstStyle/>
          <a:p>
            <a:endParaRPr/>
          </a:p>
        </p:txBody>
      </p:sp>
      <p:sp>
        <p:nvSpPr>
          <p:cNvPr id="3" name="object 3"/>
          <p:cNvSpPr/>
          <p:nvPr/>
        </p:nvSpPr>
        <p:spPr>
          <a:xfrm>
            <a:off x="4829555" y="5821679"/>
            <a:ext cx="649224" cy="902208"/>
          </a:xfrm>
          <a:prstGeom prst="rect">
            <a:avLst/>
          </a:prstGeom>
          <a:blipFill>
            <a:blip r:embed="rId2" cstate="print"/>
            <a:stretch>
              <a:fillRect/>
            </a:stretch>
          </a:blipFill>
        </p:spPr>
        <p:txBody>
          <a:bodyPr wrap="square" lIns="0" tIns="0" rIns="0" bIns="0" rtlCol="0"/>
          <a:lstStyle/>
          <a:p>
            <a:endParaRPr/>
          </a:p>
        </p:txBody>
      </p:sp>
      <p:sp>
        <p:nvSpPr>
          <p:cNvPr id="4" name="object 4"/>
          <p:cNvSpPr txBox="1">
            <a:spLocks noGrp="1"/>
          </p:cNvSpPr>
          <p:nvPr>
            <p:ph type="title"/>
          </p:nvPr>
        </p:nvSpPr>
        <p:spPr>
          <a:xfrm>
            <a:off x="4727828" y="1716659"/>
            <a:ext cx="3782060" cy="1108075"/>
          </a:xfrm>
          <a:prstGeom prst="rect">
            <a:avLst/>
          </a:prstGeom>
        </p:spPr>
        <p:txBody>
          <a:bodyPr vert="horz" wrap="square" lIns="0" tIns="0" rIns="0" bIns="0" rtlCol="0">
            <a:spAutoFit/>
          </a:bodyPr>
          <a:lstStyle/>
          <a:p>
            <a:pPr marL="355600" marR="5080" indent="-342900">
              <a:lnSpc>
                <a:spcPct val="100000"/>
              </a:lnSpc>
              <a:buClr>
                <a:srgbClr val="FFCC00"/>
              </a:buClr>
              <a:buFont typeface="Wingdings"/>
              <a:buChar char=""/>
              <a:tabLst>
                <a:tab pos="354965" algn="l"/>
                <a:tab pos="355600" algn="l"/>
              </a:tabLst>
            </a:pPr>
            <a:r>
              <a:rPr sz="1800" spc="-10" dirty="0">
                <a:solidFill>
                  <a:srgbClr val="FFFFFF"/>
                </a:solidFill>
              </a:rPr>
              <a:t>Companies </a:t>
            </a:r>
            <a:r>
              <a:rPr sz="1800" spc="-5" dirty="0">
                <a:solidFill>
                  <a:srgbClr val="FFFFFF"/>
                </a:solidFill>
              </a:rPr>
              <a:t>can </a:t>
            </a:r>
            <a:r>
              <a:rPr sz="1800" dirty="0">
                <a:solidFill>
                  <a:srgbClr val="FFFFFF"/>
                </a:solidFill>
              </a:rPr>
              <a:t>use six </a:t>
            </a:r>
            <a:r>
              <a:rPr sz="1800" spc="-5" dirty="0">
                <a:solidFill>
                  <a:srgbClr val="FFFFFF"/>
                </a:solidFill>
              </a:rPr>
              <a:t>key  strategies </a:t>
            </a:r>
            <a:r>
              <a:rPr sz="1800" dirty="0">
                <a:solidFill>
                  <a:srgbClr val="FFFFFF"/>
                </a:solidFill>
              </a:rPr>
              <a:t>to </a:t>
            </a:r>
            <a:r>
              <a:rPr sz="1800" spc="-5" dirty="0">
                <a:solidFill>
                  <a:srgbClr val="FFFFFF"/>
                </a:solidFill>
              </a:rPr>
              <a:t>seize </a:t>
            </a:r>
            <a:r>
              <a:rPr sz="1800" dirty="0">
                <a:solidFill>
                  <a:srgbClr val="FFFFFF"/>
                </a:solidFill>
              </a:rPr>
              <a:t>the </a:t>
            </a:r>
            <a:r>
              <a:rPr sz="1800" spc="-5" dirty="0">
                <a:solidFill>
                  <a:srgbClr val="FFFFFF"/>
                </a:solidFill>
              </a:rPr>
              <a:t>opportunity  and enable more sustainable  lifestyles:</a:t>
            </a:r>
            <a:endParaRPr sz="1800" dirty="0"/>
          </a:p>
        </p:txBody>
      </p:sp>
      <p:sp>
        <p:nvSpPr>
          <p:cNvPr id="5" name="object 5"/>
          <p:cNvSpPr txBox="1"/>
          <p:nvPr/>
        </p:nvSpPr>
        <p:spPr>
          <a:xfrm>
            <a:off x="5185028" y="3112770"/>
            <a:ext cx="3339465" cy="2449830"/>
          </a:xfrm>
          <a:prstGeom prst="rect">
            <a:avLst/>
          </a:prstGeom>
        </p:spPr>
        <p:txBody>
          <a:bodyPr vert="horz" wrap="square" lIns="0" tIns="0" rIns="0" bIns="0" rtlCol="0">
            <a:spAutoFit/>
          </a:bodyPr>
          <a:lstStyle/>
          <a:p>
            <a:pPr marL="299085" marR="5080" indent="-286385">
              <a:lnSpc>
                <a:spcPct val="100000"/>
              </a:lnSpc>
              <a:buChar char="–"/>
              <a:tabLst>
                <a:tab pos="299085" algn="l"/>
                <a:tab pos="299720" algn="l"/>
              </a:tabLst>
            </a:pPr>
            <a:r>
              <a:rPr sz="1600" spc="-5" dirty="0">
                <a:solidFill>
                  <a:srgbClr val="FFFFFF"/>
                </a:solidFill>
                <a:latin typeface="Arial"/>
                <a:cs typeface="Arial"/>
              </a:rPr>
              <a:t>strengthen the consumer case for  sustainability</a:t>
            </a:r>
            <a:endParaRPr sz="1600" dirty="0">
              <a:latin typeface="Arial"/>
              <a:cs typeface="Arial"/>
            </a:endParaRPr>
          </a:p>
          <a:p>
            <a:pPr marL="299085" indent="-286385">
              <a:lnSpc>
                <a:spcPct val="100000"/>
              </a:lnSpc>
              <a:spcBef>
                <a:spcPts val="384"/>
              </a:spcBef>
              <a:buChar char="–"/>
              <a:tabLst>
                <a:tab pos="299085" algn="l"/>
                <a:tab pos="299720" algn="l"/>
              </a:tabLst>
            </a:pPr>
            <a:r>
              <a:rPr sz="1600" spc="-5" dirty="0">
                <a:solidFill>
                  <a:srgbClr val="FFFFFF"/>
                </a:solidFill>
                <a:latin typeface="Arial"/>
                <a:cs typeface="Arial"/>
              </a:rPr>
              <a:t>engage</a:t>
            </a:r>
            <a:r>
              <a:rPr sz="1600" spc="-60" dirty="0">
                <a:solidFill>
                  <a:srgbClr val="FFFFFF"/>
                </a:solidFill>
                <a:latin typeface="Arial"/>
                <a:cs typeface="Arial"/>
              </a:rPr>
              <a:t> </a:t>
            </a:r>
            <a:r>
              <a:rPr sz="1600" spc="-5" dirty="0">
                <a:solidFill>
                  <a:srgbClr val="FFFFFF"/>
                </a:solidFill>
                <a:latin typeface="Arial"/>
                <a:cs typeface="Arial"/>
              </a:rPr>
              <a:t>marketers</a:t>
            </a:r>
            <a:endParaRPr sz="1600" dirty="0">
              <a:latin typeface="Arial"/>
              <a:cs typeface="Arial"/>
            </a:endParaRPr>
          </a:p>
          <a:p>
            <a:pPr marL="299085" marR="232410" indent="-286385">
              <a:lnSpc>
                <a:spcPct val="100000"/>
              </a:lnSpc>
              <a:spcBef>
                <a:spcPts val="380"/>
              </a:spcBef>
              <a:buChar char="–"/>
              <a:tabLst>
                <a:tab pos="299085" algn="l"/>
                <a:tab pos="299720" algn="l"/>
              </a:tabLst>
            </a:pPr>
            <a:r>
              <a:rPr sz="1600" spc="-5" dirty="0">
                <a:solidFill>
                  <a:srgbClr val="FFFFFF"/>
                </a:solidFill>
                <a:latin typeface="Arial"/>
                <a:cs typeface="Arial"/>
              </a:rPr>
              <a:t>better integrate sustainability in  R&amp;D</a:t>
            </a:r>
            <a:endParaRPr sz="1600" dirty="0">
              <a:latin typeface="Arial"/>
              <a:cs typeface="Arial"/>
            </a:endParaRPr>
          </a:p>
          <a:p>
            <a:pPr marL="299085" indent="-286385">
              <a:lnSpc>
                <a:spcPct val="100000"/>
              </a:lnSpc>
              <a:spcBef>
                <a:spcPts val="385"/>
              </a:spcBef>
              <a:buChar char="–"/>
              <a:tabLst>
                <a:tab pos="299085" algn="l"/>
                <a:tab pos="299720" algn="l"/>
              </a:tabLst>
            </a:pPr>
            <a:r>
              <a:rPr sz="1600" spc="-5" dirty="0">
                <a:solidFill>
                  <a:srgbClr val="FFFFFF"/>
                </a:solidFill>
                <a:latin typeface="Arial"/>
                <a:cs typeface="Arial"/>
              </a:rPr>
              <a:t>create platforms for</a:t>
            </a:r>
            <a:r>
              <a:rPr sz="1600" spc="55" dirty="0">
                <a:solidFill>
                  <a:srgbClr val="FFFFFF"/>
                </a:solidFill>
                <a:latin typeface="Arial"/>
                <a:cs typeface="Arial"/>
              </a:rPr>
              <a:t> </a:t>
            </a:r>
            <a:r>
              <a:rPr sz="1600" spc="-5" dirty="0">
                <a:solidFill>
                  <a:srgbClr val="FFFFFF"/>
                </a:solidFill>
                <a:latin typeface="Arial"/>
                <a:cs typeface="Arial"/>
              </a:rPr>
              <a:t>consumer</a:t>
            </a:r>
            <a:endParaRPr sz="1600" dirty="0">
              <a:latin typeface="Arial"/>
              <a:cs typeface="Arial"/>
            </a:endParaRPr>
          </a:p>
          <a:p>
            <a:pPr marL="299085">
              <a:lnSpc>
                <a:spcPct val="100000"/>
              </a:lnSpc>
            </a:pPr>
            <a:r>
              <a:rPr sz="1600" spc="-5" dirty="0">
                <a:solidFill>
                  <a:srgbClr val="FFFFFF"/>
                </a:solidFill>
                <a:latin typeface="Arial"/>
                <a:cs typeface="Arial"/>
              </a:rPr>
              <a:t>collaboration</a:t>
            </a:r>
            <a:endParaRPr sz="1600" dirty="0">
              <a:latin typeface="Arial"/>
              <a:cs typeface="Arial"/>
            </a:endParaRPr>
          </a:p>
          <a:p>
            <a:pPr marL="299085" indent="-286385">
              <a:lnSpc>
                <a:spcPct val="100000"/>
              </a:lnSpc>
              <a:spcBef>
                <a:spcPts val="384"/>
              </a:spcBef>
              <a:buChar char="–"/>
              <a:tabLst>
                <a:tab pos="299085" algn="l"/>
                <a:tab pos="299720" algn="l"/>
              </a:tabLst>
            </a:pPr>
            <a:r>
              <a:rPr sz="1600" spc="-5" dirty="0">
                <a:solidFill>
                  <a:srgbClr val="FFFFFF"/>
                </a:solidFill>
                <a:latin typeface="Arial"/>
                <a:cs typeface="Arial"/>
              </a:rPr>
              <a:t>activate employees as</a:t>
            </a:r>
            <a:r>
              <a:rPr sz="1600" spc="-15" dirty="0">
                <a:solidFill>
                  <a:srgbClr val="FFFFFF"/>
                </a:solidFill>
                <a:latin typeface="Arial"/>
                <a:cs typeface="Arial"/>
              </a:rPr>
              <a:t> </a:t>
            </a:r>
            <a:r>
              <a:rPr sz="1600" spc="-5" dirty="0">
                <a:solidFill>
                  <a:srgbClr val="FFFFFF"/>
                </a:solidFill>
                <a:latin typeface="Arial"/>
                <a:cs typeface="Arial"/>
              </a:rPr>
              <a:t>advocates</a:t>
            </a:r>
            <a:endParaRPr sz="1600" dirty="0">
              <a:latin typeface="Arial"/>
              <a:cs typeface="Arial"/>
            </a:endParaRPr>
          </a:p>
          <a:p>
            <a:pPr marL="299085" indent="-286385">
              <a:lnSpc>
                <a:spcPct val="100000"/>
              </a:lnSpc>
              <a:spcBef>
                <a:spcPts val="380"/>
              </a:spcBef>
              <a:buChar char="–"/>
              <a:tabLst>
                <a:tab pos="299085" algn="l"/>
                <a:tab pos="299720" algn="l"/>
              </a:tabLst>
            </a:pPr>
            <a:r>
              <a:rPr sz="1600" spc="-5" dirty="0">
                <a:solidFill>
                  <a:srgbClr val="FFFFFF"/>
                </a:solidFill>
                <a:latin typeface="Arial"/>
                <a:cs typeface="Arial"/>
              </a:rPr>
              <a:t>quantify</a:t>
            </a:r>
            <a:r>
              <a:rPr sz="1600" spc="-45" dirty="0">
                <a:solidFill>
                  <a:srgbClr val="FFFFFF"/>
                </a:solidFill>
                <a:latin typeface="Arial"/>
                <a:cs typeface="Arial"/>
              </a:rPr>
              <a:t> </a:t>
            </a:r>
            <a:r>
              <a:rPr sz="1600" spc="-5" dirty="0">
                <a:solidFill>
                  <a:srgbClr val="FFFFFF"/>
                </a:solidFill>
                <a:latin typeface="Arial"/>
                <a:cs typeface="Arial"/>
              </a:rPr>
              <a:t>outcomes</a:t>
            </a:r>
            <a:endParaRPr sz="1600" dirty="0">
              <a:latin typeface="Arial"/>
              <a:cs typeface="Arial"/>
            </a:endParaRPr>
          </a:p>
        </p:txBody>
      </p:sp>
      <p:sp>
        <p:nvSpPr>
          <p:cNvPr id="6" name="object 6"/>
          <p:cNvSpPr/>
          <p:nvPr/>
        </p:nvSpPr>
        <p:spPr>
          <a:xfrm>
            <a:off x="179387" y="188848"/>
            <a:ext cx="4179824" cy="2781300"/>
          </a:xfrm>
          <a:prstGeom prst="rect">
            <a:avLst/>
          </a:prstGeom>
          <a:blipFill>
            <a:blip r:embed="rId3" cstate="print"/>
            <a:stretch>
              <a:fillRect/>
            </a:stretch>
          </a:blipFill>
        </p:spPr>
        <p:txBody>
          <a:bodyPr wrap="square" lIns="0" tIns="0" rIns="0" bIns="0" rtlCol="0"/>
          <a:lstStyle/>
          <a:p>
            <a:endParaRPr/>
          </a:p>
        </p:txBody>
      </p:sp>
      <p:sp>
        <p:nvSpPr>
          <p:cNvPr id="7" name="object 7"/>
          <p:cNvSpPr/>
          <p:nvPr/>
        </p:nvSpPr>
        <p:spPr>
          <a:xfrm>
            <a:off x="323850" y="3068637"/>
            <a:ext cx="3360674" cy="3355975"/>
          </a:xfrm>
          <a:prstGeom prst="rect">
            <a:avLst/>
          </a:prstGeom>
          <a:blipFill>
            <a:blip r:embed="rId4" cstate="print"/>
            <a:stretch>
              <a:fillRect/>
            </a:stretch>
          </a:blipFill>
        </p:spPr>
        <p:txBody>
          <a:bodyPr wrap="square" lIns="0" tIns="0" rIns="0" bIns="0" rtlCol="0"/>
          <a:lstStyle/>
          <a:p>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2"/>
          <p:cNvSpPr/>
          <p:nvPr/>
        </p:nvSpPr>
        <p:spPr>
          <a:xfrm>
            <a:off x="304800" y="1905000"/>
            <a:ext cx="4194175" cy="4157641"/>
          </a:xfrm>
          <a:custGeom>
            <a:avLst/>
            <a:gdLst/>
            <a:ahLst/>
            <a:cxnLst/>
            <a:rect l="l" t="t" r="r" b="b"/>
            <a:pathLst>
              <a:path w="4194175" h="4422775">
                <a:moveTo>
                  <a:pt x="0" y="4422775"/>
                </a:moveTo>
                <a:lnTo>
                  <a:pt x="4194175" y="4422775"/>
                </a:lnTo>
                <a:lnTo>
                  <a:pt x="4194175" y="0"/>
                </a:lnTo>
                <a:lnTo>
                  <a:pt x="0" y="0"/>
                </a:lnTo>
                <a:lnTo>
                  <a:pt x="0" y="4422775"/>
                </a:lnTo>
                <a:close/>
              </a:path>
            </a:pathLst>
          </a:custGeom>
          <a:solidFill>
            <a:srgbClr val="7575FF"/>
          </a:solidFill>
        </p:spPr>
        <p:txBody>
          <a:bodyPr wrap="square" lIns="0" tIns="0" rIns="0" bIns="0" rtlCol="0"/>
          <a:lstStyle/>
          <a:p>
            <a:endParaRPr/>
          </a:p>
        </p:txBody>
      </p:sp>
      <p:sp>
        <p:nvSpPr>
          <p:cNvPr id="5" name="object 4"/>
          <p:cNvSpPr txBox="1">
            <a:spLocks/>
          </p:cNvSpPr>
          <p:nvPr/>
        </p:nvSpPr>
        <p:spPr>
          <a:xfrm>
            <a:off x="384428" y="2085201"/>
            <a:ext cx="3782060" cy="276999"/>
          </a:xfrm>
          <a:prstGeom prst="rect">
            <a:avLst/>
          </a:prstGeom>
        </p:spPr>
        <p:txBody>
          <a:bodyPr vert="horz" wrap="square" lIns="0" tIns="0" rIns="0" bIns="0" rtlCol="0">
            <a:spAutoFit/>
          </a:bodyPr>
          <a:lstStyle>
            <a:lvl1pPr>
              <a:defRPr sz="4400" b="0" i="0">
                <a:solidFill>
                  <a:srgbClr val="B7E7FF"/>
                </a:solidFill>
                <a:latin typeface="Arial"/>
                <a:ea typeface="+mj-ea"/>
                <a:cs typeface="Arial"/>
              </a:defRPr>
            </a:lvl1pPr>
          </a:lstStyle>
          <a:p>
            <a:pPr marL="355600" marR="5080" indent="-342900">
              <a:buClr>
                <a:srgbClr val="FFCC00"/>
              </a:buClr>
              <a:buFont typeface="Wingdings"/>
              <a:buChar char=""/>
              <a:tabLst>
                <a:tab pos="354965" algn="l"/>
                <a:tab pos="355600" algn="l"/>
              </a:tabLst>
            </a:pPr>
            <a:r>
              <a:rPr lang="en-GB" sz="1800" spc="-10" dirty="0">
                <a:solidFill>
                  <a:srgbClr val="FFFFFF"/>
                </a:solidFill>
              </a:rPr>
              <a:t>Other key issues for business:</a:t>
            </a:r>
            <a:endParaRPr lang="en-GB" sz="1800" dirty="0"/>
          </a:p>
        </p:txBody>
      </p:sp>
      <p:sp>
        <p:nvSpPr>
          <p:cNvPr id="6" name="object 5"/>
          <p:cNvSpPr txBox="1"/>
          <p:nvPr/>
        </p:nvSpPr>
        <p:spPr>
          <a:xfrm>
            <a:off x="841628" y="2590800"/>
            <a:ext cx="3339465" cy="3200876"/>
          </a:xfrm>
          <a:prstGeom prst="rect">
            <a:avLst/>
          </a:prstGeom>
        </p:spPr>
        <p:txBody>
          <a:bodyPr vert="horz" wrap="square" lIns="0" tIns="0" rIns="0" bIns="0" rtlCol="0">
            <a:spAutoFit/>
          </a:bodyPr>
          <a:lstStyle/>
          <a:p>
            <a:pPr marL="299085" marR="5080" indent="-286385">
              <a:lnSpc>
                <a:spcPct val="100000"/>
              </a:lnSpc>
              <a:buChar char="–"/>
              <a:tabLst>
                <a:tab pos="299085" algn="l"/>
                <a:tab pos="299720" algn="l"/>
              </a:tabLst>
            </a:pPr>
            <a:r>
              <a:rPr lang="en-GB" sz="1600" spc="-5" dirty="0">
                <a:solidFill>
                  <a:srgbClr val="FFFFFF"/>
                </a:solidFill>
                <a:latin typeface="Arial"/>
                <a:cs typeface="Arial"/>
              </a:rPr>
              <a:t>Make it easy &amp; affordable for the consumer to make sustainable purchasing decisions</a:t>
            </a:r>
          </a:p>
          <a:p>
            <a:pPr marL="299085" marR="5080" indent="-286385">
              <a:lnSpc>
                <a:spcPct val="100000"/>
              </a:lnSpc>
              <a:buChar char="–"/>
              <a:tabLst>
                <a:tab pos="299085" algn="l"/>
                <a:tab pos="299720" algn="l"/>
              </a:tabLst>
            </a:pPr>
            <a:r>
              <a:rPr lang="en-GB" sz="1600" spc="-5" dirty="0">
                <a:solidFill>
                  <a:srgbClr val="FFFFFF"/>
                </a:solidFill>
                <a:latin typeface="Arial"/>
                <a:cs typeface="Arial"/>
              </a:rPr>
              <a:t>Making sustainable products available and comparable without compromising on performance or cost</a:t>
            </a:r>
          </a:p>
          <a:p>
            <a:pPr marL="299085" marR="5080" indent="-286385">
              <a:lnSpc>
                <a:spcPct val="100000"/>
              </a:lnSpc>
              <a:buChar char="–"/>
              <a:tabLst>
                <a:tab pos="299085" algn="l"/>
                <a:tab pos="299720" algn="l"/>
              </a:tabLst>
            </a:pPr>
            <a:r>
              <a:rPr lang="en-GB" sz="1600" spc="-5" dirty="0">
                <a:solidFill>
                  <a:srgbClr val="FFFFFF"/>
                </a:solidFill>
                <a:latin typeface="Arial"/>
                <a:cs typeface="Arial"/>
              </a:rPr>
              <a:t>Leveraging the power consumers have to share information about companies, products &amp; services through social media, to promote sustainable products, usage, consumption and lifestyles</a:t>
            </a:r>
            <a:endParaRPr sz="1600" dirty="0">
              <a:latin typeface="Arial"/>
              <a:cs typeface="Arial"/>
            </a:endParaRPr>
          </a:p>
        </p:txBody>
      </p:sp>
      <p:pic>
        <p:nvPicPr>
          <p:cNvPr id="19458" name="Picture 2" descr="https://wiki.oulu.fi/download/thumbnails/29794176/consumption.jpg?version=1&amp;modificationDate=1364296748000&amp;api=v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8800" y="3205141"/>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4" descr="http://www.greenafricadirectory.org/wp-content/uploads/2012/12/rethink-consumption_ss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204766"/>
            <a:ext cx="2857433" cy="2857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75083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5003800" y="1371600"/>
            <a:ext cx="3810000" cy="354330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539750" y="1295400"/>
            <a:ext cx="4260850" cy="4246627"/>
          </a:xfrm>
          <a:custGeom>
            <a:avLst/>
            <a:gdLst/>
            <a:ahLst/>
            <a:cxnLst/>
            <a:rect l="l" t="t" r="r" b="b"/>
            <a:pathLst>
              <a:path w="3961129" h="3416300">
                <a:moveTo>
                  <a:pt x="0" y="3416300"/>
                </a:moveTo>
                <a:lnTo>
                  <a:pt x="3960876" y="3416300"/>
                </a:lnTo>
                <a:lnTo>
                  <a:pt x="3960876" y="0"/>
                </a:lnTo>
                <a:lnTo>
                  <a:pt x="0" y="0"/>
                </a:lnTo>
                <a:lnTo>
                  <a:pt x="0" y="3416300"/>
                </a:lnTo>
                <a:close/>
              </a:path>
            </a:pathLst>
          </a:custGeom>
          <a:solidFill>
            <a:srgbClr val="00B889"/>
          </a:solidFill>
        </p:spPr>
        <p:txBody>
          <a:bodyPr wrap="square" lIns="0" tIns="0" rIns="0" bIns="0" rtlCol="0"/>
          <a:lstStyle/>
          <a:p>
            <a:endParaRPr/>
          </a:p>
        </p:txBody>
      </p:sp>
      <p:sp>
        <p:nvSpPr>
          <p:cNvPr id="4" name="object 4"/>
          <p:cNvSpPr txBox="1"/>
          <p:nvPr/>
        </p:nvSpPr>
        <p:spPr>
          <a:xfrm>
            <a:off x="618540" y="1335533"/>
            <a:ext cx="3796665" cy="4178067"/>
          </a:xfrm>
          <a:prstGeom prst="rect">
            <a:avLst/>
          </a:prstGeom>
        </p:spPr>
        <p:txBody>
          <a:bodyPr vert="horz" wrap="square" lIns="0" tIns="0" rIns="0" bIns="0" rtlCol="0">
            <a:spAutoFit/>
          </a:bodyPr>
          <a:lstStyle/>
          <a:p>
            <a:pPr marL="12700" marR="5080">
              <a:lnSpc>
                <a:spcPct val="100000"/>
              </a:lnSpc>
            </a:pPr>
            <a:r>
              <a:rPr sz="1800" spc="-5" dirty="0">
                <a:solidFill>
                  <a:srgbClr val="FFFFFF"/>
                </a:solidFill>
                <a:latin typeface="Arial"/>
                <a:cs typeface="Arial"/>
              </a:rPr>
              <a:t>Current sustainability language  reflects sacrifice </a:t>
            </a:r>
            <a:r>
              <a:rPr sz="1800" dirty="0">
                <a:solidFill>
                  <a:srgbClr val="FFFFFF"/>
                </a:solidFill>
                <a:latin typeface="Arial"/>
                <a:cs typeface="Arial"/>
              </a:rPr>
              <a:t>(“to </a:t>
            </a:r>
            <a:r>
              <a:rPr sz="1800" spc="-5" dirty="0">
                <a:solidFill>
                  <a:srgbClr val="FFFFFF"/>
                </a:solidFill>
                <a:latin typeface="Arial"/>
                <a:cs typeface="Arial"/>
              </a:rPr>
              <a:t>be sustainable, </a:t>
            </a:r>
            <a:r>
              <a:rPr sz="1800" dirty="0">
                <a:solidFill>
                  <a:srgbClr val="FFFFFF"/>
                </a:solidFill>
                <a:latin typeface="Arial"/>
                <a:cs typeface="Arial"/>
              </a:rPr>
              <a:t>I  </a:t>
            </a:r>
            <a:r>
              <a:rPr sz="1800" spc="-5" dirty="0">
                <a:solidFill>
                  <a:srgbClr val="FFFFFF"/>
                </a:solidFill>
                <a:latin typeface="Arial"/>
                <a:cs typeface="Arial"/>
              </a:rPr>
              <a:t>have </a:t>
            </a:r>
            <a:r>
              <a:rPr sz="1800" dirty="0">
                <a:solidFill>
                  <a:srgbClr val="FFFFFF"/>
                </a:solidFill>
                <a:latin typeface="Arial"/>
                <a:cs typeface="Arial"/>
              </a:rPr>
              <a:t>to </a:t>
            </a:r>
            <a:r>
              <a:rPr sz="1800" spc="-5" dirty="0">
                <a:solidFill>
                  <a:srgbClr val="FFFFFF"/>
                </a:solidFill>
                <a:latin typeface="Arial"/>
                <a:cs typeface="Arial"/>
              </a:rPr>
              <a:t>give something up”). </a:t>
            </a:r>
            <a:r>
              <a:rPr sz="1800" dirty="0">
                <a:solidFill>
                  <a:srgbClr val="FFFFFF"/>
                </a:solidFill>
                <a:latin typeface="Arial"/>
                <a:cs typeface="Arial"/>
              </a:rPr>
              <a:t>This  </a:t>
            </a:r>
            <a:r>
              <a:rPr sz="1800" spc="-5" dirty="0">
                <a:solidFill>
                  <a:srgbClr val="FFFFFF"/>
                </a:solidFill>
                <a:latin typeface="Arial"/>
                <a:cs typeface="Arial"/>
              </a:rPr>
              <a:t>can be de-motivating </a:t>
            </a:r>
            <a:r>
              <a:rPr sz="1800" dirty="0">
                <a:solidFill>
                  <a:srgbClr val="FFFFFF"/>
                </a:solidFill>
                <a:latin typeface="Arial"/>
                <a:cs typeface="Arial"/>
              </a:rPr>
              <a:t>for the  </a:t>
            </a:r>
            <a:r>
              <a:rPr sz="1800" spc="-15" dirty="0">
                <a:solidFill>
                  <a:srgbClr val="FFFFFF"/>
                </a:solidFill>
                <a:latin typeface="Arial"/>
                <a:cs typeface="Arial"/>
              </a:rPr>
              <a:t>consumer.</a:t>
            </a:r>
            <a:endParaRPr sz="1800" dirty="0">
              <a:latin typeface="Arial"/>
              <a:cs typeface="Arial"/>
            </a:endParaRPr>
          </a:p>
          <a:p>
            <a:pPr>
              <a:lnSpc>
                <a:spcPct val="100000"/>
              </a:lnSpc>
              <a:spcBef>
                <a:spcPts val="30"/>
              </a:spcBef>
            </a:pPr>
            <a:endParaRPr sz="1850" dirty="0">
              <a:latin typeface="Times New Roman"/>
              <a:cs typeface="Times New Roman"/>
            </a:endParaRPr>
          </a:p>
          <a:p>
            <a:pPr marL="298450" marR="54610" indent="-285750">
              <a:lnSpc>
                <a:spcPct val="100000"/>
              </a:lnSpc>
              <a:spcBef>
                <a:spcPts val="5"/>
              </a:spcBef>
              <a:buFont typeface="Arial" pitchFamily="34" charset="0"/>
              <a:buChar char="•"/>
              <a:tabLst>
                <a:tab pos="156210" algn="l"/>
              </a:tabLst>
            </a:pPr>
            <a:r>
              <a:rPr sz="1800" spc="-5" dirty="0">
                <a:solidFill>
                  <a:srgbClr val="FFFFFF"/>
                </a:solidFill>
                <a:latin typeface="Arial"/>
                <a:cs typeface="Arial"/>
              </a:rPr>
              <a:t>Marketers need </a:t>
            </a:r>
            <a:r>
              <a:rPr sz="1800" dirty="0">
                <a:solidFill>
                  <a:srgbClr val="FFFFFF"/>
                </a:solidFill>
                <a:latin typeface="Arial"/>
                <a:cs typeface="Arial"/>
              </a:rPr>
              <a:t>to </a:t>
            </a:r>
            <a:r>
              <a:rPr sz="1800" spc="-5" dirty="0">
                <a:solidFill>
                  <a:srgbClr val="FFFFFF"/>
                </a:solidFill>
                <a:latin typeface="Arial"/>
                <a:cs typeface="Arial"/>
              </a:rPr>
              <a:t>emphasis</a:t>
            </a:r>
            <a:r>
              <a:rPr lang="en-GB" sz="1800" spc="-5" dirty="0">
                <a:solidFill>
                  <a:srgbClr val="FFFFFF"/>
                </a:solidFill>
                <a:latin typeface="Arial"/>
                <a:cs typeface="Arial"/>
              </a:rPr>
              <a:t>e</a:t>
            </a:r>
            <a:r>
              <a:rPr sz="1800" spc="-5" dirty="0">
                <a:solidFill>
                  <a:srgbClr val="FFFFFF"/>
                </a:solidFill>
                <a:latin typeface="Arial"/>
                <a:cs typeface="Arial"/>
              </a:rPr>
              <a:t> extra value and tangible</a:t>
            </a:r>
            <a:r>
              <a:rPr sz="1800" spc="-30" dirty="0">
                <a:solidFill>
                  <a:srgbClr val="FFFFFF"/>
                </a:solidFill>
                <a:latin typeface="Arial"/>
                <a:cs typeface="Arial"/>
              </a:rPr>
              <a:t> </a:t>
            </a:r>
            <a:r>
              <a:rPr sz="1800" spc="-5" dirty="0">
                <a:solidFill>
                  <a:srgbClr val="FFFFFF"/>
                </a:solidFill>
                <a:latin typeface="Arial"/>
                <a:cs typeface="Arial"/>
              </a:rPr>
              <a:t>benefits</a:t>
            </a:r>
            <a:endParaRPr sz="1800" dirty="0">
              <a:latin typeface="Arial"/>
              <a:cs typeface="Arial"/>
            </a:endParaRPr>
          </a:p>
          <a:p>
            <a:pPr>
              <a:lnSpc>
                <a:spcPct val="100000"/>
              </a:lnSpc>
              <a:spcBef>
                <a:spcPts val="30"/>
              </a:spcBef>
              <a:buClr>
                <a:srgbClr val="FFFFFF"/>
              </a:buClr>
              <a:buFont typeface="Arial"/>
              <a:buChar char="•"/>
            </a:pPr>
            <a:endParaRPr sz="1850" dirty="0">
              <a:latin typeface="Times New Roman"/>
              <a:cs typeface="Times New Roman"/>
            </a:endParaRPr>
          </a:p>
          <a:p>
            <a:pPr marL="298450" indent="-285750">
              <a:lnSpc>
                <a:spcPct val="100000"/>
              </a:lnSpc>
              <a:buFont typeface="Arial" pitchFamily="34" charset="0"/>
              <a:buChar char="•"/>
              <a:tabLst>
                <a:tab pos="156210" algn="l"/>
              </a:tabLst>
            </a:pPr>
            <a:r>
              <a:rPr sz="1800" spc="-5" dirty="0">
                <a:solidFill>
                  <a:srgbClr val="FFFFFF"/>
                </a:solidFill>
                <a:latin typeface="Arial"/>
                <a:cs typeface="Arial"/>
              </a:rPr>
              <a:t>Re-imagine </a:t>
            </a:r>
            <a:r>
              <a:rPr sz="1800" dirty="0">
                <a:solidFill>
                  <a:srgbClr val="FFFFFF"/>
                </a:solidFill>
                <a:latin typeface="Arial"/>
                <a:cs typeface="Arial"/>
              </a:rPr>
              <a:t>the </a:t>
            </a:r>
            <a:r>
              <a:rPr sz="1800" spc="-5" dirty="0">
                <a:solidFill>
                  <a:srgbClr val="FFFFFF"/>
                </a:solidFill>
                <a:latin typeface="Arial"/>
                <a:cs typeface="Arial"/>
              </a:rPr>
              <a:t>product</a:t>
            </a:r>
            <a:r>
              <a:rPr sz="1800" spc="-35" dirty="0">
                <a:solidFill>
                  <a:srgbClr val="FFFFFF"/>
                </a:solidFill>
                <a:latin typeface="Arial"/>
                <a:cs typeface="Arial"/>
              </a:rPr>
              <a:t> </a:t>
            </a:r>
            <a:r>
              <a:rPr sz="1800" spc="-5" dirty="0">
                <a:solidFill>
                  <a:srgbClr val="FFFFFF"/>
                </a:solidFill>
                <a:latin typeface="Arial"/>
                <a:cs typeface="Arial"/>
              </a:rPr>
              <a:t>lifecycle</a:t>
            </a:r>
            <a:endParaRPr sz="1800" dirty="0">
              <a:latin typeface="Arial"/>
              <a:cs typeface="Arial"/>
            </a:endParaRPr>
          </a:p>
          <a:p>
            <a:pPr marL="342900" indent="-342900">
              <a:lnSpc>
                <a:spcPct val="100000"/>
              </a:lnSpc>
              <a:spcBef>
                <a:spcPts val="35"/>
              </a:spcBef>
              <a:buFont typeface="Arial" pitchFamily="34" charset="0"/>
              <a:buChar char="•"/>
            </a:pPr>
            <a:endParaRPr sz="1850" dirty="0">
              <a:latin typeface="Times New Roman"/>
              <a:cs typeface="Times New Roman"/>
            </a:endParaRPr>
          </a:p>
          <a:p>
            <a:pPr marL="298450" indent="-285750">
              <a:lnSpc>
                <a:spcPct val="100000"/>
              </a:lnSpc>
              <a:buFont typeface="Arial" pitchFamily="34" charset="0"/>
              <a:buChar char="•"/>
            </a:pPr>
            <a:r>
              <a:rPr sz="1800" spc="-5" dirty="0">
                <a:solidFill>
                  <a:srgbClr val="FFFFFF"/>
                </a:solidFill>
                <a:latin typeface="Arial"/>
                <a:cs typeface="Arial"/>
              </a:rPr>
              <a:t>Engage people </a:t>
            </a:r>
            <a:r>
              <a:rPr sz="1800" dirty="0">
                <a:solidFill>
                  <a:srgbClr val="FFFFFF"/>
                </a:solidFill>
                <a:latin typeface="Arial"/>
                <a:cs typeface="Arial"/>
              </a:rPr>
              <a:t>of </a:t>
            </a:r>
            <a:r>
              <a:rPr sz="1800" spc="-5" dirty="0">
                <a:solidFill>
                  <a:srgbClr val="FFFFFF"/>
                </a:solidFill>
                <a:latin typeface="Arial"/>
                <a:cs typeface="Arial"/>
              </a:rPr>
              <a:t>product</a:t>
            </a:r>
            <a:r>
              <a:rPr sz="1800" spc="-35" dirty="0">
                <a:solidFill>
                  <a:srgbClr val="FFFFFF"/>
                </a:solidFill>
                <a:latin typeface="Arial"/>
                <a:cs typeface="Arial"/>
              </a:rPr>
              <a:t> </a:t>
            </a:r>
            <a:r>
              <a:rPr sz="1800" spc="-5" dirty="0">
                <a:solidFill>
                  <a:srgbClr val="FFFFFF"/>
                </a:solidFill>
                <a:latin typeface="Arial"/>
                <a:cs typeface="Arial"/>
              </a:rPr>
              <a:t>design</a:t>
            </a:r>
            <a:endParaRPr lang="en-GB" sz="1800" spc="-5" dirty="0">
              <a:solidFill>
                <a:srgbClr val="FFFFFF"/>
              </a:solidFill>
              <a:latin typeface="Arial"/>
              <a:cs typeface="Arial"/>
            </a:endParaRPr>
          </a:p>
          <a:p>
            <a:pPr marL="298450" indent="-285750">
              <a:lnSpc>
                <a:spcPct val="100000"/>
              </a:lnSpc>
              <a:buFont typeface="Arial" pitchFamily="34" charset="0"/>
              <a:buChar char="•"/>
            </a:pPr>
            <a:endParaRPr lang="en-GB" spc="-5" dirty="0">
              <a:solidFill>
                <a:srgbClr val="FFFFFF"/>
              </a:solidFill>
              <a:latin typeface="Arial"/>
              <a:cs typeface="Arial"/>
            </a:endParaRPr>
          </a:p>
          <a:p>
            <a:pPr marL="298450" indent="-285750">
              <a:lnSpc>
                <a:spcPct val="100000"/>
              </a:lnSpc>
              <a:buFont typeface="Arial" pitchFamily="34" charset="0"/>
              <a:buChar char="•"/>
            </a:pPr>
            <a:r>
              <a:rPr lang="en-GB" sz="1800" spc="-5" dirty="0">
                <a:solidFill>
                  <a:srgbClr val="FFFFFF"/>
                </a:solidFill>
                <a:latin typeface="Arial"/>
                <a:cs typeface="Arial"/>
              </a:rPr>
              <a:t>Its not about consuming less – its about consuming right</a:t>
            </a:r>
            <a:endParaRPr sz="1800" dirty="0">
              <a:latin typeface="Arial"/>
              <a:cs typeface="Arial"/>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959" y="381000"/>
            <a:ext cx="7907241" cy="5993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0" y="6488668"/>
            <a:ext cx="5937844" cy="369332"/>
          </a:xfrm>
          <a:prstGeom prst="rect">
            <a:avLst/>
          </a:prstGeom>
          <a:noFill/>
        </p:spPr>
        <p:txBody>
          <a:bodyPr wrap="none" rtlCol="0">
            <a:spAutoFit/>
          </a:bodyPr>
          <a:lstStyle/>
          <a:p>
            <a:r>
              <a:rPr lang="en-GB" dirty="0">
                <a:solidFill>
                  <a:schemeClr val="bg1"/>
                </a:solidFill>
              </a:rPr>
              <a:t>Source: World Business Council for Sustainable Development </a:t>
            </a:r>
          </a:p>
        </p:txBody>
      </p:sp>
    </p:spTree>
    <p:extLst>
      <p:ext uri="{BB962C8B-B14F-4D97-AF65-F5344CB8AC3E}">
        <p14:creationId xmlns:p14="http://schemas.microsoft.com/office/powerpoint/2010/main" val="9487441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How to create a ‘new’ norm?</a:t>
            </a:r>
          </a:p>
        </p:txBody>
      </p:sp>
      <p:sp>
        <p:nvSpPr>
          <p:cNvPr id="3" name="object 3"/>
          <p:cNvSpPr txBox="1"/>
          <p:nvPr/>
        </p:nvSpPr>
        <p:spPr>
          <a:xfrm>
            <a:off x="380491" y="1652587"/>
            <a:ext cx="8077709" cy="3447098"/>
          </a:xfrm>
          <a:prstGeom prst="rect">
            <a:avLst/>
          </a:prstGeom>
        </p:spPr>
        <p:txBody>
          <a:bodyPr vert="horz" wrap="square" lIns="0" tIns="0" rIns="0" bIns="0" rtlCol="0">
            <a:spAutoFit/>
          </a:bodyPr>
          <a:lstStyle/>
          <a:p>
            <a:pPr marL="355600" marR="5080" indent="-342900">
              <a:lnSpc>
                <a:spcPct val="10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An economy whereby:</a:t>
            </a:r>
          </a:p>
          <a:p>
            <a:pPr marL="812800" marR="5080" lvl="1"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Consumers are the driving force</a:t>
            </a:r>
          </a:p>
          <a:p>
            <a:pPr marL="812800" marR="5080" lvl="1"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Consumption is about loops, not lines</a:t>
            </a:r>
          </a:p>
          <a:p>
            <a:pPr marL="812800" marR="5080" lvl="1"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Collaboration is key</a:t>
            </a:r>
          </a:p>
          <a:p>
            <a:pPr marL="812800" marR="5080" lvl="1"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Core business practices are sustainable</a:t>
            </a:r>
          </a:p>
          <a:p>
            <a:pPr marL="812800" marR="5080" lvl="1"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Public policy frameworks support sustainable consumption</a:t>
            </a:r>
            <a:endParaRPr sz="3200" dirty="0">
              <a:effectLst>
                <a:outerShdw blurRad="38100" dist="38100" dir="2700000" algn="tl">
                  <a:srgbClr val="000000">
                    <a:alpha val="43137"/>
                  </a:srgbClr>
                </a:outerShdw>
              </a:effectLst>
              <a:latin typeface="Arial"/>
              <a:cs typeface="Arial"/>
            </a:endParaRPr>
          </a:p>
        </p:txBody>
      </p:sp>
    </p:spTree>
    <p:extLst>
      <p:ext uri="{BB962C8B-B14F-4D97-AF65-F5344CB8AC3E}">
        <p14:creationId xmlns:p14="http://schemas.microsoft.com/office/powerpoint/2010/main" val="11187923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457200"/>
            <a:ext cx="8060055" cy="5845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0" y="6488668"/>
            <a:ext cx="3712427" cy="369332"/>
          </a:xfrm>
          <a:prstGeom prst="rect">
            <a:avLst/>
          </a:prstGeom>
          <a:noFill/>
        </p:spPr>
        <p:txBody>
          <a:bodyPr wrap="none" rtlCol="0">
            <a:spAutoFit/>
          </a:bodyPr>
          <a:lstStyle/>
          <a:p>
            <a:r>
              <a:rPr lang="en-GB" dirty="0">
                <a:solidFill>
                  <a:schemeClr val="bg1"/>
                </a:solidFill>
              </a:rPr>
              <a:t>Source: World Economic Forum, 2010</a:t>
            </a:r>
          </a:p>
        </p:txBody>
      </p:sp>
    </p:spTree>
    <p:extLst>
      <p:ext uri="{BB962C8B-B14F-4D97-AF65-F5344CB8AC3E}">
        <p14:creationId xmlns:p14="http://schemas.microsoft.com/office/powerpoint/2010/main" val="41794242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74" y="1571625"/>
            <a:ext cx="9031881" cy="2009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Realising the journey</a:t>
            </a:r>
          </a:p>
        </p:txBody>
      </p:sp>
      <p:sp>
        <p:nvSpPr>
          <p:cNvPr id="2" name="TextBox 1"/>
          <p:cNvSpPr txBox="1"/>
          <p:nvPr/>
        </p:nvSpPr>
        <p:spPr>
          <a:xfrm>
            <a:off x="123601" y="3843278"/>
            <a:ext cx="2162399" cy="2585323"/>
          </a:xfrm>
          <a:prstGeom prst="rect">
            <a:avLst/>
          </a:prstGeom>
          <a:noFill/>
        </p:spPr>
        <p:txBody>
          <a:bodyPr wrap="square" rtlCol="0">
            <a:spAutoFit/>
          </a:bodyPr>
          <a:lstStyle/>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Current leading practice as norm</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Integrating sustainability strategy</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Relative sustainability: incremental but important</a:t>
            </a:r>
          </a:p>
        </p:txBody>
      </p:sp>
      <p:sp>
        <p:nvSpPr>
          <p:cNvPr id="5" name="TextBox 4"/>
          <p:cNvSpPr txBox="1"/>
          <p:nvPr/>
        </p:nvSpPr>
        <p:spPr>
          <a:xfrm>
            <a:off x="2441438" y="3843278"/>
            <a:ext cx="2162399" cy="2031325"/>
          </a:xfrm>
          <a:prstGeom prst="rect">
            <a:avLst/>
          </a:prstGeom>
          <a:noFill/>
        </p:spPr>
        <p:txBody>
          <a:bodyPr wrap="square" rtlCol="0">
            <a:spAutoFit/>
          </a:bodyPr>
          <a:lstStyle/>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Sustainability integrated into business</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Trialling new business models</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Demonstrating what is possible</a:t>
            </a:r>
          </a:p>
        </p:txBody>
      </p:sp>
      <p:sp>
        <p:nvSpPr>
          <p:cNvPr id="6" name="TextBox 5"/>
          <p:cNvSpPr txBox="1"/>
          <p:nvPr/>
        </p:nvSpPr>
        <p:spPr>
          <a:xfrm>
            <a:off x="4800600" y="3843278"/>
            <a:ext cx="2162399" cy="2308324"/>
          </a:xfrm>
          <a:prstGeom prst="rect">
            <a:avLst/>
          </a:prstGeom>
          <a:noFill/>
        </p:spPr>
        <p:txBody>
          <a:bodyPr wrap="square" rtlCol="0">
            <a:spAutoFit/>
          </a:bodyPr>
          <a:lstStyle/>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Sustainability integrated across value chains</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Towards zero net waste</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Start of major shift to new business models</a:t>
            </a:r>
          </a:p>
        </p:txBody>
      </p:sp>
      <p:sp>
        <p:nvSpPr>
          <p:cNvPr id="7" name="TextBox 6"/>
          <p:cNvSpPr txBox="1"/>
          <p:nvPr/>
        </p:nvSpPr>
        <p:spPr>
          <a:xfrm>
            <a:off x="6981788" y="3843278"/>
            <a:ext cx="2162399" cy="2862322"/>
          </a:xfrm>
          <a:prstGeom prst="rect">
            <a:avLst/>
          </a:prstGeom>
          <a:noFill/>
        </p:spPr>
        <p:txBody>
          <a:bodyPr wrap="square" rtlCol="0">
            <a:spAutoFit/>
          </a:bodyPr>
          <a:lstStyle/>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Sustainable value chain innovation</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Redefined value</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Low carbon, closed loops, zero waste</a:t>
            </a:r>
          </a:p>
          <a:p>
            <a:pPr marL="285750" indent="-285750">
              <a:buFont typeface="Arial" pitchFamily="34" charset="0"/>
              <a:buChar char="•"/>
            </a:pPr>
            <a:r>
              <a:rPr lang="en-GB" dirty="0">
                <a:solidFill>
                  <a:schemeClr val="bg1"/>
                </a:solidFill>
                <a:effectLst>
                  <a:outerShdw blurRad="38100" dist="38100" dir="2700000" algn="tl">
                    <a:srgbClr val="000000">
                      <a:alpha val="43137"/>
                    </a:srgbClr>
                  </a:outerShdw>
                </a:effectLst>
              </a:rPr>
              <a:t>Sustainable society, sustainable lifestyles</a:t>
            </a:r>
          </a:p>
        </p:txBody>
      </p:sp>
      <p:sp>
        <p:nvSpPr>
          <p:cNvPr id="8" name="TextBox 7"/>
          <p:cNvSpPr txBox="1"/>
          <p:nvPr/>
        </p:nvSpPr>
        <p:spPr>
          <a:xfrm>
            <a:off x="0" y="6488668"/>
            <a:ext cx="4377032" cy="369332"/>
          </a:xfrm>
          <a:prstGeom prst="rect">
            <a:avLst/>
          </a:prstGeom>
          <a:noFill/>
        </p:spPr>
        <p:txBody>
          <a:bodyPr wrap="none" rtlCol="0">
            <a:spAutoFit/>
          </a:bodyPr>
          <a:lstStyle/>
          <a:p>
            <a:r>
              <a:rPr lang="en-GB" dirty="0">
                <a:solidFill>
                  <a:schemeClr val="bg1"/>
                </a:solidFill>
              </a:rPr>
              <a:t>Adapted from: World Economic Forum, 2010</a:t>
            </a:r>
          </a:p>
        </p:txBody>
      </p:sp>
    </p:spTree>
    <p:extLst>
      <p:ext uri="{BB962C8B-B14F-4D97-AF65-F5344CB8AC3E}">
        <p14:creationId xmlns:p14="http://schemas.microsoft.com/office/powerpoint/2010/main" val="26742198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598" y="1447800"/>
            <a:ext cx="8565609" cy="4555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Drivers, techniques &amp; enablers</a:t>
            </a:r>
          </a:p>
        </p:txBody>
      </p:sp>
      <p:sp>
        <p:nvSpPr>
          <p:cNvPr id="4" name="TextBox 3"/>
          <p:cNvSpPr txBox="1"/>
          <p:nvPr/>
        </p:nvSpPr>
        <p:spPr>
          <a:xfrm>
            <a:off x="0" y="6488668"/>
            <a:ext cx="5116722" cy="369332"/>
          </a:xfrm>
          <a:prstGeom prst="rect">
            <a:avLst/>
          </a:prstGeom>
          <a:noFill/>
        </p:spPr>
        <p:txBody>
          <a:bodyPr wrap="none" rtlCol="0">
            <a:spAutoFit/>
          </a:bodyPr>
          <a:lstStyle/>
          <a:p>
            <a:r>
              <a:rPr lang="en-GB" dirty="0">
                <a:solidFill>
                  <a:schemeClr val="bg1"/>
                </a:solidFill>
              </a:rPr>
              <a:t>Source: University of Cambridge, Primer for Business</a:t>
            </a:r>
          </a:p>
        </p:txBody>
      </p:sp>
    </p:spTree>
    <p:extLst>
      <p:ext uri="{BB962C8B-B14F-4D97-AF65-F5344CB8AC3E}">
        <p14:creationId xmlns:p14="http://schemas.microsoft.com/office/powerpoint/2010/main" val="23384033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Drivers</a:t>
            </a:r>
          </a:p>
        </p:txBody>
      </p:sp>
      <p:sp>
        <p:nvSpPr>
          <p:cNvPr id="3" name="object 3"/>
          <p:cNvSpPr txBox="1"/>
          <p:nvPr/>
        </p:nvSpPr>
        <p:spPr>
          <a:xfrm>
            <a:off x="380491" y="1524000"/>
            <a:ext cx="8077709" cy="4985980"/>
          </a:xfrm>
          <a:prstGeom prst="rect">
            <a:avLst/>
          </a:prstGeom>
        </p:spPr>
        <p:txBody>
          <a:bodyPr vert="horz" wrap="square" lIns="0" tIns="0" rIns="0" bIns="0" rtlCol="0">
            <a:spAutoFit/>
          </a:bodyPr>
          <a:lstStyle/>
          <a:p>
            <a:pPr marL="355600" marR="5080" indent="-342900">
              <a:lnSpc>
                <a:spcPct val="10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Savings &amp; efficiencies</a:t>
            </a: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Case study: ICI Paints, savings of over £100,000 per year</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Costs &amp; penalties</a:t>
            </a: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Robinsons Brothers Ltd., fined for polluting – total costs over £183,000</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Customer demand</a:t>
            </a: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Environmental goods &amp; services £87.9 million in 2019, up 3.5% from 2018</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Markets &amp; competition</a:t>
            </a:r>
            <a:endParaRPr lang="en-GB" sz="3200" dirty="0">
              <a:effectLst>
                <a:outerShdw blurRad="38100" dist="38100" dir="2700000" algn="tl">
                  <a:srgbClr val="000000">
                    <a:alpha val="43137"/>
                  </a:srgbClr>
                </a:outerShdw>
              </a:effectLst>
              <a:latin typeface="Arial"/>
              <a:cs typeface="Arial"/>
            </a:endParaRP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EU-China Near-Zero emissions coal</a:t>
            </a:r>
          </a:p>
        </p:txBody>
      </p:sp>
    </p:spTree>
    <p:extLst>
      <p:ext uri="{BB962C8B-B14F-4D97-AF65-F5344CB8AC3E}">
        <p14:creationId xmlns:p14="http://schemas.microsoft.com/office/powerpoint/2010/main" val="31648672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Techniques </a:t>
            </a:r>
          </a:p>
        </p:txBody>
      </p:sp>
      <p:sp>
        <p:nvSpPr>
          <p:cNvPr id="3" name="object 3"/>
          <p:cNvSpPr txBox="1"/>
          <p:nvPr/>
        </p:nvSpPr>
        <p:spPr>
          <a:xfrm>
            <a:off x="457200" y="1066800"/>
            <a:ext cx="8077709" cy="5601533"/>
          </a:xfrm>
          <a:prstGeom prst="rect">
            <a:avLst/>
          </a:prstGeom>
        </p:spPr>
        <p:txBody>
          <a:bodyPr vert="horz" wrap="square" lIns="0" tIns="0" rIns="0" bIns="0" rtlCol="0">
            <a:spAutoFit/>
          </a:bodyPr>
          <a:lstStyle/>
          <a:p>
            <a:pPr marL="355600" marR="5080" indent="-342900">
              <a:lnSpc>
                <a:spcPct val="10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Technology, innovation &amp; design</a:t>
            </a: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Kent Art Printers, greening the print process</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Resource productivity &amp; efficiency</a:t>
            </a: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Spirit Pub Company, savings of £50,000 pa</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Life cycle assessment</a:t>
            </a: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Adidas: development of new football boot with entire life cycle evaluation</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Closed loop production</a:t>
            </a:r>
          </a:p>
          <a:p>
            <a:pPr marL="812800" marR="5080" lvl="1" indent="-342900">
              <a:buClr>
                <a:srgbClr val="FFCC00"/>
              </a:buClr>
              <a:buFont typeface="Wingdings"/>
              <a:buChar char=""/>
              <a:tabLst>
                <a:tab pos="354965" algn="l"/>
                <a:tab pos="355600" algn="l"/>
              </a:tabLst>
            </a:pPr>
            <a:r>
              <a:rPr lang="en-GB" sz="2800" spc="-5" dirty="0" err="1">
                <a:solidFill>
                  <a:srgbClr val="FFFFFF"/>
                </a:solidFill>
                <a:effectLst>
                  <a:outerShdw blurRad="38100" dist="38100" dir="2700000" algn="tl">
                    <a:srgbClr val="000000">
                      <a:alpha val="43137"/>
                    </a:srgbClr>
                  </a:outerShdw>
                </a:effectLst>
                <a:latin typeface="Arial"/>
                <a:cs typeface="Arial"/>
              </a:rPr>
              <a:t>Fonebak</a:t>
            </a:r>
            <a:r>
              <a:rPr lang="en-GB" sz="2800" spc="-5" dirty="0">
                <a:solidFill>
                  <a:srgbClr val="FFFFFF"/>
                </a:solidFill>
                <a:effectLst>
                  <a:outerShdw blurRad="38100" dist="38100" dir="2700000" algn="tl">
                    <a:srgbClr val="000000">
                      <a:alpha val="43137"/>
                    </a:srgbClr>
                  </a:outerShdw>
                </a:effectLst>
                <a:latin typeface="Arial"/>
                <a:cs typeface="Arial"/>
              </a:rPr>
              <a:t>, mobile phone recycling</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Sustainable procurement</a:t>
            </a:r>
          </a:p>
          <a:p>
            <a:pPr marL="812800" marR="5080" lvl="1"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Marine Stewardship Council</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Customer engagement</a:t>
            </a:r>
          </a:p>
        </p:txBody>
      </p:sp>
    </p:spTree>
    <p:extLst>
      <p:ext uri="{BB962C8B-B14F-4D97-AF65-F5344CB8AC3E}">
        <p14:creationId xmlns:p14="http://schemas.microsoft.com/office/powerpoint/2010/main" val="12257042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Enablers</a:t>
            </a:r>
          </a:p>
        </p:txBody>
      </p:sp>
      <p:sp>
        <p:nvSpPr>
          <p:cNvPr id="3" name="object 3"/>
          <p:cNvSpPr txBox="1"/>
          <p:nvPr/>
        </p:nvSpPr>
        <p:spPr>
          <a:xfrm>
            <a:off x="380491" y="1524000"/>
            <a:ext cx="8077709" cy="3693319"/>
          </a:xfrm>
          <a:prstGeom prst="rect">
            <a:avLst/>
          </a:prstGeom>
        </p:spPr>
        <p:txBody>
          <a:bodyPr vert="horz" wrap="square" lIns="0" tIns="0" rIns="0" bIns="0" rtlCol="0">
            <a:spAutoFit/>
          </a:bodyPr>
          <a:lstStyle/>
          <a:p>
            <a:pPr marL="355600" marR="5080" indent="-342900">
              <a:lnSpc>
                <a:spcPct val="10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Voluntary standards</a:t>
            </a: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Sustainable Palm Oil roundtable / toolkit</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Legislation, incentives &amp; penalties</a:t>
            </a: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Eco-Design Directive</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Product &amp; policy </a:t>
            </a:r>
            <a:r>
              <a:rPr lang="en-GB" sz="3200" spc="-5" dirty="0" err="1">
                <a:solidFill>
                  <a:srgbClr val="FFFFFF"/>
                </a:solidFill>
                <a:effectLst>
                  <a:outerShdw blurRad="38100" dist="38100" dir="2700000" algn="tl">
                    <a:srgbClr val="000000">
                      <a:alpha val="43137"/>
                    </a:srgbClr>
                  </a:outerShdw>
                </a:effectLst>
                <a:latin typeface="Arial"/>
                <a:cs typeface="Arial"/>
              </a:rPr>
              <a:t>roadmapping</a:t>
            </a:r>
            <a:endParaRPr lang="en-GB" sz="3200" spc="-5" dirty="0">
              <a:solidFill>
                <a:srgbClr val="FFFFFF"/>
              </a:solidFill>
              <a:effectLst>
                <a:outerShdw blurRad="38100" dist="38100" dir="2700000" algn="tl">
                  <a:srgbClr val="000000">
                    <a:alpha val="43137"/>
                  </a:srgbClr>
                </a:outerShdw>
              </a:effectLst>
              <a:latin typeface="Arial"/>
              <a:cs typeface="Arial"/>
            </a:endParaRP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Nokia, Integrated Product Policy</a:t>
            </a:r>
          </a:p>
          <a:p>
            <a:pPr marL="355600" marR="5080" indent="-342900">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Stakeholder engagement</a:t>
            </a:r>
            <a:endParaRPr lang="en-GB" sz="3200" dirty="0">
              <a:effectLst>
                <a:outerShdw blurRad="38100" dist="38100" dir="2700000" algn="tl">
                  <a:srgbClr val="000000">
                    <a:alpha val="43137"/>
                  </a:srgbClr>
                </a:outerShdw>
              </a:effectLst>
              <a:latin typeface="Arial"/>
              <a:cs typeface="Arial"/>
            </a:endParaRPr>
          </a:p>
          <a:p>
            <a:pPr marL="812800" marR="5080" lvl="1" indent="-342900">
              <a:buClr>
                <a:srgbClr val="FFCC00"/>
              </a:buClr>
              <a:buFont typeface="Wingdings"/>
              <a:buChar char=""/>
              <a:tabLst>
                <a:tab pos="354965" algn="l"/>
                <a:tab pos="355600" algn="l"/>
              </a:tabLst>
            </a:pPr>
            <a:r>
              <a:rPr lang="en-GB" sz="2800" spc="-5" dirty="0">
                <a:solidFill>
                  <a:srgbClr val="FFFFFF"/>
                </a:solidFill>
                <a:effectLst>
                  <a:outerShdw blurRad="38100" dist="38100" dir="2700000" algn="tl">
                    <a:srgbClr val="000000">
                      <a:alpha val="43137"/>
                    </a:srgbClr>
                  </a:outerShdw>
                </a:effectLst>
                <a:latin typeface="Arial"/>
                <a:cs typeface="Arial"/>
              </a:rPr>
              <a:t>“I will if you will”</a:t>
            </a:r>
          </a:p>
        </p:txBody>
      </p:sp>
    </p:spTree>
    <p:extLst>
      <p:ext uri="{BB962C8B-B14F-4D97-AF65-F5344CB8AC3E}">
        <p14:creationId xmlns:p14="http://schemas.microsoft.com/office/powerpoint/2010/main" val="41042878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7088123" y="379475"/>
            <a:ext cx="883920" cy="1231391"/>
          </a:xfrm>
          <a:prstGeom prst="rect">
            <a:avLst/>
          </a:prstGeom>
          <a:blipFill>
            <a:blip r:embed="rId2" cstate="print"/>
            <a:stretch>
              <a:fillRect/>
            </a:stretch>
          </a:blipFill>
        </p:spPr>
        <p:txBody>
          <a:bodyPr wrap="square" lIns="0" tIns="0" rIns="0" bIns="0" rtlCol="0"/>
          <a:lstStyle/>
          <a:p>
            <a:endParaRPr/>
          </a:p>
        </p:txBody>
      </p:sp>
      <p:sp>
        <p:nvSpPr>
          <p:cNvPr id="6" name="object 6"/>
          <p:cNvSpPr/>
          <p:nvPr/>
        </p:nvSpPr>
        <p:spPr>
          <a:xfrm>
            <a:off x="483108" y="5980176"/>
            <a:ext cx="649224" cy="877824"/>
          </a:xfrm>
          <a:prstGeom prst="rect">
            <a:avLst/>
          </a:prstGeom>
          <a:blipFill>
            <a:blip r:embed="rId3" cstate="print"/>
            <a:stretch>
              <a:fillRect/>
            </a:stretch>
          </a:blipFill>
        </p:spPr>
        <p:txBody>
          <a:bodyPr wrap="square" lIns="0" tIns="0" rIns="0" bIns="0" rtlCol="0"/>
          <a:lstStyle/>
          <a:p>
            <a:endParaRPr/>
          </a:p>
        </p:txBody>
      </p:sp>
      <p:sp>
        <p:nvSpPr>
          <p:cNvPr id="7" name="object 7"/>
          <p:cNvSpPr txBox="1"/>
          <p:nvPr/>
        </p:nvSpPr>
        <p:spPr>
          <a:xfrm>
            <a:off x="380491" y="1715134"/>
            <a:ext cx="8354059" cy="4349909"/>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sz="2400" spc="-5" dirty="0">
                <a:solidFill>
                  <a:schemeClr val="bg1"/>
                </a:solidFill>
                <a:effectLst>
                  <a:outerShdw blurRad="38100" dist="38100" dir="2700000" algn="tl">
                    <a:srgbClr val="000000">
                      <a:alpha val="43137"/>
                    </a:srgbClr>
                  </a:outerShdw>
                </a:effectLst>
                <a:latin typeface="Arial"/>
                <a:cs typeface="Arial"/>
              </a:rPr>
              <a:t>Sustainable Production </a:t>
            </a:r>
            <a:r>
              <a:rPr sz="2400" dirty="0">
                <a:solidFill>
                  <a:schemeClr val="bg1"/>
                </a:solidFill>
                <a:effectLst>
                  <a:outerShdw blurRad="38100" dist="38100" dir="2700000" algn="tl">
                    <a:srgbClr val="000000">
                      <a:alpha val="43137"/>
                    </a:srgbClr>
                  </a:outerShdw>
                </a:effectLst>
                <a:latin typeface="Arial"/>
                <a:cs typeface="Arial"/>
              </a:rPr>
              <a:t>is the </a:t>
            </a:r>
            <a:r>
              <a:rPr sz="2400" spc="-5" dirty="0">
                <a:solidFill>
                  <a:schemeClr val="bg1"/>
                </a:solidFill>
                <a:effectLst>
                  <a:outerShdw blurRad="38100" dist="38100" dir="2700000" algn="tl">
                    <a:srgbClr val="000000">
                      <a:alpha val="43137"/>
                    </a:srgbClr>
                  </a:outerShdw>
                </a:effectLst>
                <a:latin typeface="Arial"/>
                <a:cs typeface="Arial"/>
              </a:rPr>
              <a:t>creation </a:t>
            </a:r>
            <a:r>
              <a:rPr sz="2400" dirty="0">
                <a:solidFill>
                  <a:schemeClr val="bg1"/>
                </a:solidFill>
                <a:effectLst>
                  <a:outerShdw blurRad="38100" dist="38100" dir="2700000" algn="tl">
                    <a:srgbClr val="000000">
                      <a:alpha val="43137"/>
                    </a:srgbClr>
                  </a:outerShdw>
                </a:effectLst>
                <a:latin typeface="Arial"/>
                <a:cs typeface="Arial"/>
              </a:rPr>
              <a:t>of </a:t>
            </a:r>
            <a:r>
              <a:rPr sz="2400" spc="-5" dirty="0">
                <a:solidFill>
                  <a:schemeClr val="bg1"/>
                </a:solidFill>
                <a:effectLst>
                  <a:outerShdw blurRad="38100" dist="38100" dir="2700000" algn="tl">
                    <a:srgbClr val="000000">
                      <a:alpha val="43137"/>
                    </a:srgbClr>
                  </a:outerShdw>
                </a:effectLst>
                <a:latin typeface="Arial"/>
                <a:cs typeface="Arial"/>
              </a:rPr>
              <a:t>goods</a:t>
            </a:r>
            <a:r>
              <a:rPr sz="2400" spc="90" dirty="0">
                <a:solidFill>
                  <a:schemeClr val="bg1"/>
                </a:solidFill>
                <a:effectLst>
                  <a:outerShdw blurRad="38100" dist="38100" dir="2700000" algn="tl">
                    <a:srgbClr val="000000">
                      <a:alpha val="43137"/>
                    </a:srgbClr>
                  </a:outerShdw>
                </a:effectLst>
                <a:latin typeface="Arial"/>
                <a:cs typeface="Arial"/>
              </a:rPr>
              <a:t> </a:t>
            </a:r>
            <a:r>
              <a:rPr sz="2400" spc="-5" dirty="0">
                <a:solidFill>
                  <a:schemeClr val="bg1"/>
                </a:solidFill>
                <a:effectLst>
                  <a:outerShdw blurRad="38100" dist="38100" dir="2700000" algn="tl">
                    <a:srgbClr val="000000">
                      <a:alpha val="43137"/>
                    </a:srgbClr>
                  </a:outerShdw>
                </a:effectLst>
                <a:latin typeface="Arial"/>
                <a:cs typeface="Arial"/>
              </a:rPr>
              <a:t>and</a:t>
            </a:r>
            <a:endParaRPr sz="2400" dirty="0">
              <a:solidFill>
                <a:schemeClr val="bg1"/>
              </a:solidFill>
              <a:effectLst>
                <a:outerShdw blurRad="38100" dist="38100" dir="2700000" algn="tl">
                  <a:srgbClr val="000000">
                    <a:alpha val="43137"/>
                  </a:srgbClr>
                </a:outerShdw>
              </a:effectLst>
              <a:latin typeface="Arial"/>
              <a:cs typeface="Arial"/>
            </a:endParaRPr>
          </a:p>
          <a:p>
            <a:pPr marL="355600">
              <a:lnSpc>
                <a:spcPct val="100000"/>
              </a:lnSpc>
            </a:pPr>
            <a:r>
              <a:rPr sz="2400" spc="-5" dirty="0">
                <a:solidFill>
                  <a:schemeClr val="bg1"/>
                </a:solidFill>
                <a:effectLst>
                  <a:outerShdw blurRad="38100" dist="38100" dir="2700000" algn="tl">
                    <a:srgbClr val="000000">
                      <a:alpha val="43137"/>
                    </a:srgbClr>
                  </a:outerShdw>
                </a:effectLst>
                <a:latin typeface="Arial"/>
                <a:cs typeface="Arial"/>
              </a:rPr>
              <a:t>services using processes and </a:t>
            </a:r>
            <a:r>
              <a:rPr sz="2400" dirty="0">
                <a:solidFill>
                  <a:schemeClr val="bg1"/>
                </a:solidFill>
                <a:effectLst>
                  <a:outerShdw blurRad="38100" dist="38100" dir="2700000" algn="tl">
                    <a:srgbClr val="000000">
                      <a:alpha val="43137"/>
                    </a:srgbClr>
                  </a:outerShdw>
                </a:effectLst>
                <a:latin typeface="Arial"/>
                <a:cs typeface="Arial"/>
              </a:rPr>
              <a:t>systems that</a:t>
            </a:r>
            <a:r>
              <a:rPr sz="2400" spc="30" dirty="0">
                <a:solidFill>
                  <a:schemeClr val="bg1"/>
                </a:solidFill>
                <a:effectLst>
                  <a:outerShdw blurRad="38100" dist="38100" dir="2700000" algn="tl">
                    <a:srgbClr val="000000">
                      <a:alpha val="43137"/>
                    </a:srgbClr>
                  </a:outerShdw>
                </a:effectLst>
                <a:latin typeface="Arial"/>
                <a:cs typeface="Arial"/>
              </a:rPr>
              <a:t> </a:t>
            </a:r>
            <a:r>
              <a:rPr sz="2400" dirty="0">
                <a:solidFill>
                  <a:schemeClr val="bg1"/>
                </a:solidFill>
                <a:effectLst>
                  <a:outerShdw blurRad="38100" dist="38100" dir="2700000" algn="tl">
                    <a:srgbClr val="000000">
                      <a:alpha val="43137"/>
                    </a:srgbClr>
                  </a:outerShdw>
                </a:effectLst>
                <a:latin typeface="Arial"/>
                <a:cs typeface="Arial"/>
              </a:rPr>
              <a:t>are:</a:t>
            </a:r>
          </a:p>
          <a:p>
            <a:pPr marL="756285" lvl="1" indent="-286385">
              <a:lnSpc>
                <a:spcPct val="100000"/>
              </a:lnSpc>
              <a:spcBef>
                <a:spcPts val="480"/>
              </a:spcBef>
              <a:buChar char="–"/>
              <a:tabLst>
                <a:tab pos="756285" algn="l"/>
                <a:tab pos="756920" algn="l"/>
              </a:tabLst>
            </a:pPr>
            <a:r>
              <a:rPr sz="2000" dirty="0">
                <a:solidFill>
                  <a:schemeClr val="bg1"/>
                </a:solidFill>
                <a:effectLst>
                  <a:outerShdw blurRad="38100" dist="38100" dir="2700000" algn="tl">
                    <a:srgbClr val="000000">
                      <a:alpha val="43137"/>
                    </a:srgbClr>
                  </a:outerShdw>
                </a:effectLst>
                <a:latin typeface="Arial"/>
                <a:cs typeface="Arial"/>
              </a:rPr>
              <a:t>Non-polluting</a:t>
            </a:r>
          </a:p>
          <a:p>
            <a:pPr marL="756285" lvl="1" indent="-286385">
              <a:lnSpc>
                <a:spcPct val="100000"/>
              </a:lnSpc>
              <a:spcBef>
                <a:spcPts val="480"/>
              </a:spcBef>
              <a:buChar char="–"/>
              <a:tabLst>
                <a:tab pos="756285" algn="l"/>
                <a:tab pos="756920" algn="l"/>
              </a:tabLst>
            </a:pPr>
            <a:r>
              <a:rPr sz="2000" dirty="0">
                <a:solidFill>
                  <a:schemeClr val="bg1"/>
                </a:solidFill>
                <a:effectLst>
                  <a:outerShdw blurRad="38100" dist="38100" dir="2700000" algn="tl">
                    <a:srgbClr val="000000">
                      <a:alpha val="43137"/>
                    </a:srgbClr>
                  </a:outerShdw>
                </a:effectLst>
                <a:latin typeface="Arial"/>
                <a:cs typeface="Arial"/>
              </a:rPr>
              <a:t>Conserving of energy and natural</a:t>
            </a:r>
            <a:r>
              <a:rPr sz="2000" spc="-155" dirty="0">
                <a:solidFill>
                  <a:schemeClr val="bg1"/>
                </a:solidFill>
                <a:effectLst>
                  <a:outerShdw blurRad="38100" dist="38100" dir="2700000" algn="tl">
                    <a:srgbClr val="000000">
                      <a:alpha val="43137"/>
                    </a:srgbClr>
                  </a:outerShdw>
                </a:effectLst>
                <a:latin typeface="Arial"/>
                <a:cs typeface="Arial"/>
              </a:rPr>
              <a:t> </a:t>
            </a:r>
            <a:r>
              <a:rPr sz="2000" dirty="0">
                <a:solidFill>
                  <a:schemeClr val="bg1"/>
                </a:solidFill>
                <a:effectLst>
                  <a:outerShdw blurRad="38100" dist="38100" dir="2700000" algn="tl">
                    <a:srgbClr val="000000">
                      <a:alpha val="43137"/>
                    </a:srgbClr>
                  </a:outerShdw>
                </a:effectLst>
                <a:latin typeface="Arial"/>
                <a:cs typeface="Arial"/>
              </a:rPr>
              <a:t>resources</a:t>
            </a:r>
          </a:p>
          <a:p>
            <a:pPr marL="756285" lvl="1" indent="-286385">
              <a:lnSpc>
                <a:spcPct val="100000"/>
              </a:lnSpc>
              <a:spcBef>
                <a:spcPts val="480"/>
              </a:spcBef>
              <a:buChar char="–"/>
              <a:tabLst>
                <a:tab pos="756285" algn="l"/>
                <a:tab pos="756920" algn="l"/>
              </a:tabLst>
            </a:pPr>
            <a:r>
              <a:rPr sz="2000" dirty="0">
                <a:solidFill>
                  <a:schemeClr val="bg1"/>
                </a:solidFill>
                <a:effectLst>
                  <a:outerShdw blurRad="38100" dist="38100" dir="2700000" algn="tl">
                    <a:srgbClr val="000000">
                      <a:alpha val="43137"/>
                    </a:srgbClr>
                  </a:outerShdw>
                </a:effectLst>
                <a:latin typeface="Arial"/>
                <a:cs typeface="Arial"/>
              </a:rPr>
              <a:t>Economically</a:t>
            </a:r>
            <a:r>
              <a:rPr sz="2000" spc="-70" dirty="0">
                <a:solidFill>
                  <a:schemeClr val="bg1"/>
                </a:solidFill>
                <a:effectLst>
                  <a:outerShdw blurRad="38100" dist="38100" dir="2700000" algn="tl">
                    <a:srgbClr val="000000">
                      <a:alpha val="43137"/>
                    </a:srgbClr>
                  </a:outerShdw>
                </a:effectLst>
                <a:latin typeface="Arial"/>
                <a:cs typeface="Arial"/>
              </a:rPr>
              <a:t> </a:t>
            </a:r>
            <a:r>
              <a:rPr sz="2000" spc="-5" dirty="0">
                <a:solidFill>
                  <a:schemeClr val="bg1"/>
                </a:solidFill>
                <a:effectLst>
                  <a:outerShdw blurRad="38100" dist="38100" dir="2700000" algn="tl">
                    <a:srgbClr val="000000">
                      <a:alpha val="43137"/>
                    </a:srgbClr>
                  </a:outerShdw>
                </a:effectLst>
                <a:latin typeface="Arial"/>
                <a:cs typeface="Arial"/>
              </a:rPr>
              <a:t>viable</a:t>
            </a:r>
            <a:endParaRPr sz="2000" dirty="0">
              <a:solidFill>
                <a:schemeClr val="bg1"/>
              </a:solidFill>
              <a:effectLst>
                <a:outerShdw blurRad="38100" dist="38100" dir="2700000" algn="tl">
                  <a:srgbClr val="000000">
                    <a:alpha val="43137"/>
                  </a:srgbClr>
                </a:outerShdw>
              </a:effectLst>
              <a:latin typeface="Arial"/>
              <a:cs typeface="Arial"/>
            </a:endParaRPr>
          </a:p>
          <a:p>
            <a:pPr marL="756285" lvl="1" indent="-286385">
              <a:lnSpc>
                <a:spcPct val="100000"/>
              </a:lnSpc>
              <a:spcBef>
                <a:spcPts val="480"/>
              </a:spcBef>
              <a:buChar char="–"/>
              <a:tabLst>
                <a:tab pos="756285" algn="l"/>
                <a:tab pos="756920" algn="l"/>
              </a:tabLst>
            </a:pPr>
            <a:r>
              <a:rPr sz="2000" spc="-5" dirty="0">
                <a:solidFill>
                  <a:schemeClr val="bg1"/>
                </a:solidFill>
                <a:effectLst>
                  <a:outerShdw blurRad="38100" dist="38100" dir="2700000" algn="tl">
                    <a:srgbClr val="000000">
                      <a:alpha val="43137"/>
                    </a:srgbClr>
                  </a:outerShdw>
                </a:effectLst>
                <a:latin typeface="Arial"/>
                <a:cs typeface="Arial"/>
              </a:rPr>
              <a:t>Safe </a:t>
            </a:r>
            <a:r>
              <a:rPr sz="2000" dirty="0">
                <a:solidFill>
                  <a:schemeClr val="bg1"/>
                </a:solidFill>
                <a:effectLst>
                  <a:outerShdw blurRad="38100" dist="38100" dir="2700000" algn="tl">
                    <a:srgbClr val="000000">
                      <a:alpha val="43137"/>
                    </a:srgbClr>
                  </a:outerShdw>
                </a:effectLst>
                <a:latin typeface="Arial"/>
                <a:cs typeface="Arial"/>
              </a:rPr>
              <a:t>and healthy for workers, communities, and</a:t>
            </a:r>
            <a:r>
              <a:rPr sz="2000" spc="-160" dirty="0">
                <a:solidFill>
                  <a:schemeClr val="bg1"/>
                </a:solidFill>
                <a:effectLst>
                  <a:outerShdw blurRad="38100" dist="38100" dir="2700000" algn="tl">
                    <a:srgbClr val="000000">
                      <a:alpha val="43137"/>
                    </a:srgbClr>
                  </a:outerShdw>
                </a:effectLst>
                <a:latin typeface="Arial"/>
                <a:cs typeface="Arial"/>
              </a:rPr>
              <a:t> </a:t>
            </a:r>
            <a:r>
              <a:rPr sz="2000" dirty="0">
                <a:solidFill>
                  <a:schemeClr val="bg1"/>
                </a:solidFill>
                <a:effectLst>
                  <a:outerShdw blurRad="38100" dist="38100" dir="2700000" algn="tl">
                    <a:srgbClr val="000000">
                      <a:alpha val="43137"/>
                    </a:srgbClr>
                  </a:outerShdw>
                </a:effectLst>
                <a:latin typeface="Arial"/>
                <a:cs typeface="Arial"/>
              </a:rPr>
              <a:t>consumers</a:t>
            </a:r>
          </a:p>
          <a:p>
            <a:pPr marL="756285" lvl="1" indent="-286385">
              <a:lnSpc>
                <a:spcPct val="100000"/>
              </a:lnSpc>
              <a:spcBef>
                <a:spcPts val="480"/>
              </a:spcBef>
              <a:buChar char="–"/>
              <a:tabLst>
                <a:tab pos="756285" algn="l"/>
                <a:tab pos="756920" algn="l"/>
              </a:tabLst>
            </a:pPr>
            <a:r>
              <a:rPr sz="2000" dirty="0">
                <a:solidFill>
                  <a:schemeClr val="bg1"/>
                </a:solidFill>
                <a:effectLst>
                  <a:outerShdw blurRad="38100" dist="38100" dir="2700000" algn="tl">
                    <a:srgbClr val="000000">
                      <a:alpha val="43137"/>
                    </a:srgbClr>
                  </a:outerShdw>
                </a:effectLst>
                <a:latin typeface="Arial"/>
                <a:cs typeface="Arial"/>
              </a:rPr>
              <a:t>Socially and creatively rewarding for all working</a:t>
            </a:r>
            <a:r>
              <a:rPr sz="2000" spc="-145" dirty="0">
                <a:solidFill>
                  <a:schemeClr val="bg1"/>
                </a:solidFill>
                <a:effectLst>
                  <a:outerShdw blurRad="38100" dist="38100" dir="2700000" algn="tl">
                    <a:srgbClr val="000000">
                      <a:alpha val="43137"/>
                    </a:srgbClr>
                  </a:outerShdw>
                </a:effectLst>
                <a:latin typeface="Arial"/>
                <a:cs typeface="Arial"/>
              </a:rPr>
              <a:t> </a:t>
            </a:r>
            <a:r>
              <a:rPr sz="2000" dirty="0">
                <a:solidFill>
                  <a:schemeClr val="bg1"/>
                </a:solidFill>
                <a:effectLst>
                  <a:outerShdw blurRad="38100" dist="38100" dir="2700000" algn="tl">
                    <a:srgbClr val="000000">
                      <a:alpha val="43137"/>
                    </a:srgbClr>
                  </a:outerShdw>
                </a:effectLst>
                <a:latin typeface="Arial"/>
                <a:cs typeface="Arial"/>
              </a:rPr>
              <a:t>people.</a:t>
            </a:r>
          </a:p>
          <a:p>
            <a:pPr marL="355600" indent="-342900">
              <a:lnSpc>
                <a:spcPct val="100000"/>
              </a:lnSpc>
              <a:spcBef>
                <a:spcPts val="575"/>
              </a:spcBef>
              <a:buClr>
                <a:srgbClr val="FFCC00"/>
              </a:buClr>
              <a:buFont typeface="Wingdings"/>
              <a:buChar char=""/>
              <a:tabLst>
                <a:tab pos="354965" algn="l"/>
                <a:tab pos="355600" algn="l"/>
              </a:tabLst>
            </a:pPr>
            <a:r>
              <a:rPr sz="2400" dirty="0">
                <a:solidFill>
                  <a:schemeClr val="bg1"/>
                </a:solidFill>
                <a:effectLst>
                  <a:outerShdw blurRad="38100" dist="38100" dir="2700000" algn="tl">
                    <a:srgbClr val="000000">
                      <a:alpha val="43137"/>
                    </a:srgbClr>
                  </a:outerShdw>
                </a:effectLst>
                <a:latin typeface="Arial"/>
                <a:cs typeface="Arial"/>
              </a:rPr>
              <a:t>If </a:t>
            </a:r>
            <a:r>
              <a:rPr sz="2400" spc="-5" dirty="0">
                <a:solidFill>
                  <a:schemeClr val="bg1"/>
                </a:solidFill>
                <a:effectLst>
                  <a:outerShdw blurRad="38100" dist="38100" dir="2700000" algn="tl">
                    <a:srgbClr val="000000">
                      <a:alpha val="43137"/>
                    </a:srgbClr>
                  </a:outerShdw>
                </a:effectLst>
                <a:latin typeface="Arial"/>
                <a:cs typeface="Arial"/>
              </a:rPr>
              <a:t>production </a:t>
            </a:r>
            <a:r>
              <a:rPr sz="2400" dirty="0">
                <a:solidFill>
                  <a:schemeClr val="bg1"/>
                </a:solidFill>
                <a:effectLst>
                  <a:outerShdw blurRad="38100" dist="38100" dir="2700000" algn="tl">
                    <a:srgbClr val="000000">
                      <a:alpha val="43137"/>
                    </a:srgbClr>
                  </a:outerShdw>
                </a:effectLst>
                <a:latin typeface="Arial"/>
                <a:cs typeface="Arial"/>
              </a:rPr>
              <a:t>is </a:t>
            </a:r>
            <a:r>
              <a:rPr sz="2400" spc="-5" dirty="0">
                <a:solidFill>
                  <a:schemeClr val="bg1"/>
                </a:solidFill>
                <a:effectLst>
                  <a:outerShdw blurRad="38100" dist="38100" dir="2700000" algn="tl">
                    <a:srgbClr val="000000">
                      <a:alpha val="43137"/>
                    </a:srgbClr>
                  </a:outerShdw>
                </a:effectLst>
                <a:latin typeface="Arial"/>
                <a:cs typeface="Arial"/>
              </a:rPr>
              <a:t>sustainable, </a:t>
            </a:r>
            <a:r>
              <a:rPr sz="2400" dirty="0">
                <a:solidFill>
                  <a:schemeClr val="bg1"/>
                </a:solidFill>
                <a:effectLst>
                  <a:outerShdw blurRad="38100" dist="38100" dir="2700000" algn="tl">
                    <a:srgbClr val="000000">
                      <a:alpha val="43137"/>
                    </a:srgbClr>
                  </a:outerShdw>
                </a:effectLst>
                <a:latin typeface="Arial"/>
                <a:cs typeface="Arial"/>
              </a:rPr>
              <a:t>then the</a:t>
            </a:r>
            <a:r>
              <a:rPr sz="2400" spc="45" dirty="0">
                <a:solidFill>
                  <a:schemeClr val="bg1"/>
                </a:solidFill>
                <a:effectLst>
                  <a:outerShdw blurRad="38100" dist="38100" dir="2700000" algn="tl">
                    <a:srgbClr val="000000">
                      <a:alpha val="43137"/>
                    </a:srgbClr>
                  </a:outerShdw>
                </a:effectLst>
                <a:latin typeface="Arial"/>
                <a:cs typeface="Arial"/>
              </a:rPr>
              <a:t> </a:t>
            </a:r>
            <a:r>
              <a:rPr sz="2400" spc="-5" dirty="0">
                <a:solidFill>
                  <a:schemeClr val="bg1"/>
                </a:solidFill>
                <a:effectLst>
                  <a:outerShdw blurRad="38100" dist="38100" dir="2700000" algn="tl">
                    <a:srgbClr val="000000">
                      <a:alpha val="43137"/>
                    </a:srgbClr>
                  </a:outerShdw>
                </a:effectLst>
                <a:latin typeface="Arial"/>
                <a:cs typeface="Arial"/>
              </a:rPr>
              <a:t>environment,</a:t>
            </a:r>
            <a:endParaRPr sz="2400" dirty="0">
              <a:solidFill>
                <a:schemeClr val="bg1"/>
              </a:solidFill>
              <a:effectLst>
                <a:outerShdw blurRad="38100" dist="38100" dir="2700000" algn="tl">
                  <a:srgbClr val="000000">
                    <a:alpha val="43137"/>
                  </a:srgbClr>
                </a:outerShdw>
              </a:effectLst>
              <a:latin typeface="Arial"/>
              <a:cs typeface="Arial"/>
            </a:endParaRPr>
          </a:p>
          <a:p>
            <a:pPr marL="355600">
              <a:lnSpc>
                <a:spcPct val="100000"/>
              </a:lnSpc>
            </a:pPr>
            <a:r>
              <a:rPr sz="2400" spc="-5" dirty="0">
                <a:solidFill>
                  <a:schemeClr val="bg1"/>
                </a:solidFill>
                <a:effectLst>
                  <a:outerShdw blurRad="38100" dist="38100" dir="2700000" algn="tl">
                    <a:srgbClr val="000000">
                      <a:alpha val="43137"/>
                    </a:srgbClr>
                  </a:outerShdw>
                </a:effectLst>
                <a:latin typeface="Arial"/>
                <a:cs typeface="Arial"/>
              </a:rPr>
              <a:t>employees, communities, and organizations—all</a:t>
            </a:r>
            <a:r>
              <a:rPr sz="2400" spc="185" dirty="0">
                <a:solidFill>
                  <a:schemeClr val="bg1"/>
                </a:solidFill>
                <a:effectLst>
                  <a:outerShdw blurRad="38100" dist="38100" dir="2700000" algn="tl">
                    <a:srgbClr val="000000">
                      <a:alpha val="43137"/>
                    </a:srgbClr>
                  </a:outerShdw>
                </a:effectLst>
                <a:latin typeface="Arial"/>
                <a:cs typeface="Arial"/>
              </a:rPr>
              <a:t> </a:t>
            </a:r>
            <a:r>
              <a:rPr sz="2400" spc="-5" dirty="0">
                <a:solidFill>
                  <a:schemeClr val="bg1"/>
                </a:solidFill>
                <a:effectLst>
                  <a:outerShdw blurRad="38100" dist="38100" dir="2700000" algn="tl">
                    <a:srgbClr val="000000">
                      <a:alpha val="43137"/>
                    </a:srgbClr>
                  </a:outerShdw>
                </a:effectLst>
                <a:latin typeface="Arial"/>
                <a:cs typeface="Arial"/>
              </a:rPr>
              <a:t>benefit.</a:t>
            </a:r>
            <a:endParaRPr sz="2400" dirty="0">
              <a:solidFill>
                <a:schemeClr val="bg1"/>
              </a:solidFill>
              <a:effectLst>
                <a:outerShdw blurRad="38100" dist="38100" dir="2700000" algn="tl">
                  <a:srgbClr val="000000">
                    <a:alpha val="43137"/>
                  </a:srgbClr>
                </a:outerShdw>
              </a:effectLst>
              <a:latin typeface="Arial"/>
              <a:cs typeface="Arial"/>
            </a:endParaRPr>
          </a:p>
          <a:p>
            <a:pPr marL="355600" indent="-342900">
              <a:lnSpc>
                <a:spcPts val="2865"/>
              </a:lnSpc>
              <a:spcBef>
                <a:spcPts val="575"/>
              </a:spcBef>
              <a:buClr>
                <a:srgbClr val="FFCC00"/>
              </a:buClr>
              <a:buFont typeface="Wingdings"/>
              <a:buChar char=""/>
              <a:tabLst>
                <a:tab pos="354965" algn="l"/>
                <a:tab pos="355600" algn="l"/>
              </a:tabLst>
            </a:pPr>
            <a:r>
              <a:rPr sz="2400" spc="-5" dirty="0">
                <a:solidFill>
                  <a:schemeClr val="bg1"/>
                </a:solidFill>
                <a:effectLst>
                  <a:outerShdw blurRad="38100" dist="38100" dir="2700000" algn="tl">
                    <a:srgbClr val="000000">
                      <a:alpha val="43137"/>
                    </a:srgbClr>
                  </a:outerShdw>
                </a:effectLst>
                <a:latin typeface="Arial"/>
                <a:cs typeface="Arial"/>
              </a:rPr>
              <a:t>These conditions can lead </a:t>
            </a:r>
            <a:r>
              <a:rPr sz="2400" dirty="0">
                <a:solidFill>
                  <a:schemeClr val="bg1"/>
                </a:solidFill>
                <a:effectLst>
                  <a:outerShdw blurRad="38100" dist="38100" dir="2700000" algn="tl">
                    <a:srgbClr val="000000">
                      <a:alpha val="43137"/>
                    </a:srgbClr>
                  </a:outerShdw>
                </a:effectLst>
                <a:latin typeface="Arial"/>
                <a:cs typeface="Arial"/>
              </a:rPr>
              <a:t>to </a:t>
            </a:r>
            <a:r>
              <a:rPr sz="2400" spc="-5" dirty="0">
                <a:solidFill>
                  <a:schemeClr val="bg1"/>
                </a:solidFill>
                <a:effectLst>
                  <a:outerShdw blurRad="38100" dist="38100" dir="2700000" algn="tl">
                    <a:srgbClr val="000000">
                      <a:alpha val="43137"/>
                    </a:srgbClr>
                  </a:outerShdw>
                </a:effectLst>
                <a:latin typeface="Arial"/>
                <a:cs typeface="Arial"/>
              </a:rPr>
              <a:t>more economically viable</a:t>
            </a:r>
            <a:r>
              <a:rPr sz="2400" spc="175" dirty="0">
                <a:solidFill>
                  <a:schemeClr val="bg1"/>
                </a:solidFill>
                <a:effectLst>
                  <a:outerShdw blurRad="38100" dist="38100" dir="2700000" algn="tl">
                    <a:srgbClr val="000000">
                      <a:alpha val="43137"/>
                    </a:srgbClr>
                  </a:outerShdw>
                </a:effectLst>
                <a:latin typeface="Arial"/>
                <a:cs typeface="Arial"/>
              </a:rPr>
              <a:t> </a:t>
            </a:r>
            <a:r>
              <a:rPr sz="2400" spc="-5" dirty="0">
                <a:solidFill>
                  <a:schemeClr val="bg1"/>
                </a:solidFill>
                <a:effectLst>
                  <a:outerShdw blurRad="38100" dist="38100" dir="2700000" algn="tl">
                    <a:srgbClr val="000000">
                      <a:alpha val="43137"/>
                    </a:srgbClr>
                  </a:outerShdw>
                </a:effectLst>
                <a:latin typeface="Arial"/>
                <a:cs typeface="Arial"/>
              </a:rPr>
              <a:t>and</a:t>
            </a:r>
            <a:endParaRPr sz="2400" dirty="0">
              <a:solidFill>
                <a:schemeClr val="bg1"/>
              </a:solidFill>
              <a:effectLst>
                <a:outerShdw blurRad="38100" dist="38100" dir="2700000" algn="tl">
                  <a:srgbClr val="000000">
                    <a:alpha val="43137"/>
                  </a:srgbClr>
                </a:outerShdw>
              </a:effectLst>
              <a:latin typeface="Arial"/>
              <a:cs typeface="Arial"/>
            </a:endParaRPr>
          </a:p>
          <a:p>
            <a:pPr marL="355600">
              <a:lnSpc>
                <a:spcPts val="3825"/>
              </a:lnSpc>
            </a:pPr>
            <a:r>
              <a:rPr sz="2400" spc="-5" dirty="0">
                <a:solidFill>
                  <a:schemeClr val="bg1"/>
                </a:solidFill>
                <a:effectLst>
                  <a:outerShdw blurRad="38100" dist="38100" dir="2700000" algn="tl">
                    <a:srgbClr val="000000">
                      <a:alpha val="43137"/>
                    </a:srgbClr>
                  </a:outerShdw>
                </a:effectLst>
                <a:latin typeface="Arial"/>
                <a:cs typeface="Arial"/>
              </a:rPr>
              <a:t>productive</a:t>
            </a:r>
            <a:r>
              <a:rPr sz="2400" spc="-50" dirty="0">
                <a:solidFill>
                  <a:schemeClr val="bg1"/>
                </a:solidFill>
                <a:effectLst>
                  <a:outerShdw blurRad="38100" dist="38100" dir="2700000" algn="tl">
                    <a:srgbClr val="000000">
                      <a:alpha val="43137"/>
                    </a:srgbClr>
                  </a:outerShdw>
                </a:effectLst>
                <a:latin typeface="Arial"/>
                <a:cs typeface="Arial"/>
              </a:rPr>
              <a:t> </a:t>
            </a:r>
            <a:r>
              <a:rPr sz="2400" dirty="0">
                <a:solidFill>
                  <a:schemeClr val="bg1"/>
                </a:solidFill>
                <a:effectLst>
                  <a:outerShdw blurRad="38100" dist="38100" dir="2700000" algn="tl">
                    <a:srgbClr val="000000">
                      <a:alpha val="43137"/>
                    </a:srgbClr>
                  </a:outerShdw>
                </a:effectLst>
                <a:latin typeface="Arial"/>
                <a:cs typeface="Arial"/>
              </a:rPr>
              <a:t>enterprises</a:t>
            </a:r>
            <a:r>
              <a:rPr sz="3200" dirty="0">
                <a:solidFill>
                  <a:schemeClr val="bg1"/>
                </a:solidFill>
                <a:effectLst>
                  <a:outerShdw blurRad="38100" dist="38100" dir="2700000" algn="tl">
                    <a:srgbClr val="000000">
                      <a:alpha val="43137"/>
                    </a:srgbClr>
                  </a:outerShdw>
                </a:effectLst>
                <a:latin typeface="Arial"/>
                <a:cs typeface="Arial"/>
              </a:rPr>
              <a:t>.</a:t>
            </a:r>
          </a:p>
        </p:txBody>
      </p:sp>
      <p:sp>
        <p:nvSpPr>
          <p:cNvPr id="9"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Production</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3" name="object 3"/>
          <p:cNvSpPr/>
          <p:nvPr/>
        </p:nvSpPr>
        <p:spPr>
          <a:xfrm>
            <a:off x="900112" y="188976"/>
            <a:ext cx="7488555" cy="6370955"/>
          </a:xfrm>
          <a:custGeom>
            <a:avLst/>
            <a:gdLst/>
            <a:ahLst/>
            <a:cxnLst/>
            <a:rect l="l" t="t" r="r" b="b"/>
            <a:pathLst>
              <a:path w="7488555" h="6370955">
                <a:moveTo>
                  <a:pt x="0" y="6370574"/>
                </a:moveTo>
                <a:lnTo>
                  <a:pt x="7488301" y="6370574"/>
                </a:lnTo>
                <a:lnTo>
                  <a:pt x="7488301" y="0"/>
                </a:lnTo>
                <a:lnTo>
                  <a:pt x="0" y="0"/>
                </a:lnTo>
                <a:lnTo>
                  <a:pt x="0" y="6370574"/>
                </a:lnTo>
                <a:close/>
              </a:path>
            </a:pathLst>
          </a:custGeom>
          <a:solidFill>
            <a:srgbClr val="996633"/>
          </a:solidFill>
        </p:spPr>
        <p:txBody>
          <a:bodyPr wrap="square" lIns="0" tIns="0" rIns="0" bIns="0" rtlCol="0"/>
          <a:lstStyle/>
          <a:p>
            <a:endParaRPr/>
          </a:p>
        </p:txBody>
      </p:sp>
      <p:sp>
        <p:nvSpPr>
          <p:cNvPr id="4" name="object 4"/>
          <p:cNvSpPr txBox="1">
            <a:spLocks noGrp="1"/>
          </p:cNvSpPr>
          <p:nvPr>
            <p:ph type="title"/>
          </p:nvPr>
        </p:nvSpPr>
        <p:spPr>
          <a:prstGeom prst="rect">
            <a:avLst/>
          </a:prstGeom>
        </p:spPr>
        <p:txBody>
          <a:bodyPr vert="horz" wrap="square" lIns="0" tIns="170688" rIns="0" bIns="0" rtlCol="0">
            <a:spAutoFit/>
          </a:bodyPr>
          <a:lstStyle/>
          <a:p>
            <a:pPr marL="434975">
              <a:lnSpc>
                <a:spcPct val="100000"/>
              </a:lnSpc>
            </a:pPr>
            <a:r>
              <a:rPr sz="2400" b="1" spc="-5" dirty="0">
                <a:solidFill>
                  <a:srgbClr val="FFFFFF"/>
                </a:solidFill>
                <a:latin typeface="Arial"/>
                <a:cs typeface="Arial"/>
              </a:rPr>
              <a:t>10 Principles of Sustainable</a:t>
            </a:r>
            <a:r>
              <a:rPr sz="2400" b="1" spc="40" dirty="0">
                <a:solidFill>
                  <a:srgbClr val="FFFFFF"/>
                </a:solidFill>
                <a:latin typeface="Arial"/>
                <a:cs typeface="Arial"/>
              </a:rPr>
              <a:t> </a:t>
            </a:r>
            <a:r>
              <a:rPr sz="2400" b="1" spc="-5" dirty="0">
                <a:solidFill>
                  <a:srgbClr val="FFFFFF"/>
                </a:solidFill>
                <a:latin typeface="Arial"/>
                <a:cs typeface="Arial"/>
              </a:rPr>
              <a:t>Production:</a:t>
            </a:r>
            <a:endParaRPr sz="2400">
              <a:latin typeface="Arial"/>
              <a:cs typeface="Arial"/>
            </a:endParaRPr>
          </a:p>
        </p:txBody>
      </p:sp>
      <p:sp>
        <p:nvSpPr>
          <p:cNvPr id="5" name="object 5"/>
          <p:cNvSpPr txBox="1"/>
          <p:nvPr/>
        </p:nvSpPr>
        <p:spPr>
          <a:xfrm>
            <a:off x="979119" y="960373"/>
            <a:ext cx="7268209" cy="5498465"/>
          </a:xfrm>
          <a:prstGeom prst="rect">
            <a:avLst/>
          </a:prstGeom>
        </p:spPr>
        <p:txBody>
          <a:bodyPr vert="horz" wrap="square" lIns="0" tIns="0" rIns="0" bIns="0" rtlCol="0">
            <a:spAutoFit/>
          </a:bodyPr>
          <a:lstStyle/>
          <a:p>
            <a:pPr marL="355600" marR="23495" indent="-342900">
              <a:lnSpc>
                <a:spcPct val="100000"/>
              </a:lnSpc>
              <a:buAutoNum type="arabicPeriod"/>
              <a:tabLst>
                <a:tab pos="354965" algn="l"/>
                <a:tab pos="356235" algn="l"/>
              </a:tabLst>
            </a:pPr>
            <a:r>
              <a:rPr sz="1800" spc="-5" dirty="0">
                <a:solidFill>
                  <a:srgbClr val="FFFFFF"/>
                </a:solidFill>
                <a:latin typeface="Arial"/>
                <a:cs typeface="Arial"/>
              </a:rPr>
              <a:t>Products and packaging designed </a:t>
            </a:r>
            <a:r>
              <a:rPr sz="1800" dirty="0">
                <a:solidFill>
                  <a:srgbClr val="FFFFFF"/>
                </a:solidFill>
                <a:latin typeface="Arial"/>
                <a:cs typeface="Arial"/>
              </a:rPr>
              <a:t>to </a:t>
            </a:r>
            <a:r>
              <a:rPr sz="1800" spc="-5" dirty="0">
                <a:solidFill>
                  <a:srgbClr val="FFFFFF"/>
                </a:solidFill>
                <a:latin typeface="Arial"/>
                <a:cs typeface="Arial"/>
              </a:rPr>
              <a:t>be </a:t>
            </a:r>
            <a:r>
              <a:rPr sz="1800" dirty="0">
                <a:solidFill>
                  <a:srgbClr val="FFFFFF"/>
                </a:solidFill>
                <a:latin typeface="Arial"/>
                <a:cs typeface="Arial"/>
              </a:rPr>
              <a:t>safe </a:t>
            </a:r>
            <a:r>
              <a:rPr sz="1800" spc="-5" dirty="0">
                <a:solidFill>
                  <a:srgbClr val="FFFFFF"/>
                </a:solidFill>
                <a:latin typeface="Arial"/>
                <a:cs typeface="Arial"/>
              </a:rPr>
              <a:t>and ecologically sound  throughout their life </a:t>
            </a:r>
            <a:r>
              <a:rPr sz="1800" spc="-10" dirty="0">
                <a:solidFill>
                  <a:srgbClr val="FFFFFF"/>
                </a:solidFill>
                <a:latin typeface="Arial"/>
                <a:cs typeface="Arial"/>
              </a:rPr>
              <a:t>cycle.</a:t>
            </a:r>
            <a:endParaRPr sz="1800" dirty="0">
              <a:latin typeface="Arial"/>
              <a:cs typeface="Arial"/>
            </a:endParaRPr>
          </a:p>
          <a:p>
            <a:pPr marL="355600" marR="87630" indent="-342900">
              <a:lnSpc>
                <a:spcPct val="100000"/>
              </a:lnSpc>
              <a:buAutoNum type="arabicPeriod"/>
              <a:tabLst>
                <a:tab pos="354965" algn="l"/>
                <a:tab pos="356235" algn="l"/>
              </a:tabLst>
            </a:pPr>
            <a:r>
              <a:rPr sz="1800" spc="-5" dirty="0">
                <a:solidFill>
                  <a:srgbClr val="FFFFFF"/>
                </a:solidFill>
                <a:latin typeface="Arial"/>
                <a:cs typeface="Arial"/>
              </a:rPr>
              <a:t>Services organized </a:t>
            </a:r>
            <a:r>
              <a:rPr sz="1800" dirty="0">
                <a:solidFill>
                  <a:srgbClr val="FFFFFF"/>
                </a:solidFill>
                <a:latin typeface="Arial"/>
                <a:cs typeface="Arial"/>
              </a:rPr>
              <a:t>to satisfy </a:t>
            </a:r>
            <a:r>
              <a:rPr sz="1800" spc="-5" dirty="0">
                <a:solidFill>
                  <a:srgbClr val="FFFFFF"/>
                </a:solidFill>
                <a:latin typeface="Arial"/>
                <a:cs typeface="Arial"/>
              </a:rPr>
              <a:t>real human needs and promote equity  and</a:t>
            </a:r>
            <a:r>
              <a:rPr sz="1800" spc="-60" dirty="0">
                <a:solidFill>
                  <a:srgbClr val="FFFFFF"/>
                </a:solidFill>
                <a:latin typeface="Arial"/>
                <a:cs typeface="Arial"/>
              </a:rPr>
              <a:t> </a:t>
            </a:r>
            <a:r>
              <a:rPr sz="1800" spc="-5" dirty="0">
                <a:solidFill>
                  <a:srgbClr val="FFFFFF"/>
                </a:solidFill>
                <a:latin typeface="Arial"/>
                <a:cs typeface="Arial"/>
              </a:rPr>
              <a:t>fairness.</a:t>
            </a:r>
            <a:endParaRPr sz="1800" dirty="0">
              <a:latin typeface="Arial"/>
              <a:cs typeface="Arial"/>
            </a:endParaRPr>
          </a:p>
          <a:p>
            <a:pPr marL="355600" indent="-342900">
              <a:lnSpc>
                <a:spcPct val="100000"/>
              </a:lnSpc>
              <a:buAutoNum type="arabicPeriod"/>
              <a:tabLst>
                <a:tab pos="354965" algn="l"/>
                <a:tab pos="356235" algn="l"/>
              </a:tabLst>
            </a:pPr>
            <a:r>
              <a:rPr sz="1800" spc="-15" dirty="0">
                <a:solidFill>
                  <a:srgbClr val="FFFFFF"/>
                </a:solidFill>
                <a:latin typeface="Arial"/>
                <a:cs typeface="Arial"/>
              </a:rPr>
              <a:t>Wastes </a:t>
            </a:r>
            <a:r>
              <a:rPr sz="1800" spc="-5" dirty="0">
                <a:solidFill>
                  <a:srgbClr val="FFFFFF"/>
                </a:solidFill>
                <a:latin typeface="Arial"/>
                <a:cs typeface="Arial"/>
              </a:rPr>
              <a:t>and ecologically incompatible </a:t>
            </a:r>
            <a:r>
              <a:rPr sz="1800" spc="-10" dirty="0">
                <a:solidFill>
                  <a:srgbClr val="FFFFFF"/>
                </a:solidFill>
                <a:latin typeface="Arial"/>
                <a:cs typeface="Arial"/>
              </a:rPr>
              <a:t>by-products </a:t>
            </a:r>
            <a:r>
              <a:rPr sz="1800" spc="-5" dirty="0">
                <a:solidFill>
                  <a:srgbClr val="FFFFFF"/>
                </a:solidFill>
                <a:latin typeface="Arial"/>
                <a:cs typeface="Arial"/>
              </a:rPr>
              <a:t>are</a:t>
            </a:r>
            <a:r>
              <a:rPr sz="1800" spc="110" dirty="0">
                <a:solidFill>
                  <a:srgbClr val="FFFFFF"/>
                </a:solidFill>
                <a:latin typeface="Arial"/>
                <a:cs typeface="Arial"/>
              </a:rPr>
              <a:t> </a:t>
            </a:r>
            <a:r>
              <a:rPr sz="1800" spc="-5" dirty="0">
                <a:solidFill>
                  <a:srgbClr val="FFFFFF"/>
                </a:solidFill>
                <a:latin typeface="Arial"/>
                <a:cs typeface="Arial"/>
              </a:rPr>
              <a:t>reduced,</a:t>
            </a:r>
            <a:endParaRPr sz="1800" dirty="0">
              <a:latin typeface="Arial"/>
              <a:cs typeface="Arial"/>
            </a:endParaRPr>
          </a:p>
          <a:p>
            <a:pPr marL="355600">
              <a:lnSpc>
                <a:spcPct val="100000"/>
              </a:lnSpc>
            </a:pPr>
            <a:r>
              <a:rPr sz="1800" spc="-5" dirty="0">
                <a:solidFill>
                  <a:srgbClr val="FFFFFF"/>
                </a:solidFill>
                <a:latin typeface="Arial"/>
                <a:cs typeface="Arial"/>
              </a:rPr>
              <a:t>eliminated or</a:t>
            </a:r>
            <a:r>
              <a:rPr sz="1800" spc="-10" dirty="0">
                <a:solidFill>
                  <a:srgbClr val="FFFFFF"/>
                </a:solidFill>
                <a:latin typeface="Arial"/>
                <a:cs typeface="Arial"/>
              </a:rPr>
              <a:t> recycled</a:t>
            </a:r>
            <a:endParaRPr sz="1800" dirty="0">
              <a:latin typeface="Arial"/>
              <a:cs typeface="Arial"/>
            </a:endParaRPr>
          </a:p>
          <a:p>
            <a:pPr marL="355600" indent="-342900">
              <a:lnSpc>
                <a:spcPct val="100000"/>
              </a:lnSpc>
              <a:buAutoNum type="arabicPeriod" startAt="4"/>
              <a:tabLst>
                <a:tab pos="354965" algn="l"/>
                <a:tab pos="356235" algn="l"/>
              </a:tabLst>
            </a:pPr>
            <a:r>
              <a:rPr sz="1800" spc="-5" dirty="0">
                <a:solidFill>
                  <a:srgbClr val="FFFFFF"/>
                </a:solidFill>
                <a:latin typeface="Arial"/>
                <a:cs typeface="Arial"/>
              </a:rPr>
              <a:t>Chemical substances or </a:t>
            </a:r>
            <a:r>
              <a:rPr sz="1800" spc="-10" dirty="0">
                <a:solidFill>
                  <a:srgbClr val="FFFFFF"/>
                </a:solidFill>
                <a:latin typeface="Arial"/>
                <a:cs typeface="Arial"/>
              </a:rPr>
              <a:t>physical </a:t>
            </a:r>
            <a:r>
              <a:rPr sz="1800" spc="-5" dirty="0">
                <a:solidFill>
                  <a:srgbClr val="FFFFFF"/>
                </a:solidFill>
                <a:latin typeface="Arial"/>
                <a:cs typeface="Arial"/>
              </a:rPr>
              <a:t>agents are</a:t>
            </a:r>
            <a:r>
              <a:rPr sz="1800" spc="114" dirty="0">
                <a:solidFill>
                  <a:srgbClr val="FFFFFF"/>
                </a:solidFill>
                <a:latin typeface="Arial"/>
                <a:cs typeface="Arial"/>
              </a:rPr>
              <a:t> </a:t>
            </a:r>
            <a:r>
              <a:rPr sz="1800" spc="-5" dirty="0">
                <a:solidFill>
                  <a:srgbClr val="FFFFFF"/>
                </a:solidFill>
                <a:latin typeface="Arial"/>
                <a:cs typeface="Arial"/>
              </a:rPr>
              <a:t>eliminated.</a:t>
            </a:r>
            <a:endParaRPr sz="1800" dirty="0">
              <a:latin typeface="Arial"/>
              <a:cs typeface="Arial"/>
            </a:endParaRPr>
          </a:p>
          <a:p>
            <a:pPr marL="355600" indent="-342900">
              <a:lnSpc>
                <a:spcPct val="100000"/>
              </a:lnSpc>
              <a:buAutoNum type="arabicPeriod" startAt="4"/>
              <a:tabLst>
                <a:tab pos="354965" algn="l"/>
                <a:tab pos="356235" algn="l"/>
              </a:tabLst>
            </a:pPr>
            <a:r>
              <a:rPr sz="1800" spc="-5" dirty="0">
                <a:solidFill>
                  <a:srgbClr val="FFFFFF"/>
                </a:solidFill>
                <a:latin typeface="Arial"/>
                <a:cs typeface="Arial"/>
              </a:rPr>
              <a:t>Energy and materials are conserved, and most appropriate </a:t>
            </a:r>
            <a:r>
              <a:rPr sz="1800" dirty="0">
                <a:solidFill>
                  <a:srgbClr val="FFFFFF"/>
                </a:solidFill>
                <a:latin typeface="Arial"/>
                <a:cs typeface="Arial"/>
              </a:rPr>
              <a:t>forms</a:t>
            </a:r>
            <a:r>
              <a:rPr sz="1800" spc="114" dirty="0">
                <a:solidFill>
                  <a:srgbClr val="FFFFFF"/>
                </a:solidFill>
                <a:latin typeface="Arial"/>
                <a:cs typeface="Arial"/>
              </a:rPr>
              <a:t> </a:t>
            </a:r>
            <a:r>
              <a:rPr sz="1800" dirty="0">
                <a:solidFill>
                  <a:srgbClr val="FFFFFF"/>
                </a:solidFill>
                <a:latin typeface="Arial"/>
                <a:cs typeface="Arial"/>
              </a:rPr>
              <a:t>of</a:t>
            </a:r>
            <a:endParaRPr sz="1800" dirty="0">
              <a:latin typeface="Arial"/>
              <a:cs typeface="Arial"/>
            </a:endParaRPr>
          </a:p>
          <a:p>
            <a:pPr marL="355600">
              <a:lnSpc>
                <a:spcPct val="100000"/>
              </a:lnSpc>
            </a:pPr>
            <a:r>
              <a:rPr sz="1800" spc="-10" dirty="0">
                <a:solidFill>
                  <a:srgbClr val="FFFFFF"/>
                </a:solidFill>
                <a:latin typeface="Arial"/>
                <a:cs typeface="Arial"/>
              </a:rPr>
              <a:t>energy and </a:t>
            </a:r>
            <a:r>
              <a:rPr sz="1800" spc="-5" dirty="0">
                <a:solidFill>
                  <a:srgbClr val="FFFFFF"/>
                </a:solidFill>
                <a:latin typeface="Arial"/>
                <a:cs typeface="Arial"/>
              </a:rPr>
              <a:t>materials</a:t>
            </a:r>
            <a:r>
              <a:rPr sz="1800" dirty="0">
                <a:solidFill>
                  <a:srgbClr val="FFFFFF"/>
                </a:solidFill>
                <a:latin typeface="Arial"/>
                <a:cs typeface="Arial"/>
              </a:rPr>
              <a:t> </a:t>
            </a:r>
            <a:r>
              <a:rPr sz="1800" spc="-5" dirty="0">
                <a:solidFill>
                  <a:srgbClr val="FFFFFF"/>
                </a:solidFill>
                <a:latin typeface="Arial"/>
                <a:cs typeface="Arial"/>
              </a:rPr>
              <a:t>used.</a:t>
            </a:r>
            <a:endParaRPr sz="1800" dirty="0">
              <a:latin typeface="Arial"/>
              <a:cs typeface="Arial"/>
            </a:endParaRPr>
          </a:p>
          <a:p>
            <a:pPr marL="355600" marR="15875" indent="-342900">
              <a:lnSpc>
                <a:spcPct val="100000"/>
              </a:lnSpc>
              <a:buAutoNum type="arabicPeriod" startAt="6"/>
              <a:tabLst>
                <a:tab pos="354965" algn="l"/>
                <a:tab pos="356235" algn="l"/>
              </a:tabLst>
            </a:pPr>
            <a:r>
              <a:rPr sz="1800" spc="-10" dirty="0">
                <a:solidFill>
                  <a:srgbClr val="FFFFFF"/>
                </a:solidFill>
                <a:latin typeface="Arial"/>
                <a:cs typeface="Arial"/>
              </a:rPr>
              <a:t>Work </a:t>
            </a:r>
            <a:r>
              <a:rPr sz="1800" spc="-5" dirty="0">
                <a:solidFill>
                  <a:srgbClr val="FFFFFF"/>
                </a:solidFill>
                <a:latin typeface="Arial"/>
                <a:cs typeface="Arial"/>
              </a:rPr>
              <a:t>places and technologies are designed </a:t>
            </a:r>
            <a:r>
              <a:rPr sz="1800" dirty="0">
                <a:solidFill>
                  <a:srgbClr val="FFFFFF"/>
                </a:solidFill>
                <a:latin typeface="Arial"/>
                <a:cs typeface="Arial"/>
              </a:rPr>
              <a:t>to </a:t>
            </a:r>
            <a:r>
              <a:rPr sz="1800" spc="-5" dirty="0">
                <a:solidFill>
                  <a:srgbClr val="FFFFFF"/>
                </a:solidFill>
                <a:latin typeface="Arial"/>
                <a:cs typeface="Arial"/>
              </a:rPr>
              <a:t>minimize or eliminate  chemical, ergonomic and </a:t>
            </a:r>
            <a:r>
              <a:rPr sz="1800" spc="-10" dirty="0">
                <a:solidFill>
                  <a:srgbClr val="FFFFFF"/>
                </a:solidFill>
                <a:latin typeface="Arial"/>
                <a:cs typeface="Arial"/>
              </a:rPr>
              <a:t>physical</a:t>
            </a:r>
            <a:r>
              <a:rPr sz="1800" spc="80" dirty="0">
                <a:solidFill>
                  <a:srgbClr val="FFFFFF"/>
                </a:solidFill>
                <a:latin typeface="Arial"/>
                <a:cs typeface="Arial"/>
              </a:rPr>
              <a:t> </a:t>
            </a:r>
            <a:r>
              <a:rPr sz="1800" spc="-5" dirty="0">
                <a:solidFill>
                  <a:srgbClr val="FFFFFF"/>
                </a:solidFill>
                <a:latin typeface="Arial"/>
                <a:cs typeface="Arial"/>
              </a:rPr>
              <a:t>hazards.</a:t>
            </a:r>
            <a:endParaRPr sz="1800" dirty="0">
              <a:latin typeface="Arial"/>
              <a:cs typeface="Arial"/>
            </a:endParaRPr>
          </a:p>
          <a:p>
            <a:pPr marL="355600" marR="5080" indent="-342900">
              <a:lnSpc>
                <a:spcPct val="100000"/>
              </a:lnSpc>
              <a:buAutoNum type="arabicPeriod" startAt="6"/>
              <a:tabLst>
                <a:tab pos="354965" algn="l"/>
                <a:tab pos="356235" algn="l"/>
              </a:tabLst>
            </a:pPr>
            <a:r>
              <a:rPr sz="1800" spc="-10" dirty="0">
                <a:solidFill>
                  <a:srgbClr val="FFFFFF"/>
                </a:solidFill>
                <a:latin typeface="Arial"/>
                <a:cs typeface="Arial"/>
              </a:rPr>
              <a:t>Work </a:t>
            </a:r>
            <a:r>
              <a:rPr sz="1800" spc="-5" dirty="0">
                <a:solidFill>
                  <a:srgbClr val="FFFFFF"/>
                </a:solidFill>
                <a:latin typeface="Arial"/>
                <a:cs typeface="Arial"/>
              </a:rPr>
              <a:t>organized </a:t>
            </a:r>
            <a:r>
              <a:rPr sz="1800" dirty="0">
                <a:solidFill>
                  <a:srgbClr val="FFFFFF"/>
                </a:solidFill>
                <a:latin typeface="Arial"/>
                <a:cs typeface="Arial"/>
              </a:rPr>
              <a:t>to </a:t>
            </a:r>
            <a:r>
              <a:rPr sz="1800" spc="-5" dirty="0">
                <a:solidFill>
                  <a:srgbClr val="FFFFFF"/>
                </a:solidFill>
                <a:latin typeface="Arial"/>
                <a:cs typeface="Arial"/>
              </a:rPr>
              <a:t>conserve and enhance </a:t>
            </a:r>
            <a:r>
              <a:rPr sz="1800" spc="-10" dirty="0">
                <a:solidFill>
                  <a:srgbClr val="FFFFFF"/>
                </a:solidFill>
                <a:latin typeface="Arial"/>
                <a:cs typeface="Arial"/>
              </a:rPr>
              <a:t>efficiency </a:t>
            </a:r>
            <a:r>
              <a:rPr sz="1800" spc="-5" dirty="0">
                <a:solidFill>
                  <a:srgbClr val="FFFFFF"/>
                </a:solidFill>
                <a:latin typeface="Arial"/>
                <a:cs typeface="Arial"/>
              </a:rPr>
              <a:t>and creativity </a:t>
            </a:r>
            <a:r>
              <a:rPr sz="1800" dirty="0">
                <a:solidFill>
                  <a:srgbClr val="FFFFFF"/>
                </a:solidFill>
                <a:latin typeface="Arial"/>
                <a:cs typeface="Arial"/>
              </a:rPr>
              <a:t>of  </a:t>
            </a:r>
            <a:r>
              <a:rPr sz="1800" spc="-10" dirty="0">
                <a:solidFill>
                  <a:srgbClr val="FFFFFF"/>
                </a:solidFill>
                <a:latin typeface="Arial"/>
                <a:cs typeface="Arial"/>
              </a:rPr>
              <a:t>employees.</a:t>
            </a:r>
            <a:endParaRPr sz="1800" dirty="0">
              <a:latin typeface="Arial"/>
              <a:cs typeface="Arial"/>
            </a:endParaRPr>
          </a:p>
          <a:p>
            <a:pPr marL="355600" indent="-342900">
              <a:lnSpc>
                <a:spcPct val="100000"/>
              </a:lnSpc>
              <a:buAutoNum type="arabicPeriod" startAt="6"/>
              <a:tabLst>
                <a:tab pos="354965" algn="l"/>
                <a:tab pos="356235" algn="l"/>
              </a:tabLst>
            </a:pPr>
            <a:r>
              <a:rPr sz="1800" spc="-5" dirty="0">
                <a:solidFill>
                  <a:srgbClr val="FFFFFF"/>
                </a:solidFill>
                <a:latin typeface="Arial"/>
                <a:cs typeface="Arial"/>
              </a:rPr>
              <a:t>Security </a:t>
            </a:r>
            <a:r>
              <a:rPr sz="1800" spc="-10" dirty="0">
                <a:solidFill>
                  <a:srgbClr val="FFFFFF"/>
                </a:solidFill>
                <a:latin typeface="Arial"/>
                <a:cs typeface="Arial"/>
              </a:rPr>
              <a:t>and well-being </a:t>
            </a:r>
            <a:r>
              <a:rPr sz="1800" spc="-5" dirty="0">
                <a:solidFill>
                  <a:srgbClr val="FFFFFF"/>
                </a:solidFill>
                <a:latin typeface="Arial"/>
                <a:cs typeface="Arial"/>
              </a:rPr>
              <a:t>of all </a:t>
            </a:r>
            <a:r>
              <a:rPr sz="1800" spc="-10" dirty="0">
                <a:solidFill>
                  <a:srgbClr val="FFFFFF"/>
                </a:solidFill>
                <a:latin typeface="Arial"/>
                <a:cs typeface="Arial"/>
              </a:rPr>
              <a:t>employees </a:t>
            </a:r>
            <a:r>
              <a:rPr sz="1800" dirty="0">
                <a:solidFill>
                  <a:srgbClr val="FFFFFF"/>
                </a:solidFill>
                <a:latin typeface="Arial"/>
                <a:cs typeface="Arial"/>
              </a:rPr>
              <a:t>is a </a:t>
            </a:r>
            <a:r>
              <a:rPr sz="1800" spc="-20" dirty="0">
                <a:solidFill>
                  <a:srgbClr val="FFFFFF"/>
                </a:solidFill>
                <a:latin typeface="Arial"/>
                <a:cs typeface="Arial"/>
              </a:rPr>
              <a:t>priority, </a:t>
            </a:r>
            <a:r>
              <a:rPr sz="1800" spc="-5" dirty="0">
                <a:solidFill>
                  <a:srgbClr val="FFFFFF"/>
                </a:solidFill>
                <a:latin typeface="Arial"/>
                <a:cs typeface="Arial"/>
              </a:rPr>
              <a:t>as </a:t>
            </a:r>
            <a:r>
              <a:rPr sz="1800" dirty="0">
                <a:solidFill>
                  <a:srgbClr val="FFFFFF"/>
                </a:solidFill>
                <a:latin typeface="Arial"/>
                <a:cs typeface="Arial"/>
              </a:rPr>
              <a:t>is</a:t>
            </a:r>
            <a:r>
              <a:rPr sz="1800" spc="190" dirty="0">
                <a:solidFill>
                  <a:srgbClr val="FFFFFF"/>
                </a:solidFill>
                <a:latin typeface="Arial"/>
                <a:cs typeface="Arial"/>
              </a:rPr>
              <a:t> </a:t>
            </a:r>
            <a:r>
              <a:rPr sz="1800" spc="-10" dirty="0">
                <a:solidFill>
                  <a:srgbClr val="FFFFFF"/>
                </a:solidFill>
                <a:latin typeface="Arial"/>
                <a:cs typeface="Arial"/>
              </a:rPr>
              <a:t>staff</a:t>
            </a:r>
            <a:endParaRPr sz="1800" dirty="0">
              <a:latin typeface="Arial"/>
              <a:cs typeface="Arial"/>
            </a:endParaRPr>
          </a:p>
          <a:p>
            <a:pPr marL="355600">
              <a:lnSpc>
                <a:spcPct val="100000"/>
              </a:lnSpc>
            </a:pPr>
            <a:r>
              <a:rPr sz="1800" spc="-5" dirty="0">
                <a:solidFill>
                  <a:srgbClr val="FFFFFF"/>
                </a:solidFill>
                <a:latin typeface="Arial"/>
                <a:cs typeface="Arial"/>
              </a:rPr>
              <a:t>development.</a:t>
            </a:r>
            <a:endParaRPr sz="1800" dirty="0">
              <a:latin typeface="Arial"/>
              <a:cs typeface="Arial"/>
            </a:endParaRPr>
          </a:p>
          <a:p>
            <a:pPr marL="355600" marR="215265" indent="-342900">
              <a:lnSpc>
                <a:spcPct val="100000"/>
              </a:lnSpc>
              <a:buAutoNum type="arabicPeriod" startAt="9"/>
              <a:tabLst>
                <a:tab pos="354965" algn="l"/>
                <a:tab pos="356235" algn="l"/>
              </a:tabLst>
            </a:pPr>
            <a:r>
              <a:rPr sz="1800" dirty="0">
                <a:solidFill>
                  <a:srgbClr val="FFFFFF"/>
                </a:solidFill>
                <a:latin typeface="Arial"/>
                <a:cs typeface="Arial"/>
              </a:rPr>
              <a:t>The </a:t>
            </a:r>
            <a:r>
              <a:rPr sz="1800" spc="-5" dirty="0">
                <a:solidFill>
                  <a:srgbClr val="FFFFFF"/>
                </a:solidFill>
                <a:latin typeface="Arial"/>
                <a:cs typeface="Arial"/>
              </a:rPr>
              <a:t>communities around </a:t>
            </a:r>
            <a:r>
              <a:rPr sz="1800" spc="-10" dirty="0">
                <a:solidFill>
                  <a:srgbClr val="FFFFFF"/>
                </a:solidFill>
                <a:latin typeface="Arial"/>
                <a:cs typeface="Arial"/>
              </a:rPr>
              <a:t>workplaces </a:t>
            </a:r>
            <a:r>
              <a:rPr sz="1800" spc="-5" dirty="0">
                <a:solidFill>
                  <a:srgbClr val="FFFFFF"/>
                </a:solidFill>
                <a:latin typeface="Arial"/>
                <a:cs typeface="Arial"/>
              </a:rPr>
              <a:t>are respected and enhanced  </a:t>
            </a:r>
            <a:r>
              <a:rPr sz="1800" spc="-20" dirty="0">
                <a:solidFill>
                  <a:srgbClr val="FFFFFF"/>
                </a:solidFill>
                <a:latin typeface="Arial"/>
                <a:cs typeface="Arial"/>
              </a:rPr>
              <a:t>economically, </a:t>
            </a:r>
            <a:r>
              <a:rPr sz="1800" spc="-25" dirty="0">
                <a:solidFill>
                  <a:srgbClr val="FFFFFF"/>
                </a:solidFill>
                <a:latin typeface="Arial"/>
                <a:cs typeface="Arial"/>
              </a:rPr>
              <a:t>socially, </a:t>
            </a:r>
            <a:r>
              <a:rPr sz="1800" spc="-5" dirty="0">
                <a:solidFill>
                  <a:srgbClr val="FFFFFF"/>
                </a:solidFill>
                <a:latin typeface="Arial"/>
                <a:cs typeface="Arial"/>
              </a:rPr>
              <a:t>culturally and</a:t>
            </a:r>
            <a:r>
              <a:rPr sz="1800" spc="190" dirty="0">
                <a:solidFill>
                  <a:srgbClr val="FFFFFF"/>
                </a:solidFill>
                <a:latin typeface="Arial"/>
                <a:cs typeface="Arial"/>
              </a:rPr>
              <a:t> </a:t>
            </a:r>
            <a:r>
              <a:rPr sz="1800" spc="-20" dirty="0">
                <a:solidFill>
                  <a:srgbClr val="FFFFFF"/>
                </a:solidFill>
                <a:latin typeface="Arial"/>
                <a:cs typeface="Arial"/>
              </a:rPr>
              <a:t>physically.</a:t>
            </a:r>
            <a:endParaRPr sz="1800" dirty="0">
              <a:latin typeface="Arial"/>
              <a:cs typeface="Arial"/>
            </a:endParaRPr>
          </a:p>
          <a:p>
            <a:pPr marL="355600" indent="-342900">
              <a:lnSpc>
                <a:spcPct val="100000"/>
              </a:lnSpc>
              <a:buAutoNum type="arabicPeriod" startAt="9"/>
              <a:tabLst>
                <a:tab pos="356235" algn="l"/>
              </a:tabLst>
            </a:pPr>
            <a:r>
              <a:rPr sz="1800" dirty="0">
                <a:solidFill>
                  <a:srgbClr val="FFFFFF"/>
                </a:solidFill>
                <a:latin typeface="Arial"/>
                <a:cs typeface="Arial"/>
              </a:rPr>
              <a:t>The </a:t>
            </a:r>
            <a:r>
              <a:rPr sz="1800" spc="-5" dirty="0">
                <a:solidFill>
                  <a:srgbClr val="FFFFFF"/>
                </a:solidFill>
                <a:latin typeface="Arial"/>
                <a:cs typeface="Arial"/>
              </a:rPr>
              <a:t>long-term </a:t>
            </a:r>
            <a:r>
              <a:rPr sz="1800" spc="-10" dirty="0">
                <a:solidFill>
                  <a:srgbClr val="FFFFFF"/>
                </a:solidFill>
                <a:latin typeface="Arial"/>
                <a:cs typeface="Arial"/>
              </a:rPr>
              <a:t>economic </a:t>
            </a:r>
            <a:r>
              <a:rPr sz="1800" spc="-5" dirty="0">
                <a:solidFill>
                  <a:srgbClr val="FFFFFF"/>
                </a:solidFill>
                <a:latin typeface="Arial"/>
                <a:cs typeface="Arial"/>
              </a:rPr>
              <a:t>viability of </a:t>
            </a:r>
            <a:r>
              <a:rPr sz="1800" dirty="0">
                <a:solidFill>
                  <a:srgbClr val="FFFFFF"/>
                </a:solidFill>
                <a:latin typeface="Arial"/>
                <a:cs typeface="Arial"/>
              </a:rPr>
              <a:t>the </a:t>
            </a:r>
            <a:r>
              <a:rPr sz="1800" spc="-5" dirty="0">
                <a:solidFill>
                  <a:srgbClr val="FFFFFF"/>
                </a:solidFill>
                <a:latin typeface="Arial"/>
                <a:cs typeface="Arial"/>
              </a:rPr>
              <a:t>enterprise or institution</a:t>
            </a:r>
            <a:r>
              <a:rPr sz="1800" spc="114" dirty="0">
                <a:solidFill>
                  <a:srgbClr val="FFFFFF"/>
                </a:solidFill>
                <a:latin typeface="Arial"/>
                <a:cs typeface="Arial"/>
              </a:rPr>
              <a:t> </a:t>
            </a:r>
            <a:r>
              <a:rPr sz="1800" dirty="0">
                <a:solidFill>
                  <a:srgbClr val="FFFFFF"/>
                </a:solidFill>
                <a:latin typeface="Arial"/>
                <a:cs typeface="Arial"/>
              </a:rPr>
              <a:t>is</a:t>
            </a:r>
            <a:endParaRPr sz="1800" dirty="0">
              <a:latin typeface="Arial"/>
              <a:cs typeface="Arial"/>
            </a:endParaRPr>
          </a:p>
          <a:p>
            <a:pPr marL="355600">
              <a:lnSpc>
                <a:spcPct val="100000"/>
              </a:lnSpc>
            </a:pPr>
            <a:r>
              <a:rPr sz="1800" spc="-5" dirty="0">
                <a:solidFill>
                  <a:srgbClr val="FFFFFF"/>
                </a:solidFill>
                <a:latin typeface="Arial"/>
                <a:cs typeface="Arial"/>
              </a:rPr>
              <a:t>enhanced.</a:t>
            </a:r>
            <a:endParaRPr sz="1800" dirty="0">
              <a:latin typeface="Arial"/>
              <a:cs typeface="Arial"/>
            </a:endParaRPr>
          </a:p>
          <a:p>
            <a:pPr marL="12700">
              <a:lnSpc>
                <a:spcPct val="100000"/>
              </a:lnSpc>
            </a:pPr>
            <a:r>
              <a:rPr sz="1800" spc="-10" dirty="0">
                <a:solidFill>
                  <a:srgbClr val="FFFFFF"/>
                </a:solidFill>
                <a:latin typeface="Arial"/>
                <a:cs typeface="Arial"/>
              </a:rPr>
              <a:t>(Lowell </a:t>
            </a:r>
            <a:r>
              <a:rPr sz="1800" spc="-5" dirty="0">
                <a:solidFill>
                  <a:srgbClr val="FFFFFF"/>
                </a:solidFill>
                <a:latin typeface="Arial"/>
                <a:cs typeface="Arial"/>
              </a:rPr>
              <a:t>Centre </a:t>
            </a:r>
            <a:r>
              <a:rPr sz="1800" dirty="0">
                <a:solidFill>
                  <a:srgbClr val="FFFFFF"/>
                </a:solidFill>
                <a:latin typeface="Arial"/>
                <a:cs typeface="Arial"/>
              </a:rPr>
              <a:t>for </a:t>
            </a:r>
            <a:r>
              <a:rPr sz="1800" spc="-5" dirty="0">
                <a:solidFill>
                  <a:srgbClr val="FFFFFF"/>
                </a:solidFill>
                <a:latin typeface="Arial"/>
                <a:cs typeface="Arial"/>
              </a:rPr>
              <a:t>Sustainable Production,</a:t>
            </a:r>
            <a:r>
              <a:rPr sz="1800" spc="95" dirty="0">
                <a:solidFill>
                  <a:srgbClr val="FFFFFF"/>
                </a:solidFill>
                <a:latin typeface="Arial"/>
                <a:cs typeface="Arial"/>
              </a:rPr>
              <a:t> </a:t>
            </a:r>
            <a:r>
              <a:rPr sz="1800" spc="-5" dirty="0">
                <a:solidFill>
                  <a:srgbClr val="FFFFFF"/>
                </a:solidFill>
                <a:latin typeface="Arial"/>
                <a:cs typeface="Arial"/>
              </a:rPr>
              <a:t>2010)</a:t>
            </a:r>
            <a:endParaRPr sz="1800" dirty="0">
              <a:latin typeface="Arial"/>
              <a:cs typeface="Arial"/>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80491" y="1407921"/>
            <a:ext cx="8383016" cy="3939540"/>
          </a:xfrm>
        </p:spPr>
        <p:txBody>
          <a:bodyPr/>
          <a:lstStyle/>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Are all products ‘necessary’?</a:t>
            </a:r>
          </a:p>
          <a:p>
            <a:endPar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3200" i="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 know that perfumed socks are now a possibility.  The question is, are they a necessity</a:t>
            </a:r>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2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Steen </a:t>
            </a:r>
            <a:r>
              <a:rPr lang="en-GB" sz="28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Gade</a:t>
            </a:r>
            <a:r>
              <a:rPr lang="en-GB" sz="2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Director general of Danish Environmental Protection Agency, 2001</a:t>
            </a:r>
          </a:p>
        </p:txBody>
      </p:sp>
    </p:spTree>
    <p:extLst>
      <p:ext uri="{BB962C8B-B14F-4D97-AF65-F5344CB8AC3E}">
        <p14:creationId xmlns:p14="http://schemas.microsoft.com/office/powerpoint/2010/main" val="29538422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p:cNvSpPr>
            <a:spLocks noGrp="1"/>
          </p:cNvSpPr>
          <p:nvPr>
            <p:ph type="body" idx="1"/>
          </p:nvPr>
        </p:nvSpPr>
        <p:spPr>
          <a:xfrm>
            <a:off x="380491" y="1407921"/>
            <a:ext cx="8383016" cy="984885"/>
          </a:xfrm>
        </p:spPr>
        <p:txBody>
          <a:bodyPr/>
          <a:lstStyle/>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Does comparing prices really reflect the environmental &amp; social costs of production?</a:t>
            </a:r>
            <a:endParaRPr lang="en-GB" sz="2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349277" y="2819400"/>
            <a:ext cx="4149286" cy="3254851"/>
          </a:xfrm>
          <a:prstGeom prst="rect">
            <a:avLst/>
          </a:prstGeom>
        </p:spPr>
      </p:pic>
      <p:pic>
        <p:nvPicPr>
          <p:cNvPr id="1026" name="Picture 2" descr="http://static01.nyt.com/images/2012/01/26/business/26appletwo_337/26appletwo_337-article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3276600"/>
            <a:ext cx="4041775" cy="222297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6488668"/>
            <a:ext cx="4756623" cy="369332"/>
          </a:xfrm>
          <a:prstGeom prst="rect">
            <a:avLst/>
          </a:prstGeom>
          <a:noFill/>
        </p:spPr>
        <p:txBody>
          <a:bodyPr wrap="none" rtlCol="0">
            <a:spAutoFit/>
          </a:bodyPr>
          <a:lstStyle/>
          <a:p>
            <a:r>
              <a:rPr lang="en-GB" dirty="0">
                <a:solidFill>
                  <a:schemeClr val="bg1"/>
                </a:solidFill>
              </a:rPr>
              <a:t>Source: Lowell Centre for Sustainable Production</a:t>
            </a:r>
          </a:p>
        </p:txBody>
      </p:sp>
    </p:spTree>
    <p:extLst>
      <p:ext uri="{BB962C8B-B14F-4D97-AF65-F5344CB8AC3E}">
        <p14:creationId xmlns:p14="http://schemas.microsoft.com/office/powerpoint/2010/main" val="22179854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Characteristics of a sustainable production system</a:t>
            </a:r>
          </a:p>
        </p:txBody>
      </p:sp>
      <p:sp>
        <p:nvSpPr>
          <p:cNvPr id="5" name="object 7"/>
          <p:cNvSpPr txBox="1"/>
          <p:nvPr/>
        </p:nvSpPr>
        <p:spPr>
          <a:xfrm>
            <a:off x="380491" y="1715134"/>
            <a:ext cx="8354059" cy="3816429"/>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Environmental consciousness throughout the organisation</a:t>
            </a:r>
          </a:p>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Product &amp; process design address sustainable issues &amp; incorporate them</a:t>
            </a:r>
          </a:p>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Make maximum use and re-use of recycled components &amp; materials</a:t>
            </a:r>
          </a:p>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Lean as well as clean</a:t>
            </a:r>
          </a:p>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Apply product life-cycle concepts to whole system</a:t>
            </a:r>
          </a:p>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Metrics to address sustainability issues</a:t>
            </a:r>
          </a:p>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Supporting extended lifecycles</a:t>
            </a:r>
          </a:p>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Use clean technologies</a:t>
            </a:r>
            <a:endParaRPr sz="3200" dirty="0">
              <a:solidFill>
                <a:schemeClr val="bg1"/>
              </a:solidFill>
              <a:effectLst>
                <a:outerShdw blurRad="38100" dist="38100" dir="2700000" algn="tl">
                  <a:srgbClr val="000000">
                    <a:alpha val="43137"/>
                  </a:srgbClr>
                </a:outerShdw>
              </a:effectLst>
              <a:latin typeface="Arial"/>
              <a:cs typeface="Arial"/>
            </a:endParaRPr>
          </a:p>
        </p:txBody>
      </p:sp>
    </p:spTree>
    <p:extLst>
      <p:ext uri="{BB962C8B-B14F-4D97-AF65-F5344CB8AC3E}">
        <p14:creationId xmlns:p14="http://schemas.microsoft.com/office/powerpoint/2010/main" val="21763214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Manufacturing</a:t>
            </a:r>
          </a:p>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Case study</a:t>
            </a:r>
          </a:p>
        </p:txBody>
      </p:sp>
      <p:sp>
        <p:nvSpPr>
          <p:cNvPr id="5" name="object 7"/>
          <p:cNvSpPr txBox="1"/>
          <p:nvPr/>
        </p:nvSpPr>
        <p:spPr>
          <a:xfrm>
            <a:off x="380491" y="1715134"/>
            <a:ext cx="8354059" cy="369332"/>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lang="en-GB" sz="2400" spc="-5" dirty="0" err="1">
                <a:solidFill>
                  <a:schemeClr val="bg1"/>
                </a:solidFill>
                <a:effectLst>
                  <a:outerShdw blurRad="38100" dist="38100" dir="2700000" algn="tl">
                    <a:srgbClr val="000000">
                      <a:alpha val="43137"/>
                    </a:srgbClr>
                  </a:outerShdw>
                </a:effectLst>
                <a:latin typeface="Arial"/>
                <a:cs typeface="Arial"/>
              </a:rPr>
              <a:t>Isothane</a:t>
            </a:r>
            <a:r>
              <a:rPr lang="en-GB" sz="2400" spc="-5" dirty="0">
                <a:solidFill>
                  <a:schemeClr val="bg1"/>
                </a:solidFill>
                <a:effectLst>
                  <a:outerShdw blurRad="38100" dist="38100" dir="2700000" algn="tl">
                    <a:srgbClr val="000000">
                      <a:alpha val="43137"/>
                    </a:srgbClr>
                  </a:outerShdw>
                </a:effectLst>
                <a:latin typeface="Arial"/>
                <a:cs typeface="Arial"/>
              </a:rPr>
              <a:t>, Accrington, UK: Construction products</a:t>
            </a:r>
            <a:endParaRPr sz="3200" dirty="0">
              <a:solidFill>
                <a:schemeClr val="bg1"/>
              </a:solidFill>
              <a:effectLst>
                <a:outerShdw blurRad="38100" dist="38100" dir="2700000" algn="tl">
                  <a:srgbClr val="000000">
                    <a:alpha val="43137"/>
                  </a:srgbClr>
                </a:outerShdw>
              </a:effectLst>
              <a:latin typeface="Arial"/>
              <a:cs typeface="Arial"/>
            </a:endParaRPr>
          </a:p>
        </p:txBody>
      </p:sp>
      <p:pic>
        <p:nvPicPr>
          <p:cNvPr id="2050" name="Picture 2" descr="http://www.oecd.org/media/oecdorg/satellitesites/stisusman/47869110Isothane1-463x34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491" y="2590800"/>
            <a:ext cx="4410075" cy="32670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oecd.org/media/oecdorg/satellitesites/stisusman/47869140Isothane2-329x34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2600325"/>
            <a:ext cx="3133725" cy="32575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0" y="6488668"/>
            <a:ext cx="1467389" cy="369332"/>
          </a:xfrm>
          <a:prstGeom prst="rect">
            <a:avLst/>
          </a:prstGeom>
          <a:noFill/>
        </p:spPr>
        <p:txBody>
          <a:bodyPr wrap="none" rtlCol="0">
            <a:spAutoFit/>
          </a:bodyPr>
          <a:lstStyle/>
          <a:p>
            <a:r>
              <a:rPr lang="en-GB" dirty="0">
                <a:solidFill>
                  <a:schemeClr val="bg1"/>
                </a:solidFill>
              </a:rPr>
              <a:t>Source: OECD</a:t>
            </a:r>
          </a:p>
        </p:txBody>
      </p:sp>
    </p:spTree>
    <p:extLst>
      <p:ext uri="{BB962C8B-B14F-4D97-AF65-F5344CB8AC3E}">
        <p14:creationId xmlns:p14="http://schemas.microsoft.com/office/powerpoint/2010/main" val="36799231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Manufacturing</a:t>
            </a:r>
          </a:p>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Case study</a:t>
            </a:r>
          </a:p>
        </p:txBody>
      </p:sp>
      <p:sp>
        <p:nvSpPr>
          <p:cNvPr id="5" name="object 7"/>
          <p:cNvSpPr txBox="1"/>
          <p:nvPr/>
        </p:nvSpPr>
        <p:spPr>
          <a:xfrm>
            <a:off x="380491" y="1715134"/>
            <a:ext cx="8354059" cy="369332"/>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lang="en-GB" sz="2400" spc="-5" dirty="0" err="1">
                <a:solidFill>
                  <a:schemeClr val="bg1"/>
                </a:solidFill>
                <a:effectLst>
                  <a:outerShdw blurRad="38100" dist="38100" dir="2700000" algn="tl">
                    <a:srgbClr val="000000">
                      <a:alpha val="43137"/>
                    </a:srgbClr>
                  </a:outerShdw>
                </a:effectLst>
                <a:latin typeface="Arial"/>
                <a:cs typeface="Arial"/>
              </a:rPr>
              <a:t>Gairdin</a:t>
            </a:r>
            <a:r>
              <a:rPr lang="en-GB" sz="2400" spc="-5" dirty="0">
                <a:solidFill>
                  <a:schemeClr val="bg1"/>
                </a:solidFill>
                <a:effectLst>
                  <a:outerShdw blurRad="38100" dist="38100" dir="2700000" algn="tl">
                    <a:srgbClr val="000000">
                      <a:alpha val="43137"/>
                    </a:srgbClr>
                  </a:outerShdw>
                </a:effectLst>
                <a:latin typeface="Arial"/>
                <a:cs typeface="Arial"/>
              </a:rPr>
              <a:t> – sustainable garden tools</a:t>
            </a:r>
            <a:endParaRPr sz="3200" dirty="0">
              <a:solidFill>
                <a:schemeClr val="bg1"/>
              </a:solidFill>
              <a:effectLst>
                <a:outerShdw blurRad="38100" dist="38100" dir="2700000" algn="tl">
                  <a:srgbClr val="000000">
                    <a:alpha val="43137"/>
                  </a:srgbClr>
                </a:outerShdw>
              </a:effectLst>
              <a:latin typeface="Arial"/>
              <a:cs typeface="Arial"/>
            </a:endParaRPr>
          </a:p>
        </p:txBody>
      </p:sp>
      <p:sp>
        <p:nvSpPr>
          <p:cNvPr id="8" name="TextBox 7"/>
          <p:cNvSpPr txBox="1"/>
          <p:nvPr/>
        </p:nvSpPr>
        <p:spPr>
          <a:xfrm>
            <a:off x="0" y="6488668"/>
            <a:ext cx="1980735" cy="369332"/>
          </a:xfrm>
          <a:prstGeom prst="rect">
            <a:avLst/>
          </a:prstGeom>
          <a:noFill/>
        </p:spPr>
        <p:txBody>
          <a:bodyPr wrap="none" rtlCol="0">
            <a:spAutoFit/>
          </a:bodyPr>
          <a:lstStyle/>
          <a:p>
            <a:r>
              <a:rPr lang="en-GB" dirty="0">
                <a:solidFill>
                  <a:schemeClr val="bg1"/>
                </a:solidFill>
              </a:rPr>
              <a:t>Source: </a:t>
            </a:r>
            <a:r>
              <a:rPr lang="en-GB" dirty="0" err="1">
                <a:solidFill>
                  <a:schemeClr val="bg1"/>
                </a:solidFill>
              </a:rPr>
              <a:t>Diversitech</a:t>
            </a:r>
            <a:endParaRPr lang="en-GB" dirty="0">
              <a:solidFill>
                <a:schemeClr val="bg1"/>
              </a:solidFill>
            </a:endParaRPr>
          </a:p>
        </p:txBody>
      </p:sp>
      <p:pic>
        <p:nvPicPr>
          <p:cNvPr id="2" name="Picture 2" descr="Gairdin - Sustainable Garden Tool Manufacturing">
            <a:extLst>
              <a:ext uri="{FF2B5EF4-FFF2-40B4-BE49-F238E27FC236}">
                <a16:creationId xmlns:a16="http://schemas.microsoft.com/office/drawing/2014/main" id="{B15CDEFA-692A-5141-8D56-7CA89D4CD1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2204100"/>
            <a:ext cx="6824663" cy="4282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649787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8600" y="56388"/>
            <a:ext cx="8686800" cy="677108"/>
          </a:xfrm>
          <a:prstGeom prst="rect">
            <a:avLst/>
          </a:prstGeom>
        </p:spPr>
        <p:txBody>
          <a:bodyPr/>
          <a:lstStyle>
            <a:lvl1pPr>
              <a:defRPr>
                <a:latin typeface="+mj-lt"/>
                <a:ea typeface="+mj-ea"/>
                <a:cs typeface="+mj-cs"/>
              </a:defRPr>
            </a:lvl1pPr>
          </a:lstStyle>
          <a:p>
            <a:pPr algn="ctr"/>
            <a:r>
              <a:rPr lang="en-GB" sz="4400" dirty="0" err="1">
                <a:solidFill>
                  <a:schemeClr val="bg1"/>
                </a:solidFill>
                <a:effectLst>
                  <a:outerShdw blurRad="38100" dist="38100" dir="2700000" algn="tl">
                    <a:srgbClr val="000000">
                      <a:alpha val="43137"/>
                    </a:srgbClr>
                  </a:outerShdw>
                </a:effectLst>
                <a:latin typeface="Arial" pitchFamily="34" charset="0"/>
                <a:cs typeface="Arial" pitchFamily="34" charset="0"/>
              </a:rPr>
              <a:t>Fairphone</a:t>
            </a: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 The smartphone with social values</a:t>
            </a:r>
          </a:p>
        </p:txBody>
      </p:sp>
      <p:pic>
        <p:nvPicPr>
          <p:cNvPr id="3" name="Online Media 2" title="Behind the Screens | The Dark Side of the Smartphone Industry  | Fairphone">
            <a:hlinkClick r:id="" action="ppaction://media"/>
            <a:extLst>
              <a:ext uri="{FF2B5EF4-FFF2-40B4-BE49-F238E27FC236}">
                <a16:creationId xmlns:a16="http://schemas.microsoft.com/office/drawing/2014/main" id="{7140960B-7349-31A6-AF18-655C208DEEA6}"/>
              </a:ext>
            </a:extLst>
          </p:cNvPr>
          <p:cNvPicPr>
            <a:picLocks noRot="1" noChangeAspect="1"/>
          </p:cNvPicPr>
          <p:nvPr>
            <a:videoFile r:link="rId1"/>
          </p:nvPr>
        </p:nvPicPr>
        <p:blipFill>
          <a:blip r:embed="rId3"/>
          <a:stretch>
            <a:fillRect/>
          </a:stretch>
        </p:blipFill>
        <p:spPr>
          <a:xfrm>
            <a:off x="0" y="1692275"/>
            <a:ext cx="9144000" cy="5165725"/>
          </a:xfrm>
          <a:prstGeom prst="rect">
            <a:avLst/>
          </a:prstGeom>
        </p:spPr>
      </p:pic>
    </p:spTree>
    <p:extLst>
      <p:ext uri="{BB962C8B-B14F-4D97-AF65-F5344CB8AC3E}">
        <p14:creationId xmlns:p14="http://schemas.microsoft.com/office/powerpoint/2010/main" val="114518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8600" y="56388"/>
            <a:ext cx="8686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Rethinking ownership:</a:t>
            </a:r>
          </a:p>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Clothing that lasts ‘forever’</a:t>
            </a:r>
          </a:p>
        </p:txBody>
      </p:sp>
      <p:pic>
        <p:nvPicPr>
          <p:cNvPr id="2050" name="Picture 2" descr="Dove White 30 Year T-Shir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1676400"/>
            <a:ext cx="2844105" cy="4267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90600" y="6096000"/>
            <a:ext cx="1544077" cy="369332"/>
          </a:xfrm>
          <a:prstGeom prst="rect">
            <a:avLst/>
          </a:prstGeom>
          <a:noFill/>
        </p:spPr>
        <p:txBody>
          <a:bodyPr wrap="none" rtlCol="0">
            <a:spAutoFit/>
          </a:bodyPr>
          <a:lstStyle/>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Tom </a:t>
            </a:r>
            <a:r>
              <a:rPr lang="en-GB"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Cridland</a:t>
            </a:r>
            <a:endPar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052" name="Picture 4" descr="Climb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35171" y="1905000"/>
            <a:ext cx="4285869" cy="267866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598281" y="4812268"/>
            <a:ext cx="1223412" cy="369332"/>
          </a:xfrm>
          <a:prstGeom prst="rect">
            <a:avLst/>
          </a:prstGeom>
          <a:noFill/>
        </p:spPr>
        <p:txBody>
          <a:bodyPr wrap="none" rtlCol="0">
            <a:spAutoFit/>
          </a:bodyPr>
          <a:lstStyle/>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Patagonia</a:t>
            </a:r>
          </a:p>
        </p:txBody>
      </p:sp>
    </p:spTree>
    <p:extLst>
      <p:ext uri="{BB962C8B-B14F-4D97-AF65-F5344CB8AC3E}">
        <p14:creationId xmlns:p14="http://schemas.microsoft.com/office/powerpoint/2010/main" val="288707842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Sustainable Production for the future?</a:t>
            </a:r>
          </a:p>
        </p:txBody>
      </p:sp>
      <p:sp>
        <p:nvSpPr>
          <p:cNvPr id="5" name="object 7"/>
          <p:cNvSpPr txBox="1"/>
          <p:nvPr/>
        </p:nvSpPr>
        <p:spPr>
          <a:xfrm>
            <a:off x="380491" y="1715134"/>
            <a:ext cx="8354059" cy="369332"/>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lang="en-GB" sz="2400" spc="-5" dirty="0">
                <a:solidFill>
                  <a:schemeClr val="bg1"/>
                </a:solidFill>
                <a:effectLst>
                  <a:outerShdw blurRad="38100" dist="38100" dir="2700000" algn="tl">
                    <a:srgbClr val="000000">
                      <a:alpha val="43137"/>
                    </a:srgbClr>
                  </a:outerShdw>
                </a:effectLst>
                <a:latin typeface="Arial"/>
                <a:cs typeface="Arial"/>
              </a:rPr>
              <a:t>Adidas: concept trainers made from ocean waste</a:t>
            </a:r>
            <a:endParaRPr sz="3200" dirty="0">
              <a:solidFill>
                <a:schemeClr val="bg1"/>
              </a:solidFill>
              <a:effectLst>
                <a:outerShdw blurRad="38100" dist="38100" dir="2700000" algn="tl">
                  <a:srgbClr val="000000">
                    <a:alpha val="43137"/>
                  </a:srgbClr>
                </a:outerShdw>
              </a:effectLst>
              <a:latin typeface="Arial"/>
              <a:cs typeface="Arial"/>
            </a:endParaRPr>
          </a:p>
        </p:txBody>
      </p:sp>
      <p:sp>
        <p:nvSpPr>
          <p:cNvPr id="6" name="AutoShape 2" descr="Image result for adidas sustainable sho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099" name="Picture 3" descr="E:\UWTSD\adida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937" y="2362200"/>
            <a:ext cx="3320738" cy="22098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E:\UWTSD\adidas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2362200"/>
            <a:ext cx="3082089" cy="2209800"/>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E:\UWTSD\adidas-sustainable-shoe.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24200" y="4419600"/>
            <a:ext cx="3313425" cy="22089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0" y="6488668"/>
            <a:ext cx="2273379" cy="369332"/>
          </a:xfrm>
          <a:prstGeom prst="rect">
            <a:avLst/>
          </a:prstGeom>
          <a:noFill/>
        </p:spPr>
        <p:txBody>
          <a:bodyPr wrap="none" rtlCol="0">
            <a:spAutoFit/>
          </a:bodyPr>
          <a:lstStyle/>
          <a:p>
            <a:r>
              <a:rPr lang="en-GB" dirty="0">
                <a:solidFill>
                  <a:schemeClr val="bg1"/>
                </a:solidFill>
              </a:rPr>
              <a:t>Source: </a:t>
            </a:r>
            <a:r>
              <a:rPr lang="en-GB" dirty="0" err="1">
                <a:solidFill>
                  <a:schemeClr val="bg1"/>
                </a:solidFill>
              </a:rPr>
              <a:t>DeZeen</a:t>
            </a:r>
            <a:r>
              <a:rPr lang="en-GB" dirty="0">
                <a:solidFill>
                  <a:schemeClr val="bg1"/>
                </a:solidFill>
              </a:rPr>
              <a:t>, </a:t>
            </a:r>
            <a:r>
              <a:rPr lang="en-GB" dirty="0" err="1">
                <a:solidFill>
                  <a:schemeClr val="bg1"/>
                </a:solidFill>
              </a:rPr>
              <a:t>Azula</a:t>
            </a:r>
            <a:endParaRPr lang="en-GB" dirty="0">
              <a:solidFill>
                <a:schemeClr val="bg1"/>
              </a:solidFill>
            </a:endParaRPr>
          </a:p>
        </p:txBody>
      </p:sp>
    </p:spTree>
    <p:extLst>
      <p:ext uri="{BB962C8B-B14F-4D97-AF65-F5344CB8AC3E}">
        <p14:creationId xmlns:p14="http://schemas.microsoft.com/office/powerpoint/2010/main" val="365215764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Can sustainable production solve difficult waste issues?</a:t>
            </a:r>
          </a:p>
        </p:txBody>
      </p:sp>
      <p:pic>
        <p:nvPicPr>
          <p:cNvPr id="5122" name="Picture 2" descr="http://www.sustainablebrands.com/sites/default/files/imagecache/635x300/article_images/gumdrop_uk-street_635.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270" y="1856509"/>
            <a:ext cx="8709660" cy="4114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6488668"/>
            <a:ext cx="4182492" cy="369332"/>
          </a:xfrm>
          <a:prstGeom prst="rect">
            <a:avLst/>
          </a:prstGeom>
          <a:noFill/>
        </p:spPr>
        <p:txBody>
          <a:bodyPr wrap="none" rtlCol="0">
            <a:spAutoFit/>
          </a:bodyPr>
          <a:lstStyle/>
          <a:p>
            <a:r>
              <a:rPr lang="en-GB" dirty="0">
                <a:solidFill>
                  <a:schemeClr val="bg1"/>
                </a:solidFill>
              </a:rPr>
              <a:t>Source: Gumdrop Ltd. / sustainable brands</a:t>
            </a:r>
          </a:p>
        </p:txBody>
      </p:sp>
    </p:spTree>
    <p:extLst>
      <p:ext uri="{BB962C8B-B14F-4D97-AF65-F5344CB8AC3E}">
        <p14:creationId xmlns:p14="http://schemas.microsoft.com/office/powerpoint/2010/main" val="132689308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A story of solutions</a:t>
            </a:r>
          </a:p>
        </p:txBody>
      </p:sp>
      <p:pic>
        <p:nvPicPr>
          <p:cNvPr id="5" name="cpkRvc-sOKk"/>
          <p:cNvPicPr>
            <a:picLocks noRot="1" noChangeAspect="1"/>
          </p:cNvPicPr>
          <p:nvPr>
            <a:videoFile r:link="rId1"/>
          </p:nvPr>
        </p:nvPicPr>
        <p:blipFill>
          <a:blip r:embed="rId3"/>
          <a:stretch>
            <a:fillRect/>
          </a:stretch>
        </p:blipFill>
        <p:spPr>
          <a:xfrm>
            <a:off x="304800" y="1447800"/>
            <a:ext cx="8466666" cy="4762500"/>
          </a:xfrm>
          <a:prstGeom prst="rect">
            <a:avLst/>
          </a:prstGeom>
        </p:spPr>
      </p:pic>
    </p:spTree>
    <p:extLst>
      <p:ext uri="{BB962C8B-B14F-4D97-AF65-F5344CB8AC3E}">
        <p14:creationId xmlns:p14="http://schemas.microsoft.com/office/powerpoint/2010/main" val="21400154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p:nvPr/>
        </p:nvSpPr>
        <p:spPr>
          <a:xfrm>
            <a:off x="2494788" y="2078735"/>
            <a:ext cx="649224" cy="902208"/>
          </a:xfrm>
          <a:prstGeom prst="rect">
            <a:avLst/>
          </a:prstGeom>
          <a:blipFill>
            <a:blip r:embed="rId2" cstate="print"/>
            <a:stretch>
              <a:fillRect/>
            </a:stretch>
          </a:blipFill>
        </p:spPr>
        <p:txBody>
          <a:bodyPr wrap="square" lIns="0" tIns="0" rIns="0" bIns="0" rtlCol="0"/>
          <a:lstStyle/>
          <a:p>
            <a:endParaRPr/>
          </a:p>
        </p:txBody>
      </p:sp>
      <p:sp>
        <p:nvSpPr>
          <p:cNvPr id="7" name="object 7"/>
          <p:cNvSpPr/>
          <p:nvPr/>
        </p:nvSpPr>
        <p:spPr>
          <a:xfrm>
            <a:off x="483108" y="2663951"/>
            <a:ext cx="649224" cy="902208"/>
          </a:xfrm>
          <a:prstGeom prst="rect">
            <a:avLst/>
          </a:prstGeom>
          <a:blipFill>
            <a:blip r:embed="rId2" cstate="print"/>
            <a:stretch>
              <a:fillRect/>
            </a:stretch>
          </a:blipFill>
        </p:spPr>
        <p:txBody>
          <a:bodyPr wrap="square" lIns="0" tIns="0" rIns="0" bIns="0" rtlCol="0"/>
          <a:lstStyle/>
          <a:p>
            <a:endParaRPr/>
          </a:p>
        </p:txBody>
      </p:sp>
      <p:sp>
        <p:nvSpPr>
          <p:cNvPr id="14" name="object 14"/>
          <p:cNvSpPr/>
          <p:nvPr/>
        </p:nvSpPr>
        <p:spPr>
          <a:xfrm>
            <a:off x="2423160" y="4224528"/>
            <a:ext cx="649224" cy="902208"/>
          </a:xfrm>
          <a:prstGeom prst="rect">
            <a:avLst/>
          </a:prstGeom>
          <a:blipFill>
            <a:blip r:embed="rId2" cstate="print"/>
            <a:stretch>
              <a:fillRect/>
            </a:stretch>
          </a:blipFill>
        </p:spPr>
        <p:txBody>
          <a:bodyPr wrap="square" lIns="0" tIns="0" rIns="0" bIns="0" rtlCol="0"/>
          <a:lstStyle/>
          <a:p>
            <a:endParaRPr/>
          </a:p>
        </p:txBody>
      </p:sp>
      <p:sp>
        <p:nvSpPr>
          <p:cNvPr id="15" name="object 15"/>
          <p:cNvSpPr txBox="1"/>
          <p:nvPr/>
        </p:nvSpPr>
        <p:spPr>
          <a:xfrm>
            <a:off x="782955" y="1238598"/>
            <a:ext cx="7654290" cy="4655121"/>
          </a:xfrm>
          <a:prstGeom prst="rect">
            <a:avLst/>
          </a:prstGeom>
        </p:spPr>
        <p:txBody>
          <a:bodyPr vert="horz" wrap="square" lIns="0" tIns="0" rIns="0" bIns="0" rtlCol="0">
            <a:spAutoFit/>
          </a:bodyPr>
          <a:lstStyle/>
          <a:p>
            <a:pPr marL="355600" indent="-342900">
              <a:lnSpc>
                <a:spcPct val="100000"/>
              </a:lnSpc>
              <a:buClr>
                <a:srgbClr val="FFCC00"/>
              </a:buClr>
              <a:buFont typeface="Wingdings"/>
              <a:buChar char=""/>
              <a:tabLst>
                <a:tab pos="354965" algn="l"/>
                <a:tab pos="355600" algn="l"/>
              </a:tabLst>
            </a:pPr>
            <a:r>
              <a:rPr sz="3200" spc="-5" dirty="0">
                <a:solidFill>
                  <a:srgbClr val="FFFFFF"/>
                </a:solidFill>
                <a:effectLst>
                  <a:outerShdw blurRad="38100" dist="38100" dir="2700000" algn="tl">
                    <a:srgbClr val="000000">
                      <a:alpha val="43137"/>
                    </a:srgbClr>
                  </a:outerShdw>
                </a:effectLst>
                <a:latin typeface="Arial"/>
                <a:cs typeface="Arial"/>
              </a:rPr>
              <a:t>Consider the following </a:t>
            </a:r>
            <a:r>
              <a:rPr sz="3200" dirty="0">
                <a:solidFill>
                  <a:srgbClr val="FFFFFF"/>
                </a:solidFill>
                <a:effectLst>
                  <a:outerShdw blurRad="38100" dist="38100" dir="2700000" algn="tl">
                    <a:srgbClr val="000000">
                      <a:alpha val="43137"/>
                    </a:srgbClr>
                  </a:outerShdw>
                </a:effectLst>
                <a:latin typeface="Arial"/>
                <a:cs typeface="Arial"/>
              </a:rPr>
              <a:t>:</a:t>
            </a:r>
            <a:endParaRPr lang="en-GB" sz="3200" dirty="0">
              <a:solidFill>
                <a:srgbClr val="FFFFFF"/>
              </a:solidFill>
              <a:effectLst>
                <a:outerShdw blurRad="38100" dist="38100" dir="2700000" algn="tl">
                  <a:srgbClr val="000000">
                    <a:alpha val="43137"/>
                  </a:srgbClr>
                </a:outerShdw>
              </a:effectLst>
              <a:latin typeface="Arial"/>
              <a:cs typeface="Arial"/>
            </a:endParaRPr>
          </a:p>
          <a:p>
            <a:pPr marL="355600" indent="-342900">
              <a:lnSpc>
                <a:spcPct val="100000"/>
              </a:lnSpc>
              <a:buClr>
                <a:srgbClr val="FFCC00"/>
              </a:buClr>
              <a:buFont typeface="Wingdings"/>
              <a:buChar char=""/>
              <a:tabLst>
                <a:tab pos="354965" algn="l"/>
                <a:tab pos="355600" algn="l"/>
              </a:tabLst>
            </a:pPr>
            <a:endParaRPr sz="4650" dirty="0">
              <a:effectLst>
                <a:outerShdw blurRad="38100" dist="38100" dir="2700000" algn="tl">
                  <a:srgbClr val="000000">
                    <a:alpha val="43137"/>
                  </a:srgbClr>
                </a:outerShdw>
              </a:effectLst>
              <a:latin typeface="Times New Roman"/>
              <a:cs typeface="Times New Roman"/>
            </a:endParaRPr>
          </a:p>
          <a:p>
            <a:pPr marL="355600" marR="5080" indent="-342900">
              <a:lnSpc>
                <a:spcPct val="100000"/>
              </a:lnSpc>
              <a:buClr>
                <a:srgbClr val="FFCC00"/>
              </a:buClr>
              <a:buFont typeface="Wingdings"/>
              <a:buChar char=""/>
              <a:tabLst>
                <a:tab pos="354965" algn="l"/>
                <a:tab pos="355600" algn="l"/>
              </a:tabLst>
            </a:pPr>
            <a:r>
              <a:rPr sz="3200" dirty="0">
                <a:solidFill>
                  <a:srgbClr val="FFFFFF"/>
                </a:solidFill>
                <a:effectLst>
                  <a:outerShdw blurRad="38100" dist="38100" dir="2700000" algn="tl">
                    <a:srgbClr val="000000">
                      <a:alpha val="43137"/>
                    </a:srgbClr>
                  </a:outerShdw>
                </a:effectLst>
                <a:latin typeface="Arial"/>
                <a:cs typeface="Arial"/>
              </a:rPr>
              <a:t>How </a:t>
            </a:r>
            <a:r>
              <a:rPr sz="3200" spc="-5" dirty="0">
                <a:solidFill>
                  <a:srgbClr val="FFFFFF"/>
                </a:solidFill>
                <a:effectLst>
                  <a:outerShdw blurRad="38100" dist="38100" dir="2700000" algn="tl">
                    <a:srgbClr val="000000">
                      <a:alpha val="43137"/>
                    </a:srgbClr>
                  </a:outerShdw>
                </a:effectLst>
                <a:latin typeface="Arial"/>
                <a:cs typeface="Arial"/>
              </a:rPr>
              <a:t>might sustainable consumption</a:t>
            </a:r>
            <a:r>
              <a:rPr sz="3200" spc="-50" dirty="0">
                <a:solidFill>
                  <a:srgbClr val="FFFFFF"/>
                </a:solidFill>
                <a:effectLst>
                  <a:outerShdw blurRad="38100" dist="38100" dir="2700000" algn="tl">
                    <a:srgbClr val="000000">
                      <a:alpha val="43137"/>
                    </a:srgbClr>
                  </a:outerShdw>
                </a:effectLst>
                <a:latin typeface="Arial"/>
                <a:cs typeface="Arial"/>
              </a:rPr>
              <a:t> </a:t>
            </a:r>
            <a:r>
              <a:rPr sz="3200" spc="-5" dirty="0">
                <a:solidFill>
                  <a:srgbClr val="FFFFFF"/>
                </a:solidFill>
                <a:effectLst>
                  <a:outerShdw blurRad="38100" dist="38100" dir="2700000" algn="tl">
                    <a:srgbClr val="000000">
                      <a:alpha val="43137"/>
                    </a:srgbClr>
                  </a:outerShdw>
                </a:effectLst>
                <a:latin typeface="Arial"/>
                <a:cs typeface="Arial"/>
              </a:rPr>
              <a:t>and  production </a:t>
            </a:r>
            <a:r>
              <a:rPr sz="3200" dirty="0">
                <a:solidFill>
                  <a:srgbClr val="FFFFFF"/>
                </a:solidFill>
                <a:effectLst>
                  <a:outerShdw blurRad="38100" dist="38100" dir="2700000" algn="tl">
                    <a:srgbClr val="000000">
                      <a:alpha val="43137"/>
                    </a:srgbClr>
                  </a:outerShdw>
                </a:effectLst>
                <a:latin typeface="Arial"/>
                <a:cs typeface="Arial"/>
              </a:rPr>
              <a:t>be </a:t>
            </a:r>
            <a:r>
              <a:rPr sz="3200" spc="-5" dirty="0">
                <a:solidFill>
                  <a:srgbClr val="FFFFFF"/>
                </a:solidFill>
                <a:effectLst>
                  <a:outerShdw blurRad="38100" dist="38100" dir="2700000" algn="tl">
                    <a:srgbClr val="000000">
                      <a:alpha val="43137"/>
                    </a:srgbClr>
                  </a:outerShdw>
                </a:effectLst>
                <a:latin typeface="Arial"/>
                <a:cs typeface="Arial"/>
              </a:rPr>
              <a:t>achieved </a:t>
            </a:r>
            <a:r>
              <a:rPr sz="3200" dirty="0">
                <a:solidFill>
                  <a:srgbClr val="FFFFFF"/>
                </a:solidFill>
                <a:effectLst>
                  <a:outerShdw blurRad="38100" dist="38100" dir="2700000" algn="tl">
                    <a:srgbClr val="000000">
                      <a:alpha val="43137"/>
                    </a:srgbClr>
                  </a:outerShdw>
                </a:effectLst>
                <a:latin typeface="Arial"/>
                <a:cs typeface="Arial"/>
              </a:rPr>
              <a:t>in the short </a:t>
            </a:r>
            <a:r>
              <a:rPr sz="3200" spc="-5" dirty="0">
                <a:solidFill>
                  <a:srgbClr val="FFFFFF"/>
                </a:solidFill>
                <a:effectLst>
                  <a:outerShdw blurRad="38100" dist="38100" dir="2700000" algn="tl">
                    <a:srgbClr val="000000">
                      <a:alpha val="43137"/>
                    </a:srgbClr>
                  </a:outerShdw>
                </a:effectLst>
                <a:latin typeface="Arial"/>
                <a:cs typeface="Arial"/>
              </a:rPr>
              <a:t>and  long-term?</a:t>
            </a:r>
            <a:endParaRPr lang="en-GB" sz="3200" spc="-5" dirty="0">
              <a:solidFill>
                <a:srgbClr val="FFFFFF"/>
              </a:solidFill>
              <a:effectLst>
                <a:outerShdw blurRad="38100" dist="38100" dir="2700000" algn="tl">
                  <a:srgbClr val="000000">
                    <a:alpha val="43137"/>
                  </a:srgbClr>
                </a:outerShdw>
              </a:effectLst>
              <a:latin typeface="Arial"/>
              <a:cs typeface="Arial"/>
            </a:endParaRPr>
          </a:p>
          <a:p>
            <a:pPr marL="355600" marR="5080" indent="-342900">
              <a:lnSpc>
                <a:spcPct val="100000"/>
              </a:lnSpc>
              <a:buClr>
                <a:srgbClr val="FFCC00"/>
              </a:buClr>
              <a:buFont typeface="Wingdings"/>
              <a:buChar char=""/>
              <a:tabLst>
                <a:tab pos="354965" algn="l"/>
                <a:tab pos="355600" algn="l"/>
              </a:tabLst>
            </a:pPr>
            <a:endParaRPr lang="en-GB" sz="3200" spc="-5" dirty="0">
              <a:solidFill>
                <a:srgbClr val="FFFFFF"/>
              </a:solidFill>
              <a:effectLst>
                <a:outerShdw blurRad="38100" dist="38100" dir="2700000" algn="tl">
                  <a:srgbClr val="000000">
                    <a:alpha val="43137"/>
                  </a:srgbClr>
                </a:outerShdw>
              </a:effectLst>
              <a:latin typeface="Arial"/>
              <a:cs typeface="Arial"/>
            </a:endParaRPr>
          </a:p>
          <a:p>
            <a:pPr marL="355600" marR="5080" indent="-342900">
              <a:lnSpc>
                <a:spcPct val="100000"/>
              </a:lnSpc>
              <a:buClr>
                <a:srgbClr val="FFCC00"/>
              </a:buClr>
              <a:buFont typeface="Wingdings"/>
              <a:buChar char=""/>
              <a:tabLst>
                <a:tab pos="354965" algn="l"/>
                <a:tab pos="355600" algn="l"/>
              </a:tabLst>
            </a:pPr>
            <a:r>
              <a:rPr lang="en-GB" sz="3200" spc="-5" dirty="0">
                <a:solidFill>
                  <a:srgbClr val="FFFFFF"/>
                </a:solidFill>
                <a:effectLst>
                  <a:outerShdw blurRad="38100" dist="38100" dir="2700000" algn="tl">
                    <a:srgbClr val="000000">
                      <a:alpha val="43137"/>
                    </a:srgbClr>
                  </a:outerShdw>
                </a:effectLst>
                <a:latin typeface="Arial"/>
                <a:cs typeface="Arial"/>
              </a:rPr>
              <a:t>What would be a good starting definition of either a sustainable consumer / lifestyle?</a:t>
            </a:r>
            <a:endParaRPr sz="3200" dirty="0">
              <a:effectLst>
                <a:outerShdw blurRad="38100" dist="38100" dir="2700000" algn="tl">
                  <a:srgbClr val="000000">
                    <a:alpha val="43137"/>
                  </a:srgbClr>
                </a:outerShdw>
              </a:effectLst>
              <a:latin typeface="Arial"/>
              <a:cs typeface="Arial"/>
            </a:endParaRPr>
          </a:p>
        </p:txBody>
      </p:sp>
      <p:sp>
        <p:nvSpPr>
          <p:cNvPr id="16" name="Title 1"/>
          <p:cNvSpPr txBox="1">
            <a:spLocks/>
          </p:cNvSpPr>
          <p:nvPr/>
        </p:nvSpPr>
        <p:spPr>
          <a:xfrm>
            <a:off x="457200" y="56388"/>
            <a:ext cx="8305800" cy="677108"/>
          </a:xfrm>
          <a:prstGeom prst="rect">
            <a:avLst/>
          </a:prstGeom>
        </p:spPr>
        <p:txBody>
          <a:bodyPr/>
          <a:lstStyle>
            <a:lvl1pPr>
              <a:defRPr>
                <a:latin typeface="+mj-lt"/>
                <a:ea typeface="+mj-ea"/>
                <a:cs typeface="+mj-cs"/>
              </a:defRPr>
            </a:lvl1pPr>
          </a:lstStyle>
          <a:p>
            <a:pPr algn="ctr"/>
            <a:r>
              <a:rPr lang="en-GB" sz="4400" dirty="0">
                <a:solidFill>
                  <a:schemeClr val="bg1"/>
                </a:solidFill>
                <a:effectLst>
                  <a:outerShdw blurRad="38100" dist="38100" dir="2700000" algn="tl">
                    <a:srgbClr val="000000">
                      <a:alpha val="43137"/>
                    </a:srgbClr>
                  </a:outerShdw>
                </a:effectLst>
                <a:latin typeface="Arial" pitchFamily="34" charset="0"/>
                <a:cs typeface="Arial" pitchFamily="34" charset="0"/>
              </a:rPr>
              <a:t>Tutorial</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2510</Words>
  <Application>Microsoft Office PowerPoint</Application>
  <PresentationFormat>On-screen Show (4:3)</PresentationFormat>
  <Paragraphs>323</Paragraphs>
  <Slides>73</Slides>
  <Notes>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73</vt:i4>
      </vt:variant>
    </vt:vector>
  </HeadingPairs>
  <TitlesOfParts>
    <vt:vector size="79" baseType="lpstr">
      <vt:lpstr>Arial</vt:lpstr>
      <vt:lpstr>Arial Black</vt:lpstr>
      <vt:lpstr>Calibri</vt:lpstr>
      <vt:lpstr>Times New Roman</vt:lpstr>
      <vt:lpstr>Wingdings</vt:lpstr>
      <vt:lpstr>Office Theme</vt:lpstr>
      <vt:lpstr>Sustainable Development / Sustainable Urban Communities </vt:lpstr>
      <vt:lpstr>Moving forward sustainably – why does  it take so long for there to be a  noticeable change?</vt:lpstr>
      <vt:lpstr>PowerPoint Presentation</vt:lpstr>
      <vt:lpstr>Short UN video on SCP</vt:lpstr>
      <vt:lpstr>PowerPoint Presentation</vt:lpstr>
      <vt:lpstr>Where did it come from?</vt:lpstr>
      <vt:lpstr>Sustainable consumption &amp; production definition</vt:lpstr>
      <vt:lpstr>Oslo Symposium 1994</vt:lpstr>
      <vt:lpstr>Johannesburg Plan of Implementation 2002</vt:lpstr>
      <vt:lpstr>Johannesburg Plan of Implementation 2002</vt:lpstr>
      <vt:lpstr>Marrakech Process 2003</vt:lpstr>
      <vt:lpstr>Themes of Marrakech task forces</vt:lpstr>
      <vt:lpstr>Marrakech case studies: African Eco-labelling</vt:lpstr>
      <vt:lpstr>10-Year Framework of Programmes on SCP</vt:lpstr>
      <vt:lpstr>10-Year Framework of Programmes on SCP</vt:lpstr>
      <vt:lpstr>Consumer Information Programme</vt:lpstr>
      <vt:lpstr>PowerPoint Presentation</vt:lpstr>
      <vt:lpstr>PowerPoint Presentation</vt:lpstr>
      <vt:lpstr>PowerPoint Presentation</vt:lpstr>
      <vt:lpstr>PowerPoint Presentation</vt:lpstr>
      <vt:lpstr>PowerPoint Presentation</vt:lpstr>
      <vt:lpstr>2030 Agenda on SD</vt:lpstr>
      <vt:lpstr>PowerPoint Presentation</vt:lpstr>
      <vt:lpstr>PowerPoint Presentation</vt:lpstr>
      <vt:lpstr>PowerPoint Presentation</vt:lpstr>
      <vt:lpstr>PowerPoint Presentation</vt:lpstr>
      <vt:lpstr>PowerPoint Presentation</vt:lpstr>
      <vt:lpstr>Effects of overconsumption</vt:lpstr>
      <vt:lpstr>PowerPoint Presentation</vt:lpstr>
      <vt:lpstr>Why do we need SCP?</vt:lpstr>
      <vt:lpstr>Definitions </vt:lpstr>
      <vt:lpstr>Production and Consumption</vt:lpstr>
      <vt:lpstr>PowerPoint Presentation</vt:lpstr>
      <vt:lpstr>Affluenza</vt:lpstr>
      <vt:lpstr>Sustainable Consumption</vt:lpstr>
      <vt:lpstr>450 million people - lifted out of poverty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Companies can use six key  strategies to seize the opportunity  and enable more sustainable  lifestyles: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10 Principles of Sustainable Production: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creator>Office 2004 Test Drive User</dc:creator>
  <cp:lastModifiedBy>Lara Hopkinson</cp:lastModifiedBy>
  <cp:revision>59</cp:revision>
  <dcterms:created xsi:type="dcterms:W3CDTF">2016-03-03T11:23:54Z</dcterms:created>
  <dcterms:modified xsi:type="dcterms:W3CDTF">2026-02-23T10:53:30Z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2013-04-16T00:00:00Z</vt:filetime>
  </property>
  <property fmtid="{D5CDD505-2E9C-101B-9397-08002B2CF9AE}" pid="3" name="Creator">
    <vt:lpwstr>Microsoft® PowerPoint® 2010</vt:lpwstr>
  </property>
  <property fmtid="{D5CDD505-2E9C-101B-9397-08002B2CF9AE}" pid="4" name="LastSaved">
    <vt:filetime>2016-03-03T00:00:00Z</vt:filetime>
  </property>
</Properties>
</file>