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78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7" r:id="rId22"/>
    <p:sldId id="276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5ACCA-5211-4C7F-A55A-2564B055FA72}" type="datetimeFigureOut">
              <a:rPr lang="en-US" smtClean="0"/>
              <a:t>3/5/2013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6DE0-5142-4442-91EB-47338D216A8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5ACCA-5211-4C7F-A55A-2564B055FA72}" type="datetimeFigureOut">
              <a:rPr lang="en-US" smtClean="0"/>
              <a:t>3/5/2013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6DE0-5142-4442-91EB-47338D216A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5ACCA-5211-4C7F-A55A-2564B055FA72}" type="datetimeFigureOut">
              <a:rPr lang="en-US" smtClean="0"/>
              <a:t>3/5/2013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6DE0-5142-4442-91EB-47338D216A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5ACCA-5211-4C7F-A55A-2564B055FA72}" type="datetimeFigureOut">
              <a:rPr lang="en-US" smtClean="0"/>
              <a:t>3/5/2013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6DE0-5142-4442-91EB-47338D216A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5ACCA-5211-4C7F-A55A-2564B055FA72}" type="datetimeFigureOut">
              <a:rPr lang="en-US" smtClean="0"/>
              <a:t>3/5/2013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6DE0-5142-4442-91EB-47338D216A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5ACCA-5211-4C7F-A55A-2564B055FA72}" type="datetimeFigureOut">
              <a:rPr lang="en-US" smtClean="0"/>
              <a:t>3/5/2013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6DE0-5142-4442-91EB-47338D216A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5ACCA-5211-4C7F-A55A-2564B055FA72}" type="datetimeFigureOut">
              <a:rPr lang="en-US" smtClean="0"/>
              <a:t>3/5/2013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6DE0-5142-4442-91EB-47338D216A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5ACCA-5211-4C7F-A55A-2564B055FA72}" type="datetimeFigureOut">
              <a:rPr lang="en-US" smtClean="0"/>
              <a:t>3/5/2013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6DE0-5142-4442-91EB-47338D216A8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655ACCA-5211-4C7F-A55A-2564B055FA72}" type="datetimeFigureOut">
              <a:rPr lang="en-US" smtClean="0"/>
              <a:t>3/5/2013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41E86DE0-5142-4442-91EB-47338D216A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5ACCA-5211-4C7F-A55A-2564B055FA72}" type="datetimeFigureOut">
              <a:rPr lang="en-US" smtClean="0"/>
              <a:t>3/5/2013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6DE0-5142-4442-91EB-47338D216A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5ACCA-5211-4C7F-A55A-2564B055FA72}" type="datetimeFigureOut">
              <a:rPr lang="en-US" smtClean="0"/>
              <a:t>3/5/2013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6DE0-5142-4442-91EB-47338D216A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655ACCA-5211-4C7F-A55A-2564B055FA72}" type="datetimeFigureOut">
              <a:rPr lang="en-US" smtClean="0"/>
              <a:t>3/5/2013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1E86DE0-5142-4442-91EB-47338D216A8D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alakh.org/intro_alalakh.html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megiddo ivory box"/>
          <p:cNvPicPr>
            <a:picLocks noChangeAspect="1" noChangeArrowheads="1"/>
          </p:cNvPicPr>
          <p:nvPr/>
        </p:nvPicPr>
        <p:blipFill>
          <a:blip r:embed="rId2">
            <a:lum bright="-6000" contrast="-6000"/>
          </a:blip>
          <a:srcRect/>
          <a:stretch>
            <a:fillRect/>
          </a:stretch>
        </p:blipFill>
        <p:spPr bwMode="auto">
          <a:xfrm>
            <a:off x="-23813" y="0"/>
            <a:ext cx="91963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827482"/>
            <a:ext cx="8077200" cy="1673352"/>
          </a:xfrm>
        </p:spPr>
        <p:txBody>
          <a:bodyPr>
            <a:normAutofit/>
          </a:bodyPr>
          <a:lstStyle/>
          <a:p>
            <a:r>
              <a:rPr lang="en-US" sz="5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Pharaohs, Phoenicians &amp; Peoples of the Sea</a:t>
            </a:r>
            <a:endParaRPr lang="en-GB" sz="5400" dirty="0">
              <a:solidFill>
                <a:srgbClr val="FFC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300434"/>
            <a:ext cx="8077200" cy="1499616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Late Bronze Age Levant: the Age of Empire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10" descr="EMed"/>
          <p:cNvPicPr>
            <a:picLocks noChangeAspect="1" noChangeArrowheads="1"/>
          </p:cNvPicPr>
          <p:nvPr/>
        </p:nvPicPr>
        <p:blipFill>
          <a:blip r:embed="rId2">
            <a:lum bright="-20000" contrast="-20000"/>
          </a:blip>
          <a:srcRect/>
          <a:stretch>
            <a:fillRect/>
          </a:stretch>
        </p:blipFill>
        <p:spPr bwMode="auto">
          <a:xfrm>
            <a:off x="-214313" y="-1588"/>
            <a:ext cx="10153651" cy="685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Transition to LBA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625609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LBA correlates with the Egyptian New Kingdom:</a:t>
            </a:r>
          </a:p>
          <a:p>
            <a:pPr lvl="1"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Dynasties 18, 19, 20</a:t>
            </a:r>
          </a:p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c.1600/1550-1200 BC</a:t>
            </a:r>
          </a:p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 significant cultural changes in region</a:t>
            </a:r>
          </a:p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Major political changes:</a:t>
            </a:r>
          </a:p>
          <a:p>
            <a:pPr lvl="1"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Expulsion of the Hyksos from Nile Delta</a:t>
            </a:r>
          </a:p>
          <a:p>
            <a:pPr lvl="1"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Hittite raids on Syria</a:t>
            </a:r>
          </a:p>
          <a:p>
            <a:pPr lvl="1"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Emergence of super powers: 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Egypt, Mitanni &amp; 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Hittites</a:t>
            </a:r>
            <a:endParaRPr lang="en-GB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Maritime trade in East Mediterranean &amp; large-scale movement of raw materials</a:t>
            </a:r>
          </a:p>
          <a:p>
            <a:pPr lvl="1">
              <a:defRPr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MB-LB Transition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7676" cy="46238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sz="2400" dirty="0"/>
              <a:t>16</a:t>
            </a:r>
            <a:r>
              <a:rPr lang="en-GB" sz="2400" baseline="30000" dirty="0"/>
              <a:t>th</a:t>
            </a:r>
            <a:r>
              <a:rPr lang="en-GB" sz="2400" dirty="0"/>
              <a:t> BC: horizon of destructions throughout Levant</a:t>
            </a:r>
          </a:p>
          <a:p>
            <a:pPr lvl="1">
              <a:defRPr/>
            </a:pPr>
            <a:r>
              <a:rPr lang="en-GB" sz="2000" dirty="0"/>
              <a:t>Egyptian military activity</a:t>
            </a:r>
          </a:p>
          <a:p>
            <a:pPr>
              <a:defRPr/>
            </a:pPr>
            <a:r>
              <a:rPr lang="en-GB" sz="2400" dirty="0"/>
              <a:t>Some sites abandoned: Jericho</a:t>
            </a:r>
          </a:p>
          <a:p>
            <a:pPr>
              <a:defRPr/>
            </a:pPr>
            <a:r>
              <a:rPr lang="en-GB" sz="2400" dirty="0"/>
              <a:t>Some towns become Egyptian strongholds: Tell el-‘Ajjul, Beth Shan </a:t>
            </a:r>
          </a:p>
          <a:p>
            <a:pPr>
              <a:defRPr/>
            </a:pPr>
            <a:r>
              <a:rPr lang="en-GB" sz="2400" dirty="0"/>
              <a:t>Decline in number of settlements</a:t>
            </a:r>
          </a:p>
          <a:p>
            <a:pPr>
              <a:defRPr/>
            </a:pPr>
            <a:r>
              <a:rPr lang="en-GB" sz="2400" dirty="0"/>
              <a:t>Large trading settlements flourish: </a:t>
            </a:r>
            <a:r>
              <a:rPr lang="en-GB" sz="2400" dirty="0" err="1"/>
              <a:t>Hazor</a:t>
            </a:r>
            <a:r>
              <a:rPr lang="en-GB" sz="2400" dirty="0"/>
              <a:t>, Tell Abu </a:t>
            </a:r>
            <a:r>
              <a:rPr lang="en-GB" sz="2400" dirty="0" err="1"/>
              <a:t>Hawam</a:t>
            </a:r>
            <a:endParaRPr lang="en-GB" sz="2400" dirty="0"/>
          </a:p>
        </p:txBody>
      </p:sp>
      <p:pic>
        <p:nvPicPr>
          <p:cNvPr id="12" name="Picture 3" descr="map levant sites.jpg"/>
          <p:cNvPicPr>
            <a:picLocks noChangeAspect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057174" y="1773239"/>
            <a:ext cx="3629626" cy="41560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58545" y="2348880"/>
            <a:ext cx="4368999" cy="3495199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Super Powers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032448" cy="46238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Mitanni: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identified as political entity by 15th century – attack on Assyria</a:t>
            </a:r>
          </a:p>
          <a:p>
            <a:pPr lvl="1"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Power base in upper </a:t>
            </a:r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Khabur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plains: influence 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from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Cilicia to foothills of Zagros</a:t>
            </a:r>
          </a:p>
          <a:p>
            <a:pPr lvl="1"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Capital of </a:t>
            </a:r>
            <a:r>
              <a:rPr lang="en-GB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Washukanni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Tell </a:t>
            </a:r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Fakhariyah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Only one item of material culture related to Mitanni: </a:t>
            </a:r>
            <a:r>
              <a:rPr lang="en-GB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Nuzi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ware</a:t>
            </a:r>
            <a:endParaRPr lang="en-GB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Picture 2" descr="nuzi"/>
          <p:cNvPicPr>
            <a:picLocks noChangeAspect="1" noChangeArrowheads="1"/>
          </p:cNvPicPr>
          <p:nvPr/>
        </p:nvPicPr>
        <p:blipFill>
          <a:blip r:embed="rId3" cstate="email">
            <a:lum bright="-10000" contrast="-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66813" y="260648"/>
            <a:ext cx="1890210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Super Powers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320480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Early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</a:t>
            </a:r>
            <a:r>
              <a:rPr lang="en-GB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century: in conflict with early Dynasty 18 rulers of Egypt</a:t>
            </a:r>
          </a:p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 14</a:t>
            </a:r>
            <a:r>
              <a:rPr lang="en-GB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century superseded by Hittites</a:t>
            </a:r>
          </a:p>
          <a:p>
            <a:pPr>
              <a:defRPr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96154" y="2132856"/>
            <a:ext cx="4230470" cy="3384376"/>
          </a:xfrm>
        </p:spPr>
      </p:pic>
    </p:spTree>
    <p:extLst>
      <p:ext uri="{BB962C8B-B14F-4D97-AF65-F5344CB8AC3E}">
        <p14:creationId xmlns:p14="http://schemas.microsoft.com/office/powerpoint/2010/main" val="863494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Super Powers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829180" cy="46238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Egyptian Empire in Levant: established early in Dynasty 18 (by </a:t>
            </a:r>
            <a:r>
              <a:rPr lang="en-GB" dirty="0" err="1"/>
              <a:t>Thutmosids</a:t>
            </a:r>
            <a:r>
              <a:rPr lang="en-GB" dirty="0"/>
              <a:t>)</a:t>
            </a:r>
          </a:p>
          <a:p>
            <a:pPr>
              <a:defRPr/>
            </a:pPr>
            <a:r>
              <a:rPr lang="en-GB" dirty="0"/>
              <a:t>Egyptian Sources:</a:t>
            </a:r>
          </a:p>
          <a:p>
            <a:pPr lvl="1">
              <a:defRPr/>
            </a:pPr>
            <a:r>
              <a:rPr lang="en-GB" dirty="0"/>
              <a:t>Egyptian annals</a:t>
            </a:r>
          </a:p>
          <a:p>
            <a:pPr lvl="1">
              <a:defRPr/>
            </a:pPr>
            <a:r>
              <a:rPr lang="en-GB" dirty="0"/>
              <a:t>Amarna archives</a:t>
            </a:r>
          </a:p>
          <a:p>
            <a:pPr lvl="1">
              <a:defRPr/>
            </a:pPr>
            <a:r>
              <a:rPr lang="en-GB" dirty="0"/>
              <a:t>Treaties: </a:t>
            </a:r>
            <a:r>
              <a:rPr lang="en-GB" dirty="0" err="1"/>
              <a:t>Rameses</a:t>
            </a:r>
            <a:r>
              <a:rPr lang="en-GB" dirty="0"/>
              <a:t> II &amp; </a:t>
            </a:r>
            <a:r>
              <a:rPr lang="en-GB" dirty="0" err="1"/>
              <a:t>Suppiluliumus</a:t>
            </a:r>
            <a:r>
              <a:rPr lang="en-GB" dirty="0"/>
              <a:t> II</a:t>
            </a:r>
          </a:p>
          <a:p>
            <a:pPr lvl="1">
              <a:defRPr/>
            </a:pPr>
            <a:r>
              <a:rPr lang="en-GB" dirty="0"/>
              <a:t>Triumph / victory stela </a:t>
            </a:r>
            <a:r>
              <a:rPr lang="en-GB" dirty="0">
                <a:solidFill>
                  <a:srgbClr val="FFC000"/>
                </a:solidFill>
              </a:rPr>
              <a:t>(wd n </a:t>
            </a:r>
            <a:r>
              <a:rPr lang="en-GB" dirty="0" err="1">
                <a:solidFill>
                  <a:srgbClr val="FFC000"/>
                </a:solidFill>
              </a:rPr>
              <a:t>nhtw</a:t>
            </a:r>
            <a:r>
              <a:rPr lang="en-GB" dirty="0">
                <a:solidFill>
                  <a:srgbClr val="FFC000"/>
                </a:solidFill>
              </a:rPr>
              <a:t>): </a:t>
            </a:r>
            <a:r>
              <a:rPr lang="en-GB" dirty="0"/>
              <a:t>at  approaches to temples</a:t>
            </a:r>
          </a:p>
          <a:p>
            <a:pPr lvl="1">
              <a:defRPr/>
            </a:pPr>
            <a:r>
              <a:rPr lang="en-GB" dirty="0"/>
              <a:t>Temple war reliefs</a:t>
            </a:r>
          </a:p>
          <a:p>
            <a:pPr lvl="1">
              <a:defRPr/>
            </a:pPr>
            <a:r>
              <a:rPr lang="en-GB" dirty="0"/>
              <a:t>Private biographical statements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6" name="Picture 6" descr="tut1stel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6000" contrast="-6000"/>
          </a:blip>
          <a:srcRect/>
          <a:stretch>
            <a:fillRect/>
          </a:stretch>
        </p:blipFill>
        <p:spPr bwMode="auto">
          <a:xfrm>
            <a:off x="5364088" y="2492896"/>
            <a:ext cx="3460802" cy="2309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8" descr="ways of horus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91940" y="4572009"/>
            <a:ext cx="4109216" cy="1881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Super Powers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774783"/>
            <a:ext cx="4400552" cy="4798336"/>
          </a:xfrm>
        </p:spPr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dirty="0"/>
              <a:t>Why  was there Egyptian imperial expansion? </a:t>
            </a:r>
          </a:p>
          <a:p>
            <a:pPr>
              <a:defRPr/>
            </a:pPr>
            <a:r>
              <a:rPr lang="en-GB" dirty="0"/>
              <a:t>Proactively sourcing luxuries from Asia &amp; Mediterranean</a:t>
            </a:r>
          </a:p>
          <a:p>
            <a:pPr>
              <a:defRPr/>
            </a:pPr>
            <a:r>
              <a:rPr lang="en-GB" dirty="0"/>
              <a:t>Wary of the </a:t>
            </a:r>
            <a:r>
              <a:rPr lang="en-GB" dirty="0" err="1">
                <a:solidFill>
                  <a:srgbClr val="FFC000"/>
                </a:solidFill>
              </a:rPr>
              <a:t>heqa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 err="1">
                <a:solidFill>
                  <a:srgbClr val="FFC000"/>
                </a:solidFill>
              </a:rPr>
              <a:t>khasut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/>
              <a:t>(Hyksos):</a:t>
            </a:r>
          </a:p>
          <a:p>
            <a:pPr lvl="1">
              <a:defRPr/>
            </a:pPr>
            <a:r>
              <a:rPr lang="en-GB" dirty="0"/>
              <a:t>Southern Palestine valued as a buffer</a:t>
            </a:r>
          </a:p>
          <a:p>
            <a:pPr>
              <a:defRPr/>
            </a:pPr>
            <a:r>
              <a:rPr lang="en-GB" dirty="0"/>
              <a:t>Also wary of military expansion of Mitanni &amp; Hittites?</a:t>
            </a:r>
          </a:p>
          <a:p>
            <a:pPr>
              <a:defRPr/>
            </a:pPr>
            <a:r>
              <a:rPr lang="en-GB" dirty="0"/>
              <a:t>Principle route was the </a:t>
            </a:r>
            <a:r>
              <a:rPr lang="en-GB" dirty="0">
                <a:solidFill>
                  <a:srgbClr val="FFC000"/>
                </a:solidFill>
              </a:rPr>
              <a:t>Ways of Horus:</a:t>
            </a:r>
          </a:p>
          <a:p>
            <a:pPr lvl="1">
              <a:defRPr/>
            </a:pPr>
            <a:r>
              <a:rPr lang="en-GB" dirty="0"/>
              <a:t>Nile Delta to </a:t>
            </a:r>
            <a:r>
              <a:rPr lang="en-GB" dirty="0" err="1"/>
              <a:t>wadi</a:t>
            </a:r>
            <a:r>
              <a:rPr lang="en-GB" dirty="0"/>
              <a:t> Gaza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7" name="Picture 2" descr="ajjul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lum bright="-6000" contrast="-6000"/>
          </a:blip>
          <a:srcRect/>
          <a:stretch>
            <a:fillRect/>
          </a:stretch>
        </p:blipFill>
        <p:spPr bwMode="auto">
          <a:xfrm>
            <a:off x="5652120" y="404664"/>
            <a:ext cx="2809300" cy="3929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Super Powers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4282" y="1773936"/>
            <a:ext cx="4861774" cy="4869774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Hittites: major power of the later LBA</a:t>
            </a:r>
          </a:p>
          <a:p>
            <a:pPr>
              <a:defRPr/>
            </a:pPr>
            <a:r>
              <a:rPr lang="en-GB" dirty="0" smtClean="0">
                <a:solidFill>
                  <a:srgbClr val="FFC000"/>
                </a:solidFill>
              </a:rPr>
              <a:t>The </a:t>
            </a:r>
            <a:r>
              <a:rPr lang="en-GB" dirty="0">
                <a:solidFill>
                  <a:srgbClr val="FFC000"/>
                </a:solidFill>
              </a:rPr>
              <a:t>Land of the </a:t>
            </a:r>
            <a:r>
              <a:rPr lang="en-GB" dirty="0" err="1" smtClean="0">
                <a:solidFill>
                  <a:srgbClr val="FFC000"/>
                </a:solidFill>
              </a:rPr>
              <a:t>Hatti</a:t>
            </a:r>
            <a:r>
              <a:rPr lang="en-GB" dirty="0"/>
              <a:t>:</a:t>
            </a:r>
            <a:r>
              <a:rPr lang="en-GB" dirty="0" smtClean="0"/>
              <a:t> based </a:t>
            </a:r>
            <a:r>
              <a:rPr lang="en-GB" dirty="0"/>
              <a:t>at </a:t>
            </a:r>
            <a:r>
              <a:rPr lang="en-GB" dirty="0" err="1">
                <a:solidFill>
                  <a:srgbClr val="FFC000"/>
                </a:solidFill>
              </a:rPr>
              <a:t>Hattusas</a:t>
            </a:r>
            <a:r>
              <a:rPr lang="en-GB" dirty="0"/>
              <a:t> (</a:t>
            </a:r>
            <a:r>
              <a:rPr lang="en-GB" dirty="0" err="1"/>
              <a:t>Boğazköy</a:t>
            </a:r>
            <a:r>
              <a:rPr lang="en-GB" dirty="0"/>
              <a:t>)</a:t>
            </a:r>
          </a:p>
          <a:p>
            <a:pPr>
              <a:defRPr/>
            </a:pPr>
            <a:r>
              <a:rPr lang="en-GB" dirty="0"/>
              <a:t>14th century: </a:t>
            </a:r>
            <a:r>
              <a:rPr lang="en-GB" dirty="0" err="1"/>
              <a:t>Suppiluliumus</a:t>
            </a:r>
            <a:r>
              <a:rPr lang="en-GB" dirty="0"/>
              <a:t> I attacked </a:t>
            </a:r>
            <a:r>
              <a:rPr lang="en-GB" dirty="0" err="1"/>
              <a:t>Washukanni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/>
              <a:t>&amp; Hittites replace Mitanni as major power in the northern Levant</a:t>
            </a:r>
          </a:p>
          <a:p>
            <a:pPr>
              <a:defRPr/>
            </a:pPr>
            <a:r>
              <a:rPr lang="en-GB" dirty="0"/>
              <a:t>By 13</a:t>
            </a:r>
            <a:r>
              <a:rPr lang="en-GB" baseline="30000" dirty="0"/>
              <a:t>th</a:t>
            </a:r>
            <a:r>
              <a:rPr lang="en-GB" dirty="0"/>
              <a:t> century come into conflict with Dynasty 19 of Egypt:</a:t>
            </a:r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Battle of </a:t>
            </a:r>
            <a:r>
              <a:rPr lang="en-GB" dirty="0" err="1">
                <a:solidFill>
                  <a:srgbClr val="FFC000"/>
                </a:solidFill>
              </a:rPr>
              <a:t>Kadesh</a:t>
            </a:r>
            <a:r>
              <a:rPr lang="en-GB" dirty="0">
                <a:solidFill>
                  <a:srgbClr val="FFC000"/>
                </a:solidFill>
              </a:rPr>
              <a:t>, 1279 BC</a:t>
            </a:r>
          </a:p>
        </p:txBody>
      </p:sp>
      <p:pic>
        <p:nvPicPr>
          <p:cNvPr id="5" name="Picture 9" descr="Ramses_II_at_Kadesh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715008" y="3071810"/>
            <a:ext cx="2788048" cy="3429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Content Placeholder 6" descr="Turkey_Hittite_Hattusas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lum bright="-14000" contrast="-16000"/>
          </a:blip>
          <a:srcRect/>
          <a:stretch>
            <a:fillRect/>
          </a:stretch>
        </p:blipFill>
        <p:spPr bwMode="auto">
          <a:xfrm>
            <a:off x="4678639" y="357166"/>
            <a:ext cx="4179641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4" descr="ingot1"/>
          <p:cNvPicPr>
            <a:picLocks noChangeAspect="1" noChangeArrowheads="1"/>
          </p:cNvPicPr>
          <p:nvPr/>
        </p:nvPicPr>
        <p:blipFill>
          <a:blip r:embed="rId2" cstate="email">
            <a:lum bright="-6000" contrast="-8000"/>
          </a:blip>
          <a:srcRect/>
          <a:stretch>
            <a:fillRect/>
          </a:stretch>
        </p:blipFill>
        <p:spPr bwMode="auto">
          <a:xfrm>
            <a:off x="5602796" y="3573016"/>
            <a:ext cx="3194812" cy="2784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Trade &amp; Exchange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78896" cy="4798336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Extensive maritime trade networks:</a:t>
            </a:r>
          </a:p>
          <a:p>
            <a:pPr lvl="1">
              <a:defRPr/>
            </a:pPr>
            <a:r>
              <a:rPr lang="en-GB" dirty="0"/>
              <a:t>Egypt , Levant, Aegean &amp; as far west as Sardinia</a:t>
            </a:r>
          </a:p>
          <a:p>
            <a:pPr>
              <a:defRPr/>
            </a:pPr>
            <a:r>
              <a:rPr lang="en-GB" dirty="0"/>
              <a:t>Underpinning all exchange is bulk movement of raw materials:</a:t>
            </a:r>
          </a:p>
          <a:p>
            <a:pPr lvl="1">
              <a:defRPr/>
            </a:pPr>
            <a:r>
              <a:rPr lang="en-GB" dirty="0"/>
              <a:t>Copper, tin, timber, ivory, glass</a:t>
            </a:r>
          </a:p>
          <a:p>
            <a:pPr>
              <a:defRPr/>
            </a:pPr>
            <a:r>
              <a:rPr lang="en-GB" dirty="0"/>
              <a:t>Pottery: traded for contents</a:t>
            </a:r>
          </a:p>
          <a:p>
            <a:pPr lvl="1">
              <a:defRPr/>
            </a:pPr>
            <a:r>
              <a:rPr lang="en-GB" dirty="0"/>
              <a:t>From 14</a:t>
            </a:r>
            <a:r>
              <a:rPr lang="en-GB" baseline="30000" dirty="0"/>
              <a:t>th</a:t>
            </a:r>
            <a:r>
              <a:rPr lang="en-GB" dirty="0"/>
              <a:t> century large numbers of Mycenaean imports </a:t>
            </a:r>
            <a:endParaRPr lang="en-GB" dirty="0" smtClean="0"/>
          </a:p>
          <a:p>
            <a:pPr lvl="1">
              <a:defRPr/>
            </a:pPr>
            <a:r>
              <a:rPr lang="en-GB" dirty="0" smtClean="0"/>
              <a:t>Trade </a:t>
            </a:r>
            <a:r>
              <a:rPr lang="en-GB" dirty="0"/>
              <a:t>in perfumed oils</a:t>
            </a:r>
          </a:p>
          <a:p>
            <a:pPr>
              <a:defRPr/>
            </a:pPr>
            <a:r>
              <a:rPr lang="en-GB" dirty="0"/>
              <a:t>Cape </a:t>
            </a:r>
            <a:r>
              <a:rPr lang="en-GB" dirty="0" err="1"/>
              <a:t>Gelidonyia</a:t>
            </a:r>
            <a:r>
              <a:rPr lang="en-GB" dirty="0"/>
              <a:t> &amp; Ulu Burun </a:t>
            </a:r>
            <a:r>
              <a:rPr lang="en-GB" dirty="0" smtClean="0"/>
              <a:t>shipwrecks</a:t>
            </a:r>
            <a:endParaRPr lang="en-GB" dirty="0"/>
          </a:p>
        </p:txBody>
      </p:sp>
      <p:pic>
        <p:nvPicPr>
          <p:cNvPr id="8" name="Picture 6" descr="sj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lum bright="-6000" contrast="-6000"/>
          </a:blip>
          <a:srcRect/>
          <a:stretch>
            <a:fillRect/>
          </a:stretch>
        </p:blipFill>
        <p:spPr bwMode="auto">
          <a:xfrm>
            <a:off x="6161043" y="476672"/>
            <a:ext cx="2606275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Trade &amp; Exchange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8596" y="1643050"/>
            <a:ext cx="5007500" cy="478634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How did this function?</a:t>
            </a:r>
          </a:p>
          <a:p>
            <a:pPr>
              <a:defRPr/>
            </a:pPr>
            <a:r>
              <a:rPr lang="en-GB" dirty="0"/>
              <a:t>Palace trade: gift exchange between rulers:</a:t>
            </a:r>
          </a:p>
          <a:p>
            <a:pPr lvl="1">
              <a:defRPr/>
            </a:pPr>
            <a:r>
              <a:rPr lang="en-GB" dirty="0"/>
              <a:t>Aspect of diplomacy: tribute / exotic gifts moving between the major powers cemented political relationships</a:t>
            </a:r>
          </a:p>
          <a:p>
            <a:pPr lvl="1">
              <a:defRPr/>
            </a:pPr>
            <a:r>
              <a:rPr lang="en-GB" dirty="0"/>
              <a:t>Amarna </a:t>
            </a:r>
            <a:r>
              <a:rPr lang="en-GB" dirty="0" smtClean="0"/>
              <a:t>archives</a:t>
            </a:r>
            <a:endParaRPr lang="en-GB" dirty="0"/>
          </a:p>
          <a:p>
            <a:pPr>
              <a:defRPr/>
            </a:pPr>
            <a:r>
              <a:rPr lang="en-GB" dirty="0"/>
              <a:t>Mercantile trade:</a:t>
            </a:r>
          </a:p>
          <a:p>
            <a:pPr lvl="1">
              <a:defRPr/>
            </a:pPr>
            <a:r>
              <a:rPr lang="en-GB" dirty="0"/>
              <a:t>Plentiful archaeological evidence in trading ports of Cyprus &amp; Levant for development of a trading </a:t>
            </a:r>
            <a:r>
              <a:rPr lang="en-GB" dirty="0" smtClean="0"/>
              <a:t>class / </a:t>
            </a:r>
            <a:r>
              <a:rPr lang="en-GB" dirty="0"/>
              <a:t>merchants</a:t>
            </a:r>
          </a:p>
        </p:txBody>
      </p:sp>
      <p:pic>
        <p:nvPicPr>
          <p:cNvPr id="7" name="Picture 5" descr="amarna0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796136" y="2132856"/>
            <a:ext cx="2774219" cy="31059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solidFill>
                  <a:srgbClr val="FFC000"/>
                </a:solidFill>
              </a:rPr>
              <a:t>Ugarit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86304" cy="4895424"/>
          </a:xfrm>
        </p:spPr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dirty="0"/>
              <a:t>Most extensively excavated site in western Syria</a:t>
            </a:r>
          </a:p>
          <a:p>
            <a:pPr lvl="1">
              <a:defRPr/>
            </a:pPr>
            <a:r>
              <a:rPr lang="en-GB" dirty="0" err="1" smtClean="0"/>
              <a:t>Ras</a:t>
            </a:r>
            <a:r>
              <a:rPr lang="en-GB" dirty="0" smtClean="0"/>
              <a:t> </a:t>
            </a:r>
            <a:r>
              <a:rPr lang="en-GB" dirty="0" err="1"/>
              <a:t>Shamra</a:t>
            </a:r>
            <a:r>
              <a:rPr lang="en-GB" dirty="0"/>
              <a:t> = </a:t>
            </a:r>
            <a:r>
              <a:rPr lang="en-GB" dirty="0" smtClean="0"/>
              <a:t>capital</a:t>
            </a:r>
            <a:endParaRPr lang="en-GB" dirty="0"/>
          </a:p>
          <a:p>
            <a:pPr lvl="1">
              <a:defRPr/>
            </a:pPr>
            <a:r>
              <a:rPr lang="en-GB" dirty="0"/>
              <a:t>Minet el Beidha = harbour</a:t>
            </a:r>
          </a:p>
          <a:p>
            <a:pPr>
              <a:defRPr/>
            </a:pPr>
            <a:r>
              <a:rPr lang="en-GB" dirty="0"/>
              <a:t>Ugarit: urban centre of 30ha</a:t>
            </a:r>
          </a:p>
          <a:p>
            <a:pPr lvl="1">
              <a:defRPr/>
            </a:pPr>
            <a:r>
              <a:rPr lang="en-GB" dirty="0"/>
              <a:t>Acropolis: religious complex &amp; royal </a:t>
            </a:r>
            <a:r>
              <a:rPr lang="en-GB" dirty="0" smtClean="0"/>
              <a:t>palace</a:t>
            </a:r>
            <a:endParaRPr lang="en-GB" dirty="0"/>
          </a:p>
          <a:p>
            <a:pPr lvl="1">
              <a:defRPr/>
            </a:pPr>
            <a:r>
              <a:rPr lang="en-GB" dirty="0"/>
              <a:t>Lower town: residential units </a:t>
            </a:r>
            <a:r>
              <a:rPr lang="en-GB" dirty="0" smtClean="0"/>
              <a:t>built </a:t>
            </a:r>
            <a:r>
              <a:rPr lang="en-GB" dirty="0"/>
              <a:t>in </a:t>
            </a:r>
            <a:r>
              <a:rPr lang="en-GB" dirty="0" err="1"/>
              <a:t>insulae</a:t>
            </a:r>
            <a:endParaRPr lang="en-GB" dirty="0"/>
          </a:p>
          <a:p>
            <a:pPr lvl="1">
              <a:defRPr/>
            </a:pPr>
            <a:r>
              <a:rPr lang="en-GB" dirty="0"/>
              <a:t>Courtyard houses: wealthier houses have sophisticated water systems with bathrooms &amp; toilets</a:t>
            </a:r>
          </a:p>
          <a:p>
            <a:pPr>
              <a:defRPr/>
            </a:pPr>
            <a:r>
              <a:rPr lang="en-GB" dirty="0" smtClean="0"/>
              <a:t>Politically </a:t>
            </a:r>
            <a:r>
              <a:rPr lang="en-GB" dirty="0"/>
              <a:t>under Hittite influence but culturally within Egyptian sphere</a:t>
            </a:r>
          </a:p>
        </p:txBody>
      </p:sp>
      <p:pic>
        <p:nvPicPr>
          <p:cNvPr id="6" name="Picture 6" descr="aeria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4000" contrast="-16000"/>
          </a:blip>
          <a:srcRect/>
          <a:stretch>
            <a:fillRect/>
          </a:stretch>
        </p:blipFill>
        <p:spPr bwMode="auto">
          <a:xfrm>
            <a:off x="5387115" y="2132856"/>
            <a:ext cx="3456383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Ugarit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5720" y="1643050"/>
            <a:ext cx="4643470" cy="5072098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Large palace:</a:t>
            </a:r>
          </a:p>
          <a:p>
            <a:pPr lvl="1">
              <a:defRPr/>
            </a:pPr>
            <a:r>
              <a:rPr lang="en-GB" dirty="0"/>
              <a:t>1ha with some 100 rooms, courtyards, a garden, &amp; intramural dressed royal tombs</a:t>
            </a:r>
          </a:p>
          <a:p>
            <a:pPr lvl="1">
              <a:defRPr/>
            </a:pPr>
            <a:r>
              <a:rPr lang="en-GB" dirty="0"/>
              <a:t>Protected by a sloping glacis.</a:t>
            </a:r>
          </a:p>
          <a:p>
            <a:pPr>
              <a:defRPr/>
            </a:pPr>
            <a:r>
              <a:rPr lang="en-GB" dirty="0"/>
              <a:t>Rich </a:t>
            </a:r>
            <a:r>
              <a:rPr lang="en-GB" dirty="0" smtClean="0"/>
              <a:t>in material </a:t>
            </a:r>
            <a:r>
              <a:rPr lang="en-GB" dirty="0"/>
              <a:t>objects</a:t>
            </a:r>
          </a:p>
          <a:p>
            <a:pPr>
              <a:defRPr/>
            </a:pPr>
            <a:r>
              <a:rPr lang="en-GB" dirty="0"/>
              <a:t>Archive: 1000s of tablets in </a:t>
            </a:r>
            <a:r>
              <a:rPr lang="en-GB" dirty="0" err="1"/>
              <a:t>Ugaritic</a:t>
            </a:r>
            <a:endParaRPr lang="en-GB" dirty="0"/>
          </a:p>
          <a:p>
            <a:pPr lvl="1">
              <a:defRPr/>
            </a:pPr>
            <a:r>
              <a:rPr lang="en-GB" dirty="0"/>
              <a:t>Other languages </a:t>
            </a:r>
            <a:r>
              <a:rPr lang="en-GB" dirty="0" smtClean="0"/>
              <a:t>include </a:t>
            </a:r>
            <a:r>
              <a:rPr lang="en-GB" dirty="0"/>
              <a:t>Egyptian, </a:t>
            </a:r>
            <a:r>
              <a:rPr lang="en-GB" dirty="0" err="1"/>
              <a:t>Akkadian</a:t>
            </a:r>
            <a:r>
              <a:rPr lang="en-GB" dirty="0"/>
              <a:t>, Sumerian, </a:t>
            </a:r>
            <a:r>
              <a:rPr lang="en-GB" dirty="0" err="1"/>
              <a:t>Hurrian</a:t>
            </a:r>
            <a:r>
              <a:rPr lang="en-GB" dirty="0"/>
              <a:t> &amp; </a:t>
            </a:r>
            <a:r>
              <a:rPr lang="en-GB" dirty="0" err="1" smtClean="0"/>
              <a:t>Cypro</a:t>
            </a:r>
            <a:r>
              <a:rPr lang="en-GB" dirty="0" smtClean="0"/>
              <a:t>-Minoan</a:t>
            </a:r>
            <a:endParaRPr lang="en-GB" dirty="0"/>
          </a:p>
          <a:p>
            <a:pPr>
              <a:defRPr/>
            </a:pPr>
            <a:r>
              <a:rPr lang="en-GB" dirty="0"/>
              <a:t>Hittite </a:t>
            </a:r>
            <a:r>
              <a:rPr lang="en-GB" dirty="0" err="1"/>
              <a:t>bullae</a:t>
            </a:r>
            <a:r>
              <a:rPr lang="en-GB" dirty="0"/>
              <a:t>, stamp seals &amp; inscribed materials:</a:t>
            </a:r>
          </a:p>
          <a:p>
            <a:pPr lvl="1">
              <a:defRPr/>
            </a:pPr>
            <a:r>
              <a:rPr lang="en-GB" dirty="0"/>
              <a:t>Incorporated within Hittite political system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6" name="Picture 5" descr="palace_plan.tif"/>
          <p:cNvPicPr>
            <a:picLocks noChangeAspect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072066" y="500042"/>
            <a:ext cx="3444789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" descr="palace.tif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lum bright="-16000" contrast="-16000"/>
          </a:blip>
          <a:srcRect/>
          <a:stretch>
            <a:fillRect/>
          </a:stretch>
        </p:blipFill>
        <p:spPr bwMode="auto">
          <a:xfrm>
            <a:off x="4864248" y="3857628"/>
            <a:ext cx="4061759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sauvage_jarre.g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6000" contrast="-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00826" y="285728"/>
            <a:ext cx="2155457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Picture 4" descr="350px-Cover_Ivory_Pyxide_with_Goddess,_Minet_el-Beida.jpg"/>
          <p:cNvPicPr>
            <a:picLocks noChangeAspect="1"/>
          </p:cNvPicPr>
          <p:nvPr/>
        </p:nvPicPr>
        <p:blipFill>
          <a:blip r:embed="rId3" cstate="email">
            <a:lum bright="-8000" contrast="-10000"/>
          </a:blip>
          <a:srcRect/>
          <a:stretch>
            <a:fillRect/>
          </a:stretch>
        </p:blipFill>
        <p:spPr bwMode="auto">
          <a:xfrm>
            <a:off x="4857752" y="2857496"/>
            <a:ext cx="2928927" cy="3523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Ugarit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7158" y="1643050"/>
            <a:ext cx="4357718" cy="4754702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Major trading emporium</a:t>
            </a:r>
          </a:p>
          <a:p>
            <a:pPr lvl="1">
              <a:defRPr/>
            </a:pPr>
            <a:r>
              <a:rPr lang="en-GB" dirty="0"/>
              <a:t>Minet el Beidha: excavation of warehouse</a:t>
            </a:r>
          </a:p>
          <a:p>
            <a:pPr lvl="1">
              <a:defRPr/>
            </a:pPr>
            <a:r>
              <a:rPr lang="en-GB" dirty="0"/>
              <a:t>Immense wealth of the material remains illustrate the prosperity &amp; importance of LBA Ugarit</a:t>
            </a:r>
          </a:p>
          <a:p>
            <a:pPr>
              <a:defRPr/>
            </a:pPr>
            <a:r>
              <a:rPr lang="en-GB" dirty="0"/>
              <a:t>Close cultural links </a:t>
            </a:r>
            <a:r>
              <a:rPr lang="en-GB" dirty="0" smtClean="0"/>
              <a:t>with Cyprus </a:t>
            </a:r>
            <a:r>
              <a:rPr lang="en-GB" dirty="0"/>
              <a:t>&amp; Mycenaean Greece</a:t>
            </a:r>
          </a:p>
          <a:p>
            <a:pPr>
              <a:defRPr/>
            </a:pPr>
            <a:r>
              <a:rPr lang="en-GB" dirty="0" smtClean="0"/>
              <a:t>Ivories: </a:t>
            </a:r>
            <a:r>
              <a:rPr lang="en-GB" dirty="0"/>
              <a:t>development of an international artistic style during 13th century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4" descr="LBA palace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14942" y="3357562"/>
            <a:ext cx="2411291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Alalakh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1990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sz="2400" dirty="0">
                <a:hlinkClick r:id="rId3"/>
              </a:rPr>
              <a:t>Alalakh</a:t>
            </a:r>
            <a:r>
              <a:rPr lang="en-GB" sz="2400" dirty="0"/>
              <a:t>: currently being re-excavated</a:t>
            </a:r>
          </a:p>
          <a:p>
            <a:pPr>
              <a:defRPr/>
            </a:pPr>
            <a:r>
              <a:rPr lang="en-GB" sz="2400" dirty="0"/>
              <a:t>Palace: </a:t>
            </a:r>
            <a:r>
              <a:rPr lang="en-GB" sz="2400" dirty="0" smtClean="0">
                <a:solidFill>
                  <a:srgbClr val="FFC000"/>
                </a:solidFill>
              </a:rPr>
              <a:t>bit </a:t>
            </a:r>
            <a:r>
              <a:rPr lang="en-GB" sz="2400" dirty="0" err="1" smtClean="0">
                <a:solidFill>
                  <a:srgbClr val="FFC000"/>
                </a:solidFill>
              </a:rPr>
              <a:t>halani</a:t>
            </a:r>
            <a:r>
              <a:rPr lang="en-GB" sz="2400" dirty="0" smtClean="0">
                <a:solidFill>
                  <a:srgbClr val="FFC000"/>
                </a:solidFill>
              </a:rPr>
              <a:t> </a:t>
            </a:r>
            <a:r>
              <a:rPr lang="en-GB" sz="2400" dirty="0" smtClean="0"/>
              <a:t>type (common </a:t>
            </a:r>
            <a:r>
              <a:rPr lang="en-GB" sz="2400" dirty="0"/>
              <a:t>in the </a:t>
            </a:r>
            <a:r>
              <a:rPr lang="en-GB" sz="2400" dirty="0" smtClean="0"/>
              <a:t>1</a:t>
            </a:r>
            <a:r>
              <a:rPr lang="en-GB" sz="2400" baseline="30000" dirty="0" smtClean="0"/>
              <a:t>st</a:t>
            </a:r>
            <a:r>
              <a:rPr lang="en-GB" sz="2400" dirty="0" smtClean="0"/>
              <a:t> millennium </a:t>
            </a:r>
            <a:r>
              <a:rPr lang="en-GB" sz="2400" dirty="0"/>
              <a:t>BC):</a:t>
            </a:r>
          </a:p>
          <a:p>
            <a:pPr lvl="1">
              <a:defRPr/>
            </a:pPr>
            <a:r>
              <a:rPr lang="en-GB" dirty="0"/>
              <a:t>Basalt orthostats </a:t>
            </a:r>
          </a:p>
          <a:p>
            <a:pPr lvl="1">
              <a:defRPr/>
            </a:pPr>
            <a:r>
              <a:rPr lang="en-GB" dirty="0"/>
              <a:t>Successive reconstructions of fortresses</a:t>
            </a:r>
          </a:p>
          <a:p>
            <a:pPr lvl="1">
              <a:defRPr/>
            </a:pPr>
            <a:r>
              <a:rPr lang="en-GB" dirty="0"/>
              <a:t>Archives of administrative texts survive from the reigns of </a:t>
            </a:r>
            <a:r>
              <a:rPr lang="en-GB" dirty="0" err="1">
                <a:solidFill>
                  <a:srgbClr val="FFC000"/>
                </a:solidFill>
              </a:rPr>
              <a:t>Idrimi</a:t>
            </a:r>
            <a:r>
              <a:rPr lang="en-GB" dirty="0">
                <a:solidFill>
                  <a:srgbClr val="FFC000"/>
                </a:solidFill>
              </a:rPr>
              <a:t>, </a:t>
            </a:r>
            <a:r>
              <a:rPr lang="en-GB" dirty="0" err="1">
                <a:solidFill>
                  <a:srgbClr val="FFC000"/>
                </a:solidFill>
              </a:rPr>
              <a:t>Niqmepa</a:t>
            </a:r>
            <a:r>
              <a:rPr lang="en-GB" dirty="0">
                <a:solidFill>
                  <a:srgbClr val="FFC000"/>
                </a:solidFill>
              </a:rPr>
              <a:t> &amp; </a:t>
            </a:r>
            <a:r>
              <a:rPr lang="en-GB" dirty="0" err="1">
                <a:solidFill>
                  <a:srgbClr val="FFC000"/>
                </a:solidFill>
              </a:rPr>
              <a:t>Ilimilimma</a:t>
            </a:r>
            <a:endParaRPr lang="en-GB" dirty="0">
              <a:solidFill>
                <a:srgbClr val="FFC000"/>
              </a:solidFill>
            </a:endParaRPr>
          </a:p>
          <a:p>
            <a:pPr>
              <a:defRPr/>
            </a:pPr>
            <a:endParaRPr lang="en-GB" sz="2400" dirty="0"/>
          </a:p>
        </p:txBody>
      </p:sp>
      <p:pic>
        <p:nvPicPr>
          <p:cNvPr id="7" name="Picture 4" descr="idrimi.jpg"/>
          <p:cNvPicPr>
            <a:picLocks noGrp="1" noChangeAspect="1"/>
          </p:cNvPicPr>
          <p:nvPr>
            <p:ph sz="half" idx="2"/>
          </p:nvPr>
        </p:nvPicPr>
        <p:blipFill>
          <a:blip r:embed="rId4" cstate="email">
            <a:lum bright="-6000" contrast="-6000"/>
          </a:blip>
          <a:srcRect/>
          <a:stretch>
            <a:fillRect/>
          </a:stretch>
        </p:blipFill>
        <p:spPr bwMode="auto">
          <a:xfrm>
            <a:off x="6577146" y="357167"/>
            <a:ext cx="2268207" cy="3429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Alalakh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7676" cy="46238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dirty="0"/>
              <a:t>Large quantities of imported pottery:</a:t>
            </a:r>
          </a:p>
          <a:p>
            <a:pPr lvl="1">
              <a:defRPr/>
            </a:pPr>
            <a:r>
              <a:rPr lang="en-GB" dirty="0"/>
              <a:t>Cypriot handmade pottery: 15</a:t>
            </a:r>
            <a:r>
              <a:rPr lang="en-GB" baseline="30000" dirty="0"/>
              <a:t>th</a:t>
            </a:r>
            <a:r>
              <a:rPr lang="en-GB" dirty="0"/>
              <a:t>- 13</a:t>
            </a:r>
            <a:r>
              <a:rPr lang="en-GB" baseline="30000" dirty="0"/>
              <a:t>th</a:t>
            </a:r>
            <a:r>
              <a:rPr lang="en-GB" dirty="0"/>
              <a:t> centuries  </a:t>
            </a:r>
          </a:p>
          <a:p>
            <a:pPr lvl="1">
              <a:defRPr/>
            </a:pPr>
            <a:r>
              <a:rPr lang="en-GB" dirty="0" err="1"/>
              <a:t>Nuzi</a:t>
            </a:r>
            <a:r>
              <a:rPr lang="en-GB" dirty="0"/>
              <a:t> ware: 15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pPr lvl="1">
              <a:defRPr/>
            </a:pPr>
            <a:r>
              <a:rPr lang="en-GB" dirty="0"/>
              <a:t>Mycenaean imports: 14th century levels</a:t>
            </a:r>
          </a:p>
          <a:p>
            <a:pPr>
              <a:defRPr/>
            </a:pPr>
            <a:r>
              <a:rPr lang="en-GB" dirty="0"/>
              <a:t>Cypriot Base Ring &amp; </a:t>
            </a:r>
            <a:r>
              <a:rPr lang="en-GB" dirty="0" err="1"/>
              <a:t>Nuzi</a:t>
            </a:r>
            <a:r>
              <a:rPr lang="en-GB" dirty="0"/>
              <a:t> ware </a:t>
            </a:r>
            <a:r>
              <a:rPr lang="en-GB" dirty="0" smtClean="0"/>
              <a:t>in </a:t>
            </a:r>
            <a:r>
              <a:rPr lang="en-GB" dirty="0"/>
              <a:t>palatial contexts:</a:t>
            </a:r>
          </a:p>
          <a:p>
            <a:pPr lvl="1">
              <a:defRPr/>
            </a:pPr>
            <a:r>
              <a:rPr lang="en-GB" dirty="0"/>
              <a:t>Elite dining services?</a:t>
            </a:r>
          </a:p>
        </p:txBody>
      </p:sp>
      <p:pic>
        <p:nvPicPr>
          <p:cNvPr id="15365" name="Picture 4" descr="atchanaware.jpg"/>
          <p:cNvPicPr>
            <a:picLocks noChangeAspect="1"/>
          </p:cNvPicPr>
          <p:nvPr/>
        </p:nvPicPr>
        <p:blipFill>
          <a:blip r:embed="rId2">
            <a:lum bright="-6000" contrast="-6000"/>
          </a:blip>
          <a:srcRect/>
          <a:stretch>
            <a:fillRect/>
          </a:stretch>
        </p:blipFill>
        <p:spPr bwMode="auto">
          <a:xfrm>
            <a:off x="4857752" y="3714752"/>
            <a:ext cx="3944003" cy="2786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7" descr="BR krater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 bwMode="auto">
          <a:xfrm>
            <a:off x="5715008" y="357166"/>
            <a:ext cx="2955376" cy="308528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LBA Palestine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72056" cy="4623816"/>
          </a:xfrm>
        </p:spPr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dirty="0"/>
              <a:t>Decline in the number of occupied tell sites &amp; </a:t>
            </a:r>
          </a:p>
          <a:p>
            <a:pPr>
              <a:defRPr/>
            </a:pPr>
            <a:r>
              <a:rPr lang="en-GB" dirty="0"/>
              <a:t>Almost total lack of fortifications</a:t>
            </a:r>
          </a:p>
          <a:p>
            <a:pPr lvl="1">
              <a:defRPr/>
            </a:pPr>
            <a:r>
              <a:rPr lang="en-GB" dirty="0"/>
              <a:t>Repeated Egyptian military campaigns &amp; Egyptian rule</a:t>
            </a:r>
          </a:p>
          <a:p>
            <a:pPr lvl="1">
              <a:defRPr/>
            </a:pPr>
            <a:r>
              <a:rPr lang="en-GB" dirty="0"/>
              <a:t>Knapp (1989): the city states of Canaan were imperially dominated vassal states</a:t>
            </a:r>
          </a:p>
          <a:p>
            <a:pPr>
              <a:defRPr/>
            </a:pPr>
            <a:r>
              <a:rPr lang="en-GB" dirty="0"/>
              <a:t>Characterised by cultural impoverishment</a:t>
            </a:r>
          </a:p>
          <a:p>
            <a:pPr lvl="1">
              <a:defRPr/>
            </a:pPr>
            <a:r>
              <a:rPr lang="en-GB" dirty="0"/>
              <a:t>But palaces &amp; temples identified at a number of sites</a:t>
            </a:r>
          </a:p>
          <a:p>
            <a:pPr lvl="1">
              <a:defRPr/>
            </a:pPr>
            <a:r>
              <a:rPr lang="en-GB" dirty="0"/>
              <a:t>Participating in international maritime trade</a:t>
            </a:r>
          </a:p>
        </p:txBody>
      </p:sp>
      <p:pic>
        <p:nvPicPr>
          <p:cNvPr id="6" name="Picture 13" descr="hazor-uppercity-east640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4000"/>
          </a:blip>
          <a:srcRect/>
          <a:stretch>
            <a:fillRect/>
          </a:stretch>
        </p:blipFill>
        <p:spPr bwMode="auto">
          <a:xfrm>
            <a:off x="5724128" y="2492896"/>
            <a:ext cx="3123548" cy="207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 descr="rehov Eg governor.gif"/>
          <p:cNvPicPr>
            <a:picLocks noChangeAspect="1"/>
          </p:cNvPicPr>
          <p:nvPr/>
        </p:nvPicPr>
        <p:blipFill>
          <a:blip r:embed="rId2" cstate="email">
            <a:lum bright="-14000" contrast="-16000"/>
          </a:blip>
          <a:srcRect/>
          <a:stretch>
            <a:fillRect/>
          </a:stretch>
        </p:blipFill>
        <p:spPr bwMode="auto">
          <a:xfrm>
            <a:off x="6643702" y="4426710"/>
            <a:ext cx="2172518" cy="21479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4" descr="rehov_Egyptian pots.jpg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696542" y="2285992"/>
            <a:ext cx="2947292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Egyptians in Palestine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5720" y="1773936"/>
            <a:ext cx="4572032" cy="479833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Egyptian residencies identified at:</a:t>
            </a:r>
          </a:p>
          <a:p>
            <a:pPr lvl="1">
              <a:defRPr/>
            </a:pPr>
            <a:r>
              <a:rPr lang="en-GB" dirty="0"/>
              <a:t>Ajjul &amp; Deir el </a:t>
            </a:r>
            <a:r>
              <a:rPr lang="en-GB" dirty="0" err="1"/>
              <a:t>Balah</a:t>
            </a:r>
            <a:endParaRPr lang="en-GB" dirty="0"/>
          </a:p>
          <a:p>
            <a:pPr lvl="1">
              <a:defRPr/>
            </a:pPr>
            <a:r>
              <a:rPr lang="en-GB" dirty="0"/>
              <a:t>Tel </a:t>
            </a:r>
            <a:r>
              <a:rPr lang="en-GB" dirty="0" err="1"/>
              <a:t>Rehov</a:t>
            </a:r>
            <a:endParaRPr lang="en-GB" dirty="0"/>
          </a:p>
          <a:p>
            <a:pPr lvl="1">
              <a:defRPr/>
            </a:pPr>
            <a:r>
              <a:rPr lang="en-GB" dirty="0"/>
              <a:t>Beth Shan: Egyptian garrison</a:t>
            </a:r>
          </a:p>
          <a:p>
            <a:pPr>
              <a:defRPr/>
            </a:pPr>
            <a:r>
              <a:rPr lang="en-GB" dirty="0"/>
              <a:t>Egyptian pottery at Tel </a:t>
            </a:r>
            <a:r>
              <a:rPr lang="en-GB" dirty="0" err="1"/>
              <a:t>Rehov</a:t>
            </a:r>
            <a:r>
              <a:rPr lang="en-GB" dirty="0"/>
              <a:t> &amp; Beth Shan</a:t>
            </a:r>
          </a:p>
          <a:p>
            <a:pPr>
              <a:defRPr/>
            </a:pPr>
            <a:r>
              <a:rPr lang="en-GB" dirty="0"/>
              <a:t>El-</a:t>
            </a:r>
            <a:r>
              <a:rPr lang="en-GB" dirty="0" err="1"/>
              <a:t>Moghraqa</a:t>
            </a:r>
            <a:r>
              <a:rPr lang="en-GB" dirty="0"/>
              <a:t>: </a:t>
            </a:r>
            <a:r>
              <a:rPr lang="en-GB" dirty="0" smtClean="0"/>
              <a:t>possible </a:t>
            </a:r>
            <a:r>
              <a:rPr lang="en-GB" dirty="0"/>
              <a:t>funerary cones</a:t>
            </a:r>
          </a:p>
          <a:p>
            <a:pPr>
              <a:defRPr/>
            </a:pPr>
            <a:r>
              <a:rPr lang="en-GB" dirty="0"/>
              <a:t>Ajjul: “Governor’s tomb”: with Egyptian named objects</a:t>
            </a:r>
          </a:p>
        </p:txBody>
      </p:sp>
      <p:pic>
        <p:nvPicPr>
          <p:cNvPr id="8" name="Picture 3" descr="Gaza5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6786578" y="214290"/>
            <a:ext cx="2097948" cy="2727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Palaces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7158" y="1773936"/>
            <a:ext cx="4138642" cy="479833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dirty="0"/>
              <a:t>Palaces (or </a:t>
            </a:r>
            <a:r>
              <a:rPr lang="en-GB" dirty="0">
                <a:solidFill>
                  <a:srgbClr val="FFC000"/>
                </a:solidFill>
              </a:rPr>
              <a:t>elite residences</a:t>
            </a:r>
            <a:r>
              <a:rPr lang="en-GB" dirty="0"/>
              <a:t>) identified at Megiddo, Lachish &amp; </a:t>
            </a:r>
            <a:r>
              <a:rPr lang="en-GB" dirty="0" err="1"/>
              <a:t>Hazor</a:t>
            </a:r>
            <a:r>
              <a:rPr lang="en-GB" dirty="0"/>
              <a:t>:</a:t>
            </a:r>
          </a:p>
          <a:p>
            <a:pPr lvl="1">
              <a:defRPr/>
            </a:pPr>
            <a:r>
              <a:rPr lang="en-GB" dirty="0"/>
              <a:t>Not on same scale as Syrian palaces</a:t>
            </a:r>
          </a:p>
          <a:p>
            <a:pPr>
              <a:defRPr/>
            </a:pPr>
            <a:r>
              <a:rPr lang="en-GB" dirty="0"/>
              <a:t>Control of wealth / luxury objects:</a:t>
            </a:r>
          </a:p>
          <a:p>
            <a:pPr lvl="1">
              <a:defRPr/>
            </a:pPr>
            <a:r>
              <a:rPr lang="en-GB" dirty="0"/>
              <a:t>Megiddo ivories (Egyptian hippopotamus ivory)</a:t>
            </a:r>
          </a:p>
          <a:p>
            <a:pPr lvl="1">
              <a:defRPr/>
            </a:pPr>
            <a:r>
              <a:rPr lang="en-GB" dirty="0"/>
              <a:t>International style of decoration</a:t>
            </a:r>
          </a:p>
        </p:txBody>
      </p:sp>
      <p:pic>
        <p:nvPicPr>
          <p:cNvPr id="9" name="Picture 8" descr="megidd griffin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70525" y="0"/>
            <a:ext cx="3673475" cy="180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3" descr="LBpalaces.gif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4876" y="2000240"/>
            <a:ext cx="40386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9" descr="Harp-Ivory-Megiddo-300w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42317" y="4643446"/>
            <a:ext cx="3684151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 descr="ByblosObeliskTemple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4000" contrast="-4000"/>
          </a:blip>
          <a:srcRect/>
          <a:stretch>
            <a:fillRect/>
          </a:stretch>
        </p:blipFill>
        <p:spPr bwMode="auto">
          <a:xfrm>
            <a:off x="5715008" y="214290"/>
            <a:ext cx="3139810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Temples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5720" y="1773936"/>
            <a:ext cx="4210080" cy="4798336"/>
          </a:xfrm>
        </p:spPr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dirty="0"/>
              <a:t>MB temples continue to be used at </a:t>
            </a:r>
            <a:r>
              <a:rPr lang="en-GB" dirty="0" err="1"/>
              <a:t>Hazor</a:t>
            </a:r>
            <a:r>
              <a:rPr lang="en-GB" dirty="0"/>
              <a:t> &amp; Megiddo)</a:t>
            </a:r>
          </a:p>
          <a:p>
            <a:pPr>
              <a:defRPr/>
            </a:pPr>
            <a:r>
              <a:rPr lang="en-GB" dirty="0" err="1"/>
              <a:t>Hazor</a:t>
            </a:r>
            <a:r>
              <a:rPr lang="en-GB" dirty="0"/>
              <a:t>: rebuilt in the 14th century, adding a new entrance hall</a:t>
            </a:r>
          </a:p>
          <a:p>
            <a:pPr lvl="1">
              <a:defRPr/>
            </a:pPr>
            <a:r>
              <a:rPr lang="en-GB" dirty="0"/>
              <a:t>The inner wall lined by large basalt orthostats</a:t>
            </a:r>
          </a:p>
          <a:p>
            <a:pPr lvl="1">
              <a:defRPr/>
            </a:pPr>
            <a:r>
              <a:rPr lang="en-GB" dirty="0"/>
              <a:t>2 carved with crouching lions</a:t>
            </a:r>
          </a:p>
          <a:p>
            <a:pPr>
              <a:defRPr/>
            </a:pPr>
            <a:r>
              <a:rPr lang="en-GB" dirty="0"/>
              <a:t>Byblos &amp; Gezer: high places with standing stones (</a:t>
            </a:r>
            <a:r>
              <a:rPr lang="en-GB" dirty="0" err="1">
                <a:solidFill>
                  <a:srgbClr val="FFC000"/>
                </a:solidFill>
              </a:rPr>
              <a:t>masebot</a:t>
            </a:r>
            <a:r>
              <a:rPr lang="en-GB" dirty="0"/>
              <a:t>)</a:t>
            </a:r>
          </a:p>
          <a:p>
            <a:pPr lvl="1">
              <a:defRPr/>
            </a:pPr>
            <a:r>
              <a:rPr lang="en-GB" dirty="0" err="1"/>
              <a:t>Egyptianising</a:t>
            </a:r>
            <a:r>
              <a:rPr lang="en-GB" dirty="0"/>
              <a:t> bronze figurines from Temple of the  Obelisks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7" name="Picture 6" descr="LB bronze figureins, Byblos.gif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57752" y="2357430"/>
            <a:ext cx="3159267" cy="4071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7" descr="hazor-lion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7215206" y="4786322"/>
            <a:ext cx="1737750" cy="19288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Burials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5720" y="1773936"/>
            <a:ext cx="4500594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Variable </a:t>
            </a:r>
            <a:r>
              <a:rPr lang="en-GB" dirty="0" smtClean="0"/>
              <a:t>practices (cultural diversity?):</a:t>
            </a:r>
            <a:endParaRPr lang="en-GB" dirty="0"/>
          </a:p>
          <a:p>
            <a:pPr>
              <a:defRPr/>
            </a:pPr>
            <a:r>
              <a:rPr lang="en-GB" dirty="0"/>
              <a:t>Ugarit: intramural in corbel-vaulted tombs</a:t>
            </a:r>
          </a:p>
          <a:p>
            <a:pPr>
              <a:defRPr/>
            </a:pPr>
            <a:r>
              <a:rPr lang="en-GB" dirty="0"/>
              <a:t>Chamber tombs for multiple inhumations</a:t>
            </a:r>
          </a:p>
          <a:p>
            <a:pPr>
              <a:defRPr/>
            </a:pPr>
            <a:r>
              <a:rPr lang="en-GB" dirty="0" err="1"/>
              <a:t>Egyptianising</a:t>
            </a:r>
            <a:r>
              <a:rPr lang="en-GB" dirty="0"/>
              <a:t> practices: </a:t>
            </a:r>
            <a:endParaRPr lang="en-GB" dirty="0" smtClean="0"/>
          </a:p>
          <a:p>
            <a:pPr lvl="1">
              <a:defRPr/>
            </a:pPr>
            <a:r>
              <a:rPr lang="en-GB" dirty="0" smtClean="0"/>
              <a:t>Use </a:t>
            </a:r>
            <a:r>
              <a:rPr lang="en-GB" dirty="0"/>
              <a:t>of clay coffins at Beth Shan &amp; Deir </a:t>
            </a:r>
            <a:r>
              <a:rPr lang="en-GB" dirty="0" smtClean="0"/>
              <a:t>el-</a:t>
            </a:r>
            <a:r>
              <a:rPr lang="en-GB" dirty="0" err="1" smtClean="0"/>
              <a:t>Balah</a:t>
            </a:r>
            <a:endParaRPr lang="en-GB" dirty="0"/>
          </a:p>
        </p:txBody>
      </p:sp>
      <p:pic>
        <p:nvPicPr>
          <p:cNvPr id="9" name="Picture 2" descr="DeirelBalah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214942" y="1928802"/>
            <a:ext cx="3260193" cy="4624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5" descr="tomb1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500665" y="214290"/>
            <a:ext cx="3524275" cy="264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Burials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829180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/>
              <a:t>Richly furnished with variety of grave goods:</a:t>
            </a:r>
          </a:p>
          <a:p>
            <a:pPr lvl="1">
              <a:defRPr/>
            </a:pPr>
            <a:r>
              <a:rPr lang="en-GB" dirty="0" smtClean="0"/>
              <a:t>A certain degree of choice exercised over funerary furniture</a:t>
            </a:r>
          </a:p>
          <a:p>
            <a:pPr lvl="1">
              <a:defRPr/>
            </a:pPr>
            <a:r>
              <a:rPr lang="en-GB" dirty="0" smtClean="0"/>
              <a:t>Open to material from other cultures</a:t>
            </a:r>
            <a:endParaRPr lang="en-GB" dirty="0"/>
          </a:p>
          <a:p>
            <a:pPr>
              <a:defRPr/>
            </a:pPr>
            <a:r>
              <a:rPr lang="en-GB" dirty="0"/>
              <a:t>Local &amp; imported  pottery (from Cyprus &amp; the Aegean</a:t>
            </a:r>
            <a:r>
              <a:rPr lang="en-GB" dirty="0" smtClean="0"/>
              <a:t>)</a:t>
            </a:r>
          </a:p>
          <a:p>
            <a:pPr>
              <a:defRPr/>
            </a:pPr>
            <a:r>
              <a:rPr lang="en-GB" dirty="0" smtClean="0"/>
              <a:t>Jewellery</a:t>
            </a:r>
            <a:r>
              <a:rPr lang="en-GB" dirty="0"/>
              <a:t>, </a:t>
            </a:r>
            <a:r>
              <a:rPr lang="en-GB" dirty="0" smtClean="0"/>
              <a:t>seals</a:t>
            </a:r>
          </a:p>
          <a:p>
            <a:pPr>
              <a:defRPr/>
            </a:pPr>
            <a:r>
              <a:rPr lang="en-GB" dirty="0" smtClean="0"/>
              <a:t>Weapons,</a:t>
            </a:r>
          </a:p>
          <a:p>
            <a:pPr>
              <a:defRPr/>
            </a:pPr>
            <a:r>
              <a:rPr lang="en-GB" dirty="0" smtClean="0"/>
              <a:t>Toiletry </a:t>
            </a:r>
            <a:r>
              <a:rPr lang="en-GB" dirty="0"/>
              <a:t>articles</a:t>
            </a:r>
          </a:p>
        </p:txBody>
      </p:sp>
      <p:pic>
        <p:nvPicPr>
          <p:cNvPr id="9" name="Content Placeholder 8" descr="deir el balah necklac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6446379" y="357166"/>
            <a:ext cx="2245194" cy="285752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deir ele balah mirror.jpg"/>
          <p:cNvPicPr>
            <a:picLocks noChangeAspect="1"/>
          </p:cNvPicPr>
          <p:nvPr/>
        </p:nvPicPr>
        <p:blipFill>
          <a:blip r:embed="rId3">
            <a:lum bright="-6000" contrast="-6000"/>
          </a:blip>
          <a:srcRect/>
          <a:stretch>
            <a:fillRect/>
          </a:stretch>
        </p:blipFill>
        <p:spPr bwMode="auto">
          <a:xfrm>
            <a:off x="5429256" y="3357562"/>
            <a:ext cx="2485645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Summary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2800" dirty="0"/>
              <a:t>Incredibly rich data</a:t>
            </a:r>
          </a:p>
          <a:p>
            <a:pPr>
              <a:defRPr/>
            </a:pPr>
            <a:r>
              <a:rPr lang="en-GB" sz="2800" dirty="0"/>
              <a:t>Levant is moving into an </a:t>
            </a:r>
            <a:r>
              <a:rPr lang="en-GB" sz="2800" dirty="0">
                <a:solidFill>
                  <a:srgbClr val="FFC000"/>
                </a:solidFill>
              </a:rPr>
              <a:t>‘international’ </a:t>
            </a:r>
            <a:r>
              <a:rPr lang="en-GB" sz="2800" dirty="0"/>
              <a:t>period:</a:t>
            </a:r>
          </a:p>
          <a:p>
            <a:pPr lvl="1">
              <a:defRPr/>
            </a:pPr>
            <a:r>
              <a:rPr lang="en-GB" sz="2400" dirty="0"/>
              <a:t>Trading contacts</a:t>
            </a:r>
          </a:p>
          <a:p>
            <a:pPr lvl="1">
              <a:defRPr/>
            </a:pPr>
            <a:r>
              <a:rPr lang="en-GB" sz="2400" dirty="0"/>
              <a:t>Imperialism: Egypt &amp; Hittites in particular</a:t>
            </a:r>
          </a:p>
          <a:p>
            <a:pPr lvl="1">
              <a:defRPr/>
            </a:pPr>
            <a:r>
              <a:rPr lang="en-GB" sz="2400" dirty="0"/>
              <a:t>Artistic styles</a:t>
            </a:r>
          </a:p>
          <a:p>
            <a:pPr>
              <a:defRPr/>
            </a:pPr>
            <a:r>
              <a:rPr lang="en-GB" sz="2800" dirty="0"/>
              <a:t>North &amp; south have very different political organisation:</a:t>
            </a:r>
          </a:p>
          <a:p>
            <a:pPr lvl="1">
              <a:defRPr/>
            </a:pPr>
            <a:r>
              <a:rPr lang="en-GB" sz="2400" dirty="0"/>
              <a:t>Ugarit &amp; Alalakh both command large territories &amp; wield a certain amount of political</a:t>
            </a:r>
          </a:p>
          <a:p>
            <a:pPr lvl="1">
              <a:defRPr/>
            </a:pPr>
            <a:r>
              <a:rPr lang="en-GB" sz="2400" dirty="0"/>
              <a:t>Southern sites are smaller city states</a:t>
            </a:r>
          </a:p>
          <a:p>
            <a:pPr>
              <a:defRPr/>
            </a:pP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44</TotalTime>
  <Words>1038</Words>
  <Application>Microsoft Office PowerPoint</Application>
  <PresentationFormat>On-screen Show (4:3)</PresentationFormat>
  <Paragraphs>155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Module</vt:lpstr>
      <vt:lpstr>Pharaohs, Phoenicians &amp; Peoples of the Sea</vt:lpstr>
      <vt:lpstr>Transition to LBA</vt:lpstr>
      <vt:lpstr>MB-LB Transition</vt:lpstr>
      <vt:lpstr>Super Powers</vt:lpstr>
      <vt:lpstr>Super Powers</vt:lpstr>
      <vt:lpstr>Super Powers</vt:lpstr>
      <vt:lpstr>Super Powers</vt:lpstr>
      <vt:lpstr>Super Powers</vt:lpstr>
      <vt:lpstr>Trade &amp; Exchange</vt:lpstr>
      <vt:lpstr>Trade &amp; Exchange</vt:lpstr>
      <vt:lpstr>Ugarit</vt:lpstr>
      <vt:lpstr>Ugarit </vt:lpstr>
      <vt:lpstr>Ugarit </vt:lpstr>
      <vt:lpstr>Alalakh</vt:lpstr>
      <vt:lpstr>Alalakh</vt:lpstr>
      <vt:lpstr>LBA Palestine</vt:lpstr>
      <vt:lpstr>Egyptians in Palestine</vt:lpstr>
      <vt:lpstr>Palaces</vt:lpstr>
      <vt:lpstr>Temples</vt:lpstr>
      <vt:lpstr>Burials</vt:lpstr>
      <vt:lpstr>Burials</vt:lpstr>
      <vt:lpstr>Summary</vt:lpstr>
    </vt:vector>
  </TitlesOfParts>
  <Company>Gilfach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Pharaohs, Phoenicians &amp; Peoples of the Sea</dc:title>
  <dc:creator>Louise Steel</dc:creator>
  <cp:lastModifiedBy>Louise Steel</cp:lastModifiedBy>
  <cp:revision>28</cp:revision>
  <dcterms:created xsi:type="dcterms:W3CDTF">2012-03-07T18:28:24Z</dcterms:created>
  <dcterms:modified xsi:type="dcterms:W3CDTF">2013-03-05T15:15:35Z</dcterms:modified>
</cp:coreProperties>
</file>