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63" r:id="rId4"/>
    <p:sldId id="264" r:id="rId5"/>
    <p:sldId id="258" r:id="rId6"/>
    <p:sldId id="259" r:id="rId7"/>
    <p:sldId id="262" r:id="rId8"/>
    <p:sldId id="260" r:id="rId9"/>
    <p:sldId id="261"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0" autoAdjust="0"/>
    <p:restoredTop sz="94660"/>
  </p:normalViewPr>
  <p:slideViewPr>
    <p:cSldViewPr snapToGrid="0">
      <p:cViewPr varScale="1">
        <p:scale>
          <a:sx n="74" d="100"/>
          <a:sy n="74" d="100"/>
        </p:scale>
        <p:origin x="37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DAC173-F16D-4562-AEE8-3E08CF3242BC}" type="datetimeFigureOut">
              <a:rPr lang="en-US" smtClean="0"/>
              <a:t>4/7/22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2198538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DAC173-F16D-4562-AEE8-3E08CF3242BC}" type="datetimeFigureOut">
              <a:rPr lang="en-US" smtClean="0"/>
              <a:t>4/7/22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416688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DAC173-F16D-4562-AEE8-3E08CF3242BC}" type="datetimeFigureOut">
              <a:rPr lang="en-US" smtClean="0"/>
              <a:t>4/7/22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19752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DAC173-F16D-4562-AEE8-3E08CF3242BC}" type="datetimeFigureOut">
              <a:rPr lang="en-US" smtClean="0"/>
              <a:t>4/7/22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2473131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DAC173-F16D-4562-AEE8-3E08CF3242BC}" type="datetimeFigureOut">
              <a:rPr lang="en-US" smtClean="0"/>
              <a:t>4/7/22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3380689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DAC173-F16D-4562-AEE8-3E08CF3242BC}" type="datetimeFigureOut">
              <a:rPr lang="en-US" smtClean="0"/>
              <a:t>4/7/22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3528730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DAC173-F16D-4562-AEE8-3E08CF3242BC}" type="datetimeFigureOut">
              <a:rPr lang="en-US" smtClean="0"/>
              <a:t>4/7/22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2160459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DAC173-F16D-4562-AEE8-3E08CF3242BC}" type="datetimeFigureOut">
              <a:rPr lang="en-US" smtClean="0"/>
              <a:t>4/7/22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693200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DAC173-F16D-4562-AEE8-3E08CF3242BC}" type="datetimeFigureOut">
              <a:rPr lang="en-US" smtClean="0"/>
              <a:t>4/7/22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1736333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DAC173-F16D-4562-AEE8-3E08CF3242BC}" type="datetimeFigureOut">
              <a:rPr lang="en-US" smtClean="0"/>
              <a:t>4/7/22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167179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DAC173-F16D-4562-AEE8-3E08CF3242BC}" type="datetimeFigureOut">
              <a:rPr lang="en-US" smtClean="0"/>
              <a:t>4/7/22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541338-7748-469C-AD52-85368768075E}"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992779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DAC173-F16D-4562-AEE8-3E08CF3242BC}" type="datetimeFigureOut">
              <a:rPr lang="en-US" smtClean="0"/>
              <a:t>4/7/22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10259711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DAC173-F16D-4562-AEE8-3E08CF3242BC}" type="datetimeFigureOut">
              <a:rPr lang="en-US" smtClean="0"/>
              <a:t>4/7/22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541338-7748-469C-AD52-85368768075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247066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DAC173-F16D-4562-AEE8-3E08CF3242BC}" type="datetimeFigureOut">
              <a:rPr lang="en-US" smtClean="0"/>
              <a:t>4/7/22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42481854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DAC173-F16D-4562-AEE8-3E08CF3242BC}" type="datetimeFigureOut">
              <a:rPr lang="en-US" smtClean="0"/>
              <a:t>4/7/22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4310182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DAC173-F16D-4562-AEE8-3E08CF3242BC}" type="datetimeFigureOut">
              <a:rPr lang="en-US" smtClean="0"/>
              <a:t>4/7/22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541338-7748-469C-AD52-85368768075E}" type="slidenum">
              <a:rPr lang="en-US" smtClean="0"/>
              <a:t>‹#›</a:t>
            </a:fld>
            <a:endParaRPr lang="en-US"/>
          </a:p>
        </p:txBody>
      </p:sp>
    </p:spTree>
    <p:extLst>
      <p:ext uri="{BB962C8B-B14F-4D97-AF65-F5344CB8AC3E}">
        <p14:creationId xmlns:p14="http://schemas.microsoft.com/office/powerpoint/2010/main" val="2777639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1DAC173-F16D-4562-AEE8-3E08CF3242BC}" type="datetimeFigureOut">
              <a:rPr lang="en-US" smtClean="0"/>
              <a:t>4/7/22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9541338-7748-469C-AD52-85368768075E}" type="slidenum">
              <a:rPr lang="en-US" smtClean="0"/>
              <a:t>‹#›</a:t>
            </a:fld>
            <a:endParaRPr lang="en-US"/>
          </a:p>
        </p:txBody>
      </p:sp>
    </p:spTree>
    <p:extLst>
      <p:ext uri="{BB962C8B-B14F-4D97-AF65-F5344CB8AC3E}">
        <p14:creationId xmlns:p14="http://schemas.microsoft.com/office/powerpoint/2010/main" val="96936000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072494"/>
            <a:ext cx="7766936" cy="1646302"/>
          </a:xfrm>
        </p:spPr>
        <p:txBody>
          <a:bodyPr>
            <a:normAutofit fontScale="90000"/>
          </a:bodyPr>
          <a:lstStyle/>
          <a:p>
            <a:pPr algn="ctr"/>
            <a:r>
              <a:rPr lang="en-US" dirty="0"/>
              <a:t> COLLABORATION TOOLS COMMONLY USED IN UTWSD </a:t>
            </a:r>
          </a:p>
        </p:txBody>
      </p:sp>
      <p:sp>
        <p:nvSpPr>
          <p:cNvPr id="3" name="Subtitle 2"/>
          <p:cNvSpPr>
            <a:spLocks noGrp="1"/>
          </p:cNvSpPr>
          <p:nvPr>
            <p:ph type="subTitle" idx="1"/>
          </p:nvPr>
        </p:nvSpPr>
        <p:spPr>
          <a:xfrm>
            <a:off x="1507067" y="4050833"/>
            <a:ext cx="7766936" cy="2182542"/>
          </a:xfrm>
        </p:spPr>
        <p:txBody>
          <a:bodyPr>
            <a:normAutofit/>
          </a:bodyPr>
          <a:lstStyle/>
          <a:p>
            <a:pPr algn="ctr"/>
            <a:r>
              <a:rPr lang="en-GB"/>
              <a:t>Bilyana Ivanova 2108263</a:t>
            </a:r>
            <a:endParaRPr lang="en-US" dirty="0"/>
          </a:p>
          <a:p>
            <a:pPr algn="ctr"/>
            <a:r>
              <a:rPr lang="en-US"/>
              <a:t>Date </a:t>
            </a:r>
            <a:r>
              <a:rPr lang="en-GB"/>
              <a:t>07.04.2022</a:t>
            </a:r>
          </a:p>
          <a:p>
            <a:pPr algn="ctr"/>
            <a:r>
              <a:rPr lang="en-GB"/>
              <a:t>University of Wales Trinity Saint David </a:t>
            </a:r>
            <a:endParaRPr lang="en-US" dirty="0"/>
          </a:p>
        </p:txBody>
      </p:sp>
    </p:spTree>
    <p:extLst>
      <p:ext uri="{BB962C8B-B14F-4D97-AF65-F5344CB8AC3E}">
        <p14:creationId xmlns:p14="http://schemas.microsoft.com/office/powerpoint/2010/main" val="503151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3266"/>
            <a:ext cx="10515600" cy="1325563"/>
          </a:xfrm>
        </p:spPr>
        <p:txBody>
          <a:bodyPr/>
          <a:lstStyle/>
          <a:p>
            <a:r>
              <a:rPr lang="en-GB" dirty="0"/>
              <a:t>Introduction </a:t>
            </a:r>
            <a:endParaRPr lang="en-US" dirty="0"/>
          </a:p>
        </p:txBody>
      </p:sp>
      <p:sp>
        <p:nvSpPr>
          <p:cNvPr id="3" name="Content Placeholder 2"/>
          <p:cNvSpPr>
            <a:spLocks noGrp="1"/>
          </p:cNvSpPr>
          <p:nvPr>
            <p:ph idx="1"/>
          </p:nvPr>
        </p:nvSpPr>
        <p:spPr>
          <a:xfrm>
            <a:off x="336884" y="1048251"/>
            <a:ext cx="9348029" cy="5551321"/>
          </a:xfrm>
        </p:spPr>
        <p:txBody>
          <a:bodyPr>
            <a:normAutofit/>
          </a:bodyPr>
          <a:lstStyle/>
          <a:p>
            <a:r>
              <a:rPr lang="en-US" dirty="0"/>
              <a:t>Within higher education, the phrase cooperation has become associated with productive research and collegiality. </a:t>
            </a:r>
          </a:p>
          <a:p>
            <a:r>
              <a:rPr lang="en-US" dirty="0"/>
              <a:t>Proposals for institutional initiatives generally involve interdepartmental coordination.</a:t>
            </a:r>
          </a:p>
          <a:p>
            <a:r>
              <a:rPr lang="en-US" dirty="0"/>
              <a:t>Digital abilities are widely described as the skills required to “utilize digital devices, communication apps, and networks to obtain and manage information,” from simple web searching and emailing to expert programming and development.</a:t>
            </a:r>
          </a:p>
          <a:p>
            <a:r>
              <a:rPr lang="en-US" dirty="0"/>
              <a:t>Digital natives like Millennial and Gen will already be familiar with these fundamental abilities, but the older generations may have to acquire them.</a:t>
            </a:r>
          </a:p>
          <a:p>
            <a:r>
              <a:rPr lang="en-US" dirty="0"/>
              <a:t>The following presentation focuses on the digital collaboration tools that are commonly used in UTWSD. </a:t>
            </a:r>
          </a:p>
          <a:p>
            <a:pPr lvl="0"/>
            <a:r>
              <a:rPr lang="en-US" dirty="0"/>
              <a:t>The research question answered is: </a:t>
            </a:r>
            <a:r>
              <a:rPr lang="en-GB" dirty="0"/>
              <a:t>Is there a need to provide training on how to use technology to collaborate at UWTSD? </a:t>
            </a:r>
            <a:endParaRPr lang="en-US" dirty="0"/>
          </a:p>
          <a:p>
            <a:endParaRPr lang="en-US" dirty="0"/>
          </a:p>
        </p:txBody>
      </p:sp>
    </p:spTree>
    <p:extLst>
      <p:ext uri="{BB962C8B-B14F-4D97-AF65-F5344CB8AC3E}">
        <p14:creationId xmlns:p14="http://schemas.microsoft.com/office/powerpoint/2010/main" val="800452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relevant existing research </a:t>
            </a:r>
            <a:endParaRPr lang="en-US" dirty="0"/>
          </a:p>
        </p:txBody>
      </p:sp>
      <p:sp>
        <p:nvSpPr>
          <p:cNvPr id="3" name="Content Placeholder 2"/>
          <p:cNvSpPr>
            <a:spLocks noGrp="1"/>
          </p:cNvSpPr>
          <p:nvPr>
            <p:ph idx="1"/>
          </p:nvPr>
        </p:nvSpPr>
        <p:spPr>
          <a:xfrm>
            <a:off x="677334" y="1465130"/>
            <a:ext cx="8596668" cy="3880773"/>
          </a:xfrm>
        </p:spPr>
        <p:txBody>
          <a:bodyPr>
            <a:normAutofit/>
          </a:bodyPr>
          <a:lstStyle/>
          <a:p>
            <a:r>
              <a:rPr lang="en-US" dirty="0"/>
              <a:t>In the past, technology in university education has allowed for new modes of communication and cooperation to be developed and used.</a:t>
            </a:r>
          </a:p>
          <a:p>
            <a:r>
              <a:rPr lang="en-US" dirty="0"/>
              <a:t>The emergence of speedier communication methods two-way audio/video through instant messaging (IM)—has enabled coworkers and partners to overcome the physical boundaries that divide them, allowing a faster transfer of information and faster feedback on fresh concepts and outcomes (Lomas, et al., 2008),</a:t>
            </a:r>
          </a:p>
          <a:p>
            <a:r>
              <a:rPr lang="en-US" dirty="0"/>
              <a:t>Once considered as just stand-ins in face-to-face conferences, today’s collaboration tools contain text annotations, video, sound, as well as other synchronous tools that enable many “hands” to alter thoughts, objects, and concepts from distant places (Lomas, et al., 2008). </a:t>
            </a:r>
          </a:p>
        </p:txBody>
      </p:sp>
    </p:spTree>
    <p:extLst>
      <p:ext uri="{BB962C8B-B14F-4D97-AF65-F5344CB8AC3E}">
        <p14:creationId xmlns:p14="http://schemas.microsoft.com/office/powerpoint/2010/main" val="4281672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relevant existing research </a:t>
            </a:r>
            <a:endParaRPr lang="en-US" dirty="0"/>
          </a:p>
        </p:txBody>
      </p:sp>
      <p:sp>
        <p:nvSpPr>
          <p:cNvPr id="3" name="Content Placeholder 2"/>
          <p:cNvSpPr>
            <a:spLocks noGrp="1"/>
          </p:cNvSpPr>
          <p:nvPr>
            <p:ph idx="1"/>
          </p:nvPr>
        </p:nvSpPr>
        <p:spPr>
          <a:xfrm>
            <a:off x="677334" y="1684071"/>
            <a:ext cx="8596668" cy="3880773"/>
          </a:xfrm>
        </p:spPr>
        <p:txBody>
          <a:bodyPr/>
          <a:lstStyle/>
          <a:p>
            <a:r>
              <a:rPr lang="en-US" dirty="0"/>
              <a:t>Students were the first to utilize these technologies on college campuses, not whether they realized the importance of them in a learning setting. </a:t>
            </a:r>
          </a:p>
          <a:p>
            <a:r>
              <a:rPr lang="en-US" dirty="0" err="1"/>
              <a:t>Millennials</a:t>
            </a:r>
            <a:r>
              <a:rPr lang="en-US" dirty="0"/>
              <a:t> have completely integrated the network apps they use to communicate with friends into their educational toolkit, taking advantage of a simultaneous, cooperative effort of Web 2.0 technologies to share content with classmates or discuss common problems in the classroom (Smith, and Turner, 2015).</a:t>
            </a:r>
          </a:p>
        </p:txBody>
      </p:sp>
    </p:spTree>
    <p:extLst>
      <p:ext uri="{BB962C8B-B14F-4D97-AF65-F5344CB8AC3E}">
        <p14:creationId xmlns:p14="http://schemas.microsoft.com/office/powerpoint/2010/main" val="1817893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Some of the collaborative tools </a:t>
            </a:r>
          </a:p>
        </p:txBody>
      </p:sp>
      <p:sp>
        <p:nvSpPr>
          <p:cNvPr id="3" name="Content Placeholder 2"/>
          <p:cNvSpPr>
            <a:spLocks noGrp="1"/>
          </p:cNvSpPr>
          <p:nvPr>
            <p:ph idx="1"/>
          </p:nvPr>
        </p:nvSpPr>
        <p:spPr/>
        <p:txBody>
          <a:bodyPr/>
          <a:lstStyle/>
          <a:p>
            <a:r>
              <a:rPr lang="en-US" dirty="0"/>
              <a:t>Collaboration suites </a:t>
            </a:r>
          </a:p>
          <a:p>
            <a:r>
              <a:rPr lang="en-US" dirty="0"/>
              <a:t>Project management tools.</a:t>
            </a:r>
          </a:p>
          <a:p>
            <a:r>
              <a:rPr lang="en-US" dirty="0"/>
              <a:t>Course management tools. </a:t>
            </a:r>
          </a:p>
          <a:p>
            <a:r>
              <a:rPr lang="en-US" dirty="0"/>
              <a:t>Real time communication </a:t>
            </a:r>
          </a:p>
        </p:txBody>
      </p:sp>
    </p:spTree>
    <p:extLst>
      <p:ext uri="{BB962C8B-B14F-4D97-AF65-F5344CB8AC3E}">
        <p14:creationId xmlns:p14="http://schemas.microsoft.com/office/powerpoint/2010/main" val="3194863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4004" y="609600"/>
            <a:ext cx="8596668" cy="1320800"/>
          </a:xfrm>
        </p:spPr>
        <p:txBody>
          <a:bodyPr/>
          <a:lstStyle/>
          <a:p>
            <a:r>
              <a:rPr lang="en-US" dirty="0"/>
              <a:t>Collaboration suites </a:t>
            </a:r>
            <a:br>
              <a:rPr lang="en-US" dirty="0"/>
            </a:br>
            <a:endParaRPr lang="en-US" dirty="0"/>
          </a:p>
        </p:txBody>
      </p:sp>
      <p:sp>
        <p:nvSpPr>
          <p:cNvPr id="3" name="Content Placeholder 2"/>
          <p:cNvSpPr>
            <a:spLocks noGrp="1"/>
          </p:cNvSpPr>
          <p:nvPr>
            <p:ph idx="1"/>
          </p:nvPr>
        </p:nvSpPr>
        <p:spPr>
          <a:xfrm>
            <a:off x="509909" y="1696950"/>
            <a:ext cx="8596668" cy="3880773"/>
          </a:xfrm>
        </p:spPr>
        <p:txBody>
          <a:bodyPr>
            <a:normAutofit/>
          </a:bodyPr>
          <a:lstStyle/>
          <a:p>
            <a:r>
              <a:rPr lang="en-US" dirty="0"/>
              <a:t>Several firms have built families of apps that address a variety of collaborative purposes. </a:t>
            </a:r>
          </a:p>
          <a:p>
            <a:r>
              <a:rPr lang="en-US" dirty="0"/>
              <a:t>Although any of these tools may be used on its own, they are generally created to function in concert with one another for maximum efficiency.</a:t>
            </a:r>
          </a:p>
          <a:p>
            <a:r>
              <a:rPr lang="en-US" dirty="0"/>
              <a:t>These systems could contain standard desktop software for word processing, spreadsheets, communication, or calendaring, but frequently extend beyond basic functionality by virtue of the capacity for these artifacts to be accessed and changed by numerous individuals.</a:t>
            </a:r>
          </a:p>
          <a:p>
            <a:r>
              <a:rPr lang="en-US" dirty="0"/>
              <a:t>Collaboration suites additionally might include an extra “aggregator” application that enables elements from each of the other apps to be pulled together into a single work space (</a:t>
            </a:r>
            <a:r>
              <a:rPr lang="en-US" dirty="0" err="1"/>
              <a:t>Hilger</a:t>
            </a:r>
            <a:r>
              <a:rPr lang="en-US" dirty="0"/>
              <a:t>, and Wahl, 2022).</a:t>
            </a:r>
          </a:p>
        </p:txBody>
      </p:sp>
    </p:spTree>
    <p:extLst>
      <p:ext uri="{BB962C8B-B14F-4D97-AF65-F5344CB8AC3E}">
        <p14:creationId xmlns:p14="http://schemas.microsoft.com/office/powerpoint/2010/main" val="3066436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8399" y="995966"/>
            <a:ext cx="8596668" cy="1320800"/>
          </a:xfrm>
        </p:spPr>
        <p:txBody>
          <a:bodyPr/>
          <a:lstStyle/>
          <a:p>
            <a:r>
              <a:rPr lang="en-US" dirty="0"/>
              <a:t>Course management tools.</a:t>
            </a:r>
            <a:br>
              <a:rPr lang="en-US" dirty="0"/>
            </a:br>
            <a:endParaRPr lang="en-US" dirty="0"/>
          </a:p>
        </p:txBody>
      </p:sp>
      <p:sp>
        <p:nvSpPr>
          <p:cNvPr id="3" name="Content Placeholder 2"/>
          <p:cNvSpPr>
            <a:spLocks noGrp="1"/>
          </p:cNvSpPr>
          <p:nvPr>
            <p:ph idx="1"/>
          </p:nvPr>
        </p:nvSpPr>
        <p:spPr/>
        <p:txBody>
          <a:bodyPr/>
          <a:lstStyle/>
          <a:p>
            <a:r>
              <a:rPr lang="en-US" dirty="0"/>
              <a:t>It is common for project management solutions to address a wide range of logistical concerns such as planning and monitoring of time and resources as well as job and resource allocation.</a:t>
            </a:r>
          </a:p>
          <a:p>
            <a:r>
              <a:rPr lang="en-US" dirty="0"/>
              <a:t>Using these technologies, instructors may keep tabs on group dynamics and assess their students' working process and communications during a semester-long project (Kuna, 2012).</a:t>
            </a:r>
          </a:p>
        </p:txBody>
      </p:sp>
    </p:spTree>
    <p:extLst>
      <p:ext uri="{BB962C8B-B14F-4D97-AF65-F5344CB8AC3E}">
        <p14:creationId xmlns:p14="http://schemas.microsoft.com/office/powerpoint/2010/main" val="2061941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82412"/>
          </a:xfrm>
        </p:spPr>
        <p:txBody>
          <a:bodyPr>
            <a:normAutofit/>
          </a:bodyPr>
          <a:lstStyle/>
          <a:p>
            <a:r>
              <a:rPr lang="en-US" dirty="0"/>
              <a:t>Project management tools.</a:t>
            </a:r>
          </a:p>
        </p:txBody>
      </p:sp>
      <p:sp>
        <p:nvSpPr>
          <p:cNvPr id="3" name="Content Placeholder 2"/>
          <p:cNvSpPr>
            <a:spLocks noGrp="1"/>
          </p:cNvSpPr>
          <p:nvPr>
            <p:ph idx="1"/>
          </p:nvPr>
        </p:nvSpPr>
        <p:spPr>
          <a:xfrm>
            <a:off x="525379" y="1347538"/>
            <a:ext cx="9082260" cy="5751094"/>
          </a:xfrm>
        </p:spPr>
        <p:txBody>
          <a:bodyPr/>
          <a:lstStyle/>
          <a:p>
            <a:r>
              <a:rPr lang="en-US" dirty="0"/>
              <a:t>It is common for project management solutions to address a wide range of logistical concerns such as planning and monitoring of time and resources as well as job and resource allocation.</a:t>
            </a:r>
          </a:p>
          <a:p>
            <a:r>
              <a:rPr lang="en-US" dirty="0"/>
              <a:t>These tools could be particularly useful for semester-long projects where the teacher wishes to monitor group interactions and assess students’ </a:t>
            </a:r>
            <a:r>
              <a:rPr lang="en-US" dirty="0" err="1"/>
              <a:t>workprocesses</a:t>
            </a:r>
            <a:r>
              <a:rPr lang="en-US" dirty="0"/>
              <a:t> and communications (</a:t>
            </a:r>
            <a:r>
              <a:rPr lang="en-US" dirty="0" err="1"/>
              <a:t>Akhmetshin</a:t>
            </a:r>
            <a:r>
              <a:rPr lang="en-US" dirty="0"/>
              <a:t>,  et al., 2019). </a:t>
            </a:r>
          </a:p>
        </p:txBody>
      </p:sp>
    </p:spTree>
    <p:extLst>
      <p:ext uri="{BB962C8B-B14F-4D97-AF65-F5344CB8AC3E}">
        <p14:creationId xmlns:p14="http://schemas.microsoft.com/office/powerpoint/2010/main" val="2890445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Real time communication </a:t>
            </a:r>
          </a:p>
        </p:txBody>
      </p:sp>
      <p:sp>
        <p:nvSpPr>
          <p:cNvPr id="3" name="Content Placeholder 2"/>
          <p:cNvSpPr>
            <a:spLocks noGrp="1"/>
          </p:cNvSpPr>
          <p:nvPr>
            <p:ph idx="1"/>
          </p:nvPr>
        </p:nvSpPr>
        <p:spPr/>
        <p:txBody>
          <a:bodyPr/>
          <a:lstStyle/>
          <a:p>
            <a:r>
              <a:rPr lang="en-US" dirty="0"/>
              <a:t>Products in this category include online-based presentation tools, screen sharing software, web or audio conferencing tools, and VoIP (Voice over Internet Protocol) or internet-based telecommunications.</a:t>
            </a:r>
          </a:p>
          <a:p>
            <a:r>
              <a:rPr lang="en-US" dirty="0"/>
              <a:t>These technologies are particularly valuable for project teams that are not co-located, or who undertake a major percentage of their work at a distance. They enable teams to share work in progress, debate issues (Nguyen, et al., 2018).</a:t>
            </a:r>
          </a:p>
        </p:txBody>
      </p:sp>
    </p:spTree>
    <p:extLst>
      <p:ext uri="{BB962C8B-B14F-4D97-AF65-F5344CB8AC3E}">
        <p14:creationId xmlns:p14="http://schemas.microsoft.com/office/powerpoint/2010/main" val="2703301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16241"/>
            <a:ext cx="10364451" cy="1596177"/>
          </a:xfrm>
        </p:spPr>
        <p:txBody>
          <a:bodyPr/>
          <a:lstStyle/>
          <a:p>
            <a:r>
              <a:rPr lang="en-US" dirty="0"/>
              <a:t>Proposed method </a:t>
            </a:r>
          </a:p>
        </p:txBody>
      </p:sp>
      <p:sp>
        <p:nvSpPr>
          <p:cNvPr id="3" name="Content Placeholder 2"/>
          <p:cNvSpPr>
            <a:spLocks noGrp="1"/>
          </p:cNvSpPr>
          <p:nvPr>
            <p:ph idx="1"/>
          </p:nvPr>
        </p:nvSpPr>
        <p:spPr>
          <a:xfrm>
            <a:off x="1275009" y="1311025"/>
            <a:ext cx="12192000" cy="4967426"/>
          </a:xfrm>
        </p:spPr>
        <p:txBody>
          <a:bodyPr/>
          <a:lstStyle/>
          <a:p>
            <a:r>
              <a:rPr lang="en-US" b="1" dirty="0"/>
              <a:t>Questions to be asked</a:t>
            </a:r>
          </a:p>
          <a:p>
            <a:pPr marL="0" indent="0">
              <a:buNone/>
            </a:pPr>
            <a:r>
              <a:rPr lang="en-US" dirty="0"/>
              <a:t>Which are the most used tools in UTWSD?</a:t>
            </a:r>
          </a:p>
          <a:p>
            <a:pPr marL="0" indent="0">
              <a:buNone/>
            </a:pPr>
            <a:r>
              <a:rPr lang="en-US" dirty="0"/>
              <a:t>Which do you use most?</a:t>
            </a:r>
          </a:p>
          <a:p>
            <a:pPr marL="0" indent="0">
              <a:buNone/>
            </a:pPr>
            <a:r>
              <a:rPr lang="en-US" dirty="0"/>
              <a:t>Which is the best tool that you use?</a:t>
            </a:r>
          </a:p>
          <a:p>
            <a:pPr marL="0" indent="0">
              <a:buNone/>
            </a:pPr>
            <a:r>
              <a:rPr lang="en-US" dirty="0"/>
              <a:t>Which is the newest collaboration tool? </a:t>
            </a:r>
          </a:p>
          <a:p>
            <a:r>
              <a:rPr lang="en-US" b="1" dirty="0"/>
              <a:t>Who would be asked </a:t>
            </a:r>
            <a:endParaRPr lang="en-US" dirty="0"/>
          </a:p>
          <a:p>
            <a:pPr marL="0" indent="0">
              <a:buNone/>
            </a:pPr>
            <a:r>
              <a:rPr lang="en-US" dirty="0"/>
              <a:t>Students will be engaged in these questions </a:t>
            </a:r>
          </a:p>
          <a:p>
            <a:pPr marL="0" indent="0">
              <a:buNone/>
            </a:pPr>
            <a:r>
              <a:rPr lang="en-US" dirty="0"/>
              <a:t>Experts In it in </a:t>
            </a:r>
            <a:r>
              <a:rPr lang="en-US" dirty="0" err="1"/>
              <a:t>utwsd</a:t>
            </a:r>
            <a:r>
              <a:rPr lang="en-US" dirty="0"/>
              <a:t> will be engaged </a:t>
            </a:r>
          </a:p>
          <a:p>
            <a:pPr marL="0" indent="0">
              <a:buNone/>
            </a:pPr>
            <a:r>
              <a:rPr lang="en-US" dirty="0"/>
              <a:t>Tutors will also be involved in the same. </a:t>
            </a:r>
          </a:p>
        </p:txBody>
      </p:sp>
    </p:spTree>
    <p:extLst>
      <p:ext uri="{BB962C8B-B14F-4D97-AF65-F5344CB8AC3E}">
        <p14:creationId xmlns:p14="http://schemas.microsoft.com/office/powerpoint/2010/main" val="21830665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 think I will find out</a:t>
            </a:r>
          </a:p>
        </p:txBody>
      </p:sp>
      <p:sp>
        <p:nvSpPr>
          <p:cNvPr id="3" name="Content Placeholder 2"/>
          <p:cNvSpPr>
            <a:spLocks noGrp="1"/>
          </p:cNvSpPr>
          <p:nvPr>
            <p:ph idx="1"/>
          </p:nvPr>
        </p:nvSpPr>
        <p:spPr/>
        <p:txBody>
          <a:bodyPr/>
          <a:lstStyle/>
          <a:p>
            <a:r>
              <a:rPr lang="en-US" dirty="0"/>
              <a:t>I believe there will be new tools that have come up and are being used in the university. </a:t>
            </a:r>
          </a:p>
          <a:p>
            <a:r>
              <a:rPr lang="en-US" dirty="0"/>
              <a:t>I will also find out how they are used or applied in the different classes and levels. </a:t>
            </a:r>
          </a:p>
          <a:p>
            <a:r>
              <a:rPr lang="en-US" dirty="0"/>
              <a:t>I think I will also find out the most preferred tools and why they are preferred. </a:t>
            </a:r>
          </a:p>
        </p:txBody>
      </p:sp>
    </p:spTree>
    <p:extLst>
      <p:ext uri="{BB962C8B-B14F-4D97-AF65-F5344CB8AC3E}">
        <p14:creationId xmlns:p14="http://schemas.microsoft.com/office/powerpoint/2010/main" val="3529130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References </a:t>
            </a:r>
          </a:p>
        </p:txBody>
      </p:sp>
      <p:sp>
        <p:nvSpPr>
          <p:cNvPr id="3" name="Content Placeholder 2"/>
          <p:cNvSpPr>
            <a:spLocks noGrp="1"/>
          </p:cNvSpPr>
          <p:nvPr>
            <p:ph idx="1"/>
          </p:nvPr>
        </p:nvSpPr>
        <p:spPr>
          <a:xfrm>
            <a:off x="677334" y="1400735"/>
            <a:ext cx="8596668" cy="3880773"/>
          </a:xfrm>
        </p:spPr>
        <p:txBody>
          <a:bodyPr>
            <a:normAutofit fontScale="70000" lnSpcReduction="20000"/>
          </a:bodyPr>
          <a:lstStyle/>
          <a:p>
            <a:r>
              <a:rPr lang="en-US" dirty="0" err="1"/>
              <a:t>Kyaw</a:t>
            </a:r>
            <a:r>
              <a:rPr lang="en-US" dirty="0"/>
              <a:t>, B.M., </a:t>
            </a:r>
            <a:r>
              <a:rPr lang="en-US" dirty="0" err="1"/>
              <a:t>Posadzki</a:t>
            </a:r>
            <a:r>
              <a:rPr lang="en-US" dirty="0"/>
              <a:t>, P., Paddock, S., Car, J., Campbell, J. and Car, L.T., 2019. Effectiveness of digital education on communication skills among medical students: systematic review and meta-analysis by the digital health education collaboration. </a:t>
            </a:r>
            <a:r>
              <a:rPr lang="en-US" i="1" dirty="0"/>
              <a:t>Journal of medical Internet research</a:t>
            </a:r>
            <a:r>
              <a:rPr lang="en-US" dirty="0"/>
              <a:t>, </a:t>
            </a:r>
            <a:r>
              <a:rPr lang="en-US" i="1" dirty="0"/>
              <a:t>21</a:t>
            </a:r>
            <a:r>
              <a:rPr lang="en-US" dirty="0"/>
              <a:t>(8), p.e12967.</a:t>
            </a:r>
          </a:p>
          <a:p>
            <a:r>
              <a:rPr lang="en-US" dirty="0"/>
              <a:t>Lomas, C., Burke, M. and Page, C.L., 2008. Collaboration tools. </a:t>
            </a:r>
            <a:r>
              <a:rPr lang="en-US" i="1" dirty="0" err="1"/>
              <a:t>Educause</a:t>
            </a:r>
            <a:r>
              <a:rPr lang="en-US" i="1" dirty="0"/>
              <a:t> learning initiative</a:t>
            </a:r>
            <a:r>
              <a:rPr lang="en-US" dirty="0"/>
              <a:t>, </a:t>
            </a:r>
            <a:r>
              <a:rPr lang="en-US" i="1" dirty="0"/>
              <a:t>2</a:t>
            </a:r>
            <a:r>
              <a:rPr lang="en-US" dirty="0"/>
              <a:t>(11).</a:t>
            </a:r>
          </a:p>
          <a:p>
            <a:r>
              <a:rPr lang="en-US" dirty="0"/>
              <a:t>Smith, C. and Turner, S., 2015. The radical transformation of diversity and inclusion: The millennial influence. </a:t>
            </a:r>
            <a:r>
              <a:rPr lang="en-US" i="1" dirty="0"/>
              <a:t>Deloitte University</a:t>
            </a:r>
            <a:r>
              <a:rPr lang="en-US" dirty="0"/>
              <a:t>.</a:t>
            </a:r>
          </a:p>
          <a:p>
            <a:r>
              <a:rPr lang="en-US" dirty="0" err="1"/>
              <a:t>Hilger</a:t>
            </a:r>
            <a:r>
              <a:rPr lang="en-US" dirty="0"/>
              <a:t>, J. and Wahl, Z., 2022. Collaboration Suites. In </a:t>
            </a:r>
            <a:r>
              <a:rPr lang="en-US" i="1" dirty="0"/>
              <a:t>Making Knowledge Management Clickable</a:t>
            </a:r>
            <a:r>
              <a:rPr lang="en-US" dirty="0"/>
              <a:t> (pp. 147-154). Springer, Cham.</a:t>
            </a:r>
          </a:p>
          <a:p>
            <a:r>
              <a:rPr lang="en-US" dirty="0"/>
              <a:t>Kuna, A.S., 2012. </a:t>
            </a:r>
            <a:r>
              <a:rPr lang="en-US" i="1" dirty="0"/>
              <a:t>Learner interaction patterns and student perceptions toward using selected tools in an online course management system</a:t>
            </a:r>
            <a:r>
              <a:rPr lang="en-US" dirty="0"/>
              <a:t>. Iowa State University.</a:t>
            </a:r>
          </a:p>
          <a:p>
            <a:r>
              <a:rPr lang="en-US" dirty="0" err="1"/>
              <a:t>Akhmetshin</a:t>
            </a:r>
            <a:r>
              <a:rPr lang="en-US" dirty="0"/>
              <a:t>, E.M., Romanov, P.Y., </a:t>
            </a:r>
            <a:r>
              <a:rPr lang="en-US" dirty="0" err="1"/>
              <a:t>Zakieva</a:t>
            </a:r>
            <a:r>
              <a:rPr lang="en-US" dirty="0"/>
              <a:t>, R.R., </a:t>
            </a:r>
            <a:r>
              <a:rPr lang="en-US" dirty="0" err="1"/>
              <a:t>Zhminko</a:t>
            </a:r>
            <a:r>
              <a:rPr lang="en-US" dirty="0"/>
              <a:t>, A.E., </a:t>
            </a:r>
            <a:r>
              <a:rPr lang="en-US" dirty="0" err="1"/>
              <a:t>Aleshko</a:t>
            </a:r>
            <a:r>
              <a:rPr lang="en-US" dirty="0"/>
              <a:t>, R.A. and Makarov, A.L., 2019. Modern approaches to innovative project management in entrepreneurship education: A review of methods and applications in education. </a:t>
            </a:r>
            <a:r>
              <a:rPr lang="en-US" i="1" dirty="0"/>
              <a:t>Journal of Entrepreneurship Education</a:t>
            </a:r>
            <a:r>
              <a:rPr lang="en-US" dirty="0"/>
              <a:t>, </a:t>
            </a:r>
            <a:r>
              <a:rPr lang="en-US" i="1" dirty="0"/>
              <a:t>22</a:t>
            </a:r>
            <a:r>
              <a:rPr lang="en-US" dirty="0"/>
              <a:t>, pp.1-15.</a:t>
            </a:r>
          </a:p>
          <a:p>
            <a:r>
              <a:rPr lang="en-US" dirty="0"/>
              <a:t>Nguyen, N.T., </a:t>
            </a:r>
            <a:r>
              <a:rPr lang="en-US" dirty="0" err="1"/>
              <a:t>Leu</a:t>
            </a:r>
            <a:r>
              <a:rPr lang="en-US" dirty="0"/>
              <a:t>, M.C. and Liu, X.F., 2018. </a:t>
            </a:r>
            <a:r>
              <a:rPr lang="en-US" dirty="0" err="1"/>
              <a:t>RTEthernet</a:t>
            </a:r>
            <a:r>
              <a:rPr lang="en-US" dirty="0"/>
              <a:t>: Real‐time communication for manufacturing </a:t>
            </a:r>
            <a:r>
              <a:rPr lang="en-US" dirty="0" err="1"/>
              <a:t>cyberphysical</a:t>
            </a:r>
            <a:r>
              <a:rPr lang="en-US" dirty="0"/>
              <a:t> systems. </a:t>
            </a:r>
            <a:r>
              <a:rPr lang="en-US" i="1" dirty="0"/>
              <a:t>Transactions on Emerging Telecommunications Technologies</a:t>
            </a:r>
            <a:r>
              <a:rPr lang="en-US" dirty="0"/>
              <a:t>, </a:t>
            </a:r>
            <a:r>
              <a:rPr lang="en-US" i="1" dirty="0"/>
              <a:t>29</a:t>
            </a:r>
            <a:r>
              <a:rPr lang="en-US" dirty="0"/>
              <a:t>(7), p.e3433.</a:t>
            </a:r>
          </a:p>
          <a:p>
            <a:endParaRPr lang="en-US" dirty="0"/>
          </a:p>
        </p:txBody>
      </p:sp>
    </p:spTree>
    <p:extLst>
      <p:ext uri="{BB962C8B-B14F-4D97-AF65-F5344CB8AC3E}">
        <p14:creationId xmlns:p14="http://schemas.microsoft.com/office/powerpoint/2010/main" val="430104842"/>
      </p:ext>
    </p:extLst>
  </p:cSld>
  <p:clrMapOvr>
    <a:masterClrMapping/>
  </p:clrMapOvr>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98</TotalTime>
  <Words>876</Words>
  <Application>Microsoft Office PowerPoint</Application>
  <PresentationFormat>Widescreen</PresentationFormat>
  <Paragraphs>60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 COLLABORATION TOOLS COMMONLY USED IN UTWSD </vt:lpstr>
      <vt:lpstr>Introduction </vt:lpstr>
      <vt:lpstr>Any relevant existing research </vt:lpstr>
      <vt:lpstr>Any relevant existing research </vt:lpstr>
      <vt:lpstr>Some of the collaborative tools </vt:lpstr>
      <vt:lpstr>Collaboration suites  </vt:lpstr>
      <vt:lpstr>Course management tools. </vt:lpstr>
      <vt:lpstr>Project management tools.</vt:lpstr>
      <vt:lpstr>Real time communication </vt:lpstr>
      <vt:lpstr>Proposed method </vt:lpstr>
      <vt:lpstr>What I think I will find out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Bilyana Ivanova</cp:lastModifiedBy>
  <cp:revision>41</cp:revision>
  <dcterms:created xsi:type="dcterms:W3CDTF">2022-04-03T13:08:43Z</dcterms:created>
  <dcterms:modified xsi:type="dcterms:W3CDTF">2022-04-07T19:58:43Z</dcterms:modified>
</cp:coreProperties>
</file>