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4660"/>
  </p:normalViewPr>
  <p:slideViewPr>
    <p:cSldViewPr snapToGrid="0">
      <p:cViewPr varScale="1">
        <p:scale>
          <a:sx n="77" d="100"/>
          <a:sy n="77" d="100"/>
        </p:scale>
        <p:origin x="75" y="6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60%max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Sheet1!$B$3:$B$14</c:f>
              <c:numCache>
                <c:formatCode>General</c:formatCode>
                <c:ptCount val="12"/>
                <c:pt idx="0">
                  <c:v>180</c:v>
                </c:pt>
                <c:pt idx="1">
                  <c:v>165</c:v>
                </c:pt>
                <c:pt idx="2">
                  <c:v>140</c:v>
                </c:pt>
                <c:pt idx="3">
                  <c:v>110</c:v>
                </c:pt>
                <c:pt idx="4">
                  <c:v>95</c:v>
                </c:pt>
                <c:pt idx="5">
                  <c:v>88</c:v>
                </c:pt>
                <c:pt idx="6">
                  <c:v>90</c:v>
                </c:pt>
                <c:pt idx="7">
                  <c:v>135</c:v>
                </c:pt>
                <c:pt idx="8">
                  <c:v>170</c:v>
                </c:pt>
                <c:pt idx="9">
                  <c:v>180</c:v>
                </c:pt>
                <c:pt idx="10">
                  <c:v>180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CAA-4CD6-A090-3A21C7B427D2}"/>
            </c:ext>
          </c:extLst>
        </c:ser>
        <c:ser>
          <c:idx val="1"/>
          <c:order val="1"/>
          <c:tx>
            <c:strRef>
              <c:f>Sheet1!$C$2</c:f>
              <c:strCache>
                <c:ptCount val="1"/>
                <c:pt idx="0">
                  <c:v>70%max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Sheet1!$C$3:$C$14</c:f>
              <c:numCache>
                <c:formatCode>General</c:formatCode>
                <c:ptCount val="12"/>
                <c:pt idx="0">
                  <c:v>178</c:v>
                </c:pt>
                <c:pt idx="1">
                  <c:v>160</c:v>
                </c:pt>
                <c:pt idx="2">
                  <c:v>140</c:v>
                </c:pt>
                <c:pt idx="3">
                  <c:v>110</c:v>
                </c:pt>
                <c:pt idx="4">
                  <c:v>90</c:v>
                </c:pt>
                <c:pt idx="5">
                  <c:v>88</c:v>
                </c:pt>
                <c:pt idx="6">
                  <c:v>90</c:v>
                </c:pt>
                <c:pt idx="7">
                  <c:v>130</c:v>
                </c:pt>
                <c:pt idx="8">
                  <c:v>170</c:v>
                </c:pt>
                <c:pt idx="9">
                  <c:v>180</c:v>
                </c:pt>
                <c:pt idx="10">
                  <c:v>180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8CAA-4CD6-A090-3A21C7B427D2}"/>
            </c:ext>
          </c:extLst>
        </c:ser>
        <c:ser>
          <c:idx val="2"/>
          <c:order val="2"/>
          <c:tx>
            <c:strRef>
              <c:f>Sheet1!$D$2</c:f>
              <c:strCache>
                <c:ptCount val="1"/>
                <c:pt idx="0">
                  <c:v>80%max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Sheet1!$D$3:$D$14</c:f>
              <c:numCache>
                <c:formatCode>General</c:formatCode>
                <c:ptCount val="12"/>
                <c:pt idx="0">
                  <c:v>180</c:v>
                </c:pt>
                <c:pt idx="1">
                  <c:v>160</c:v>
                </c:pt>
                <c:pt idx="2">
                  <c:v>135</c:v>
                </c:pt>
                <c:pt idx="3">
                  <c:v>110</c:v>
                </c:pt>
                <c:pt idx="4">
                  <c:v>94</c:v>
                </c:pt>
                <c:pt idx="5">
                  <c:v>85</c:v>
                </c:pt>
                <c:pt idx="6">
                  <c:v>90</c:v>
                </c:pt>
                <c:pt idx="7">
                  <c:v>120</c:v>
                </c:pt>
                <c:pt idx="8">
                  <c:v>140</c:v>
                </c:pt>
                <c:pt idx="9">
                  <c:v>160</c:v>
                </c:pt>
                <c:pt idx="10">
                  <c:v>180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8CAA-4CD6-A090-3A21C7B427D2}"/>
            </c:ext>
          </c:extLst>
        </c:ser>
        <c:ser>
          <c:idx val="3"/>
          <c:order val="3"/>
          <c:tx>
            <c:strRef>
              <c:f>Sheet1!$E$2</c:f>
              <c:strCache>
                <c:ptCount val="1"/>
                <c:pt idx="0">
                  <c:v>90%max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Sheet1!$E$3:$E$14</c:f>
              <c:numCache>
                <c:formatCode>General</c:formatCode>
                <c:ptCount val="12"/>
                <c:pt idx="0">
                  <c:v>175</c:v>
                </c:pt>
                <c:pt idx="1">
                  <c:v>140</c:v>
                </c:pt>
                <c:pt idx="2">
                  <c:v>120</c:v>
                </c:pt>
                <c:pt idx="3">
                  <c:v>95</c:v>
                </c:pt>
                <c:pt idx="4">
                  <c:v>80</c:v>
                </c:pt>
                <c:pt idx="5">
                  <c:v>80</c:v>
                </c:pt>
                <c:pt idx="6">
                  <c:v>85</c:v>
                </c:pt>
                <c:pt idx="7">
                  <c:v>100</c:v>
                </c:pt>
                <c:pt idx="8">
                  <c:v>130</c:v>
                </c:pt>
                <c:pt idx="9">
                  <c:v>150</c:v>
                </c:pt>
                <c:pt idx="10">
                  <c:v>170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8CAA-4CD6-A090-3A21C7B42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5895168"/>
        <c:axId val="525895496"/>
      </c:scatterChart>
      <c:valAx>
        <c:axId val="5258951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5895496"/>
        <c:crosses val="autoZero"/>
        <c:crossBetween val="midCat"/>
      </c:valAx>
      <c:valAx>
        <c:axId val="5258954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 (degrees)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589516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60%max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Sheet1!$B$3:$B$14</c:f>
              <c:numCache>
                <c:formatCode>General</c:formatCode>
                <c:ptCount val="12"/>
                <c:pt idx="0">
                  <c:v>180</c:v>
                </c:pt>
                <c:pt idx="1">
                  <c:v>165</c:v>
                </c:pt>
                <c:pt idx="2">
                  <c:v>140</c:v>
                </c:pt>
                <c:pt idx="3">
                  <c:v>110</c:v>
                </c:pt>
                <c:pt idx="4">
                  <c:v>95</c:v>
                </c:pt>
                <c:pt idx="5">
                  <c:v>88</c:v>
                </c:pt>
                <c:pt idx="6">
                  <c:v>90</c:v>
                </c:pt>
                <c:pt idx="7">
                  <c:v>135</c:v>
                </c:pt>
                <c:pt idx="8">
                  <c:v>170</c:v>
                </c:pt>
                <c:pt idx="9">
                  <c:v>180</c:v>
                </c:pt>
                <c:pt idx="10">
                  <c:v>180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CAA-4CD6-A090-3A21C7B427D2}"/>
            </c:ext>
          </c:extLst>
        </c:ser>
        <c:ser>
          <c:idx val="1"/>
          <c:order val="1"/>
          <c:tx>
            <c:strRef>
              <c:f>Sheet1!$C$2</c:f>
              <c:strCache>
                <c:ptCount val="1"/>
                <c:pt idx="0">
                  <c:v>70%max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Sheet1!$C$3:$C$14</c:f>
              <c:numCache>
                <c:formatCode>General</c:formatCode>
                <c:ptCount val="12"/>
                <c:pt idx="0">
                  <c:v>178</c:v>
                </c:pt>
                <c:pt idx="1">
                  <c:v>160</c:v>
                </c:pt>
                <c:pt idx="2">
                  <c:v>140</c:v>
                </c:pt>
                <c:pt idx="3">
                  <c:v>110</c:v>
                </c:pt>
                <c:pt idx="4">
                  <c:v>90</c:v>
                </c:pt>
                <c:pt idx="5">
                  <c:v>88</c:v>
                </c:pt>
                <c:pt idx="6">
                  <c:v>90</c:v>
                </c:pt>
                <c:pt idx="7">
                  <c:v>130</c:v>
                </c:pt>
                <c:pt idx="8">
                  <c:v>170</c:v>
                </c:pt>
                <c:pt idx="9">
                  <c:v>180</c:v>
                </c:pt>
                <c:pt idx="10">
                  <c:v>180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8CAA-4CD6-A090-3A21C7B427D2}"/>
            </c:ext>
          </c:extLst>
        </c:ser>
        <c:ser>
          <c:idx val="2"/>
          <c:order val="2"/>
          <c:tx>
            <c:strRef>
              <c:f>Sheet1!$D$2</c:f>
              <c:strCache>
                <c:ptCount val="1"/>
                <c:pt idx="0">
                  <c:v>80%max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Sheet1!$D$3:$D$14</c:f>
              <c:numCache>
                <c:formatCode>General</c:formatCode>
                <c:ptCount val="12"/>
                <c:pt idx="0">
                  <c:v>180</c:v>
                </c:pt>
                <c:pt idx="1">
                  <c:v>160</c:v>
                </c:pt>
                <c:pt idx="2">
                  <c:v>135</c:v>
                </c:pt>
                <c:pt idx="3">
                  <c:v>110</c:v>
                </c:pt>
                <c:pt idx="4">
                  <c:v>94</c:v>
                </c:pt>
                <c:pt idx="5">
                  <c:v>85</c:v>
                </c:pt>
                <c:pt idx="6">
                  <c:v>90</c:v>
                </c:pt>
                <c:pt idx="7">
                  <c:v>120</c:v>
                </c:pt>
                <c:pt idx="8">
                  <c:v>140</c:v>
                </c:pt>
                <c:pt idx="9">
                  <c:v>160</c:v>
                </c:pt>
                <c:pt idx="10">
                  <c:v>180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8CAA-4CD6-A090-3A21C7B427D2}"/>
            </c:ext>
          </c:extLst>
        </c:ser>
        <c:ser>
          <c:idx val="3"/>
          <c:order val="3"/>
          <c:tx>
            <c:strRef>
              <c:f>Sheet1!$E$2</c:f>
              <c:strCache>
                <c:ptCount val="1"/>
                <c:pt idx="0">
                  <c:v>90%max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Sheet1!$A$3:$A$14</c:f>
              <c:numCache>
                <c:formatCode>General</c:formatCode>
                <c:ptCount val="12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</c:numCache>
            </c:numRef>
          </c:xVal>
          <c:yVal>
            <c:numRef>
              <c:f>Sheet1!$E$3:$E$14</c:f>
              <c:numCache>
                <c:formatCode>General</c:formatCode>
                <c:ptCount val="12"/>
                <c:pt idx="0">
                  <c:v>175</c:v>
                </c:pt>
                <c:pt idx="1">
                  <c:v>140</c:v>
                </c:pt>
                <c:pt idx="2">
                  <c:v>120</c:v>
                </c:pt>
                <c:pt idx="3">
                  <c:v>95</c:v>
                </c:pt>
                <c:pt idx="4">
                  <c:v>80</c:v>
                </c:pt>
                <c:pt idx="5">
                  <c:v>80</c:v>
                </c:pt>
                <c:pt idx="6">
                  <c:v>85</c:v>
                </c:pt>
                <c:pt idx="7">
                  <c:v>100</c:v>
                </c:pt>
                <c:pt idx="8">
                  <c:v>130</c:v>
                </c:pt>
                <c:pt idx="9">
                  <c:v>150</c:v>
                </c:pt>
                <c:pt idx="10">
                  <c:v>170</c:v>
                </c:pt>
                <c:pt idx="11">
                  <c:v>180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8CAA-4CD6-A090-3A21C7B427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25895168"/>
        <c:axId val="525895496"/>
      </c:scatterChart>
      <c:valAx>
        <c:axId val="5258951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5895496"/>
        <c:crosses val="autoZero"/>
        <c:crossBetween val="midCat"/>
      </c:valAx>
      <c:valAx>
        <c:axId val="5258954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Angle (degrees)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589516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smoothMarker"/>
        <c:varyColors val="0"/>
        <c:ser>
          <c:idx val="0"/>
          <c:order val="0"/>
          <c:tx>
            <c:strRef>
              <c:f>Sheet1!$O$2</c:f>
              <c:strCache>
                <c:ptCount val="1"/>
                <c:pt idx="0">
                  <c:v>60%max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Sheet1!$N$3:$N$16</c:f>
              <c:numCache>
                <c:formatCode>General</c:formatCode>
                <c:ptCount val="14"/>
                <c:pt idx="0">
                  <c:v>0</c:v>
                </c:pt>
                <c:pt idx="1">
                  <c:v>0.05</c:v>
                </c:pt>
                <c:pt idx="2">
                  <c:v>0.2</c:v>
                </c:pt>
                <c:pt idx="3">
                  <c:v>0.4</c:v>
                </c:pt>
                <c:pt idx="4">
                  <c:v>0.6</c:v>
                </c:pt>
                <c:pt idx="5">
                  <c:v>0.8</c:v>
                </c:pt>
                <c:pt idx="6">
                  <c:v>1</c:v>
                </c:pt>
                <c:pt idx="7">
                  <c:v>1.2</c:v>
                </c:pt>
                <c:pt idx="8">
                  <c:v>1.4</c:v>
                </c:pt>
                <c:pt idx="9">
                  <c:v>1.6</c:v>
                </c:pt>
                <c:pt idx="10">
                  <c:v>1.8</c:v>
                </c:pt>
                <c:pt idx="11">
                  <c:v>2</c:v>
                </c:pt>
                <c:pt idx="12">
                  <c:v>2.2000000000000002</c:v>
                </c:pt>
                <c:pt idx="13">
                  <c:v>2.4</c:v>
                </c:pt>
              </c:numCache>
            </c:numRef>
          </c:xVal>
          <c:yVal>
            <c:numRef>
              <c:f>Sheet1!$O$3:$O$16</c:f>
              <c:numCache>
                <c:formatCode>General</c:formatCode>
                <c:ptCount val="14"/>
                <c:pt idx="0">
                  <c:v>0</c:v>
                </c:pt>
                <c:pt idx="1">
                  <c:v>-375</c:v>
                </c:pt>
                <c:pt idx="2">
                  <c:v>-250</c:v>
                </c:pt>
                <c:pt idx="3">
                  <c:v>-125</c:v>
                </c:pt>
                <c:pt idx="4">
                  <c:v>375</c:v>
                </c:pt>
                <c:pt idx="5">
                  <c:v>200</c:v>
                </c:pt>
                <c:pt idx="6">
                  <c:v>225</c:v>
                </c:pt>
                <c:pt idx="7">
                  <c:v>1075</c:v>
                </c:pt>
                <c:pt idx="8">
                  <c:v>-250</c:v>
                </c:pt>
                <c:pt idx="9">
                  <c:v>-625</c:v>
                </c:pt>
                <c:pt idx="10">
                  <c:v>-250</c:v>
                </c:pt>
                <c:pt idx="11">
                  <c:v>0</c:v>
                </c:pt>
                <c:pt idx="12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743D-43DF-923C-9D24BFE9FE1E}"/>
            </c:ext>
          </c:extLst>
        </c:ser>
        <c:ser>
          <c:idx val="1"/>
          <c:order val="1"/>
          <c:tx>
            <c:strRef>
              <c:f>Sheet1!$P$2</c:f>
              <c:strCache>
                <c:ptCount val="1"/>
                <c:pt idx="0">
                  <c:v>70%max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Sheet1!$N$3:$N$16</c:f>
              <c:numCache>
                <c:formatCode>General</c:formatCode>
                <c:ptCount val="14"/>
                <c:pt idx="0">
                  <c:v>0</c:v>
                </c:pt>
                <c:pt idx="1">
                  <c:v>0.05</c:v>
                </c:pt>
                <c:pt idx="2">
                  <c:v>0.2</c:v>
                </c:pt>
                <c:pt idx="3">
                  <c:v>0.4</c:v>
                </c:pt>
                <c:pt idx="4">
                  <c:v>0.6</c:v>
                </c:pt>
                <c:pt idx="5">
                  <c:v>0.8</c:v>
                </c:pt>
                <c:pt idx="6">
                  <c:v>1</c:v>
                </c:pt>
                <c:pt idx="7">
                  <c:v>1.2</c:v>
                </c:pt>
                <c:pt idx="8">
                  <c:v>1.4</c:v>
                </c:pt>
                <c:pt idx="9">
                  <c:v>1.6</c:v>
                </c:pt>
                <c:pt idx="10">
                  <c:v>1.8</c:v>
                </c:pt>
                <c:pt idx="11">
                  <c:v>2</c:v>
                </c:pt>
                <c:pt idx="12">
                  <c:v>2.2000000000000002</c:v>
                </c:pt>
                <c:pt idx="13">
                  <c:v>2.4</c:v>
                </c:pt>
              </c:numCache>
            </c:numRef>
          </c:xVal>
          <c:yVal>
            <c:numRef>
              <c:f>Sheet1!$P$3:$P$16</c:f>
              <c:numCache>
                <c:formatCode>General</c:formatCode>
                <c:ptCount val="14"/>
                <c:pt idx="0">
                  <c:v>0</c:v>
                </c:pt>
                <c:pt idx="1">
                  <c:v>-450</c:v>
                </c:pt>
                <c:pt idx="2">
                  <c:v>-50</c:v>
                </c:pt>
                <c:pt idx="3">
                  <c:v>-250</c:v>
                </c:pt>
                <c:pt idx="4">
                  <c:v>250</c:v>
                </c:pt>
                <c:pt idx="5">
                  <c:v>450</c:v>
                </c:pt>
                <c:pt idx="6">
                  <c:v>100</c:v>
                </c:pt>
                <c:pt idx="7">
                  <c:v>950</c:v>
                </c:pt>
                <c:pt idx="8">
                  <c:v>0</c:v>
                </c:pt>
                <c:pt idx="9">
                  <c:v>-750</c:v>
                </c:pt>
                <c:pt idx="10">
                  <c:v>-250</c:v>
                </c:pt>
                <c:pt idx="11">
                  <c:v>0</c:v>
                </c:pt>
                <c:pt idx="12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743D-43DF-923C-9D24BFE9FE1E}"/>
            </c:ext>
          </c:extLst>
        </c:ser>
        <c:ser>
          <c:idx val="2"/>
          <c:order val="2"/>
          <c:tx>
            <c:strRef>
              <c:f>Sheet1!$Q$2</c:f>
              <c:strCache>
                <c:ptCount val="1"/>
                <c:pt idx="0">
                  <c:v>80%max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Sheet1!$N$3:$N$16</c:f>
              <c:numCache>
                <c:formatCode>General</c:formatCode>
                <c:ptCount val="14"/>
                <c:pt idx="0">
                  <c:v>0</c:v>
                </c:pt>
                <c:pt idx="1">
                  <c:v>0.05</c:v>
                </c:pt>
                <c:pt idx="2">
                  <c:v>0.2</c:v>
                </c:pt>
                <c:pt idx="3">
                  <c:v>0.4</c:v>
                </c:pt>
                <c:pt idx="4">
                  <c:v>0.6</c:v>
                </c:pt>
                <c:pt idx="5">
                  <c:v>0.8</c:v>
                </c:pt>
                <c:pt idx="6">
                  <c:v>1</c:v>
                </c:pt>
                <c:pt idx="7">
                  <c:v>1.2</c:v>
                </c:pt>
                <c:pt idx="8">
                  <c:v>1.4</c:v>
                </c:pt>
                <c:pt idx="9">
                  <c:v>1.6</c:v>
                </c:pt>
                <c:pt idx="10">
                  <c:v>1.8</c:v>
                </c:pt>
                <c:pt idx="11">
                  <c:v>2</c:v>
                </c:pt>
                <c:pt idx="12">
                  <c:v>2.2000000000000002</c:v>
                </c:pt>
                <c:pt idx="13">
                  <c:v>2.4</c:v>
                </c:pt>
              </c:numCache>
            </c:numRef>
          </c:xVal>
          <c:yVal>
            <c:numRef>
              <c:f>Sheet1!$Q$3:$Q$16</c:f>
              <c:numCache>
                <c:formatCode>General</c:formatCode>
                <c:ptCount val="14"/>
                <c:pt idx="0">
                  <c:v>0</c:v>
                </c:pt>
                <c:pt idx="1">
                  <c:v>-500</c:v>
                </c:pt>
                <c:pt idx="2">
                  <c:v>-125</c:v>
                </c:pt>
                <c:pt idx="3">
                  <c:v>0</c:v>
                </c:pt>
                <c:pt idx="4">
                  <c:v>225</c:v>
                </c:pt>
                <c:pt idx="5">
                  <c:v>175</c:v>
                </c:pt>
                <c:pt idx="6">
                  <c:v>350</c:v>
                </c:pt>
                <c:pt idx="7">
                  <c:v>625</c:v>
                </c:pt>
                <c:pt idx="8">
                  <c:v>-250</c:v>
                </c:pt>
                <c:pt idx="9">
                  <c:v>0</c:v>
                </c:pt>
                <c:pt idx="10">
                  <c:v>0</c:v>
                </c:pt>
                <c:pt idx="11">
                  <c:v>-500</c:v>
                </c:pt>
                <c:pt idx="12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743D-43DF-923C-9D24BFE9FE1E}"/>
            </c:ext>
          </c:extLst>
        </c:ser>
        <c:ser>
          <c:idx val="3"/>
          <c:order val="3"/>
          <c:tx>
            <c:strRef>
              <c:f>Sheet1!$R$2</c:f>
              <c:strCache>
                <c:ptCount val="1"/>
                <c:pt idx="0">
                  <c:v>90%max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xVal>
            <c:numRef>
              <c:f>Sheet1!$N$3:$N$16</c:f>
              <c:numCache>
                <c:formatCode>General</c:formatCode>
                <c:ptCount val="14"/>
                <c:pt idx="0">
                  <c:v>0</c:v>
                </c:pt>
                <c:pt idx="1">
                  <c:v>0.05</c:v>
                </c:pt>
                <c:pt idx="2">
                  <c:v>0.2</c:v>
                </c:pt>
                <c:pt idx="3">
                  <c:v>0.4</c:v>
                </c:pt>
                <c:pt idx="4">
                  <c:v>0.6</c:v>
                </c:pt>
                <c:pt idx="5">
                  <c:v>0.8</c:v>
                </c:pt>
                <c:pt idx="6">
                  <c:v>1</c:v>
                </c:pt>
                <c:pt idx="7">
                  <c:v>1.2</c:v>
                </c:pt>
                <c:pt idx="8">
                  <c:v>1.4</c:v>
                </c:pt>
                <c:pt idx="9">
                  <c:v>1.6</c:v>
                </c:pt>
                <c:pt idx="10">
                  <c:v>1.8</c:v>
                </c:pt>
                <c:pt idx="11">
                  <c:v>2</c:v>
                </c:pt>
                <c:pt idx="12">
                  <c:v>2.2000000000000002</c:v>
                </c:pt>
                <c:pt idx="13">
                  <c:v>2.4</c:v>
                </c:pt>
              </c:numCache>
            </c:numRef>
          </c:xVal>
          <c:yVal>
            <c:numRef>
              <c:f>Sheet1!$R$3:$R$16</c:f>
              <c:numCache>
                <c:formatCode>General</c:formatCode>
                <c:ptCount val="14"/>
                <c:pt idx="0">
                  <c:v>0</c:v>
                </c:pt>
                <c:pt idx="1">
                  <c:v>-875</c:v>
                </c:pt>
                <c:pt idx="2">
                  <c:v>375</c:v>
                </c:pt>
                <c:pt idx="3">
                  <c:v>-125</c:v>
                </c:pt>
                <c:pt idx="4">
                  <c:v>250</c:v>
                </c:pt>
                <c:pt idx="5">
                  <c:v>375</c:v>
                </c:pt>
                <c:pt idx="6">
                  <c:v>125</c:v>
                </c:pt>
                <c:pt idx="7">
                  <c:v>250</c:v>
                </c:pt>
                <c:pt idx="8">
                  <c:v>375</c:v>
                </c:pt>
                <c:pt idx="9">
                  <c:v>-250</c:v>
                </c:pt>
                <c:pt idx="10">
                  <c:v>0</c:v>
                </c:pt>
                <c:pt idx="11">
                  <c:v>-250</c:v>
                </c:pt>
                <c:pt idx="12">
                  <c:v>-250</c:v>
                </c:pt>
                <c:pt idx="13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743D-43DF-923C-9D24BFE9FE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34581392"/>
        <c:axId val="634582048"/>
      </c:scatterChart>
      <c:valAx>
        <c:axId val="63458139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4582048"/>
        <c:crosses val="autoZero"/>
        <c:crossBetween val="midCat"/>
      </c:valAx>
      <c:valAx>
        <c:axId val="6345820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Angular accleration (deg/sec/sec)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458139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94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074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602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253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573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17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318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11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0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740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365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71FC8-39F3-4E4F-A76D-AE847B5184EC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1982D-281F-42E2-9B6C-E7C645200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20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8253" y="506542"/>
            <a:ext cx="9144000" cy="1197849"/>
          </a:xfrm>
        </p:spPr>
        <p:txBody>
          <a:bodyPr>
            <a:noAutofit/>
          </a:bodyPr>
          <a:lstStyle/>
          <a:p>
            <a:r>
              <a:rPr lang="en-GB" sz="4400" dirty="0" smtClean="0"/>
              <a:t>The impact of load on knee kinematics during front squat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461" y="1785257"/>
            <a:ext cx="10388082" cy="478349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b="1" dirty="0" smtClean="0"/>
              <a:t>Literature Articles to review</a:t>
            </a:r>
          </a:p>
          <a:p>
            <a:pPr algn="l"/>
            <a:endParaRPr lang="en-GB" dirty="0"/>
          </a:p>
          <a:p>
            <a:pPr algn="l"/>
            <a:r>
              <a:rPr lang="en-GB" dirty="0" smtClean="0"/>
              <a:t>Escamilla, R. .F (2001) </a:t>
            </a:r>
            <a:r>
              <a:rPr lang="en-GB" dirty="0"/>
              <a:t>Knee biomechanics of the dynamic squat exercise </a:t>
            </a:r>
            <a:r>
              <a:rPr lang="en-GB" i="1" dirty="0"/>
              <a:t>Medicine &amp; Sci. Sports Exercise</a:t>
            </a:r>
            <a:r>
              <a:rPr lang="en-GB" dirty="0"/>
              <a:t> </a:t>
            </a:r>
            <a:r>
              <a:rPr lang="en-GB" dirty="0" smtClean="0"/>
              <a:t>33, pp.</a:t>
            </a:r>
            <a:r>
              <a:rPr lang="en-GB" dirty="0"/>
              <a:t> </a:t>
            </a:r>
            <a:r>
              <a:rPr lang="en-GB" dirty="0" smtClean="0"/>
              <a:t>127-139.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Russell P J y S J Phillips 1989 A preliminary comparison of front and back squat exercises </a:t>
            </a:r>
            <a:r>
              <a:rPr lang="en-GB" i="1" dirty="0"/>
              <a:t>Res. Quarterly for Exercise Sport</a:t>
            </a:r>
            <a:r>
              <a:rPr lang="en-GB" dirty="0"/>
              <a:t> 60 (3) </a:t>
            </a:r>
            <a:r>
              <a:rPr lang="en-GB" dirty="0" smtClean="0"/>
              <a:t>pp. 201-208.</a:t>
            </a:r>
          </a:p>
          <a:p>
            <a:pPr algn="l"/>
            <a:endParaRPr lang="en-GB" dirty="0"/>
          </a:p>
          <a:p>
            <a:pPr algn="l"/>
            <a:r>
              <a:rPr lang="en-GB" dirty="0" err="1" smtClean="0"/>
              <a:t>Cissik</a:t>
            </a:r>
            <a:r>
              <a:rPr lang="en-GB" dirty="0" smtClean="0"/>
              <a:t>, J.M. (2000) Coaching </a:t>
            </a:r>
            <a:r>
              <a:rPr lang="en-GB" dirty="0"/>
              <a:t>the front </a:t>
            </a:r>
            <a:r>
              <a:rPr lang="en-GB" dirty="0" smtClean="0"/>
              <a:t>squat </a:t>
            </a:r>
            <a:r>
              <a:rPr lang="en-GB" dirty="0"/>
              <a:t>Strength and Conditioning </a:t>
            </a:r>
            <a:r>
              <a:rPr lang="en-GB" dirty="0" smtClean="0"/>
              <a:t>Journal,22 (5) pp 7-13.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Escamilla R F, G S </a:t>
            </a:r>
            <a:r>
              <a:rPr lang="en-GB" dirty="0" err="1"/>
              <a:t>Fleisig</a:t>
            </a:r>
            <a:r>
              <a:rPr lang="en-GB" dirty="0"/>
              <a:t>, N Zheng, S W </a:t>
            </a:r>
            <a:r>
              <a:rPr lang="en-GB" dirty="0" err="1"/>
              <a:t>Barrentine</a:t>
            </a:r>
            <a:r>
              <a:rPr lang="en-GB" dirty="0"/>
              <a:t>, K E Wilk y J R Andrews </a:t>
            </a:r>
            <a:r>
              <a:rPr lang="en-GB" dirty="0" smtClean="0"/>
              <a:t>(1998) </a:t>
            </a:r>
            <a:r>
              <a:rPr lang="en-GB" dirty="0"/>
              <a:t>Biomechanics of the knee during closed kinetic chain and open kinetic chain exercises </a:t>
            </a:r>
            <a:r>
              <a:rPr lang="en-GB" i="1" dirty="0"/>
              <a:t>Medicine &amp; Sci. Sports Exercise</a:t>
            </a:r>
            <a:r>
              <a:rPr lang="en-GB" dirty="0"/>
              <a:t> </a:t>
            </a:r>
            <a:r>
              <a:rPr lang="en-GB" b="1" dirty="0"/>
              <a:t>30</a:t>
            </a:r>
            <a:r>
              <a:rPr lang="en-GB" dirty="0"/>
              <a:t> </a:t>
            </a:r>
            <a:r>
              <a:rPr lang="en-GB" dirty="0" smtClean="0"/>
              <a:t>pp. 556-569.</a:t>
            </a:r>
          </a:p>
          <a:p>
            <a:pPr algn="l"/>
            <a:endParaRPr lang="en-GB" dirty="0" smtClean="0"/>
          </a:p>
          <a:p>
            <a:pPr algn="l"/>
            <a:r>
              <a:rPr lang="en-GB" dirty="0"/>
              <a:t>Bird, </a:t>
            </a:r>
            <a:r>
              <a:rPr lang="en-GB" dirty="0" smtClean="0"/>
              <a:t>S.P., &amp; Casey</a:t>
            </a:r>
            <a:r>
              <a:rPr lang="en-GB" dirty="0"/>
              <a:t>, </a:t>
            </a:r>
            <a:r>
              <a:rPr lang="en-GB" dirty="0" smtClean="0"/>
              <a:t>S.(2012)</a:t>
            </a:r>
            <a:r>
              <a:rPr lang="en-GB" dirty="0"/>
              <a:t> Exploring the Front Squat, </a:t>
            </a:r>
            <a:r>
              <a:rPr lang="en-GB" i="1" dirty="0"/>
              <a:t>Strength and Conditioning </a:t>
            </a:r>
            <a:r>
              <a:rPr lang="en-GB" i="1" dirty="0" smtClean="0"/>
              <a:t>Journal</a:t>
            </a:r>
            <a:r>
              <a:rPr lang="en-GB" dirty="0" smtClean="0"/>
              <a:t>, 2 </a:t>
            </a:r>
            <a:r>
              <a:rPr lang="en-GB" dirty="0"/>
              <a:t>- </a:t>
            </a:r>
            <a:r>
              <a:rPr lang="en-GB" dirty="0" smtClean="0"/>
              <a:t>pp 27-33; 10.1519/SSC.0b013e3182441b7d.</a:t>
            </a:r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19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well trained athlete conducted 4sets of 3 reps front squat actions at 60, 70, 80 and 90% of maximal effort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The knee and hip angles for the third squat at each weight was measures using </a:t>
            </a:r>
            <a:r>
              <a:rPr lang="en-GB" dirty="0" smtClean="0"/>
              <a:t>the </a:t>
            </a:r>
            <a:r>
              <a:rPr lang="en-GB" dirty="0" err="1" smtClean="0"/>
              <a:t>Hudl</a:t>
            </a:r>
            <a:r>
              <a:rPr lang="en-GB" dirty="0" smtClean="0"/>
              <a:t> </a:t>
            </a:r>
            <a:r>
              <a:rPr lang="en-GB" dirty="0"/>
              <a:t>technique app on an Apple </a:t>
            </a:r>
            <a:r>
              <a:rPr lang="en-GB" dirty="0" err="1"/>
              <a:t>ipad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smtClean="0"/>
              <a:t>Need more detail here to explain joint locations etc.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0216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Data collection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531814"/>
              </p:ext>
            </p:extLst>
          </p:nvPr>
        </p:nvGraphicFramePr>
        <p:xfrm>
          <a:off x="3263770" y="1983386"/>
          <a:ext cx="5283071" cy="45659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7811">
                  <a:extLst>
                    <a:ext uri="{9D8B030D-6E8A-4147-A177-3AD203B41FA5}">
                      <a16:colId xmlns:a16="http://schemas.microsoft.com/office/drawing/2014/main" val="3875708788"/>
                    </a:ext>
                  </a:extLst>
                </a:gridCol>
                <a:gridCol w="1067811">
                  <a:extLst>
                    <a:ext uri="{9D8B030D-6E8A-4147-A177-3AD203B41FA5}">
                      <a16:colId xmlns:a16="http://schemas.microsoft.com/office/drawing/2014/main" val="1873826978"/>
                    </a:ext>
                  </a:extLst>
                </a:gridCol>
                <a:gridCol w="1067811">
                  <a:extLst>
                    <a:ext uri="{9D8B030D-6E8A-4147-A177-3AD203B41FA5}">
                      <a16:colId xmlns:a16="http://schemas.microsoft.com/office/drawing/2014/main" val="877988120"/>
                    </a:ext>
                  </a:extLst>
                </a:gridCol>
                <a:gridCol w="1067811">
                  <a:extLst>
                    <a:ext uri="{9D8B030D-6E8A-4147-A177-3AD203B41FA5}">
                      <a16:colId xmlns:a16="http://schemas.microsoft.com/office/drawing/2014/main" val="956870449"/>
                    </a:ext>
                  </a:extLst>
                </a:gridCol>
                <a:gridCol w="1011827">
                  <a:extLst>
                    <a:ext uri="{9D8B030D-6E8A-4147-A177-3AD203B41FA5}">
                      <a16:colId xmlns:a16="http://schemas.microsoft.com/office/drawing/2014/main" val="2632657203"/>
                    </a:ext>
                  </a:extLst>
                </a:gridCol>
              </a:tblGrid>
              <a:tr h="5654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Time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(s)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60% max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70% max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80% max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90% max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31076074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180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178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180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175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68447943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165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160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160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140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61579463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140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140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135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120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90383194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110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110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110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43897156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0.8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80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99322940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88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88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85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80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450863482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85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62442855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135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130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120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100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0533183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170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170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140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130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0269553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180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180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160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150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50892230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180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170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00115107"/>
                  </a:ext>
                </a:extLst>
              </a:tr>
              <a:tr h="28522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2.2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20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180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59866582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194318" y="1424473"/>
            <a:ext cx="6655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Table 1: Knee Angle during squat at 4 loads, 60-90% 1 rep max.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8089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339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Figure 1: The effect of load on Knee displacement during front squat.</a:t>
            </a:r>
            <a:endParaRPr lang="en-GB" sz="3200" dirty="0"/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91201830"/>
              </p:ext>
            </p:extLst>
          </p:nvPr>
        </p:nvGraphicFramePr>
        <p:xfrm>
          <a:off x="978134" y="1819833"/>
          <a:ext cx="6305963" cy="41455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576457" y="1946988"/>
            <a:ext cx="38815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Identify 4 bits of information that are worth noting from this graph.</a:t>
            </a:r>
          </a:p>
          <a:p>
            <a:endParaRPr lang="en-GB" dirty="0"/>
          </a:p>
          <a:p>
            <a:r>
              <a:rPr lang="en-GB" dirty="0" smtClean="0"/>
              <a:t>What data can be used to support your statements?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760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339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Figure 2: The effect of load on Knee angular velocity during front squat</a:t>
            </a:r>
            <a:r>
              <a:rPr lang="en-GB" sz="3200" dirty="0" smtClean="0"/>
              <a:t>.</a:t>
            </a:r>
            <a:endParaRPr lang="en-GB" sz="3200" dirty="0"/>
          </a:p>
        </p:txBody>
      </p:sp>
      <p:graphicFrame>
        <p:nvGraphicFramePr>
          <p:cNvPr id="6" name="Chart 5"/>
          <p:cNvGraphicFramePr>
            <a:graphicFrameLocks/>
          </p:cNvGraphicFramePr>
          <p:nvPr/>
        </p:nvGraphicFramePr>
        <p:xfrm>
          <a:off x="978134" y="1819833"/>
          <a:ext cx="6305963" cy="41455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769290" y="3514531"/>
            <a:ext cx="38815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Identify 4 bits of information that are worth noting from this graph.</a:t>
            </a:r>
          </a:p>
          <a:p>
            <a:endParaRPr lang="en-GB" dirty="0"/>
          </a:p>
          <a:p>
            <a:r>
              <a:rPr lang="en-GB" dirty="0" smtClean="0"/>
              <a:t>What data can be used to support your statements?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 2"/>
              <p:cNvSpPr/>
              <p:nvPr/>
            </p:nvSpPr>
            <p:spPr>
              <a:xfrm>
                <a:off x="8013300" y="2186837"/>
                <a:ext cx="3151184" cy="52687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GB" dirty="0" smtClean="0"/>
                  <a:t>Velocity</a:t>
                </a:r>
                <a14:m>
                  <m:oMath xmlns:m="http://schemas.openxmlformats.org/officeDocument/2006/math">
                    <m:r>
                      <a:rPr lang="en-GB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𝑐h𝑎𝑛𝑔𝑒</m:t>
                        </m:r>
                        <m:r>
                          <a:rPr lang="en-GB" i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i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𝑑𝑖𝑠𝑝𝑎𝑙𝑐𝑒𝑚𝑒𝑛𝑡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𝐶h𝑎𝑛𝑔𝑒</m:t>
                        </m:r>
                        <m:r>
                          <a:rPr lang="en-GB" i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𝑖𝑛</m:t>
                        </m:r>
                        <m:r>
                          <a:rPr lang="en-GB" i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𝑡𝑖𝑚𝑒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3300" y="2186837"/>
                <a:ext cx="3151184" cy="526876"/>
              </a:xfrm>
              <a:prstGeom prst="rect">
                <a:avLst/>
              </a:prstGeom>
              <a:blipFill>
                <a:blip r:embed="rId3"/>
                <a:stretch>
                  <a:fillRect l="-1744" b="-5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8153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339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Figure 3: The effect of load on Knee angular acceleration during front squat.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7725746" y="3918857"/>
            <a:ext cx="38815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Identify 4 bits of information that are worth noting from this graph.</a:t>
            </a:r>
          </a:p>
          <a:p>
            <a:endParaRPr lang="en-GB" dirty="0"/>
          </a:p>
          <a:p>
            <a:r>
              <a:rPr lang="en-GB" dirty="0" smtClean="0"/>
              <a:t>What data can be used to support your statements?</a:t>
            </a:r>
            <a:endParaRPr lang="en-GB" dirty="0"/>
          </a:p>
        </p:txBody>
      </p:sp>
      <p:graphicFrame>
        <p:nvGraphicFramePr>
          <p:cNvPr id="8" name="Chart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6997412"/>
              </p:ext>
            </p:extLst>
          </p:nvPr>
        </p:nvGraphicFramePr>
        <p:xfrm>
          <a:off x="612710" y="1946987"/>
          <a:ext cx="6882882" cy="43418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9" name="Rectangle 8"/>
              <p:cNvSpPr/>
              <p:nvPr/>
            </p:nvSpPr>
            <p:spPr>
              <a:xfrm>
                <a:off x="7725746" y="2255821"/>
                <a:ext cx="3766737" cy="66684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𝐴𝑐𝑐𝑒𝑙𝑒𝑟𝑎𝑡𝑖𝑜𝑛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𝑐h𝑎𝑛𝑔𝑒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𝑣𝑒𝑙𝑜𝑐𝑖𝑡𝑦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𝐶h𝑎𝑛𝑔𝑒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𝑡𝑖𝑚𝑒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9" name="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5746" y="2255821"/>
                <a:ext cx="3766737" cy="66684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1352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Plot the data for 60% and 90% max;</a:t>
            </a:r>
          </a:p>
          <a:p>
            <a:endParaRPr lang="en-GB" dirty="0"/>
          </a:p>
          <a:p>
            <a:pPr lvl="2"/>
            <a:r>
              <a:rPr lang="en-GB" dirty="0" smtClean="0"/>
              <a:t>Displacement</a:t>
            </a:r>
          </a:p>
          <a:p>
            <a:pPr lvl="2"/>
            <a:r>
              <a:rPr lang="en-GB" dirty="0" smtClean="0"/>
              <a:t>Velocity</a:t>
            </a:r>
          </a:p>
          <a:p>
            <a:pPr lvl="2"/>
            <a:r>
              <a:rPr lang="en-GB" dirty="0" smtClean="0"/>
              <a:t>Acceleration</a:t>
            </a:r>
          </a:p>
          <a:p>
            <a:endParaRPr lang="en-GB" dirty="0"/>
          </a:p>
          <a:p>
            <a:r>
              <a:rPr lang="en-GB" dirty="0" smtClean="0"/>
              <a:t>Identify 3 bit of data from each figure.</a:t>
            </a:r>
          </a:p>
          <a:p>
            <a:endParaRPr lang="en-GB" dirty="0"/>
          </a:p>
          <a:p>
            <a:r>
              <a:rPr lang="en-GB" dirty="0" smtClean="0"/>
              <a:t>Explain what this information means.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070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532</Words>
  <Application>Microsoft Office PowerPoint</Application>
  <PresentationFormat>Widescreen</PresentationFormat>
  <Paragraphs>113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Cambria Math</vt:lpstr>
      <vt:lpstr>Times New Roman</vt:lpstr>
      <vt:lpstr>Office Theme</vt:lpstr>
      <vt:lpstr>The impact of load on knee kinematics during front squat</vt:lpstr>
      <vt:lpstr>Method</vt:lpstr>
      <vt:lpstr>Results – Data collection</vt:lpstr>
      <vt:lpstr>Figure 1: The effect of load on Knee displacement during front squat.</vt:lpstr>
      <vt:lpstr>Figure 2: The effect of load on Knee angular velocity during front squat.</vt:lpstr>
      <vt:lpstr>Figure 3: The effect of load on Knee angular acceleration during front squat.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load on knee kinematics during front squat</dc:title>
  <dc:creator>David Gardner</dc:creator>
  <cp:lastModifiedBy>David Gardner</cp:lastModifiedBy>
  <cp:revision>7</cp:revision>
  <dcterms:created xsi:type="dcterms:W3CDTF">2020-11-02T09:46:07Z</dcterms:created>
  <dcterms:modified xsi:type="dcterms:W3CDTF">2020-11-02T10:38:46Z</dcterms:modified>
</cp:coreProperties>
</file>