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20"/>
  </p:notesMasterIdLst>
  <p:sldIdLst>
    <p:sldId id="256" r:id="rId2"/>
    <p:sldId id="257" r:id="rId3"/>
    <p:sldId id="260" r:id="rId4"/>
    <p:sldId id="261" r:id="rId5"/>
    <p:sldId id="262" r:id="rId6"/>
    <p:sldId id="263" r:id="rId7"/>
    <p:sldId id="266" r:id="rId8"/>
    <p:sldId id="268" r:id="rId9"/>
    <p:sldId id="264" r:id="rId10"/>
    <p:sldId id="265" r:id="rId11"/>
    <p:sldId id="267" r:id="rId12"/>
    <p:sldId id="269" r:id="rId13"/>
    <p:sldId id="270" r:id="rId14"/>
    <p:sldId id="271" r:id="rId15"/>
    <p:sldId id="258" r:id="rId16"/>
    <p:sldId id="259"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heme" Target="theme/theme1.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1668D9-13EE-4148-B0EC-BE2644B4B4D9}" type="datetimeFigureOut">
              <a:rPr lang="en-US" smtClean="0"/>
              <a:t>12/10/2025</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ADB0E4A-0244-41E1-9E16-F7595279303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ADB0E4A-0244-41E1-9E16-F75952793035}"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pPr/>
              <a:t>12/10/2025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12/10/2025</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12/10/2025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111/hex.13391" TargetMode="External" /><Relationship Id="rId13" Type="http://schemas.openxmlformats.org/officeDocument/2006/relationships/hyperlink" Target="https://doi.org/10.3390/nu13061751" TargetMode="External" /><Relationship Id="rId3" Type="http://schemas.openxmlformats.org/officeDocument/2006/relationships/hyperlink" Target="https://doi.org/10.1136/bmjmed-2022-000130" TargetMode="External" /><Relationship Id="rId7" Type="http://schemas.openxmlformats.org/officeDocument/2006/relationships/hyperlink" Target="https://doi.org/10.1093/ckj/sfad028" TargetMode="External" /><Relationship Id="rId12" Type="http://schemas.openxmlformats.org/officeDocument/2006/relationships/hyperlink" Target="https://doi.org/10.1002/9781394178797.ch6" TargetMode="External" /><Relationship Id="rId2" Type="http://schemas.openxmlformats.org/officeDocument/2006/relationships/notesSlide" Target="../notesSlides/notesSlide16.xml" /><Relationship Id="rId1" Type="http://schemas.openxmlformats.org/officeDocument/2006/relationships/slideLayout" Target="../slideLayouts/slideLayout2.xml" /><Relationship Id="rId6" Type="http://schemas.openxmlformats.org/officeDocument/2006/relationships/hyperlink" Target="https://doi.org/10.1038/s41581-021-00393-8" TargetMode="External" /><Relationship Id="rId11" Type="http://schemas.openxmlformats.org/officeDocument/2006/relationships/hyperlink" Target="https://doi.org/10.1186/s12916-024-03555-0" TargetMode="External" /><Relationship Id="rId5" Type="http://schemas.openxmlformats.org/officeDocument/2006/relationships/hyperlink" Target="https://doi.org/10.1111/dom.16359" TargetMode="External" /><Relationship Id="rId10" Type="http://schemas.openxmlformats.org/officeDocument/2006/relationships/hyperlink" Target="https://doi.org/10.12968/bjon.2022.31.3.124" TargetMode="External" /><Relationship Id="rId4" Type="http://schemas.openxmlformats.org/officeDocument/2006/relationships/hyperlink" Target="https://doi.org/10.1016/j.kint.2021.01.028" TargetMode="External" /><Relationship Id="rId9" Type="http://schemas.openxmlformats.org/officeDocument/2006/relationships/hyperlink" Target="https://doi.org/10.4103/bjem.bjem_28_24" TargetMode="External" /></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093/ckj/sfab042" TargetMode="External" /><Relationship Id="rId13" Type="http://schemas.openxmlformats.org/officeDocument/2006/relationships/hyperlink" Target="https://doi.org/10.1111/1468-0009.12562" TargetMode="External" /><Relationship Id="rId3" Type="http://schemas.openxmlformats.org/officeDocument/2006/relationships/hyperlink" Target="https://doi.org/10.7759/cureus.34572" TargetMode="External" /><Relationship Id="rId7" Type="http://schemas.openxmlformats.org/officeDocument/2006/relationships/hyperlink" Target="https://doi.org/10.3390/pharmacy13030064" TargetMode="External" /><Relationship Id="rId12" Type="http://schemas.openxmlformats.org/officeDocument/2006/relationships/hyperlink" Target="https://doi.org/10.1371/journal.pone.0268649" TargetMode="External" /><Relationship Id="rId17" Type="http://schemas.openxmlformats.org/officeDocument/2006/relationships/hyperlink" Target="https://doi.org/10.1097/MD.0000000000036428" TargetMode="External" /><Relationship Id="rId2" Type="http://schemas.openxmlformats.org/officeDocument/2006/relationships/hyperlink" Target="https://doi.org/10.1016/B978-0-443-30080-6.00010-9" TargetMode="External" /><Relationship Id="rId16" Type="http://schemas.openxmlformats.org/officeDocument/2006/relationships/hyperlink" Target="https://www.sciencedirect.com/science/article/pii/B9780323854559000242" TargetMode="External" /><Relationship Id="rId1" Type="http://schemas.openxmlformats.org/officeDocument/2006/relationships/slideLayout" Target="../slideLayouts/slideLayout2.xml" /><Relationship Id="rId6" Type="http://schemas.openxmlformats.org/officeDocument/2006/relationships/hyperlink" Target="https://doi.org/10.1186/s12882-023-03406-9" TargetMode="External" /><Relationship Id="rId11" Type="http://schemas.openxmlformats.org/officeDocument/2006/relationships/hyperlink" Target="https://doi.org/10.1186/s12877-022-03503-8" TargetMode="External" /><Relationship Id="rId5" Type="http://schemas.openxmlformats.org/officeDocument/2006/relationships/hyperlink" Target="https://doi.org/10.1016/j.kint.2021.04.032" TargetMode="External" /><Relationship Id="rId15" Type="http://schemas.openxmlformats.org/officeDocument/2006/relationships/hyperlink" Target="https://doi.org/10.3389/fonc.2024.1426426" TargetMode="External" /><Relationship Id="rId10" Type="http://schemas.openxmlformats.org/officeDocument/2006/relationships/hyperlink" Target="https://doi.org/10.4324/9781003025047-20" TargetMode="External" /><Relationship Id="rId4" Type="http://schemas.openxmlformats.org/officeDocument/2006/relationships/hyperlink" Target="https://doi.org/10.1007/s00223-020-00777-1" TargetMode="External" /><Relationship Id="rId9" Type="http://schemas.openxmlformats.org/officeDocument/2006/relationships/hyperlink" Target="https://doi.org/10.1186/s12882-021-02584-8" TargetMode="External" /><Relationship Id="rId14" Type="http://schemas.openxmlformats.org/officeDocument/2006/relationships/hyperlink" Target="https://doi.org/10.1038/s41569-022-00690-0" TargetMode="External" /></Relationships>
</file>

<file path=ppt/slides/_rels/slide18.xml.rels><?xml version="1.0" encoding="UTF-8" standalone="yes"?>
<Relationships xmlns="http://schemas.openxmlformats.org/package/2006/relationships"><Relationship Id="rId8" Type="http://schemas.openxmlformats.org/officeDocument/2006/relationships/hyperlink" Target="https://mpowerminds.com/blog/top-8-things-people-get-wrong-about-depression" TargetMode="External" /><Relationship Id="rId13" Type="http://schemas.openxmlformats.org/officeDocument/2006/relationships/hyperlink" Target="https://doi.org/10.3390/diabetology6020010" TargetMode="External" /><Relationship Id="rId3" Type="http://schemas.openxmlformats.org/officeDocument/2006/relationships/hyperlink" Target="https://www.bgs.org.uk/are-we-missing-chronic-kidney-disease-in-primary-care-an-audit-looking-at-ckd-diagnosis-in-general" TargetMode="External" /><Relationship Id="rId7" Type="http://schemas.openxmlformats.org/officeDocument/2006/relationships/hyperlink" Target="https://mdd.care/provider/shared-decision-making-in-mdd/steps-to-engaging-patients-and-caregivers" TargetMode="External" /><Relationship Id="rId12" Type="http://schemas.openxmlformats.org/officeDocument/2006/relationships/hyperlink" Target="https://southeastclinicalnetworks.nhs.uk/wp-content/uploads/2019/03/10.30am-Wessex-LWBC-Lesley-Smith.pdf" TargetMode="External" /><Relationship Id="rId2" Type="http://schemas.openxmlformats.org/officeDocument/2006/relationships/hyperlink" Target="https://www.researchgate.net/figure/Graphical-depiction-of-a-model-of-chronic-kidney-disease-CKD-progression-and-the_fig1_379269080" TargetMode="External" /><Relationship Id="rId1" Type="http://schemas.openxmlformats.org/officeDocument/2006/relationships/slideLayout" Target="../slideLayouts/slideLayout2.xml" /><Relationship Id="rId6" Type="http://schemas.openxmlformats.org/officeDocument/2006/relationships/hyperlink" Target="https://doi.org/10.1038/s41581-024-00854-w" TargetMode="External" /><Relationship Id="rId11" Type="http://schemas.openxmlformats.org/officeDocument/2006/relationships/hyperlink" Target="http://ijarsct.co.in/Paper630.pdf" TargetMode="External" /><Relationship Id="rId5" Type="http://schemas.openxmlformats.org/officeDocument/2006/relationships/hyperlink" Target="https://www.mykendralife.com/to-avoid/kidney-disease" TargetMode="External" /><Relationship Id="rId10" Type="http://schemas.openxmlformats.org/officeDocument/2006/relationships/hyperlink" Target="https://healthandcarenotts.co.uk/wp-content/uploads/2021/05/Personalised-Care-Strategy-and-Key-Commitments.pdf" TargetMode="External" /><Relationship Id="rId4" Type="http://schemas.openxmlformats.org/officeDocument/2006/relationships/hyperlink" Target="https://www.researchgate.net/figure/Integrated-overview-of-cardiovascular-risk-factors-in-chronic-kidney-disease-Fig-1_fig1_385131127" TargetMode="External" /><Relationship Id="rId9" Type="http://schemas.openxmlformats.org/officeDocument/2006/relationships/hyperlink" Target="https://www.researchgate.net/figure/Core-tasks-and-processes-involved-in-effective-self-management-adapted-from-Corbin-and_fig1_359005228" TargetMode="External" /><Relationship Id="rId14" Type="http://schemas.openxmlformats.org/officeDocument/2006/relationships/hyperlink" Target="https://infografolio.com/products/yellow-chronic-kidney-disease-health-infographic-templat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F188-E648-4E9C-B681-CA51DD7A0662}"/>
              </a:ext>
            </a:extLst>
          </p:cNvPr>
          <p:cNvSpPr>
            <a:spLocks noGrp="1"/>
          </p:cNvSpPr>
          <p:nvPr>
            <p:ph type="ctrTitle"/>
          </p:nvPr>
        </p:nvSpPr>
        <p:spPr>
          <a:xfrm>
            <a:off x="887896" y="437322"/>
            <a:ext cx="10204173" cy="2752123"/>
          </a:xfrm>
        </p:spPr>
        <p:txBody>
          <a:bodyPr/>
          <a:lstStyle/>
          <a:p>
            <a:pPr algn="l"/>
            <a:r>
              <a:rPr lang="en-IN" b="1" dirty="0"/>
              <a:t>Chronic Kidney Disease (CKD): Diagnosis, Management &amp; Personalised Care</a:t>
            </a:r>
          </a:p>
        </p:txBody>
      </p:sp>
      <p:sp>
        <p:nvSpPr>
          <p:cNvPr id="3" name="Subtitle 2">
            <a:extLst>
              <a:ext uri="{FF2B5EF4-FFF2-40B4-BE49-F238E27FC236}">
                <a16:creationId xmlns:a16="http://schemas.microsoft.com/office/drawing/2014/main" id="{4DD0FB75-A966-4AAD-B822-E46FF7608BA6}"/>
              </a:ext>
            </a:extLst>
          </p:cNvPr>
          <p:cNvSpPr>
            <a:spLocks noGrp="1"/>
          </p:cNvSpPr>
          <p:nvPr>
            <p:ph type="subTitle" idx="1"/>
          </p:nvPr>
        </p:nvSpPr>
        <p:spPr>
          <a:xfrm>
            <a:off x="393885" y="5217024"/>
            <a:ext cx="6179193" cy="1096899"/>
          </a:xfrm>
        </p:spPr>
        <p:txBody>
          <a:bodyPr>
            <a:normAutofit lnSpcReduction="10000"/>
          </a:bodyPr>
          <a:lstStyle/>
          <a:p>
            <a:pPr algn="l"/>
            <a:r>
              <a:rPr lang="nl-NL" b="1" dirty="0">
                <a:solidFill>
                  <a:schemeClr val="tx1"/>
                </a:solidFill>
              </a:rPr>
              <a:t>Student Name: Ashvinbhai Raymalbhai Chaudhary</a:t>
            </a:r>
          </a:p>
          <a:p>
            <a:pPr algn="l"/>
            <a:r>
              <a:rPr lang="nl-NL" b="1" dirty="0">
                <a:solidFill>
                  <a:schemeClr val="tx1"/>
                </a:solidFill>
              </a:rPr>
              <a:t>Student ID: 2408901</a:t>
            </a:r>
          </a:p>
          <a:p>
            <a:pPr algn="l"/>
            <a:r>
              <a:rPr lang="nl-NL" b="1" dirty="0">
                <a:solidFill>
                  <a:schemeClr val="tx1"/>
                </a:solidFill>
              </a:rPr>
              <a:t>November 30 2025</a:t>
            </a:r>
          </a:p>
        </p:txBody>
      </p:sp>
      <p:pic>
        <p:nvPicPr>
          <p:cNvPr id="2050" name="Picture 2" descr="Chronic Kidney Disease (CKD): Symptoms, Causes, Diagnosis &amp; Treatment -  Jaipur Hospital">
            <a:extLst>
              <a:ext uri="{FF2B5EF4-FFF2-40B4-BE49-F238E27FC236}">
                <a16:creationId xmlns:a16="http://schemas.microsoft.com/office/drawing/2014/main" id="{57947E4F-8ECD-4552-87AA-05C43D8F8C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1712" y="3561800"/>
            <a:ext cx="4892663" cy="2752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963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6F7DE-B38B-4DD4-857A-AD87E6AF315C}"/>
              </a:ext>
            </a:extLst>
          </p:cNvPr>
          <p:cNvSpPr>
            <a:spLocks noGrp="1"/>
          </p:cNvSpPr>
          <p:nvPr>
            <p:ph type="title"/>
          </p:nvPr>
        </p:nvSpPr>
        <p:spPr/>
        <p:txBody>
          <a:bodyPr>
            <a:normAutofit/>
          </a:bodyPr>
          <a:lstStyle/>
          <a:p>
            <a:r>
              <a:rPr lang="en-US" b="1" dirty="0"/>
              <a:t>Overview of Chronic Kidney Disease (CKD)</a:t>
            </a:r>
            <a:endParaRPr lang="en-IN" dirty="0"/>
          </a:p>
        </p:txBody>
      </p:sp>
      <p:sp>
        <p:nvSpPr>
          <p:cNvPr id="3" name="Content Placeholder 2">
            <a:extLst>
              <a:ext uri="{FF2B5EF4-FFF2-40B4-BE49-F238E27FC236}">
                <a16:creationId xmlns:a16="http://schemas.microsoft.com/office/drawing/2014/main" id="{E2DC0BF3-AE60-4EF7-B901-F78E4E34A5B0}"/>
              </a:ext>
            </a:extLst>
          </p:cNvPr>
          <p:cNvSpPr>
            <a:spLocks noGrp="1"/>
          </p:cNvSpPr>
          <p:nvPr>
            <p:ph idx="1"/>
          </p:nvPr>
        </p:nvSpPr>
        <p:spPr>
          <a:xfrm>
            <a:off x="677334" y="2160589"/>
            <a:ext cx="4623536" cy="3880773"/>
          </a:xfrm>
        </p:spPr>
        <p:txBody>
          <a:bodyPr>
            <a:normAutofit fontScale="85000" lnSpcReduction="10000"/>
          </a:bodyPr>
          <a:lstStyle/>
          <a:p>
            <a:r>
              <a:rPr lang="en-US" dirty="0"/>
              <a:t>CKD is a condition in which the kidneys fail to perform efficiently over a prolonged period of time. According to the NHS, one can observe this when </a:t>
            </a:r>
            <a:r>
              <a:rPr lang="en-US" dirty="0" err="1"/>
              <a:t>eGFR</a:t>
            </a:r>
            <a:r>
              <a:rPr lang="en-US" dirty="0"/>
              <a:t> is low or when the amount of albumin in the urine is higher (Price and Wood, 2022).</a:t>
            </a:r>
          </a:p>
          <a:p>
            <a:r>
              <a:rPr lang="en-US" dirty="0"/>
              <a:t>The CKD has five stages, with a minor loss of kidney dysfunction in Stage 1, to kidney failure requiring dialysis or a transplant in Stage 5. </a:t>
            </a:r>
          </a:p>
          <a:p>
            <a:r>
              <a:rPr lang="en-US" dirty="0"/>
              <a:t>Common symptoms include fatigue, swelling, increased night time bathroom trips, and a lack of appetite. At the initial stages, no symptoms can be observed (</a:t>
            </a:r>
            <a:r>
              <a:rPr lang="en-US" dirty="0" err="1"/>
              <a:t>Litterini</a:t>
            </a:r>
            <a:r>
              <a:rPr lang="en-US" dirty="0"/>
              <a:t> and Wilson, 2021).</a:t>
            </a:r>
          </a:p>
          <a:p>
            <a:r>
              <a:rPr lang="en-US" dirty="0"/>
              <a:t>CKD occurs when kidneys slowly begin to prevent the cleansing of waste, regulation of fluids, and maintenance of electrolytes.</a:t>
            </a:r>
            <a:endParaRPr lang="en-IN" dirty="0"/>
          </a:p>
        </p:txBody>
      </p:sp>
      <p:pic>
        <p:nvPicPr>
          <p:cNvPr id="1028" name="Picture 4" descr="Kidney Disease | Kendra Life | Redefining Healthy Living">
            <a:extLst>
              <a:ext uri="{FF2B5EF4-FFF2-40B4-BE49-F238E27FC236}">
                <a16:creationId xmlns:a16="http://schemas.microsoft.com/office/drawing/2014/main" id="{8E07E0F4-CE8B-42A2-815A-09ECCF625F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360" b="8561"/>
          <a:stretch/>
        </p:blipFill>
        <p:spPr bwMode="auto">
          <a:xfrm>
            <a:off x="6899552" y="2160589"/>
            <a:ext cx="4748899" cy="37553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42B21D-E11F-45E7-B0BF-F93819340131}"/>
              </a:ext>
            </a:extLst>
          </p:cNvPr>
          <p:cNvSpPr txBox="1"/>
          <p:nvPr/>
        </p:nvSpPr>
        <p:spPr>
          <a:xfrm>
            <a:off x="7182468" y="6146140"/>
            <a:ext cx="4465983" cy="646331"/>
          </a:xfrm>
          <a:prstGeom prst="rect">
            <a:avLst/>
          </a:prstGeom>
          <a:noFill/>
        </p:spPr>
        <p:txBody>
          <a:bodyPr wrap="square" rtlCol="0">
            <a:spAutoFit/>
          </a:bodyPr>
          <a:lstStyle/>
          <a:p>
            <a:r>
              <a:rPr lang="en-US" dirty="0"/>
              <a:t>Source:(Kendra Life | Redefining Healthy Living, 2024) </a:t>
            </a:r>
            <a:endParaRPr lang="en-IN" dirty="0"/>
          </a:p>
        </p:txBody>
      </p:sp>
    </p:spTree>
    <p:extLst>
      <p:ext uri="{BB962C8B-B14F-4D97-AF65-F5344CB8AC3E}">
        <p14:creationId xmlns:p14="http://schemas.microsoft.com/office/powerpoint/2010/main" val="3104787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0F62D-FDE9-4FA9-A395-DB6B83ED04F1}"/>
              </a:ext>
            </a:extLst>
          </p:cNvPr>
          <p:cNvSpPr>
            <a:spLocks noGrp="1"/>
          </p:cNvSpPr>
          <p:nvPr>
            <p:ph type="title"/>
          </p:nvPr>
        </p:nvSpPr>
        <p:spPr/>
        <p:txBody>
          <a:bodyPr/>
          <a:lstStyle/>
          <a:p>
            <a:r>
              <a:rPr lang="en-US" b="1" dirty="0"/>
              <a:t>Causes &amp; Risk Factors of CKD</a:t>
            </a:r>
            <a:endParaRPr lang="en-IN" dirty="0"/>
          </a:p>
        </p:txBody>
      </p:sp>
      <p:sp>
        <p:nvSpPr>
          <p:cNvPr id="3" name="Content Placeholder 2">
            <a:extLst>
              <a:ext uri="{FF2B5EF4-FFF2-40B4-BE49-F238E27FC236}">
                <a16:creationId xmlns:a16="http://schemas.microsoft.com/office/drawing/2014/main" id="{2444661D-92EA-4FD3-978B-DC5E8CACB9D7}"/>
              </a:ext>
            </a:extLst>
          </p:cNvPr>
          <p:cNvSpPr>
            <a:spLocks noGrp="1"/>
          </p:cNvSpPr>
          <p:nvPr>
            <p:ph idx="1"/>
          </p:nvPr>
        </p:nvSpPr>
        <p:spPr>
          <a:xfrm>
            <a:off x="677333" y="2160589"/>
            <a:ext cx="4703049" cy="4200454"/>
          </a:xfrm>
        </p:spPr>
        <p:txBody>
          <a:bodyPr>
            <a:normAutofit fontScale="92500" lnSpcReduction="20000"/>
          </a:bodyPr>
          <a:lstStyle/>
          <a:p>
            <a:r>
              <a:rPr lang="en-US" dirty="0"/>
              <a:t>Most kidney disease is caused by diabetes and high blood pressure. Heart disease in the long run can also pose a risk. </a:t>
            </a:r>
          </a:p>
          <a:p>
            <a:r>
              <a:rPr lang="en-US" dirty="0"/>
              <a:t>Kidney damage can be caused at early age due to genetic issues, including polycystic kidney disease (PKD) and continue to worsen (Arroyo et al., 2021).</a:t>
            </a:r>
          </a:p>
          <a:p>
            <a:r>
              <a:rPr lang="en-US" dirty="0"/>
              <a:t>Certain activities that they engage in during the lifetime like poor eating habits, smoking, overweighting and lack of easy access to health services can predispose they to kidney diseases. </a:t>
            </a:r>
          </a:p>
          <a:p>
            <a:r>
              <a:rPr lang="en-US" dirty="0"/>
              <a:t>The kidneys can be gradually damaged by some medicines, poisons as well as prolonged exposure to damaging environmental substances (Vandana et al., 2022).</a:t>
            </a:r>
            <a:endParaRPr lang="en-IN" dirty="0"/>
          </a:p>
        </p:txBody>
      </p:sp>
      <p:sp>
        <p:nvSpPr>
          <p:cNvPr id="4" name="TextBox 3">
            <a:extLst>
              <a:ext uri="{FF2B5EF4-FFF2-40B4-BE49-F238E27FC236}">
                <a16:creationId xmlns:a16="http://schemas.microsoft.com/office/drawing/2014/main" id="{9D5C092F-9DAD-48E9-83D9-912B50D1ECD8}"/>
              </a:ext>
            </a:extLst>
          </p:cNvPr>
          <p:cNvSpPr txBox="1"/>
          <p:nvPr/>
        </p:nvSpPr>
        <p:spPr>
          <a:xfrm>
            <a:off x="7686260" y="5503214"/>
            <a:ext cx="3021497" cy="369332"/>
          </a:xfrm>
          <a:prstGeom prst="rect">
            <a:avLst/>
          </a:prstGeom>
          <a:noFill/>
        </p:spPr>
        <p:txBody>
          <a:bodyPr wrap="square" rtlCol="0">
            <a:spAutoFit/>
          </a:bodyPr>
          <a:lstStyle/>
          <a:p>
            <a:r>
              <a:rPr lang="en-US" dirty="0"/>
              <a:t>Source: (Yellow, 2023)</a:t>
            </a:r>
            <a:endParaRPr lang="en-IN" dirty="0"/>
          </a:p>
        </p:txBody>
      </p:sp>
      <p:pic>
        <p:nvPicPr>
          <p:cNvPr id="2050" name="Picture 2" descr="Health-Slides Slides Yellow Chronic Kidney Disease Health Infographic Template powerpoint-template keynote-template google-slides-template infographic-template">
            <a:extLst>
              <a:ext uri="{FF2B5EF4-FFF2-40B4-BE49-F238E27FC236}">
                <a16:creationId xmlns:a16="http://schemas.microsoft.com/office/drawing/2014/main" id="{C992CB91-E239-42A9-A96B-D0B9DD34F8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3320" y="2425634"/>
            <a:ext cx="4921364" cy="27670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786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B28B0-FCCC-4BF4-9130-007E75F22129}"/>
              </a:ext>
            </a:extLst>
          </p:cNvPr>
          <p:cNvSpPr>
            <a:spLocks noGrp="1"/>
          </p:cNvSpPr>
          <p:nvPr>
            <p:ph type="title"/>
          </p:nvPr>
        </p:nvSpPr>
        <p:spPr/>
        <p:txBody>
          <a:bodyPr/>
          <a:lstStyle/>
          <a:p>
            <a:r>
              <a:rPr lang="en-US" b="1" dirty="0"/>
              <a:t>Prevalence &amp; Burden of CKD</a:t>
            </a:r>
            <a:endParaRPr lang="en-IN" dirty="0"/>
          </a:p>
        </p:txBody>
      </p:sp>
      <p:sp>
        <p:nvSpPr>
          <p:cNvPr id="3" name="Content Placeholder 2">
            <a:extLst>
              <a:ext uri="{FF2B5EF4-FFF2-40B4-BE49-F238E27FC236}">
                <a16:creationId xmlns:a16="http://schemas.microsoft.com/office/drawing/2014/main" id="{009D6988-98F5-4FC3-8216-C864469CE02F}"/>
              </a:ext>
            </a:extLst>
          </p:cNvPr>
          <p:cNvSpPr>
            <a:spLocks noGrp="1"/>
          </p:cNvSpPr>
          <p:nvPr>
            <p:ph idx="1"/>
          </p:nvPr>
        </p:nvSpPr>
        <p:spPr>
          <a:xfrm>
            <a:off x="677334" y="2160589"/>
            <a:ext cx="4742805" cy="4087811"/>
          </a:xfrm>
        </p:spPr>
        <p:txBody>
          <a:bodyPr>
            <a:normAutofit fontScale="85000" lnSpcReduction="10000"/>
          </a:bodyPr>
          <a:lstStyle/>
          <a:p>
            <a:r>
              <a:rPr lang="en-US" dirty="0"/>
              <a:t>NHS Digital in the UK reports the prevalence of CKD among adults to be 7%. Older people and those who are at high-risk have higher rates (Stewart et al., 2024).</a:t>
            </a:r>
          </a:p>
          <a:p>
            <a:r>
              <a:rPr lang="en-US" dirty="0"/>
              <a:t>CHF Chronic kidney disease (CKD) is one of the fastest-increasing long-term diseases that affect over 10⁠ percentage of the global population </a:t>
            </a:r>
            <a:r>
              <a:rPr lang="da-DK" dirty="0"/>
              <a:t>(Tal Sigawi et al., 2024).</a:t>
            </a:r>
            <a:endParaRPr lang="en-US" dirty="0"/>
          </a:p>
          <a:p>
            <a:r>
              <a:rPr lang="en-US" dirty="0"/>
              <a:t>CKD is very expensive as individuals frequently visit the hospital, take numerous pills and cannot afford to get kidney replacement therapies. </a:t>
            </a:r>
          </a:p>
          <a:p>
            <a:r>
              <a:rPr lang="en-US" dirty="0"/>
              <a:t>CKD reduces the quality of life of people, makes their life more difficult, and imposes an emotional and practical burden on those who have a family and caregivers in the long term (Hejazi et al., 2021).</a:t>
            </a:r>
          </a:p>
          <a:p>
            <a:endParaRPr lang="en-IN" dirty="0"/>
          </a:p>
        </p:txBody>
      </p:sp>
      <p:pic>
        <p:nvPicPr>
          <p:cNvPr id="5122" name="Picture 2" descr="Epidemiology of chronic kidney disease: an update 2022 - Kidney  International Supplements">
            <a:extLst>
              <a:ext uri="{FF2B5EF4-FFF2-40B4-BE49-F238E27FC236}">
                <a16:creationId xmlns:a16="http://schemas.microsoft.com/office/drawing/2014/main" id="{8BEAB56A-12DF-4C7D-99AF-853CA97442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4720" y="2610679"/>
            <a:ext cx="4640601" cy="26106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A99D0F9-AF21-4A09-B0CD-531413B506C1}"/>
              </a:ext>
            </a:extLst>
          </p:cNvPr>
          <p:cNvSpPr txBox="1"/>
          <p:nvPr/>
        </p:nvSpPr>
        <p:spPr>
          <a:xfrm>
            <a:off x="7354957" y="5716970"/>
            <a:ext cx="3366052" cy="369332"/>
          </a:xfrm>
          <a:prstGeom prst="rect">
            <a:avLst/>
          </a:prstGeom>
          <a:noFill/>
        </p:spPr>
        <p:txBody>
          <a:bodyPr wrap="square" rtlCol="0">
            <a:spAutoFit/>
          </a:bodyPr>
          <a:lstStyle/>
          <a:p>
            <a:r>
              <a:rPr lang="en-US" dirty="0"/>
              <a:t>Source: (</a:t>
            </a:r>
            <a:r>
              <a:rPr lang="en-US" dirty="0" err="1"/>
              <a:t>Prabhashankar</a:t>
            </a:r>
            <a:r>
              <a:rPr lang="en-US" dirty="0"/>
              <a:t>, 2020) </a:t>
            </a:r>
            <a:endParaRPr lang="en-IN" dirty="0"/>
          </a:p>
        </p:txBody>
      </p:sp>
    </p:spTree>
    <p:extLst>
      <p:ext uri="{BB962C8B-B14F-4D97-AF65-F5344CB8AC3E}">
        <p14:creationId xmlns:p14="http://schemas.microsoft.com/office/powerpoint/2010/main" val="507220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98FDE-14F9-4685-A949-90D718542DDB}"/>
              </a:ext>
            </a:extLst>
          </p:cNvPr>
          <p:cNvSpPr>
            <a:spLocks noGrp="1"/>
          </p:cNvSpPr>
          <p:nvPr>
            <p:ph type="title"/>
          </p:nvPr>
        </p:nvSpPr>
        <p:spPr/>
        <p:txBody>
          <a:bodyPr/>
          <a:lstStyle/>
          <a:p>
            <a:r>
              <a:rPr lang="en-US" b="1" dirty="0"/>
              <a:t>Diagnosis &amp; Initial Assessment of CKD</a:t>
            </a:r>
            <a:endParaRPr lang="en-IN" dirty="0"/>
          </a:p>
        </p:txBody>
      </p:sp>
      <p:sp>
        <p:nvSpPr>
          <p:cNvPr id="3" name="Content Placeholder 2">
            <a:extLst>
              <a:ext uri="{FF2B5EF4-FFF2-40B4-BE49-F238E27FC236}">
                <a16:creationId xmlns:a16="http://schemas.microsoft.com/office/drawing/2014/main" id="{7657207C-427E-43FC-B659-E19508DF87CE}"/>
              </a:ext>
            </a:extLst>
          </p:cNvPr>
          <p:cNvSpPr>
            <a:spLocks noGrp="1"/>
          </p:cNvSpPr>
          <p:nvPr>
            <p:ph idx="1"/>
          </p:nvPr>
        </p:nvSpPr>
        <p:spPr>
          <a:xfrm>
            <a:off x="677334" y="2160589"/>
            <a:ext cx="4756057" cy="4452246"/>
          </a:xfrm>
        </p:spPr>
        <p:txBody>
          <a:bodyPr>
            <a:normAutofit fontScale="85000" lnSpcReduction="20000"/>
          </a:bodyPr>
          <a:lstStyle/>
          <a:p>
            <a:r>
              <a:rPr lang="en-US" dirty="0"/>
              <a:t>Blood tests like eGFR and creatinine will measure the kidney functioning status and can indicate an early decrease in this status (Ebert et al., 2021).</a:t>
            </a:r>
          </a:p>
          <a:p>
            <a:r>
              <a:rPr lang="en-US" dirty="0"/>
              <a:t>Urine ACR the test detects the presence of protein in the urine which is an indication that the kidneys are being damaged and the doctors can determine the rate at which the disease is advancing (</a:t>
            </a:r>
            <a:r>
              <a:rPr lang="en-US" dirty="0" err="1"/>
              <a:t>Beernink</a:t>
            </a:r>
            <a:r>
              <a:rPr lang="en-US" dirty="0"/>
              <a:t> et al., 2025).</a:t>
            </a:r>
          </a:p>
          <a:p>
            <a:r>
              <a:rPr lang="en-US" dirty="0"/>
              <a:t>Ultrasounds and other imaging devices assist physicians in observing whether the kidneys are of the appropriate size, shape, or blocked or another issue</a:t>
            </a:r>
            <a:r>
              <a:rPr lang="it-IT" dirty="0"/>
              <a:t>(Caroli, Remuzzi and Lerman, 2021).</a:t>
            </a:r>
            <a:r>
              <a:rPr lang="en-US" dirty="0"/>
              <a:t> </a:t>
            </a:r>
          </a:p>
          <a:p>
            <a:r>
              <a:rPr lang="en-US" dirty="0"/>
              <a:t>The risk scores are applied by the primary care doctors in the UK to determine the rate at which kidney disease may progress. They direct patients to a kidney specialist in case </a:t>
            </a:r>
            <a:r>
              <a:rPr lang="en-US" dirty="0" err="1"/>
              <a:t>eGFR</a:t>
            </a:r>
            <a:r>
              <a:rPr lang="en-US" dirty="0"/>
              <a:t> falls below a specified point or the ACR is extremely high.</a:t>
            </a:r>
          </a:p>
          <a:p>
            <a:endParaRPr lang="en-IN" dirty="0"/>
          </a:p>
        </p:txBody>
      </p:sp>
      <p:pic>
        <p:nvPicPr>
          <p:cNvPr id="6148" name="Picture 4" descr="Ijms 25 03678 g001">
            <a:extLst>
              <a:ext uri="{FF2B5EF4-FFF2-40B4-BE49-F238E27FC236}">
                <a16:creationId xmlns:a16="http://schemas.microsoft.com/office/drawing/2014/main" id="{7A8E4505-E8F0-4BD2-8A76-68163B0953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7394" y="1744869"/>
            <a:ext cx="3459262" cy="42274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87CD255-B1C6-41BE-BCCE-29219A020974}"/>
              </a:ext>
            </a:extLst>
          </p:cNvPr>
          <p:cNvSpPr txBox="1"/>
          <p:nvPr/>
        </p:nvSpPr>
        <p:spPr>
          <a:xfrm>
            <a:off x="5658677" y="5972312"/>
            <a:ext cx="6758609" cy="646331"/>
          </a:xfrm>
          <a:prstGeom prst="rect">
            <a:avLst/>
          </a:prstGeom>
          <a:noFill/>
        </p:spPr>
        <p:txBody>
          <a:bodyPr wrap="square" rtlCol="0">
            <a:spAutoFit/>
          </a:bodyPr>
          <a:lstStyle/>
          <a:p>
            <a:r>
              <a:rPr lang="en-US" dirty="0"/>
              <a:t>Source: (Risk Prediction of Chronic Kidney Disease and Kidney Fibrosis Using Non-Invasive Biomarkers accessed 6 Dec 2025)</a:t>
            </a:r>
            <a:endParaRPr lang="en-IN" dirty="0"/>
          </a:p>
        </p:txBody>
      </p:sp>
    </p:spTree>
    <p:extLst>
      <p:ext uri="{BB962C8B-B14F-4D97-AF65-F5344CB8AC3E}">
        <p14:creationId xmlns:p14="http://schemas.microsoft.com/office/powerpoint/2010/main" val="1152916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A46C1-A419-445F-8BC2-3AD59C0D8B18}"/>
              </a:ext>
            </a:extLst>
          </p:cNvPr>
          <p:cNvSpPr>
            <a:spLocks noGrp="1"/>
          </p:cNvSpPr>
          <p:nvPr>
            <p:ph type="title"/>
          </p:nvPr>
        </p:nvSpPr>
        <p:spPr/>
        <p:txBody>
          <a:bodyPr/>
          <a:lstStyle/>
          <a:p>
            <a:r>
              <a:rPr lang="en-US" b="1" dirty="0"/>
              <a:t>UK Management Frameworks for CKD</a:t>
            </a:r>
            <a:endParaRPr lang="en-IN" dirty="0"/>
          </a:p>
        </p:txBody>
      </p:sp>
      <p:sp>
        <p:nvSpPr>
          <p:cNvPr id="3" name="Content Placeholder 2">
            <a:extLst>
              <a:ext uri="{FF2B5EF4-FFF2-40B4-BE49-F238E27FC236}">
                <a16:creationId xmlns:a16="http://schemas.microsoft.com/office/drawing/2014/main" id="{0D808438-2743-42F1-A275-5808FF44E439}"/>
              </a:ext>
            </a:extLst>
          </p:cNvPr>
          <p:cNvSpPr>
            <a:spLocks noGrp="1"/>
          </p:cNvSpPr>
          <p:nvPr>
            <p:ph idx="1"/>
          </p:nvPr>
        </p:nvSpPr>
        <p:spPr>
          <a:xfrm>
            <a:off x="677334" y="2160589"/>
            <a:ext cx="5113866" cy="3880773"/>
          </a:xfrm>
        </p:spPr>
        <p:txBody>
          <a:bodyPr>
            <a:normAutofit fontScale="92500" lnSpcReduction="20000"/>
          </a:bodyPr>
          <a:lstStyle/>
          <a:p>
            <a:r>
              <a:rPr lang="en-US" dirty="0"/>
              <a:t>NICE CKD guidelines provide clear guidelines to monitor the health of kidneys, medications, patient referrals, and the delay of the disease.</a:t>
            </a:r>
          </a:p>
          <a:p>
            <a:r>
              <a:rPr lang="en-US" dirty="0"/>
              <a:t> The NHS House of Care Model assists in providing personal and shared care, since the patients are involved in the planning and decision-making processes (Lynch et al., 2022).</a:t>
            </a:r>
          </a:p>
          <a:p>
            <a:r>
              <a:rPr lang="en-US" dirty="0"/>
              <a:t>NHS Long-term plan targets the early identification of kidney problems and managing individuals at high risk, as well as making kidney care more accessible (Thomas and </a:t>
            </a:r>
            <a:r>
              <a:rPr lang="en-US" dirty="0" err="1"/>
              <a:t>Maina</a:t>
            </a:r>
            <a:r>
              <a:rPr lang="en-US" dirty="0"/>
              <a:t>, 2024).</a:t>
            </a:r>
          </a:p>
          <a:p>
            <a:r>
              <a:rPr lang="en-US" dirty="0"/>
              <a:t>The team at UK kidney care comprises of GPs, kidney doctors, nurses, dietitians as well as pharmacists to provide integrated assistance.</a:t>
            </a:r>
            <a:endParaRPr lang="en-IN" dirty="0"/>
          </a:p>
        </p:txBody>
      </p:sp>
      <p:pic>
        <p:nvPicPr>
          <p:cNvPr id="6" name="Picture 5">
            <a:extLst>
              <a:ext uri="{FF2B5EF4-FFF2-40B4-BE49-F238E27FC236}">
                <a16:creationId xmlns:a16="http://schemas.microsoft.com/office/drawing/2014/main" id="{09C6D1D0-0AA7-435E-8454-BED6B82036C4}"/>
              </a:ext>
            </a:extLst>
          </p:cNvPr>
          <p:cNvPicPr>
            <a:picLocks noChangeAspect="1"/>
          </p:cNvPicPr>
          <p:nvPr/>
        </p:nvPicPr>
        <p:blipFill>
          <a:blip r:embed="rId3"/>
          <a:stretch>
            <a:fillRect/>
          </a:stretch>
        </p:blipFill>
        <p:spPr>
          <a:xfrm>
            <a:off x="6096000" y="2160589"/>
            <a:ext cx="5559354" cy="3007623"/>
          </a:xfrm>
          <a:prstGeom prst="rect">
            <a:avLst/>
          </a:prstGeom>
        </p:spPr>
      </p:pic>
      <p:sp>
        <p:nvSpPr>
          <p:cNvPr id="4" name="TextBox 3">
            <a:extLst>
              <a:ext uri="{FF2B5EF4-FFF2-40B4-BE49-F238E27FC236}">
                <a16:creationId xmlns:a16="http://schemas.microsoft.com/office/drawing/2014/main" id="{6097A780-B60C-4E0F-A13E-DE3DAEF8218D}"/>
              </a:ext>
            </a:extLst>
          </p:cNvPr>
          <p:cNvSpPr txBox="1"/>
          <p:nvPr/>
        </p:nvSpPr>
        <p:spPr>
          <a:xfrm>
            <a:off x="6980616" y="5398401"/>
            <a:ext cx="3790122" cy="369332"/>
          </a:xfrm>
          <a:prstGeom prst="rect">
            <a:avLst/>
          </a:prstGeom>
          <a:noFill/>
        </p:spPr>
        <p:txBody>
          <a:bodyPr wrap="square" rtlCol="0">
            <a:spAutoFit/>
          </a:bodyPr>
          <a:lstStyle/>
          <a:p>
            <a:r>
              <a:rPr lang="en-US" dirty="0"/>
              <a:t>Source: (Smith and England, 2019)</a:t>
            </a:r>
            <a:endParaRPr lang="en-IN" dirty="0"/>
          </a:p>
        </p:txBody>
      </p:sp>
    </p:spTree>
    <p:extLst>
      <p:ext uri="{BB962C8B-B14F-4D97-AF65-F5344CB8AC3E}">
        <p14:creationId xmlns:p14="http://schemas.microsoft.com/office/powerpoint/2010/main" val="3016763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8E4C2-3273-4F55-9846-A4AAE3F6C213}"/>
              </a:ext>
            </a:extLst>
          </p:cNvPr>
          <p:cNvSpPr>
            <a:spLocks noGrp="1"/>
          </p:cNvSpPr>
          <p:nvPr>
            <p:ph type="title"/>
          </p:nvPr>
        </p:nvSpPr>
        <p:spPr/>
        <p:txBody>
          <a:bodyPr/>
          <a:lstStyle/>
          <a:p>
            <a:r>
              <a:rPr lang="en-US" b="1" dirty="0"/>
              <a:t>Prevention of CKD</a:t>
            </a:r>
            <a:endParaRPr lang="en-IN" dirty="0"/>
          </a:p>
        </p:txBody>
      </p:sp>
      <p:sp>
        <p:nvSpPr>
          <p:cNvPr id="3" name="Content Placeholder 2">
            <a:extLst>
              <a:ext uri="{FF2B5EF4-FFF2-40B4-BE49-F238E27FC236}">
                <a16:creationId xmlns:a16="http://schemas.microsoft.com/office/drawing/2014/main" id="{EBD8E726-2F11-4489-BCE5-2049912EADC9}"/>
              </a:ext>
            </a:extLst>
          </p:cNvPr>
          <p:cNvSpPr>
            <a:spLocks noGrp="1"/>
          </p:cNvSpPr>
          <p:nvPr>
            <p:ph idx="1"/>
          </p:nvPr>
        </p:nvSpPr>
        <p:spPr>
          <a:xfrm>
            <a:off x="677334" y="2160589"/>
            <a:ext cx="4756057" cy="4372733"/>
          </a:xfrm>
        </p:spPr>
        <p:txBody>
          <a:bodyPr>
            <a:normAutofit fontScale="92500"/>
          </a:bodyPr>
          <a:lstStyle/>
          <a:p>
            <a:r>
              <a:rPr lang="en-US" dirty="0"/>
              <a:t>Primary prevention emphasizes to maintain the blood pressure under control, properly manage diabetes and reduce obesity to a lower level CKD risk (Kelly et al., 2021).</a:t>
            </a:r>
          </a:p>
          <a:p>
            <a:r>
              <a:rPr lang="en-US" dirty="0"/>
              <a:t>The CKD can be detected earlier in the high-risk groups and prevent late diagnosis. </a:t>
            </a:r>
          </a:p>
          <a:p>
            <a:r>
              <a:rPr lang="en-US" dirty="0"/>
              <a:t>Reducing the progression is achieved by eating a healthy diet, engaging in physical activity, and taking medications that prevent the harm of the kidneys (</a:t>
            </a:r>
            <a:r>
              <a:rPr lang="en-US" dirty="0" err="1"/>
              <a:t>Alkhatib</a:t>
            </a:r>
            <a:r>
              <a:rPr lang="en-US" dirty="0"/>
              <a:t> et al., 2023).</a:t>
            </a:r>
          </a:p>
          <a:p>
            <a:r>
              <a:rPr lang="en-US" dirty="0"/>
              <a:t>Avoiding medications and substances that damage the kidneys decreases additional harm and contributes to the maintenance of the long-term health.</a:t>
            </a:r>
          </a:p>
          <a:p>
            <a:endParaRPr lang="en-IN" dirty="0"/>
          </a:p>
        </p:txBody>
      </p:sp>
      <p:pic>
        <p:nvPicPr>
          <p:cNvPr id="8194" name="Picture 2" descr="Are we missing Chronic Kidney Disease in primary care? An audit looking at  CKD diagnosis in general practice | British Geriatrics Society">
            <a:extLst>
              <a:ext uri="{FF2B5EF4-FFF2-40B4-BE49-F238E27FC236}">
                <a16:creationId xmlns:a16="http://schemas.microsoft.com/office/drawing/2014/main" id="{0FA61A75-CA54-48E7-BF5C-AA5483E53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7511" y="2491410"/>
            <a:ext cx="4642280" cy="26106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CF1BA7E-8707-49FA-9357-6C36EE5DBED4}"/>
              </a:ext>
            </a:extLst>
          </p:cNvPr>
          <p:cNvSpPr txBox="1"/>
          <p:nvPr/>
        </p:nvSpPr>
        <p:spPr>
          <a:xfrm>
            <a:off x="6559825" y="5478432"/>
            <a:ext cx="4359966" cy="369332"/>
          </a:xfrm>
          <a:prstGeom prst="rect">
            <a:avLst/>
          </a:prstGeom>
          <a:noFill/>
        </p:spPr>
        <p:txBody>
          <a:bodyPr wrap="square" rtlCol="0">
            <a:spAutoFit/>
          </a:bodyPr>
          <a:lstStyle/>
          <a:p>
            <a:r>
              <a:rPr lang="en-US" dirty="0"/>
              <a:t>Source: (British Geriatrics Society, 2025) </a:t>
            </a:r>
            <a:endParaRPr lang="en-IN" dirty="0"/>
          </a:p>
        </p:txBody>
      </p:sp>
    </p:spTree>
    <p:extLst>
      <p:ext uri="{BB962C8B-B14F-4D97-AF65-F5344CB8AC3E}">
        <p14:creationId xmlns:p14="http://schemas.microsoft.com/office/powerpoint/2010/main" val="3057722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B0E0C-C767-4D2F-A7D3-B1684824A907}"/>
              </a:ext>
            </a:extLst>
          </p:cNvPr>
          <p:cNvSpPr>
            <a:spLocks noGrp="1"/>
          </p:cNvSpPr>
          <p:nvPr>
            <p:ph type="title"/>
          </p:nvPr>
        </p:nvSpPr>
        <p:spPr>
          <a:xfrm>
            <a:off x="677334" y="172278"/>
            <a:ext cx="10978020" cy="1320800"/>
          </a:xfrm>
        </p:spPr>
        <p:txBody>
          <a:bodyPr>
            <a:normAutofit/>
          </a:bodyPr>
          <a:lstStyle/>
          <a:p>
            <a:r>
              <a:rPr lang="en-US" b="1" dirty="0"/>
              <a:t>Comprehensive Model of Personalised Care in CKD: </a:t>
            </a:r>
            <a:r>
              <a:rPr lang="en-IN" b="1" dirty="0"/>
              <a:t>Six components</a:t>
            </a:r>
          </a:p>
        </p:txBody>
      </p:sp>
      <p:sp>
        <p:nvSpPr>
          <p:cNvPr id="3" name="Content Placeholder 2">
            <a:extLst>
              <a:ext uri="{FF2B5EF4-FFF2-40B4-BE49-F238E27FC236}">
                <a16:creationId xmlns:a16="http://schemas.microsoft.com/office/drawing/2014/main" id="{9AF4E440-E731-4E85-9642-943CE08436F7}"/>
              </a:ext>
            </a:extLst>
          </p:cNvPr>
          <p:cNvSpPr>
            <a:spLocks noGrp="1"/>
          </p:cNvSpPr>
          <p:nvPr>
            <p:ph idx="1"/>
          </p:nvPr>
        </p:nvSpPr>
        <p:spPr>
          <a:xfrm>
            <a:off x="677334" y="1493078"/>
            <a:ext cx="5418666" cy="4973983"/>
          </a:xfrm>
        </p:spPr>
        <p:txBody>
          <a:bodyPr>
            <a:normAutofit lnSpcReduction="10000"/>
          </a:bodyPr>
          <a:lstStyle/>
          <a:p>
            <a:r>
              <a:rPr lang="en-US" sz="1200" dirty="0"/>
              <a:t>Shared decision-making enables CKD patients to choose treatment options—such as dialysis modality, medication plans, and lifestyle adjustments—in partnership with clinicians. It improves autonomy, confidence, and adherence to long-term treatment. </a:t>
            </a:r>
          </a:p>
          <a:p>
            <a:r>
              <a:rPr lang="en-US" sz="1200" dirty="0"/>
              <a:t>Personalised care planning involves structured conversations to create an </a:t>
            </a:r>
            <a:r>
              <a:rPr lang="en-US" sz="1200" dirty="0" err="1"/>
              <a:t>individualised</a:t>
            </a:r>
            <a:r>
              <a:rPr lang="en-US" sz="1200" dirty="0"/>
              <a:t> care plan that includes lifestyle goals, dietary advice, fluid balance guidance, and management of complications such as anemia or mineral bone disease (</a:t>
            </a:r>
            <a:r>
              <a:rPr lang="en-US" sz="1200" dirty="0" err="1"/>
              <a:t>Olaolorunpo</a:t>
            </a:r>
            <a:r>
              <a:rPr lang="en-US" sz="1200" dirty="0"/>
              <a:t> </a:t>
            </a:r>
            <a:r>
              <a:rPr lang="en-US" sz="1200" dirty="0" err="1"/>
              <a:t>Olorunfemi</a:t>
            </a:r>
            <a:r>
              <a:rPr lang="en-US" sz="1200" dirty="0"/>
              <a:t>, Oni and </a:t>
            </a:r>
            <a:r>
              <a:rPr lang="en-US" sz="1200" dirty="0" err="1"/>
              <a:t>Owoyomi</a:t>
            </a:r>
            <a:r>
              <a:rPr lang="en-US" sz="1200" dirty="0"/>
              <a:t>, 2025).</a:t>
            </a:r>
          </a:p>
          <a:p>
            <a:r>
              <a:rPr lang="en-US" sz="1200" dirty="0"/>
              <a:t>Supported self-management empowers patients with education, home monitoring tools (e.g., blood pressure tracking), medication understanding, and coping strategies. It enables patients to </a:t>
            </a:r>
            <a:r>
              <a:rPr lang="en-US" sz="1200" dirty="0" err="1"/>
              <a:t>recognise</a:t>
            </a:r>
            <a:r>
              <a:rPr lang="en-US" sz="1200" dirty="0"/>
              <a:t> worsening symptoms early and maintain kidney health.</a:t>
            </a:r>
          </a:p>
          <a:p>
            <a:r>
              <a:rPr lang="en-US" sz="1200" dirty="0"/>
              <a:t>Social prescribing connects CKD patients to non-clinical resources such as dietitian </a:t>
            </a:r>
            <a:r>
              <a:rPr lang="en-US" sz="1200" dirty="0" err="1"/>
              <a:t>programmes</a:t>
            </a:r>
            <a:r>
              <a:rPr lang="en-US" sz="1200" dirty="0"/>
              <a:t>, exercise groups, mental health support, and welfare services. It addresses stress, social isolation, and barriers that worsen CKD outcomes (SANDHU, ALDERWICK and GOTTLIEB, 2022).</a:t>
            </a:r>
          </a:p>
          <a:p>
            <a:r>
              <a:rPr lang="en-US" sz="1200" dirty="0"/>
              <a:t>Patient choice allows CKD patients to select therapy options (e.g., home dialysis vs. in-</a:t>
            </a:r>
            <a:r>
              <a:rPr lang="en-US" sz="1200" dirty="0" err="1"/>
              <a:t>centre</a:t>
            </a:r>
            <a:r>
              <a:rPr lang="en-US" sz="1200" dirty="0"/>
              <a:t> dialysis), preferred care locations, dietary support services, and even virtual vs. face-to-face reviews. This increases motivation and long-term adherence.</a:t>
            </a:r>
          </a:p>
          <a:p>
            <a:r>
              <a:rPr lang="en-US" sz="1200" dirty="0"/>
              <a:t>Personal health budgets give CKD patients more control by allowing them to fund </a:t>
            </a:r>
            <a:r>
              <a:rPr lang="en-US" sz="1200" dirty="0" err="1"/>
              <a:t>individualised</a:t>
            </a:r>
            <a:r>
              <a:rPr lang="en-US" sz="1200" dirty="0"/>
              <a:t> support such as transport to dialysis, </a:t>
            </a:r>
            <a:r>
              <a:rPr lang="en-US" sz="1200" dirty="0" err="1"/>
              <a:t>specialised</a:t>
            </a:r>
            <a:r>
              <a:rPr lang="en-US" sz="1200" dirty="0"/>
              <a:t> diet services, home care assistance, or digital monitoring tools, improving flexibility and reducing stress.</a:t>
            </a:r>
          </a:p>
        </p:txBody>
      </p:sp>
      <p:graphicFrame>
        <p:nvGraphicFramePr>
          <p:cNvPr id="5" name="Table 4">
            <a:extLst>
              <a:ext uri="{FF2B5EF4-FFF2-40B4-BE49-F238E27FC236}">
                <a16:creationId xmlns:a16="http://schemas.microsoft.com/office/drawing/2014/main" id="{044B0FD5-EDA8-462F-9C14-D4B4E2ECFF12}"/>
              </a:ext>
            </a:extLst>
          </p:cNvPr>
          <p:cNvGraphicFramePr>
            <a:graphicFrameLocks noGrp="1"/>
          </p:cNvGraphicFramePr>
          <p:nvPr>
            <p:extLst>
              <p:ext uri="{D42A27DB-BD31-4B8C-83A1-F6EECF244321}">
                <p14:modId xmlns:p14="http://schemas.microsoft.com/office/powerpoint/2010/main" val="2205248929"/>
              </p:ext>
            </p:extLst>
          </p:nvPr>
        </p:nvGraphicFramePr>
        <p:xfrm>
          <a:off x="6336012" y="1660569"/>
          <a:ext cx="5418666" cy="4395607"/>
        </p:xfrm>
        <a:graphic>
          <a:graphicData uri="http://schemas.openxmlformats.org/drawingml/2006/table">
            <a:tbl>
              <a:tblPr firstRow="1" bandRow="1">
                <a:tableStyleId>{F5AB1C69-6EDB-4FF4-983F-18BD219EF322}</a:tableStyleId>
              </a:tblPr>
              <a:tblGrid>
                <a:gridCol w="1806222">
                  <a:extLst>
                    <a:ext uri="{9D8B030D-6E8A-4147-A177-3AD203B41FA5}">
                      <a16:colId xmlns:a16="http://schemas.microsoft.com/office/drawing/2014/main" val="160750457"/>
                    </a:ext>
                  </a:extLst>
                </a:gridCol>
                <a:gridCol w="1806222">
                  <a:extLst>
                    <a:ext uri="{9D8B030D-6E8A-4147-A177-3AD203B41FA5}">
                      <a16:colId xmlns:a16="http://schemas.microsoft.com/office/drawing/2014/main" val="1792263883"/>
                    </a:ext>
                  </a:extLst>
                </a:gridCol>
                <a:gridCol w="1806222">
                  <a:extLst>
                    <a:ext uri="{9D8B030D-6E8A-4147-A177-3AD203B41FA5}">
                      <a16:colId xmlns:a16="http://schemas.microsoft.com/office/drawing/2014/main" val="3918615010"/>
                    </a:ext>
                  </a:extLst>
                </a:gridCol>
              </a:tblGrid>
              <a:tr h="450270">
                <a:tc>
                  <a:txBody>
                    <a:bodyPr/>
                    <a:lstStyle/>
                    <a:p>
                      <a:r>
                        <a:rPr lang="en-IN" sz="1200" b="1" dirty="0"/>
                        <a:t>Component</a:t>
                      </a:r>
                      <a:endParaRPr lang="en-IN" sz="1200" dirty="0"/>
                    </a:p>
                  </a:txBody>
                  <a:tcPr anchor="ctr"/>
                </a:tc>
                <a:tc>
                  <a:txBody>
                    <a:bodyPr/>
                    <a:lstStyle/>
                    <a:p>
                      <a:r>
                        <a:rPr lang="en-IN" sz="1200" b="1"/>
                        <a:t>Short Description</a:t>
                      </a:r>
                      <a:endParaRPr lang="en-IN" sz="1200"/>
                    </a:p>
                  </a:txBody>
                  <a:tcPr anchor="ctr"/>
                </a:tc>
                <a:tc>
                  <a:txBody>
                    <a:bodyPr/>
                    <a:lstStyle/>
                    <a:p>
                      <a:r>
                        <a:rPr lang="en-IN" sz="1200" b="1"/>
                        <a:t>Evidence (Two Sources)</a:t>
                      </a:r>
                      <a:endParaRPr lang="en-IN" sz="1200"/>
                    </a:p>
                  </a:txBody>
                  <a:tcPr anchor="ctr"/>
                </a:tc>
                <a:extLst>
                  <a:ext uri="{0D108BD9-81ED-4DB2-BD59-A6C34878D82A}">
                    <a16:rowId xmlns:a16="http://schemas.microsoft.com/office/drawing/2014/main" val="3201931219"/>
                  </a:ext>
                </a:extLst>
              </a:tr>
              <a:tr h="555127">
                <a:tc>
                  <a:txBody>
                    <a:bodyPr/>
                    <a:lstStyle/>
                    <a:p>
                      <a:r>
                        <a:rPr lang="en-IN" sz="1200" b="1"/>
                        <a:t>1. Shared Decision-Making</a:t>
                      </a:r>
                      <a:endParaRPr lang="en-IN" sz="1200"/>
                    </a:p>
                  </a:txBody>
                  <a:tcPr anchor="ctr"/>
                </a:tc>
                <a:tc>
                  <a:txBody>
                    <a:bodyPr/>
                    <a:lstStyle/>
                    <a:p>
                      <a:r>
                        <a:rPr lang="en-US" sz="1200" dirty="0"/>
                        <a:t>Patients choose treatment aligned with goals (e.g., dialysis options).</a:t>
                      </a:r>
                    </a:p>
                  </a:txBody>
                  <a:tcPr anchor="ctr"/>
                </a:tc>
                <a:tc>
                  <a:txBody>
                    <a:bodyPr/>
                    <a:lstStyle/>
                    <a:p>
                      <a:r>
                        <a:rPr lang="en-IN" sz="1200"/>
                        <a:t>Dahm et al., 2023; NHS England, 2022</a:t>
                      </a:r>
                    </a:p>
                  </a:txBody>
                  <a:tcPr anchor="ctr"/>
                </a:tc>
                <a:extLst>
                  <a:ext uri="{0D108BD9-81ED-4DB2-BD59-A6C34878D82A}">
                    <a16:rowId xmlns:a16="http://schemas.microsoft.com/office/drawing/2014/main" val="3624666617"/>
                  </a:ext>
                </a:extLst>
              </a:tr>
              <a:tr h="555127">
                <a:tc>
                  <a:txBody>
                    <a:bodyPr/>
                    <a:lstStyle/>
                    <a:p>
                      <a:r>
                        <a:rPr lang="en-IN" sz="1200" b="1"/>
                        <a:t>2. Personalised Care Planning</a:t>
                      </a:r>
                      <a:endParaRPr lang="en-IN" sz="1200"/>
                    </a:p>
                  </a:txBody>
                  <a:tcPr anchor="ctr"/>
                </a:tc>
                <a:tc>
                  <a:txBody>
                    <a:bodyPr/>
                    <a:lstStyle/>
                    <a:p>
                      <a:r>
                        <a:rPr lang="en-US" sz="1200"/>
                        <a:t>Individualised plans for diet, lifestyle, symptom control.</a:t>
                      </a:r>
                    </a:p>
                  </a:txBody>
                  <a:tcPr anchor="ctr"/>
                </a:tc>
                <a:tc>
                  <a:txBody>
                    <a:bodyPr/>
                    <a:lstStyle/>
                    <a:p>
                      <a:r>
                        <a:rPr lang="da-DK" sz="1200"/>
                        <a:t>Coulter et al., 2013; Olorunfemi et al., 2025</a:t>
                      </a:r>
                    </a:p>
                  </a:txBody>
                  <a:tcPr anchor="ctr"/>
                </a:tc>
                <a:extLst>
                  <a:ext uri="{0D108BD9-81ED-4DB2-BD59-A6C34878D82A}">
                    <a16:rowId xmlns:a16="http://schemas.microsoft.com/office/drawing/2014/main" val="4145833408"/>
                  </a:ext>
                </a:extLst>
              </a:tr>
              <a:tr h="555127">
                <a:tc>
                  <a:txBody>
                    <a:bodyPr/>
                    <a:lstStyle/>
                    <a:p>
                      <a:r>
                        <a:rPr lang="en-IN" sz="1200" b="1"/>
                        <a:t>3. Supported Self-Management</a:t>
                      </a:r>
                      <a:endParaRPr lang="en-IN" sz="1200"/>
                    </a:p>
                  </a:txBody>
                  <a:tcPr anchor="ctr"/>
                </a:tc>
                <a:tc>
                  <a:txBody>
                    <a:bodyPr/>
                    <a:lstStyle/>
                    <a:p>
                      <a:r>
                        <a:rPr lang="en-US" sz="1200"/>
                        <a:t>Education, home monitoring, medication management.</a:t>
                      </a:r>
                    </a:p>
                  </a:txBody>
                  <a:tcPr anchor="ctr"/>
                </a:tc>
                <a:tc>
                  <a:txBody>
                    <a:bodyPr/>
                    <a:lstStyle/>
                    <a:p>
                      <a:r>
                        <a:rPr lang="da-DK" sz="1200"/>
                        <a:t>Schutte et al., 2022; Fletcher et al., 2022</a:t>
                      </a:r>
                    </a:p>
                  </a:txBody>
                  <a:tcPr anchor="ctr"/>
                </a:tc>
                <a:extLst>
                  <a:ext uri="{0D108BD9-81ED-4DB2-BD59-A6C34878D82A}">
                    <a16:rowId xmlns:a16="http://schemas.microsoft.com/office/drawing/2014/main" val="3166563627"/>
                  </a:ext>
                </a:extLst>
              </a:tr>
              <a:tr h="555127">
                <a:tc>
                  <a:txBody>
                    <a:bodyPr/>
                    <a:lstStyle/>
                    <a:p>
                      <a:r>
                        <a:rPr lang="en-IN" sz="1200" b="1"/>
                        <a:t>4. Social Prescribing</a:t>
                      </a:r>
                      <a:endParaRPr lang="en-IN" sz="1200"/>
                    </a:p>
                  </a:txBody>
                  <a:tcPr anchor="ctr"/>
                </a:tc>
                <a:tc>
                  <a:txBody>
                    <a:bodyPr/>
                    <a:lstStyle/>
                    <a:p>
                      <a:r>
                        <a:rPr lang="en-US" sz="1200"/>
                        <a:t>Links to community, diet, mental health, welfare support.</a:t>
                      </a:r>
                    </a:p>
                  </a:txBody>
                  <a:tcPr anchor="ctr"/>
                </a:tc>
                <a:tc>
                  <a:txBody>
                    <a:bodyPr/>
                    <a:lstStyle/>
                    <a:p>
                      <a:r>
                        <a:rPr lang="da-DK" sz="1200"/>
                        <a:t>Sandhu et al., 2022; Grant et al., 2023</a:t>
                      </a:r>
                    </a:p>
                  </a:txBody>
                  <a:tcPr anchor="ctr"/>
                </a:tc>
                <a:extLst>
                  <a:ext uri="{0D108BD9-81ED-4DB2-BD59-A6C34878D82A}">
                    <a16:rowId xmlns:a16="http://schemas.microsoft.com/office/drawing/2014/main" val="492111239"/>
                  </a:ext>
                </a:extLst>
              </a:tr>
              <a:tr h="555127">
                <a:tc>
                  <a:txBody>
                    <a:bodyPr/>
                    <a:lstStyle/>
                    <a:p>
                      <a:r>
                        <a:rPr lang="en-IN" sz="1200" b="1"/>
                        <a:t>5. Patient Choice</a:t>
                      </a:r>
                      <a:endParaRPr lang="en-IN" sz="1200"/>
                    </a:p>
                  </a:txBody>
                  <a:tcPr anchor="ctr"/>
                </a:tc>
                <a:tc>
                  <a:txBody>
                    <a:bodyPr/>
                    <a:lstStyle/>
                    <a:p>
                      <a:r>
                        <a:rPr lang="en-US" sz="1200"/>
                        <a:t>Choice of therapy, care setting, clinician.</a:t>
                      </a:r>
                    </a:p>
                  </a:txBody>
                  <a:tcPr anchor="ctr"/>
                </a:tc>
                <a:tc>
                  <a:txBody>
                    <a:bodyPr/>
                    <a:lstStyle/>
                    <a:p>
                      <a:r>
                        <a:rPr lang="en-IN" sz="1200"/>
                        <a:t>Aponte, 2021; NHS Constitution, 2021</a:t>
                      </a:r>
                    </a:p>
                  </a:txBody>
                  <a:tcPr anchor="ctr"/>
                </a:tc>
                <a:extLst>
                  <a:ext uri="{0D108BD9-81ED-4DB2-BD59-A6C34878D82A}">
                    <a16:rowId xmlns:a16="http://schemas.microsoft.com/office/drawing/2014/main" val="3930890578"/>
                  </a:ext>
                </a:extLst>
              </a:tr>
              <a:tr h="555127">
                <a:tc>
                  <a:txBody>
                    <a:bodyPr/>
                    <a:lstStyle/>
                    <a:p>
                      <a:r>
                        <a:rPr lang="en-IN" sz="1200" b="1"/>
                        <a:t>6. Personal Health Budgets</a:t>
                      </a:r>
                      <a:endParaRPr lang="en-IN" sz="1200"/>
                    </a:p>
                  </a:txBody>
                  <a:tcPr anchor="ctr"/>
                </a:tc>
                <a:tc>
                  <a:txBody>
                    <a:bodyPr/>
                    <a:lstStyle/>
                    <a:p>
                      <a:r>
                        <a:rPr lang="en-US" sz="1200"/>
                        <a:t>Patient-directed funding for personalised support.</a:t>
                      </a:r>
                    </a:p>
                  </a:txBody>
                  <a:tcPr anchor="ctr"/>
                </a:tc>
                <a:tc>
                  <a:txBody>
                    <a:bodyPr/>
                    <a:lstStyle/>
                    <a:p>
                      <a:r>
                        <a:rPr lang="en-IN" sz="1200" dirty="0"/>
                        <a:t>McLaughlin et al., 2021; Jones et al., 2018</a:t>
                      </a:r>
                    </a:p>
                  </a:txBody>
                  <a:tcPr anchor="ctr"/>
                </a:tc>
                <a:extLst>
                  <a:ext uri="{0D108BD9-81ED-4DB2-BD59-A6C34878D82A}">
                    <a16:rowId xmlns:a16="http://schemas.microsoft.com/office/drawing/2014/main" val="2744719428"/>
                  </a:ext>
                </a:extLst>
              </a:tr>
            </a:tbl>
          </a:graphicData>
        </a:graphic>
      </p:graphicFrame>
      <p:sp>
        <p:nvSpPr>
          <p:cNvPr id="6" name="TextBox 5">
            <a:extLst>
              <a:ext uri="{FF2B5EF4-FFF2-40B4-BE49-F238E27FC236}">
                <a16:creationId xmlns:a16="http://schemas.microsoft.com/office/drawing/2014/main" id="{C3336FD8-1683-4164-AB92-62E0D12964A2}"/>
              </a:ext>
            </a:extLst>
          </p:cNvPr>
          <p:cNvSpPr txBox="1"/>
          <p:nvPr/>
        </p:nvSpPr>
        <p:spPr>
          <a:xfrm>
            <a:off x="7673009" y="6095520"/>
            <a:ext cx="3604591" cy="369332"/>
          </a:xfrm>
          <a:prstGeom prst="rect">
            <a:avLst/>
          </a:prstGeom>
          <a:noFill/>
        </p:spPr>
        <p:txBody>
          <a:bodyPr wrap="square" rtlCol="0">
            <a:spAutoFit/>
          </a:bodyPr>
          <a:lstStyle/>
          <a:p>
            <a:r>
              <a:rPr lang="en-US" dirty="0"/>
              <a:t>Source: Self - Created Table</a:t>
            </a:r>
            <a:endParaRPr lang="en-IN" dirty="0"/>
          </a:p>
        </p:txBody>
      </p:sp>
    </p:spTree>
    <p:extLst>
      <p:ext uri="{BB962C8B-B14F-4D97-AF65-F5344CB8AC3E}">
        <p14:creationId xmlns:p14="http://schemas.microsoft.com/office/powerpoint/2010/main" val="1939876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E73A0-EBB0-4D0D-87DB-C6AD00837577}"/>
              </a:ext>
            </a:extLst>
          </p:cNvPr>
          <p:cNvSpPr>
            <a:spLocks noGrp="1"/>
          </p:cNvSpPr>
          <p:nvPr>
            <p:ph type="title"/>
          </p:nvPr>
        </p:nvSpPr>
        <p:spPr/>
        <p:txBody>
          <a:bodyPr/>
          <a:lstStyle/>
          <a:p>
            <a:r>
              <a:rPr lang="en-US" b="1" dirty="0"/>
              <a:t>Treatment Options for CKD in the UK</a:t>
            </a:r>
            <a:endParaRPr lang="en-IN" dirty="0"/>
          </a:p>
        </p:txBody>
      </p:sp>
      <p:sp>
        <p:nvSpPr>
          <p:cNvPr id="3" name="Content Placeholder 2">
            <a:extLst>
              <a:ext uri="{FF2B5EF4-FFF2-40B4-BE49-F238E27FC236}">
                <a16:creationId xmlns:a16="http://schemas.microsoft.com/office/drawing/2014/main" id="{AFFF8F3C-DA91-4FB8-9F4B-2BB1C8CCD33F}"/>
              </a:ext>
            </a:extLst>
          </p:cNvPr>
          <p:cNvSpPr>
            <a:spLocks noGrp="1"/>
          </p:cNvSpPr>
          <p:nvPr>
            <p:ph idx="1"/>
          </p:nvPr>
        </p:nvSpPr>
        <p:spPr>
          <a:xfrm>
            <a:off x="677334" y="2160589"/>
            <a:ext cx="4848823" cy="3880773"/>
          </a:xfrm>
        </p:spPr>
        <p:txBody>
          <a:bodyPr>
            <a:normAutofit fontScale="92500" lnSpcReduction="20000"/>
          </a:bodyPr>
          <a:lstStyle/>
          <a:p>
            <a:r>
              <a:rPr lang="en-US" dirty="0"/>
              <a:t>ACE inhibitors or ARBs maintain the lowering of blood pressure, keep the kidneys running and prevent CKD. </a:t>
            </a:r>
          </a:p>
          <a:p>
            <a:r>
              <a:rPr lang="en-US" dirty="0"/>
              <a:t>SGLT2 inhibitors are used in the management of diabetes and reduce kidney damage and improve health overall (</a:t>
            </a:r>
            <a:r>
              <a:rPr lang="en-US" dirty="0" err="1"/>
              <a:t>DeFronzo</a:t>
            </a:r>
            <a:r>
              <a:rPr lang="en-US" dirty="0"/>
              <a:t>, Reeves and </a:t>
            </a:r>
            <a:r>
              <a:rPr lang="en-US" dirty="0" err="1"/>
              <a:t>Awad</a:t>
            </a:r>
            <a:r>
              <a:rPr lang="en-US" dirty="0"/>
              <a:t>, 2021).</a:t>
            </a:r>
          </a:p>
          <a:p>
            <a:r>
              <a:rPr lang="en-US" dirty="0"/>
              <a:t>Reducing salt, maintaining a normal weight, and stopping smoking can make the kidneys healthy. </a:t>
            </a:r>
          </a:p>
          <a:p>
            <a:r>
              <a:rPr lang="en-US" dirty="0"/>
              <a:t>As the kidney disease progresses, the doctors might be required to treat anemia and skeletal issues or, in the severe stages, dialysis or kidney transplant (Ahmed et al., 2025).</a:t>
            </a:r>
          </a:p>
          <a:p>
            <a:endParaRPr lang="en-IN" dirty="0"/>
          </a:p>
        </p:txBody>
      </p:sp>
      <p:pic>
        <p:nvPicPr>
          <p:cNvPr id="9218" name="Picture 2" descr="Treatment of chronic kidney disease in older populations | Nature Reviews  Nephrology">
            <a:extLst>
              <a:ext uri="{FF2B5EF4-FFF2-40B4-BE49-F238E27FC236}">
                <a16:creationId xmlns:a16="http://schemas.microsoft.com/office/drawing/2014/main" id="{08ABA7FA-3E21-4046-9D5C-DF5C8A7EC2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8745" y="2160589"/>
            <a:ext cx="3977551" cy="3408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3DD75D4-AE5D-4CFA-AD9A-A7FB25FB4B3C}"/>
              </a:ext>
            </a:extLst>
          </p:cNvPr>
          <p:cNvSpPr txBox="1"/>
          <p:nvPr/>
        </p:nvSpPr>
        <p:spPr>
          <a:xfrm>
            <a:off x="6798745" y="5829232"/>
            <a:ext cx="4094922" cy="646331"/>
          </a:xfrm>
          <a:prstGeom prst="rect">
            <a:avLst/>
          </a:prstGeom>
          <a:noFill/>
        </p:spPr>
        <p:txBody>
          <a:bodyPr wrap="square" rtlCol="0">
            <a:spAutoFit/>
          </a:bodyPr>
          <a:lstStyle/>
          <a:p>
            <a:r>
              <a:rPr lang="en-US" dirty="0"/>
              <a:t>Source: (</a:t>
            </a:r>
            <a:r>
              <a:rPr lang="en-US" dirty="0" err="1"/>
              <a:t>Kishi</a:t>
            </a:r>
            <a:r>
              <a:rPr lang="en-US" dirty="0"/>
              <a:t>, Hiroyuki </a:t>
            </a:r>
            <a:r>
              <a:rPr lang="en-US" dirty="0" err="1"/>
              <a:t>Kadoya</a:t>
            </a:r>
            <a:r>
              <a:rPr lang="en-US" dirty="0"/>
              <a:t> and Naoki </a:t>
            </a:r>
            <a:r>
              <a:rPr lang="en-US" dirty="0" err="1"/>
              <a:t>Kashihara</a:t>
            </a:r>
            <a:r>
              <a:rPr lang="en-US" dirty="0"/>
              <a:t>, 2024) </a:t>
            </a:r>
            <a:endParaRPr lang="en-IN" dirty="0"/>
          </a:p>
        </p:txBody>
      </p:sp>
    </p:spTree>
    <p:extLst>
      <p:ext uri="{BB962C8B-B14F-4D97-AF65-F5344CB8AC3E}">
        <p14:creationId xmlns:p14="http://schemas.microsoft.com/office/powerpoint/2010/main" val="2904408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5F29-C795-4C9A-9388-D86C2470B62E}"/>
              </a:ext>
            </a:extLst>
          </p:cNvPr>
          <p:cNvSpPr>
            <a:spLocks noGrp="1"/>
          </p:cNvSpPr>
          <p:nvPr>
            <p:ph type="title"/>
          </p:nvPr>
        </p:nvSpPr>
        <p:spPr/>
        <p:txBody>
          <a:bodyPr/>
          <a:lstStyle/>
          <a:p>
            <a:r>
              <a:rPr lang="en-US" b="1" dirty="0"/>
              <a:t>Comorbidities &amp; Complications of CKD</a:t>
            </a:r>
            <a:endParaRPr lang="en-IN" dirty="0"/>
          </a:p>
        </p:txBody>
      </p:sp>
      <p:sp>
        <p:nvSpPr>
          <p:cNvPr id="3" name="Content Placeholder 2">
            <a:extLst>
              <a:ext uri="{FF2B5EF4-FFF2-40B4-BE49-F238E27FC236}">
                <a16:creationId xmlns:a16="http://schemas.microsoft.com/office/drawing/2014/main" id="{83F9A40E-7FF6-4398-937D-E825A901E6E6}"/>
              </a:ext>
            </a:extLst>
          </p:cNvPr>
          <p:cNvSpPr>
            <a:spLocks noGrp="1"/>
          </p:cNvSpPr>
          <p:nvPr>
            <p:ph idx="1"/>
          </p:nvPr>
        </p:nvSpPr>
        <p:spPr>
          <a:xfrm>
            <a:off x="677334" y="2160589"/>
            <a:ext cx="4888579" cy="3880773"/>
          </a:xfrm>
        </p:spPr>
        <p:txBody>
          <a:bodyPr>
            <a:normAutofit fontScale="85000" lnSpcReduction="10000"/>
          </a:bodyPr>
          <a:lstStyle/>
          <a:p>
            <a:r>
              <a:rPr lang="en-US" dirty="0"/>
              <a:t>Most individuals with CKD are affected by diabetes, hypertension, or cardiovascular diseases and the issues exert extra strain on the kidneys. </a:t>
            </a:r>
          </a:p>
          <a:p>
            <a:r>
              <a:rPr lang="en-US" dirty="0"/>
              <a:t>CKD may lead to anemia, bone and mineral issues, as well as an electrolyte imbalance that influences the general health(</a:t>
            </a:r>
            <a:r>
              <a:rPr lang="en-US" dirty="0" err="1"/>
              <a:t>Cannata-Andía</a:t>
            </a:r>
            <a:r>
              <a:rPr lang="en-US" dirty="0"/>
              <a:t> et al., 2020). </a:t>
            </a:r>
          </a:p>
          <a:p>
            <a:r>
              <a:rPr lang="en-US" dirty="0"/>
              <a:t>The stress, anxiety, and sadness of CKD may be aggravated by living with a chronic condition because they cannot perform the daily activities due to the symptoms (Fletcher et al., 2022).</a:t>
            </a:r>
          </a:p>
          <a:p>
            <a:r>
              <a:rPr lang="en-US" dirty="0"/>
              <a:t>These </a:t>
            </a:r>
            <a:r>
              <a:rPr lang="en-US" dirty="0" err="1"/>
              <a:t>comorbidities</a:t>
            </a:r>
            <a:r>
              <a:rPr lang="en-US" dirty="0"/>
              <a:t> accelerate the development of CKD since the </a:t>
            </a:r>
            <a:r>
              <a:rPr lang="en-US" dirty="0" err="1"/>
              <a:t>comorbidities</a:t>
            </a:r>
            <a:r>
              <a:rPr lang="en-US" dirty="0"/>
              <a:t> cause additional burden of putting additional strain on the kidneys and complicate their treatment.</a:t>
            </a:r>
          </a:p>
          <a:p>
            <a:endParaRPr lang="en-IN" dirty="0"/>
          </a:p>
        </p:txBody>
      </p:sp>
      <p:sp>
        <p:nvSpPr>
          <p:cNvPr id="4" name="TextBox 3">
            <a:extLst>
              <a:ext uri="{FF2B5EF4-FFF2-40B4-BE49-F238E27FC236}">
                <a16:creationId xmlns:a16="http://schemas.microsoft.com/office/drawing/2014/main" id="{8F7C5995-BD0E-4EB2-9AA5-79ECA19C3F8C}"/>
              </a:ext>
            </a:extLst>
          </p:cNvPr>
          <p:cNvSpPr txBox="1"/>
          <p:nvPr/>
        </p:nvSpPr>
        <p:spPr>
          <a:xfrm>
            <a:off x="7368207" y="5940887"/>
            <a:ext cx="4545496" cy="369332"/>
          </a:xfrm>
          <a:prstGeom prst="rect">
            <a:avLst/>
          </a:prstGeom>
          <a:noFill/>
        </p:spPr>
        <p:txBody>
          <a:bodyPr wrap="square" rtlCol="0">
            <a:spAutoFit/>
          </a:bodyPr>
          <a:lstStyle/>
          <a:p>
            <a:r>
              <a:rPr lang="en-US" dirty="0"/>
              <a:t>Source: (Mpowerminds.com, 2023)</a:t>
            </a:r>
            <a:endParaRPr lang="en-IN" dirty="0"/>
          </a:p>
        </p:txBody>
      </p:sp>
      <p:pic>
        <p:nvPicPr>
          <p:cNvPr id="4098" name="Picture 2" descr="Top 8 Things People Get Wrong about Depression | Mpowerminds">
            <a:extLst>
              <a:ext uri="{FF2B5EF4-FFF2-40B4-BE49-F238E27FC236}">
                <a16:creationId xmlns:a16="http://schemas.microsoft.com/office/drawing/2014/main" id="{DA2D0842-190E-4A9D-A44A-423CAA2013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1288" y="2160589"/>
            <a:ext cx="5472112" cy="32908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9410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D3D41-9FF7-4169-BD60-F0CDA1EE3D7D}"/>
              </a:ext>
            </a:extLst>
          </p:cNvPr>
          <p:cNvSpPr>
            <a:spLocks noGrp="1"/>
          </p:cNvSpPr>
          <p:nvPr>
            <p:ph type="title"/>
          </p:nvPr>
        </p:nvSpPr>
        <p:spPr/>
        <p:txBody>
          <a:bodyPr>
            <a:normAutofit/>
          </a:bodyPr>
          <a:lstStyle/>
          <a:p>
            <a:r>
              <a:rPr lang="en-US" b="1" dirty="0"/>
              <a:t>Person-</a:t>
            </a:r>
            <a:r>
              <a:rPr lang="en-US" b="1" dirty="0" err="1"/>
              <a:t>Centred</a:t>
            </a:r>
            <a:r>
              <a:rPr lang="en-US" b="1" dirty="0"/>
              <a:t>, Co-Productive Care in CKD</a:t>
            </a:r>
            <a:endParaRPr lang="en-IN" dirty="0"/>
          </a:p>
        </p:txBody>
      </p:sp>
      <p:sp>
        <p:nvSpPr>
          <p:cNvPr id="3" name="Content Placeholder 2">
            <a:extLst>
              <a:ext uri="{FF2B5EF4-FFF2-40B4-BE49-F238E27FC236}">
                <a16:creationId xmlns:a16="http://schemas.microsoft.com/office/drawing/2014/main" id="{C601ED71-86E6-4909-A130-D02ADB91E8C3}"/>
              </a:ext>
            </a:extLst>
          </p:cNvPr>
          <p:cNvSpPr>
            <a:spLocks noGrp="1"/>
          </p:cNvSpPr>
          <p:nvPr>
            <p:ph idx="1"/>
          </p:nvPr>
        </p:nvSpPr>
        <p:spPr>
          <a:xfrm>
            <a:off x="677334" y="2160589"/>
            <a:ext cx="5127118" cy="4226959"/>
          </a:xfrm>
        </p:spPr>
        <p:txBody>
          <a:bodyPr>
            <a:normAutofit fontScale="92500" lnSpcReduction="20000"/>
          </a:bodyPr>
          <a:lstStyle/>
          <a:p>
            <a:r>
              <a:rPr lang="en-US" dirty="0"/>
              <a:t>The best way of managing CKD care is by being empathetic, effective in the communication, and making joint decisions so that the patient can learn and get involved(</a:t>
            </a:r>
            <a:r>
              <a:rPr lang="en-US" dirty="0" err="1"/>
              <a:t>Dahm</a:t>
            </a:r>
            <a:r>
              <a:rPr lang="en-US" dirty="0"/>
              <a:t> et al., 2023). </a:t>
            </a:r>
          </a:p>
          <a:p>
            <a:r>
              <a:rPr lang="en-US" dirty="0"/>
              <a:t>Dignity, autonomy, and cultural sensitivity values develop trust and respect in long-term care.</a:t>
            </a:r>
          </a:p>
          <a:p>
            <a:r>
              <a:rPr lang="en-US" dirty="0"/>
              <a:t> Active listening, goal setting, and working teams are </a:t>
            </a:r>
            <a:r>
              <a:rPr lang="en-US" dirty="0" err="1"/>
              <a:t>behaviours</a:t>
            </a:r>
            <a:r>
              <a:rPr lang="en-US" dirty="0"/>
              <a:t> that promote cooperation and enhance adherence to treatment in patients </a:t>
            </a:r>
            <a:r>
              <a:rPr lang="de-DE" dirty="0"/>
              <a:t>(Dost, Gastaldi and Schneider, 2025).</a:t>
            </a:r>
            <a:endParaRPr lang="en-US" dirty="0"/>
          </a:p>
          <a:p>
            <a:r>
              <a:rPr lang="en-US" dirty="0"/>
              <a:t>CKD cannot use hierarchical models due to the restriction of patient voice, diminished involvement, and inability to take into account personal needs and preferences (Harrison, Elliott and Tonelli, 2024).</a:t>
            </a:r>
          </a:p>
          <a:p>
            <a:endParaRPr lang="en-IN" dirty="0"/>
          </a:p>
        </p:txBody>
      </p:sp>
      <p:pic>
        <p:nvPicPr>
          <p:cNvPr id="1031" name="Picture 7" descr="Cardiovascular Disease in Chronic Kidney Disease: Implications of  Cardiorespiratory Fitness, Race, and Sex">
            <a:extLst>
              <a:ext uri="{FF2B5EF4-FFF2-40B4-BE49-F238E27FC236}">
                <a16:creationId xmlns:a16="http://schemas.microsoft.com/office/drawing/2014/main" id="{86DF5715-164D-477A-BADA-1C95A6BD01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728" y="2544418"/>
            <a:ext cx="4010820" cy="303551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7C0D08-0D73-424A-ABEA-5149127A5EFC}"/>
              </a:ext>
            </a:extLst>
          </p:cNvPr>
          <p:cNvSpPr txBox="1"/>
          <p:nvPr/>
        </p:nvSpPr>
        <p:spPr>
          <a:xfrm>
            <a:off x="6948728" y="5870789"/>
            <a:ext cx="4704522" cy="646331"/>
          </a:xfrm>
          <a:prstGeom prst="rect">
            <a:avLst/>
          </a:prstGeom>
          <a:noFill/>
        </p:spPr>
        <p:txBody>
          <a:bodyPr wrap="square" rtlCol="0">
            <a:spAutoFit/>
          </a:bodyPr>
          <a:lstStyle/>
          <a:p>
            <a:r>
              <a:rPr lang="en-US" dirty="0"/>
              <a:t>Source: (Cardiovascular Disease in Chronic Kidney Disease, </a:t>
            </a:r>
            <a:r>
              <a:rPr lang="en-IN" dirty="0"/>
              <a:t>accessed 6 Dec 2025)</a:t>
            </a:r>
          </a:p>
        </p:txBody>
      </p:sp>
    </p:spTree>
    <p:extLst>
      <p:ext uri="{BB962C8B-B14F-4D97-AF65-F5344CB8AC3E}">
        <p14:creationId xmlns:p14="http://schemas.microsoft.com/office/powerpoint/2010/main" val="73138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D89B0-084A-41CA-92CF-CC3CAE322268}"/>
              </a:ext>
            </a:extLst>
          </p:cNvPr>
          <p:cNvSpPr>
            <a:spLocks noGrp="1"/>
          </p:cNvSpPr>
          <p:nvPr>
            <p:ph type="title"/>
          </p:nvPr>
        </p:nvSpPr>
        <p:spPr/>
        <p:txBody>
          <a:bodyPr/>
          <a:lstStyle/>
          <a:p>
            <a:r>
              <a:rPr lang="en-US" b="1" dirty="0"/>
              <a:t>Self-Management Support for CKD</a:t>
            </a:r>
            <a:endParaRPr lang="en-IN" dirty="0"/>
          </a:p>
        </p:txBody>
      </p:sp>
      <p:sp>
        <p:nvSpPr>
          <p:cNvPr id="3" name="Content Placeholder 2">
            <a:extLst>
              <a:ext uri="{FF2B5EF4-FFF2-40B4-BE49-F238E27FC236}">
                <a16:creationId xmlns:a16="http://schemas.microsoft.com/office/drawing/2014/main" id="{B4A698A6-35E9-48FD-920E-70A1EC913B42}"/>
              </a:ext>
            </a:extLst>
          </p:cNvPr>
          <p:cNvSpPr>
            <a:spLocks noGrp="1"/>
          </p:cNvSpPr>
          <p:nvPr>
            <p:ph idx="1"/>
          </p:nvPr>
        </p:nvSpPr>
        <p:spPr>
          <a:xfrm>
            <a:off x="677334" y="2160589"/>
            <a:ext cx="4769309" cy="3880773"/>
          </a:xfrm>
        </p:spPr>
        <p:txBody>
          <a:bodyPr>
            <a:normAutofit fontScale="85000" lnSpcReduction="10000"/>
          </a:bodyPr>
          <a:lstStyle/>
          <a:p>
            <a:r>
              <a:rPr lang="en-US" dirty="0"/>
              <a:t>Proper use of medicines can help to maintain the blood pressure, take care of the kidneys and prevent worsening of problems. </a:t>
            </a:r>
          </a:p>
          <a:p>
            <a:r>
              <a:rPr lang="en-US" dirty="0"/>
              <a:t>This can be measured by monitoring the blood pressure on a daily basis and observing any signs early on to determine whether the kidney activity is worsening </a:t>
            </a:r>
            <a:r>
              <a:rPr lang="de-DE" dirty="0"/>
              <a:t>(Schutte, Kollias and Stergiou, 2022).</a:t>
            </a:r>
            <a:endParaRPr lang="en-US" dirty="0"/>
          </a:p>
          <a:p>
            <a:r>
              <a:rPr lang="en-US" dirty="0"/>
              <a:t>Chronic kidney disease Eating the right thing and drinking the right amount of liquids maintains the salt, potassium, and fluid levels (Yamada and Inaba, 2021).</a:t>
            </a:r>
          </a:p>
          <a:p>
            <a:r>
              <a:rPr lang="en-US" dirty="0"/>
              <a:t>Patients are confident and informed with the help of stress-coping strategies and reliable educational resources such as NHS apps and kidney charities.</a:t>
            </a:r>
          </a:p>
          <a:p>
            <a:endParaRPr lang="en-IN" dirty="0"/>
          </a:p>
        </p:txBody>
      </p:sp>
      <p:pic>
        <p:nvPicPr>
          <p:cNvPr id="11266" name="Picture 2" descr="Kidneydial 02 00012 g001">
            <a:extLst>
              <a:ext uri="{FF2B5EF4-FFF2-40B4-BE49-F238E27FC236}">
                <a16:creationId xmlns:a16="http://schemas.microsoft.com/office/drawing/2014/main" id="{E9D56A5F-AAC5-4BC7-A62C-9AAFAB10089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5359" y="1930400"/>
            <a:ext cx="3383701" cy="416339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282F436-573B-49F1-B2FC-F4E04F69207D}"/>
              </a:ext>
            </a:extLst>
          </p:cNvPr>
          <p:cNvSpPr/>
          <p:nvPr/>
        </p:nvSpPr>
        <p:spPr>
          <a:xfrm>
            <a:off x="6776010" y="6246771"/>
            <a:ext cx="4995983" cy="458074"/>
          </a:xfrm>
          <a:prstGeom prst="rect">
            <a:avLst/>
          </a:prstGeom>
        </p:spPr>
        <p:txBody>
          <a:bodyPr wrap="none">
            <a:spAutoFit/>
          </a:bodyPr>
          <a:lstStyle/>
          <a:p>
            <a:pPr>
              <a:lnSpc>
                <a:spcPct val="150000"/>
              </a:lnSpc>
              <a:spcAft>
                <a:spcPts val="800"/>
              </a:spcAft>
            </a:pPr>
            <a:r>
              <a:rPr lang="en-IN" b="1" dirty="0">
                <a:latin typeface="Times New Roman" panose="02020603050405020304" pitchFamily="18" charset="0"/>
                <a:ea typeface="Calibri" panose="020F0502020204030204" pitchFamily="34" charset="0"/>
                <a:cs typeface="Times New Roman" panose="02020603050405020304" pitchFamily="18" charset="0"/>
              </a:rPr>
              <a:t>Source: (Patient Activation, accessed 6 Dec 2025)</a:t>
            </a:r>
          </a:p>
        </p:txBody>
      </p:sp>
    </p:spTree>
    <p:extLst>
      <p:ext uri="{BB962C8B-B14F-4D97-AF65-F5344CB8AC3E}">
        <p14:creationId xmlns:p14="http://schemas.microsoft.com/office/powerpoint/2010/main" val="3163276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B758D-E01C-43CD-BF5C-E3AEA02CB193}"/>
              </a:ext>
            </a:extLst>
          </p:cNvPr>
          <p:cNvSpPr>
            <a:spLocks noGrp="1"/>
          </p:cNvSpPr>
          <p:nvPr>
            <p:ph type="title"/>
          </p:nvPr>
        </p:nvSpPr>
        <p:spPr/>
        <p:txBody>
          <a:bodyPr/>
          <a:lstStyle/>
          <a:p>
            <a:r>
              <a:rPr lang="en-US" b="1" dirty="0"/>
              <a:t>CKD Inequalities &amp; Challenges</a:t>
            </a:r>
            <a:endParaRPr lang="en-IN" dirty="0"/>
          </a:p>
        </p:txBody>
      </p:sp>
      <p:sp>
        <p:nvSpPr>
          <p:cNvPr id="3" name="Content Placeholder 2">
            <a:extLst>
              <a:ext uri="{FF2B5EF4-FFF2-40B4-BE49-F238E27FC236}">
                <a16:creationId xmlns:a16="http://schemas.microsoft.com/office/drawing/2014/main" id="{5E4977A7-E7FC-45E7-AE02-9AA909DCBDAF}"/>
              </a:ext>
            </a:extLst>
          </p:cNvPr>
          <p:cNvSpPr>
            <a:spLocks noGrp="1"/>
          </p:cNvSpPr>
          <p:nvPr>
            <p:ph idx="1"/>
          </p:nvPr>
        </p:nvSpPr>
        <p:spPr>
          <a:xfrm>
            <a:off x="677334" y="2160589"/>
            <a:ext cx="4901831" cy="3880773"/>
          </a:xfrm>
        </p:spPr>
        <p:txBody>
          <a:bodyPr>
            <a:normAutofit fontScale="85000" lnSpcReduction="10000"/>
          </a:bodyPr>
          <a:lstStyle/>
          <a:p>
            <a:r>
              <a:rPr lang="en-US" dirty="0"/>
              <a:t>The common CKD in deprived communities is due to the larger proportion of individuals with diabetes, high blood pressure, and limited access to preventive care (Grant et al., 2023). </a:t>
            </a:r>
          </a:p>
          <a:p>
            <a:r>
              <a:rPr lang="en-US" dirty="0"/>
              <a:t>Ethnic minority people are particularly vulnerable, and usually receive specialized kidney treatment in the future.</a:t>
            </a:r>
          </a:p>
          <a:p>
            <a:r>
              <a:rPr lang="en-US" dirty="0"/>
              <a:t> Late diagnosis, lack of information regarding health and the absence of local services make people more difficult to cope with chronic kidney disease (CKD) (Zheng et al., 2023).</a:t>
            </a:r>
          </a:p>
          <a:p>
            <a:r>
              <a:rPr lang="en-US" dirty="0"/>
              <a:t> Such inequitable disparities make CKD progress higher and result in adverse outcomes particularly among individuals with existing social and economic issues.</a:t>
            </a:r>
          </a:p>
          <a:p>
            <a:endParaRPr lang="en-IN" dirty="0"/>
          </a:p>
        </p:txBody>
      </p:sp>
      <p:pic>
        <p:nvPicPr>
          <p:cNvPr id="12290" name="Picture 2" descr="Diabetology 06 00010 g001">
            <a:extLst>
              <a:ext uri="{FF2B5EF4-FFF2-40B4-BE49-F238E27FC236}">
                <a16:creationId xmlns:a16="http://schemas.microsoft.com/office/drawing/2014/main" id="{3419F490-8130-46E2-8692-B35AB1E184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5076" y="2451860"/>
            <a:ext cx="6168722" cy="27164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5CC0E28-2037-455D-AEEF-42DD22AB9A83}"/>
              </a:ext>
            </a:extLst>
          </p:cNvPr>
          <p:cNvSpPr txBox="1"/>
          <p:nvPr/>
        </p:nvSpPr>
        <p:spPr>
          <a:xfrm>
            <a:off x="6997147" y="5505141"/>
            <a:ext cx="4174435" cy="369332"/>
          </a:xfrm>
          <a:prstGeom prst="rect">
            <a:avLst/>
          </a:prstGeom>
          <a:noFill/>
        </p:spPr>
        <p:txBody>
          <a:bodyPr wrap="square" rtlCol="0">
            <a:spAutoFit/>
          </a:bodyPr>
          <a:lstStyle/>
          <a:p>
            <a:r>
              <a:rPr lang="en-US" dirty="0"/>
              <a:t>Source: </a:t>
            </a:r>
            <a:r>
              <a:rPr lang="it-IT" dirty="0"/>
              <a:t>(Stefano Mancin et al., 2025)</a:t>
            </a:r>
            <a:endParaRPr lang="en-IN" dirty="0"/>
          </a:p>
        </p:txBody>
      </p:sp>
    </p:spTree>
    <p:extLst>
      <p:ext uri="{BB962C8B-B14F-4D97-AF65-F5344CB8AC3E}">
        <p14:creationId xmlns:p14="http://schemas.microsoft.com/office/powerpoint/2010/main" val="2469992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BAB7-F961-4BE6-BB18-319202C9A145}"/>
              </a:ext>
            </a:extLst>
          </p:cNvPr>
          <p:cNvSpPr>
            <a:spLocks noGrp="1"/>
          </p:cNvSpPr>
          <p:nvPr>
            <p:ph type="title"/>
          </p:nvPr>
        </p:nvSpPr>
        <p:spPr/>
        <p:txBody>
          <a:bodyPr/>
          <a:lstStyle/>
          <a:p>
            <a:r>
              <a:rPr lang="en-US" b="1" dirty="0"/>
              <a:t>Key Recommendations for CKD Care</a:t>
            </a:r>
            <a:endParaRPr lang="en-IN" dirty="0"/>
          </a:p>
        </p:txBody>
      </p:sp>
      <p:sp>
        <p:nvSpPr>
          <p:cNvPr id="3" name="Content Placeholder 2">
            <a:extLst>
              <a:ext uri="{FF2B5EF4-FFF2-40B4-BE49-F238E27FC236}">
                <a16:creationId xmlns:a16="http://schemas.microsoft.com/office/drawing/2014/main" id="{AC983A7C-4D3C-4A80-A6E4-64E4586E319C}"/>
              </a:ext>
            </a:extLst>
          </p:cNvPr>
          <p:cNvSpPr>
            <a:spLocks noGrp="1"/>
          </p:cNvSpPr>
          <p:nvPr>
            <p:ph idx="1"/>
          </p:nvPr>
        </p:nvSpPr>
        <p:spPr>
          <a:xfrm>
            <a:off x="677334" y="2160589"/>
            <a:ext cx="5166875" cy="4346228"/>
          </a:xfrm>
        </p:spPr>
        <p:txBody>
          <a:bodyPr>
            <a:normAutofit fontScale="92500" lnSpcReduction="20000"/>
          </a:bodyPr>
          <a:lstStyle/>
          <a:p>
            <a:r>
              <a:rPr lang="en-US" dirty="0"/>
              <a:t>Identify issues at an early stage by screening high-risk individuals more often and performing more frequent routine examinations during primary care. </a:t>
            </a:r>
          </a:p>
          <a:p>
            <a:r>
              <a:rPr lang="en-US" dirty="0"/>
              <a:t>Enhance personalized care plans to enable patients receive goals that are more specific to them, education, and decision making support(</a:t>
            </a:r>
            <a:r>
              <a:rPr lang="en-US" dirty="0" err="1"/>
              <a:t>Menear</a:t>
            </a:r>
            <a:r>
              <a:rPr lang="en-US" dirty="0"/>
              <a:t> et al., 2022).</a:t>
            </a:r>
          </a:p>
          <a:p>
            <a:r>
              <a:rPr lang="en-US" dirty="0"/>
              <a:t> Provide patients with the simplified access to community programs and digital solutions that allow patients to cope with the symptoms and monitor their health.</a:t>
            </a:r>
          </a:p>
          <a:p>
            <a:r>
              <a:rPr lang="en-US" dirty="0"/>
              <a:t> Make the primary care and nephrology teams easier to collaborate and provide additional training to the multidisciplinary team to aid in the provision of teamwork and the general care (Mc Laughlin et al., 2021).</a:t>
            </a:r>
          </a:p>
          <a:p>
            <a:endParaRPr lang="en-IN" dirty="0"/>
          </a:p>
        </p:txBody>
      </p:sp>
      <p:pic>
        <p:nvPicPr>
          <p:cNvPr id="13314" name="Picture 2" descr="Steps to Engaging Patients and Caregivers | Shared Decision-Making in MDD |  MDD.Care: A Web App for Providers">
            <a:extLst>
              <a:ext uri="{FF2B5EF4-FFF2-40B4-BE49-F238E27FC236}">
                <a16:creationId xmlns:a16="http://schemas.microsoft.com/office/drawing/2014/main" id="{7AE4FB4B-0C2D-4DEF-84E5-3781D717C1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7793" y="2160589"/>
            <a:ext cx="4932363"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A11D7DD-4CD0-4C03-A306-6D6970BA606B}"/>
              </a:ext>
            </a:extLst>
          </p:cNvPr>
          <p:cNvSpPr txBox="1"/>
          <p:nvPr/>
        </p:nvSpPr>
        <p:spPr>
          <a:xfrm>
            <a:off x="8102154" y="6063734"/>
            <a:ext cx="3178002" cy="369332"/>
          </a:xfrm>
          <a:prstGeom prst="rect">
            <a:avLst/>
          </a:prstGeom>
          <a:noFill/>
        </p:spPr>
        <p:txBody>
          <a:bodyPr wrap="square" rtlCol="0">
            <a:spAutoFit/>
          </a:bodyPr>
          <a:lstStyle/>
          <a:p>
            <a:r>
              <a:rPr lang="en-US" dirty="0"/>
              <a:t>Source: (</a:t>
            </a:r>
            <a:r>
              <a:rPr lang="en-US" dirty="0" err="1"/>
              <a:t>Mdd.care</a:t>
            </a:r>
            <a:r>
              <a:rPr lang="en-US" dirty="0"/>
              <a:t>, 2025) </a:t>
            </a:r>
            <a:endParaRPr lang="en-IN" dirty="0"/>
          </a:p>
        </p:txBody>
      </p:sp>
    </p:spTree>
    <p:extLst>
      <p:ext uri="{BB962C8B-B14F-4D97-AF65-F5344CB8AC3E}">
        <p14:creationId xmlns:p14="http://schemas.microsoft.com/office/powerpoint/2010/main" val="17701601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9D403-D1D0-4040-B760-F43ACD94625A}"/>
              </a:ext>
            </a:extLst>
          </p:cNvPr>
          <p:cNvSpPr>
            <a:spLocks noGrp="1"/>
          </p:cNvSpPr>
          <p:nvPr>
            <p:ph type="title"/>
          </p:nvPr>
        </p:nvSpPr>
        <p:spPr/>
        <p:txBody>
          <a:bodyPr/>
          <a:lstStyle/>
          <a:p>
            <a:r>
              <a:rPr lang="en-US" b="1" dirty="0"/>
              <a:t>Conclusion</a:t>
            </a:r>
            <a:endParaRPr lang="en-IN" dirty="0"/>
          </a:p>
        </p:txBody>
      </p:sp>
      <p:sp>
        <p:nvSpPr>
          <p:cNvPr id="3" name="Content Placeholder 2">
            <a:extLst>
              <a:ext uri="{FF2B5EF4-FFF2-40B4-BE49-F238E27FC236}">
                <a16:creationId xmlns:a16="http://schemas.microsoft.com/office/drawing/2014/main" id="{0C046E79-69E3-45B9-B290-4C0E664CA6B4}"/>
              </a:ext>
            </a:extLst>
          </p:cNvPr>
          <p:cNvSpPr>
            <a:spLocks noGrp="1"/>
          </p:cNvSpPr>
          <p:nvPr>
            <p:ph idx="1"/>
          </p:nvPr>
        </p:nvSpPr>
        <p:spPr>
          <a:xfrm>
            <a:off x="677334" y="2160589"/>
            <a:ext cx="4848823" cy="3880773"/>
          </a:xfrm>
        </p:spPr>
        <p:txBody>
          <a:bodyPr>
            <a:normAutofit fontScale="92500" lnSpcReduction="20000"/>
          </a:bodyPr>
          <a:lstStyle/>
          <a:p>
            <a:r>
              <a:rPr lang="en-US" dirty="0"/>
              <a:t>CKD is a severe chronic disease that should be identified at an early age, follow up, and monitored throughout the life of the patient.</a:t>
            </a:r>
          </a:p>
          <a:p>
            <a:r>
              <a:rPr lang="en-US" dirty="0"/>
              <a:t> Its proper management requires appropriate diagnosis, effective therapies and effective assistance in changing habits (</a:t>
            </a:r>
            <a:r>
              <a:rPr lang="en-US" dirty="0" err="1"/>
              <a:t>Albarqouni</a:t>
            </a:r>
            <a:r>
              <a:rPr lang="en-US" dirty="0"/>
              <a:t> et al., 2022).</a:t>
            </a:r>
          </a:p>
          <a:p>
            <a:r>
              <a:rPr lang="en-US" dirty="0"/>
              <a:t>Attentive and patient-centered care and collaboration allow patients to remain engaged, make informed decisions, and manage daily issues. </a:t>
            </a:r>
          </a:p>
          <a:p>
            <a:r>
              <a:rPr lang="en-US" dirty="0"/>
              <a:t>The cure of a holistic person is the key to improved outcomes, reduced issues, and improved life (Lynch et al., 2022).</a:t>
            </a:r>
          </a:p>
          <a:p>
            <a:pPr>
              <a:buNone/>
            </a:pPr>
            <a:endParaRPr lang="en-IN" dirty="0"/>
          </a:p>
        </p:txBody>
      </p:sp>
      <p:pic>
        <p:nvPicPr>
          <p:cNvPr id="4" name="Picture 3">
            <a:extLst>
              <a:ext uri="{FF2B5EF4-FFF2-40B4-BE49-F238E27FC236}">
                <a16:creationId xmlns:a16="http://schemas.microsoft.com/office/drawing/2014/main" id="{1FFC07A4-226A-47D2-BCCF-FA40FD82347D}"/>
              </a:ext>
            </a:extLst>
          </p:cNvPr>
          <p:cNvPicPr>
            <a:picLocks noChangeAspect="1"/>
          </p:cNvPicPr>
          <p:nvPr/>
        </p:nvPicPr>
        <p:blipFill>
          <a:blip r:embed="rId3"/>
          <a:stretch>
            <a:fillRect/>
          </a:stretch>
        </p:blipFill>
        <p:spPr>
          <a:xfrm>
            <a:off x="6920948" y="1748459"/>
            <a:ext cx="3200400" cy="4076700"/>
          </a:xfrm>
          <a:prstGeom prst="rect">
            <a:avLst/>
          </a:prstGeom>
        </p:spPr>
      </p:pic>
      <p:sp>
        <p:nvSpPr>
          <p:cNvPr id="5" name="TextBox 4">
            <a:extLst>
              <a:ext uri="{FF2B5EF4-FFF2-40B4-BE49-F238E27FC236}">
                <a16:creationId xmlns:a16="http://schemas.microsoft.com/office/drawing/2014/main" id="{8B1A6DE1-B043-40C5-A034-264159062CFF}"/>
              </a:ext>
            </a:extLst>
          </p:cNvPr>
          <p:cNvSpPr txBox="1"/>
          <p:nvPr/>
        </p:nvSpPr>
        <p:spPr>
          <a:xfrm>
            <a:off x="6709706" y="5925234"/>
            <a:ext cx="5128591" cy="646331"/>
          </a:xfrm>
          <a:prstGeom prst="rect">
            <a:avLst/>
          </a:prstGeom>
          <a:noFill/>
        </p:spPr>
        <p:txBody>
          <a:bodyPr wrap="square" rtlCol="0">
            <a:spAutoFit/>
          </a:bodyPr>
          <a:lstStyle/>
          <a:p>
            <a:r>
              <a:rPr lang="en-US" dirty="0"/>
              <a:t>Source: (Personalised Care Strategy and Key Commitments, 2023) </a:t>
            </a:r>
            <a:endParaRPr lang="en-IN" dirty="0"/>
          </a:p>
        </p:txBody>
      </p:sp>
    </p:spTree>
    <p:extLst>
      <p:ext uri="{BB962C8B-B14F-4D97-AF65-F5344CB8AC3E}">
        <p14:creationId xmlns:p14="http://schemas.microsoft.com/office/powerpoint/2010/main" val="1842188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73EC4-01EB-42D3-A542-2DBCF7130CF0}"/>
              </a:ext>
            </a:extLst>
          </p:cNvPr>
          <p:cNvSpPr>
            <a:spLocks noGrp="1"/>
          </p:cNvSpPr>
          <p:nvPr>
            <p:ph type="title"/>
          </p:nvPr>
        </p:nvSpPr>
        <p:spPr>
          <a:xfrm>
            <a:off x="677334" y="273299"/>
            <a:ext cx="8596668" cy="667605"/>
          </a:xfrm>
        </p:spPr>
        <p:txBody>
          <a:bodyPr>
            <a:normAutofit/>
          </a:bodyPr>
          <a:lstStyle/>
          <a:p>
            <a:r>
              <a:rPr lang="en-US" b="1" dirty="0"/>
              <a:t>References List</a:t>
            </a:r>
            <a:endParaRPr lang="en-IN" b="1" dirty="0"/>
          </a:p>
        </p:txBody>
      </p:sp>
      <p:sp>
        <p:nvSpPr>
          <p:cNvPr id="3" name="Content Placeholder 2">
            <a:extLst>
              <a:ext uri="{FF2B5EF4-FFF2-40B4-BE49-F238E27FC236}">
                <a16:creationId xmlns:a16="http://schemas.microsoft.com/office/drawing/2014/main" id="{6EB43A47-CFC8-4B72-A5E0-2AE22F4DEFEA}"/>
              </a:ext>
            </a:extLst>
          </p:cNvPr>
          <p:cNvSpPr>
            <a:spLocks noGrp="1"/>
          </p:cNvSpPr>
          <p:nvPr>
            <p:ph idx="1"/>
          </p:nvPr>
        </p:nvSpPr>
        <p:spPr>
          <a:xfrm>
            <a:off x="677334" y="940904"/>
            <a:ext cx="11436626" cy="2776461"/>
          </a:xfrm>
        </p:spPr>
        <p:txBody>
          <a:bodyPr>
            <a:normAutofit fontScale="32500" lnSpcReduction="20000"/>
          </a:bodyPr>
          <a:lstStyle/>
          <a:p>
            <a:r>
              <a:rPr lang="en-IN" dirty="0" err="1"/>
              <a:t>Albarqouni</a:t>
            </a:r>
            <a:r>
              <a:rPr lang="en-IN" dirty="0"/>
              <a:t>, L., </a:t>
            </a:r>
            <a:r>
              <a:rPr lang="en-IN" dirty="0" err="1"/>
              <a:t>Ringsten</a:t>
            </a:r>
            <a:r>
              <a:rPr lang="en-IN" dirty="0"/>
              <a:t>, M., </a:t>
            </a:r>
            <a:r>
              <a:rPr lang="en-IN" dirty="0" err="1"/>
              <a:t>Montori</a:t>
            </a:r>
            <a:r>
              <a:rPr lang="en-IN" dirty="0"/>
              <a:t>, V., </a:t>
            </a:r>
            <a:r>
              <a:rPr lang="en-IN" dirty="0" err="1"/>
              <a:t>Jørgensen</a:t>
            </a:r>
            <a:r>
              <a:rPr lang="en-IN" dirty="0"/>
              <a:t>, K.J., </a:t>
            </a:r>
            <a:r>
              <a:rPr lang="en-IN" dirty="0" err="1"/>
              <a:t>Bulbeck</a:t>
            </a:r>
            <a:r>
              <a:rPr lang="en-IN" dirty="0"/>
              <a:t>, H. and Johansson, M. (2022). Evaluation of evidence supporting NICE recommendations to change people’s lifestyle in clinical practice: cross sectional survey. </a:t>
            </a:r>
            <a:r>
              <a:rPr lang="en-IN" i="1" dirty="0"/>
              <a:t>BMJ Medicine</a:t>
            </a:r>
            <a:r>
              <a:rPr lang="en-IN" dirty="0"/>
              <a:t>, [online] 1(1). </a:t>
            </a:r>
            <a:r>
              <a:rPr lang="en-IN" dirty="0" err="1"/>
              <a:t>doi</a:t>
            </a:r>
            <a:r>
              <a:rPr lang="en-IN" dirty="0"/>
              <a:t>: </a:t>
            </a:r>
            <a:r>
              <a:rPr lang="en-IN" u="sng" dirty="0">
                <a:hlinkClick r:id="rId3"/>
              </a:rPr>
              <a:t>https://doi.org/10.1136/bmjmed-2022-000130</a:t>
            </a:r>
            <a:r>
              <a:rPr lang="en-IN" dirty="0"/>
              <a:t>.</a:t>
            </a:r>
          </a:p>
          <a:p>
            <a:r>
              <a:rPr lang="en-IN" dirty="0"/>
              <a:t>Arroyo, J., Escobar-Zarate, D., Wells, H.H., </a:t>
            </a:r>
            <a:r>
              <a:rPr lang="en-IN" dirty="0" err="1"/>
              <a:t>Constans</a:t>
            </a:r>
            <a:r>
              <a:rPr lang="en-IN" dirty="0"/>
              <a:t>, M.M., Thao, K., Smith, J.M., Sieben, C.J., Martell, M.R., Kline, T.L., </a:t>
            </a:r>
            <a:r>
              <a:rPr lang="en-IN" dirty="0" err="1"/>
              <a:t>Irazabal</a:t>
            </a:r>
            <a:r>
              <a:rPr lang="en-IN" dirty="0"/>
              <a:t>, M.V., Torres, V.E., </a:t>
            </a:r>
            <a:r>
              <a:rPr lang="en-IN" dirty="0" err="1"/>
              <a:t>Hopp</a:t>
            </a:r>
            <a:r>
              <a:rPr lang="en-IN" dirty="0"/>
              <a:t>, K. and Harris, P.C. (2021). The genetic background significantly impacts the severity of kidney cystic disease in the Pkd1RC/RC mouse model of autosomal dominant polycystic kidney disease. </a:t>
            </a:r>
            <a:r>
              <a:rPr lang="en-IN" i="1" dirty="0"/>
              <a:t>Kidney International</a:t>
            </a:r>
            <a:r>
              <a:rPr lang="en-IN" dirty="0"/>
              <a:t>, 99(6), pp.1392–1407. </a:t>
            </a:r>
            <a:r>
              <a:rPr lang="en-IN" dirty="0" err="1"/>
              <a:t>doi</a:t>
            </a:r>
            <a:r>
              <a:rPr lang="en-IN" dirty="0"/>
              <a:t>: </a:t>
            </a:r>
            <a:r>
              <a:rPr lang="en-IN" u="sng" dirty="0">
                <a:hlinkClick r:id="rId4"/>
              </a:rPr>
              <a:t>https://doi.org/10.1016/j.kint.2021.01.028</a:t>
            </a:r>
            <a:r>
              <a:rPr lang="en-IN" dirty="0"/>
              <a:t>.</a:t>
            </a:r>
          </a:p>
          <a:p>
            <a:r>
              <a:rPr lang="en-IN" dirty="0" err="1"/>
              <a:t>Beernink</a:t>
            </a:r>
            <a:r>
              <a:rPr lang="en-IN" dirty="0"/>
              <a:t>, J.M., Mil, D. van, </a:t>
            </a:r>
            <a:r>
              <a:rPr lang="en-IN" dirty="0" err="1"/>
              <a:t>Laverman</a:t>
            </a:r>
            <a:r>
              <a:rPr lang="en-IN" dirty="0"/>
              <a:t>, G.D., </a:t>
            </a:r>
            <a:r>
              <a:rPr lang="en-IN" dirty="0" err="1"/>
              <a:t>Hiddo</a:t>
            </a:r>
            <a:r>
              <a:rPr lang="en-IN" dirty="0"/>
              <a:t> J. L. </a:t>
            </a:r>
            <a:r>
              <a:rPr lang="en-IN" dirty="0" err="1"/>
              <a:t>Heerspink</a:t>
            </a:r>
            <a:r>
              <a:rPr lang="en-IN" dirty="0"/>
              <a:t> and Gansevoort, R.T. (2025). Developments in albuminuria testing: A key biomarker for detection, prognosis and surveillance of kidney and cardiovascular disease—A practical update for clinicians. </a:t>
            </a:r>
            <a:r>
              <a:rPr lang="en-IN" i="1" dirty="0"/>
              <a:t>Diabetes Obesity and Metabolism</a:t>
            </a:r>
            <a:r>
              <a:rPr lang="en-IN" dirty="0"/>
              <a:t>. </a:t>
            </a:r>
            <a:r>
              <a:rPr lang="en-IN" dirty="0" err="1"/>
              <a:t>doi</a:t>
            </a:r>
            <a:r>
              <a:rPr lang="en-IN" dirty="0"/>
              <a:t>: </a:t>
            </a:r>
            <a:r>
              <a:rPr lang="en-IN" u="sng" dirty="0">
                <a:hlinkClick r:id="rId5"/>
              </a:rPr>
              <a:t>https://doi.org/10.1111/dom.16359</a:t>
            </a:r>
            <a:r>
              <a:rPr lang="en-IN" dirty="0"/>
              <a:t>.</a:t>
            </a:r>
          </a:p>
          <a:p>
            <a:r>
              <a:rPr lang="en-IN" dirty="0" err="1"/>
              <a:t>DeFronzo</a:t>
            </a:r>
            <a:r>
              <a:rPr lang="en-IN" dirty="0"/>
              <a:t>, R.A., Reeves, W.B. and </a:t>
            </a:r>
            <a:r>
              <a:rPr lang="en-IN" dirty="0" err="1"/>
              <a:t>Awad</a:t>
            </a:r>
            <a:r>
              <a:rPr lang="en-IN" dirty="0"/>
              <a:t>, A.S. (2021). Pathophysiology of diabetic kidney disease: impact of SGLT2 inhibitors. </a:t>
            </a:r>
            <a:r>
              <a:rPr lang="en-IN" i="1" dirty="0"/>
              <a:t>Nature Reviews Nephrology</a:t>
            </a:r>
            <a:r>
              <a:rPr lang="en-IN" dirty="0"/>
              <a:t>, 17(5), pp.319–334. </a:t>
            </a:r>
            <a:r>
              <a:rPr lang="en-IN" dirty="0" err="1"/>
              <a:t>doi</a:t>
            </a:r>
            <a:r>
              <a:rPr lang="en-IN" dirty="0"/>
              <a:t>: </a:t>
            </a:r>
            <a:r>
              <a:rPr lang="en-IN" u="sng" dirty="0">
                <a:hlinkClick r:id="rId6"/>
              </a:rPr>
              <a:t>https://doi.org/10.1038/s41581-021-00393-8</a:t>
            </a:r>
            <a:r>
              <a:rPr lang="en-IN" dirty="0"/>
              <a:t>.</a:t>
            </a:r>
          </a:p>
          <a:p>
            <a:r>
              <a:rPr lang="en-IN" dirty="0"/>
              <a:t>Grant, C.H., Salim, E., Lees, J. and Stevens, K. (2023). Deprivation and chronic kidney disease—a review of the evidence. </a:t>
            </a:r>
            <a:r>
              <a:rPr lang="en-IN" i="1" dirty="0"/>
              <a:t>Clinical Kidney Journal</a:t>
            </a:r>
            <a:r>
              <a:rPr lang="en-IN" dirty="0"/>
              <a:t>, 16(7), pp.1081–1091. </a:t>
            </a:r>
            <a:r>
              <a:rPr lang="en-IN" dirty="0" err="1"/>
              <a:t>doi</a:t>
            </a:r>
            <a:r>
              <a:rPr lang="en-IN" dirty="0"/>
              <a:t>: </a:t>
            </a:r>
            <a:r>
              <a:rPr lang="en-IN" u="sng" dirty="0">
                <a:hlinkClick r:id="rId7"/>
              </a:rPr>
              <a:t>https://doi.org/10.1093/ckj/sfad028</a:t>
            </a:r>
            <a:r>
              <a:rPr lang="en-IN" dirty="0"/>
              <a:t>.</a:t>
            </a:r>
          </a:p>
          <a:p>
            <a:r>
              <a:rPr lang="en-IN" dirty="0"/>
              <a:t>Harrison, T.G., Elliott, M.J. and </a:t>
            </a:r>
            <a:r>
              <a:rPr lang="en-IN" dirty="0" err="1"/>
              <a:t>Tonelli</a:t>
            </a:r>
            <a:r>
              <a:rPr lang="en-IN" dirty="0"/>
              <a:t>, M. (2024). </a:t>
            </a:r>
            <a:r>
              <a:rPr lang="en-IN" dirty="0" err="1"/>
              <a:t>Integratin</a:t>
            </a:r>
            <a:r>
              <a:rPr lang="en-IN" u="sng" dirty="0" err="1"/>
              <a:t>n</a:t>
            </a:r>
            <a:endParaRPr lang="en-IN" dirty="0"/>
          </a:p>
          <a:p>
            <a:r>
              <a:rPr lang="en-IN" dirty="0"/>
              <a:t>Mc Laughlin, L., Williams, G., Roberts, G., </a:t>
            </a:r>
            <a:r>
              <a:rPr lang="en-IN" dirty="0" err="1"/>
              <a:t>Dallimore</a:t>
            </a:r>
            <a:r>
              <a:rPr lang="en-IN" dirty="0"/>
              <a:t>, D., Fellowes, D., Popham, J., Charles, J., Chess, J., Williams, S.H., Mathews, J., Howells, T., Stone, J., Isaac, L. and Noyes, J. (2021). Assessing the efficacy of coproduction to better understand the barriers to achieving sustainability in NHS chronic kidney services and create alternate pathways. </a:t>
            </a:r>
            <a:r>
              <a:rPr lang="en-IN" i="1" dirty="0"/>
              <a:t>Health Expectations</a:t>
            </a:r>
            <a:r>
              <a:rPr lang="en-IN" dirty="0"/>
              <a:t>, [online] 25(2), pp.579–606. </a:t>
            </a:r>
            <a:r>
              <a:rPr lang="en-IN" dirty="0" err="1"/>
              <a:t>doi</a:t>
            </a:r>
            <a:r>
              <a:rPr lang="en-IN" dirty="0"/>
              <a:t>: </a:t>
            </a:r>
            <a:r>
              <a:rPr lang="en-IN" u="sng" dirty="0">
                <a:hlinkClick r:id="rId8"/>
              </a:rPr>
              <a:t>https://doi.org/10.1111/hex.13391</a:t>
            </a:r>
            <a:r>
              <a:rPr lang="en-IN" dirty="0"/>
              <a:t>.</a:t>
            </a:r>
          </a:p>
          <a:p>
            <a:r>
              <a:rPr lang="en-IN" dirty="0" err="1"/>
              <a:t>Olaolorunpo</a:t>
            </a:r>
            <a:r>
              <a:rPr lang="en-IN" dirty="0"/>
              <a:t> </a:t>
            </a:r>
            <a:r>
              <a:rPr lang="en-IN" dirty="0" err="1"/>
              <a:t>Olorunfemi</a:t>
            </a:r>
            <a:r>
              <a:rPr lang="en-IN" dirty="0"/>
              <a:t>, Oni, O.F. and </a:t>
            </a:r>
            <a:r>
              <a:rPr lang="en-IN" dirty="0" err="1"/>
              <a:t>Owoyomi</a:t>
            </a:r>
            <a:r>
              <a:rPr lang="en-IN" dirty="0"/>
              <a:t>, D.O. (2025). Transforming Diabetes Care through Self-care: The Role of Customized Nutrition Plans and Carbohydrate  in Achieving Weight Regulation and Improved Clinical Outcomes. </a:t>
            </a:r>
            <a:r>
              <a:rPr lang="en-IN" i="1" dirty="0"/>
              <a:t>Bangladesh Journal of Endocrinology and Metabolism</a:t>
            </a:r>
            <a:r>
              <a:rPr lang="en-IN" dirty="0"/>
              <a:t>, [online] 4(1), pp.26–32. </a:t>
            </a:r>
            <a:r>
              <a:rPr lang="en-IN" dirty="0" err="1"/>
              <a:t>doi</a:t>
            </a:r>
            <a:r>
              <a:rPr lang="en-IN" dirty="0"/>
              <a:t>: </a:t>
            </a:r>
            <a:r>
              <a:rPr lang="en-IN" u="sng" dirty="0">
                <a:hlinkClick r:id="rId9"/>
              </a:rPr>
              <a:t>https://doi.org/10.4103/bjem.bjem_28_24</a:t>
            </a:r>
            <a:r>
              <a:rPr lang="en-IN" dirty="0"/>
              <a:t>.</a:t>
            </a:r>
          </a:p>
          <a:p>
            <a:r>
              <a:rPr lang="en-IN" dirty="0"/>
              <a:t>Price, I.N. and Wood, A.F. (2022). Chronic kidney disease and renal replacement therapy: an overview for the advanced clinical practitioner. </a:t>
            </a:r>
            <a:r>
              <a:rPr lang="en-IN" i="1" dirty="0"/>
              <a:t>British Journal of Nursing</a:t>
            </a:r>
            <a:r>
              <a:rPr lang="en-IN" dirty="0"/>
              <a:t>, 31(3), pp.124–134. </a:t>
            </a:r>
            <a:r>
              <a:rPr lang="en-IN" dirty="0" err="1"/>
              <a:t>doi</a:t>
            </a:r>
            <a:r>
              <a:rPr lang="en-IN" dirty="0"/>
              <a:t>: </a:t>
            </a:r>
            <a:r>
              <a:rPr lang="en-IN" u="sng" dirty="0">
                <a:hlinkClick r:id="rId10"/>
              </a:rPr>
              <a:t>https://doi.org/10.12968/bjon.2022.31.3.124</a:t>
            </a:r>
            <a:r>
              <a:rPr lang="en-IN" dirty="0"/>
              <a:t>.</a:t>
            </a:r>
          </a:p>
          <a:p>
            <a:r>
              <a:rPr lang="en-IN" dirty="0"/>
              <a:t>Stewart, S., </a:t>
            </a:r>
            <a:r>
              <a:rPr lang="en-IN" dirty="0" err="1"/>
              <a:t>Kalra</a:t>
            </a:r>
            <a:r>
              <a:rPr lang="en-IN" dirty="0"/>
              <a:t>, P.A., Blakeman, T., </a:t>
            </a:r>
            <a:r>
              <a:rPr lang="en-IN" dirty="0" err="1"/>
              <a:t>Evangelos</a:t>
            </a:r>
            <a:r>
              <a:rPr lang="en-IN" dirty="0"/>
              <a:t> </a:t>
            </a:r>
            <a:r>
              <a:rPr lang="en-IN" dirty="0" err="1"/>
              <a:t>Kontopantelis</a:t>
            </a:r>
            <a:r>
              <a:rPr lang="en-IN" dirty="0"/>
              <a:t>, Cranmer-Gordon, H. and Sinha, S. (2024). Chronic Kidney disease: detect, diagnose, Disclose—a UK Primary Care Perspective of Barriers and Enablers to Effective Kidney Care. </a:t>
            </a:r>
            <a:r>
              <a:rPr lang="en-IN" i="1" dirty="0"/>
              <a:t>BMC Medicine</a:t>
            </a:r>
            <a:r>
              <a:rPr lang="en-IN" dirty="0"/>
              <a:t>, [online] 22(1). </a:t>
            </a:r>
            <a:r>
              <a:rPr lang="en-IN" dirty="0" err="1"/>
              <a:t>doi</a:t>
            </a:r>
            <a:r>
              <a:rPr lang="en-IN" dirty="0"/>
              <a:t>: </a:t>
            </a:r>
            <a:r>
              <a:rPr lang="en-IN" u="sng" dirty="0">
                <a:hlinkClick r:id="rId11"/>
              </a:rPr>
              <a:t>https://doi.org/10.1186/s12916-024-03555-0</a:t>
            </a:r>
            <a:r>
              <a:rPr lang="en-IN" dirty="0"/>
              <a:t>.</a:t>
            </a:r>
          </a:p>
          <a:p>
            <a:r>
              <a:rPr lang="en-IN" dirty="0"/>
              <a:t>Thomas, N. and </a:t>
            </a:r>
            <a:r>
              <a:rPr lang="en-IN" dirty="0" err="1"/>
              <a:t>Maina</a:t>
            </a:r>
            <a:r>
              <a:rPr lang="en-IN" dirty="0"/>
              <a:t>, C. (2024). Chronic Kidney Disease and Advanced Kidney Care. pp.132–147. </a:t>
            </a:r>
            <a:r>
              <a:rPr lang="en-IN" dirty="0" err="1"/>
              <a:t>doi</a:t>
            </a:r>
            <a:r>
              <a:rPr lang="en-IN" dirty="0"/>
              <a:t>: </a:t>
            </a:r>
            <a:r>
              <a:rPr lang="en-IN" u="sng" dirty="0">
                <a:hlinkClick r:id="rId12"/>
              </a:rPr>
              <a:t>https://doi.org/10.1002/9781394178797.ch6</a:t>
            </a:r>
            <a:r>
              <a:rPr lang="en-IN" dirty="0"/>
              <a:t>.</a:t>
            </a:r>
          </a:p>
          <a:p>
            <a:r>
              <a:rPr lang="en-IN" dirty="0"/>
              <a:t>Yamada, S. and Inaba, M. (2021). Potassium Metabolism and Management in Patients with CKD. </a:t>
            </a:r>
            <a:r>
              <a:rPr lang="en-IN" i="1" dirty="0"/>
              <a:t>Nutrients</a:t>
            </a:r>
            <a:r>
              <a:rPr lang="en-IN" dirty="0"/>
              <a:t>, 13(6), p.1751. </a:t>
            </a:r>
            <a:r>
              <a:rPr lang="en-IN" dirty="0" err="1"/>
              <a:t>doi</a:t>
            </a:r>
            <a:r>
              <a:rPr lang="en-IN" dirty="0"/>
              <a:t>: </a:t>
            </a:r>
            <a:r>
              <a:rPr lang="en-IN" u="sng" dirty="0">
                <a:hlinkClick r:id="rId13"/>
              </a:rPr>
              <a:t>https://doi.org/10.3390/nu13061751</a:t>
            </a:r>
            <a:r>
              <a:rPr lang="en-IN" dirty="0"/>
              <a:t>.</a:t>
            </a:r>
          </a:p>
        </p:txBody>
      </p:sp>
    </p:spTree>
    <p:extLst>
      <p:ext uri="{BB962C8B-B14F-4D97-AF65-F5344CB8AC3E}">
        <p14:creationId xmlns:p14="http://schemas.microsoft.com/office/powerpoint/2010/main" val="1307778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E03D7-8207-4108-895E-34DDBF743397}"/>
              </a:ext>
            </a:extLst>
          </p:cNvPr>
          <p:cNvSpPr>
            <a:spLocks noGrp="1"/>
          </p:cNvSpPr>
          <p:nvPr>
            <p:ph type="title"/>
          </p:nvPr>
        </p:nvSpPr>
        <p:spPr>
          <a:xfrm>
            <a:off x="677334" y="193785"/>
            <a:ext cx="8596668" cy="654353"/>
          </a:xfrm>
        </p:spPr>
        <p:txBody>
          <a:bodyPr>
            <a:normAutofit/>
          </a:bodyPr>
          <a:lstStyle/>
          <a:p>
            <a:r>
              <a:rPr lang="en-US" b="1" dirty="0"/>
              <a:t>References List</a:t>
            </a:r>
            <a:endParaRPr lang="en-IN" dirty="0"/>
          </a:p>
        </p:txBody>
      </p:sp>
      <p:sp>
        <p:nvSpPr>
          <p:cNvPr id="3" name="Content Placeholder 2">
            <a:extLst>
              <a:ext uri="{FF2B5EF4-FFF2-40B4-BE49-F238E27FC236}">
                <a16:creationId xmlns:a16="http://schemas.microsoft.com/office/drawing/2014/main" id="{38167CA9-823C-480C-8EA5-935D31BC8200}"/>
              </a:ext>
            </a:extLst>
          </p:cNvPr>
          <p:cNvSpPr>
            <a:spLocks noGrp="1"/>
          </p:cNvSpPr>
          <p:nvPr>
            <p:ph idx="1"/>
          </p:nvPr>
        </p:nvSpPr>
        <p:spPr>
          <a:xfrm>
            <a:off x="265043" y="1033670"/>
            <a:ext cx="11622157" cy="5630543"/>
          </a:xfrm>
        </p:spPr>
        <p:txBody>
          <a:bodyPr>
            <a:normAutofit fontScale="47500" lnSpcReduction="20000"/>
          </a:bodyPr>
          <a:lstStyle/>
          <a:p>
            <a:r>
              <a:rPr lang="en-IN" dirty="0"/>
              <a:t>Ahmed, K., Dubey, M.K., Dubey, S. and Pandey, D.K. (2025). Chronic kidney disease: causes, treatment, management, and future scope. [online] Academic Press, pp.99–111. </a:t>
            </a:r>
            <a:r>
              <a:rPr lang="en-IN" dirty="0" err="1"/>
              <a:t>doi</a:t>
            </a:r>
            <a:r>
              <a:rPr lang="en-IN" dirty="0"/>
              <a:t>: </a:t>
            </a:r>
            <a:r>
              <a:rPr lang="en-IN" u="sng" dirty="0">
                <a:hlinkClick r:id="rId2"/>
              </a:rPr>
              <a:t>https://doi.org/10.1016/B978-0-443-30080-6.00010-9</a:t>
            </a:r>
            <a:r>
              <a:rPr lang="en-IN" dirty="0"/>
              <a:t>. </a:t>
            </a:r>
          </a:p>
          <a:p>
            <a:r>
              <a:rPr lang="en-IN" dirty="0" err="1"/>
              <a:t>Alkhatib</a:t>
            </a:r>
            <a:r>
              <a:rPr lang="en-IN" dirty="0"/>
              <a:t>, L., Diaz, L.A.V., Varma, S., Chowdhary, A., Bapat, P., Pan, H., </a:t>
            </a:r>
            <a:r>
              <a:rPr lang="en-IN" dirty="0" err="1"/>
              <a:t>Kukreja</a:t>
            </a:r>
            <a:r>
              <a:rPr lang="en-IN" dirty="0"/>
              <a:t>, G., </a:t>
            </a:r>
            <a:r>
              <a:rPr lang="en-IN" dirty="0" err="1"/>
              <a:t>Palabindela</a:t>
            </a:r>
            <a:r>
              <a:rPr lang="en-IN" dirty="0"/>
              <a:t>, P., Selvam, S.A., </a:t>
            </a:r>
            <a:r>
              <a:rPr lang="en-IN" dirty="0" err="1"/>
              <a:t>Kalra</a:t>
            </a:r>
            <a:r>
              <a:rPr lang="en-IN" dirty="0"/>
              <a:t>, K., </a:t>
            </a:r>
            <a:r>
              <a:rPr lang="en-IN" dirty="0" err="1"/>
              <a:t>Alkhatib</a:t>
            </a:r>
            <a:r>
              <a:rPr lang="en-IN" dirty="0"/>
              <a:t>, L., Diaz, L.A.V., Varma, S., Chowdhary, A., Bapat, P., Pan, H., </a:t>
            </a:r>
            <a:r>
              <a:rPr lang="en-IN" dirty="0" err="1"/>
              <a:t>Kukreja</a:t>
            </a:r>
            <a:r>
              <a:rPr lang="en-IN" dirty="0"/>
              <a:t>, G., </a:t>
            </a:r>
            <a:r>
              <a:rPr lang="en-IN" dirty="0" err="1"/>
              <a:t>Palabindela</a:t>
            </a:r>
            <a:r>
              <a:rPr lang="en-IN" dirty="0"/>
              <a:t>, P., Selvam, S.A. and </a:t>
            </a:r>
            <a:r>
              <a:rPr lang="en-IN" dirty="0" err="1"/>
              <a:t>Kalra</a:t>
            </a:r>
            <a:r>
              <a:rPr lang="en-IN" dirty="0"/>
              <a:t>, K. (2023). Lifestyle Modifications and Nutritional and Therapeutic Interventions in Delaying the Progression of Chronic Kidney Disease: A Review. </a:t>
            </a:r>
            <a:r>
              <a:rPr lang="en-IN" i="1" dirty="0" err="1"/>
              <a:t>Cureus</a:t>
            </a:r>
            <a:r>
              <a:rPr lang="en-IN" dirty="0"/>
              <a:t>, [online] 15(2). </a:t>
            </a:r>
            <a:r>
              <a:rPr lang="en-IN" dirty="0" err="1"/>
              <a:t>doi</a:t>
            </a:r>
            <a:r>
              <a:rPr lang="en-IN" dirty="0"/>
              <a:t>: </a:t>
            </a:r>
            <a:r>
              <a:rPr lang="en-IN" u="sng" dirty="0">
                <a:hlinkClick r:id="rId3"/>
              </a:rPr>
              <a:t>https://doi.org/10.7759/cureus.34572</a:t>
            </a:r>
            <a:r>
              <a:rPr lang="en-IN" dirty="0"/>
              <a:t>. </a:t>
            </a:r>
          </a:p>
          <a:p>
            <a:r>
              <a:rPr lang="en-IN" dirty="0" err="1"/>
              <a:t>Cannata-Andía</a:t>
            </a:r>
            <a:r>
              <a:rPr lang="en-IN" dirty="0"/>
              <a:t>, J.B., Martín-</a:t>
            </a:r>
            <a:r>
              <a:rPr lang="en-IN" dirty="0" err="1"/>
              <a:t>Carro</a:t>
            </a:r>
            <a:r>
              <a:rPr lang="en-IN" dirty="0"/>
              <a:t>, B., Martín-</a:t>
            </a:r>
            <a:r>
              <a:rPr lang="en-IN" dirty="0" err="1"/>
              <a:t>Vírgala</a:t>
            </a:r>
            <a:r>
              <a:rPr lang="en-IN" dirty="0"/>
              <a:t>, J., Rodríguez-</a:t>
            </a:r>
            <a:r>
              <a:rPr lang="en-IN" dirty="0" err="1"/>
              <a:t>Carrio</a:t>
            </a:r>
            <a:r>
              <a:rPr lang="en-IN" dirty="0"/>
              <a:t>, J., </a:t>
            </a:r>
            <a:r>
              <a:rPr lang="en-IN" dirty="0" err="1"/>
              <a:t>Bande</a:t>
            </a:r>
            <a:r>
              <a:rPr lang="en-IN" dirty="0"/>
              <a:t>-Fernández, J.J., Alonso-Montes, C. and Carrillo-López, N. (2020). Chronic Kidney Disease—Mineral and Bone Disorders: Pathogenesis and Management. </a:t>
            </a:r>
            <a:r>
              <a:rPr lang="en-IN" i="1" dirty="0"/>
              <a:t>Calcified Tissue International</a:t>
            </a:r>
            <a:r>
              <a:rPr lang="en-IN" dirty="0"/>
              <a:t>, 108(4), pp.410–422. </a:t>
            </a:r>
            <a:r>
              <a:rPr lang="en-IN" dirty="0" err="1"/>
              <a:t>doi</a:t>
            </a:r>
            <a:r>
              <a:rPr lang="en-IN" dirty="0"/>
              <a:t>: </a:t>
            </a:r>
            <a:r>
              <a:rPr lang="en-IN" u="sng" dirty="0">
                <a:hlinkClick r:id="rId4"/>
              </a:rPr>
              <a:t>https://doi.org/10.1007/s00223-020-00777-1</a:t>
            </a:r>
            <a:r>
              <a:rPr lang="en-IN" dirty="0"/>
              <a:t>. </a:t>
            </a:r>
          </a:p>
          <a:p>
            <a:r>
              <a:rPr lang="en-IN" dirty="0" err="1"/>
              <a:t>Caroli</a:t>
            </a:r>
            <a:r>
              <a:rPr lang="en-IN" dirty="0"/>
              <a:t>, A., </a:t>
            </a:r>
            <a:r>
              <a:rPr lang="en-IN" dirty="0" err="1"/>
              <a:t>Remuzzi</a:t>
            </a:r>
            <a:r>
              <a:rPr lang="en-IN" dirty="0"/>
              <a:t>, A. and </a:t>
            </a:r>
            <a:r>
              <a:rPr lang="en-IN" dirty="0" err="1"/>
              <a:t>Lerman</a:t>
            </a:r>
            <a:r>
              <a:rPr lang="en-IN" dirty="0"/>
              <a:t>, L.O. (2021). Basic principles and new advances in kidney imaging. </a:t>
            </a:r>
            <a:r>
              <a:rPr lang="en-IN" i="1" dirty="0"/>
              <a:t>Kidney International</a:t>
            </a:r>
            <a:r>
              <a:rPr lang="en-IN" dirty="0"/>
              <a:t>, 100(5). </a:t>
            </a:r>
            <a:r>
              <a:rPr lang="en-IN" dirty="0" err="1"/>
              <a:t>doi</a:t>
            </a:r>
            <a:r>
              <a:rPr lang="en-IN" dirty="0"/>
              <a:t>: </a:t>
            </a:r>
            <a:r>
              <a:rPr lang="en-IN" u="sng" dirty="0">
                <a:hlinkClick r:id="rId5"/>
              </a:rPr>
              <a:t>https://doi.org/10.1016/j.kint.2021.04.032</a:t>
            </a:r>
            <a:r>
              <a:rPr lang="en-IN" dirty="0"/>
              <a:t>. </a:t>
            </a:r>
          </a:p>
          <a:p>
            <a:r>
              <a:rPr lang="en-IN" dirty="0" err="1"/>
              <a:t>Dahm</a:t>
            </a:r>
            <a:r>
              <a:rPr lang="en-IN" dirty="0"/>
              <a:t>, M.R., Suzanne </a:t>
            </a:r>
            <a:r>
              <a:rPr lang="en-IN" dirty="0" err="1"/>
              <a:t>Eggins</a:t>
            </a:r>
            <a:r>
              <a:rPr lang="en-IN" dirty="0"/>
              <a:t> Raine, Slade, D., </a:t>
            </a:r>
            <a:r>
              <a:rPr lang="en-IN" dirty="0" err="1"/>
              <a:t>Chien</a:t>
            </a:r>
            <a:r>
              <a:rPr lang="en-IN" dirty="0"/>
              <a:t>, L.J., Kennard, A., Walters, G., </a:t>
            </a:r>
            <a:r>
              <a:rPr lang="en-IN" dirty="0" err="1"/>
              <a:t>Spinks</a:t>
            </a:r>
            <a:r>
              <a:rPr lang="en-IN" dirty="0"/>
              <a:t>, T. and Girish </a:t>
            </a:r>
            <a:r>
              <a:rPr lang="en-IN" dirty="0" err="1"/>
              <a:t>Talaulikar</a:t>
            </a:r>
            <a:r>
              <a:rPr lang="en-IN" dirty="0"/>
              <a:t> (2023). Shared decision making in chronic kidney disease: a qualitative study of the impact of communication practices on treatment decisions for older patients. </a:t>
            </a:r>
            <a:r>
              <a:rPr lang="en-IN" i="1" dirty="0"/>
              <a:t>BMC Nephrology</a:t>
            </a:r>
            <a:r>
              <a:rPr lang="en-IN" dirty="0"/>
              <a:t>, 24(1). </a:t>
            </a:r>
            <a:r>
              <a:rPr lang="en-IN" dirty="0" err="1"/>
              <a:t>doi</a:t>
            </a:r>
            <a:r>
              <a:rPr lang="en-IN" dirty="0"/>
              <a:t>: </a:t>
            </a:r>
            <a:r>
              <a:rPr lang="en-IN" u="sng" dirty="0">
                <a:hlinkClick r:id="rId6"/>
              </a:rPr>
              <a:t>https://doi.org/10.1186/s12882-023-03406-9</a:t>
            </a:r>
            <a:r>
              <a:rPr lang="en-IN" dirty="0"/>
              <a:t>. </a:t>
            </a:r>
          </a:p>
          <a:p>
            <a:r>
              <a:rPr lang="en-IN" dirty="0"/>
              <a:t>Dost, S., </a:t>
            </a:r>
            <a:r>
              <a:rPr lang="en-IN" dirty="0" err="1"/>
              <a:t>Gastaldi</a:t>
            </a:r>
            <a:r>
              <a:rPr lang="en-IN" dirty="0"/>
              <a:t>, G. and Schneider, M.P. (2025). The Power of Active Listening to Address Medication Non-Adherence During Care Transition: A Case Report of a Polypharmacy Patient with Type 2 Diabetes. </a:t>
            </a:r>
            <a:r>
              <a:rPr lang="en-IN" i="1" dirty="0"/>
              <a:t>Pharmacy</a:t>
            </a:r>
            <a:r>
              <a:rPr lang="en-IN" dirty="0"/>
              <a:t>, [online] 13(3), p.64. </a:t>
            </a:r>
            <a:r>
              <a:rPr lang="en-IN" dirty="0" err="1"/>
              <a:t>doi</a:t>
            </a:r>
            <a:r>
              <a:rPr lang="en-IN" dirty="0"/>
              <a:t>: </a:t>
            </a:r>
            <a:r>
              <a:rPr lang="en-IN" u="sng" dirty="0">
                <a:hlinkClick r:id="rId7"/>
              </a:rPr>
              <a:t>https://doi.org/10.3390/pharmacy13030064</a:t>
            </a:r>
            <a:r>
              <a:rPr lang="en-IN" dirty="0"/>
              <a:t>. </a:t>
            </a:r>
          </a:p>
          <a:p>
            <a:r>
              <a:rPr lang="en-IN" dirty="0"/>
              <a:t>Ebert, N., </a:t>
            </a:r>
            <a:r>
              <a:rPr lang="en-IN" dirty="0" err="1"/>
              <a:t>Bevc</a:t>
            </a:r>
            <a:r>
              <a:rPr lang="en-IN" dirty="0"/>
              <a:t>, S., </a:t>
            </a:r>
            <a:r>
              <a:rPr lang="en-IN" dirty="0" err="1"/>
              <a:t>Bökenkamp</a:t>
            </a:r>
            <a:r>
              <a:rPr lang="en-IN" dirty="0"/>
              <a:t>, A., Gaillard, F., </a:t>
            </a:r>
            <a:r>
              <a:rPr lang="en-IN" dirty="0" err="1"/>
              <a:t>Hornum</a:t>
            </a:r>
            <a:r>
              <a:rPr lang="en-IN" dirty="0"/>
              <a:t>, M., Jager, K.J., </a:t>
            </a:r>
            <a:r>
              <a:rPr lang="en-IN" dirty="0" err="1"/>
              <a:t>Mariat</a:t>
            </a:r>
            <a:r>
              <a:rPr lang="en-IN" dirty="0"/>
              <a:t>, C., Eriksen, B.O., </a:t>
            </a:r>
            <a:r>
              <a:rPr lang="en-IN" dirty="0" err="1"/>
              <a:t>Palsson</a:t>
            </a:r>
            <a:r>
              <a:rPr lang="en-IN" dirty="0"/>
              <a:t>, R., Rule, A.D., van </a:t>
            </a:r>
            <a:r>
              <a:rPr lang="en-IN" dirty="0" err="1"/>
              <a:t>Londen</a:t>
            </a:r>
            <a:r>
              <a:rPr lang="en-IN" dirty="0"/>
              <a:t>, M., White, C. and </a:t>
            </a:r>
            <a:r>
              <a:rPr lang="en-IN" dirty="0" err="1"/>
              <a:t>Schaeffner</a:t>
            </a:r>
            <a:r>
              <a:rPr lang="en-IN" dirty="0"/>
              <a:t>, E. (2021). Assessment of kidney function: clinical indications for measured GFR. </a:t>
            </a:r>
            <a:r>
              <a:rPr lang="en-IN" i="1" dirty="0"/>
              <a:t>Clinical Kidney Journal</a:t>
            </a:r>
            <a:r>
              <a:rPr lang="en-IN" dirty="0"/>
              <a:t>, 14(8). </a:t>
            </a:r>
            <a:r>
              <a:rPr lang="en-IN" dirty="0" err="1"/>
              <a:t>doi</a:t>
            </a:r>
            <a:r>
              <a:rPr lang="en-IN" dirty="0"/>
              <a:t>: </a:t>
            </a:r>
            <a:r>
              <a:rPr lang="en-IN" u="sng" dirty="0">
                <a:hlinkClick r:id="rId8"/>
              </a:rPr>
              <a:t>https://doi.org/10.1093/ckj/sfab042</a:t>
            </a:r>
            <a:r>
              <a:rPr lang="en-IN" dirty="0"/>
              <a:t>. </a:t>
            </a:r>
          </a:p>
          <a:p>
            <a:r>
              <a:rPr lang="en-IN" dirty="0"/>
              <a:t>Hejazi, S.S., Hosseini, M., </a:t>
            </a:r>
            <a:r>
              <a:rPr lang="en-IN" dirty="0" err="1"/>
              <a:t>Ebadi</a:t>
            </a:r>
            <a:r>
              <a:rPr lang="en-IN" dirty="0"/>
              <a:t>, A. and </a:t>
            </a:r>
            <a:r>
              <a:rPr lang="en-IN" dirty="0" err="1"/>
              <a:t>Alavi</a:t>
            </a:r>
            <a:r>
              <a:rPr lang="en-IN" dirty="0"/>
              <a:t> </a:t>
            </a:r>
            <a:r>
              <a:rPr lang="en-IN" dirty="0" err="1"/>
              <a:t>Majd</a:t>
            </a:r>
            <a:r>
              <a:rPr lang="en-IN" dirty="0"/>
              <a:t>, H. (2021). Components of quality of life in </a:t>
            </a:r>
            <a:r>
              <a:rPr lang="en-IN" dirty="0" err="1"/>
              <a:t>hemodialysis</a:t>
            </a:r>
            <a:r>
              <a:rPr lang="en-IN" dirty="0"/>
              <a:t> patients from family caregivers’ perspective: a qualitative study. </a:t>
            </a:r>
            <a:r>
              <a:rPr lang="en-IN" i="1" dirty="0"/>
              <a:t>BMC Nephrology</a:t>
            </a:r>
            <a:r>
              <a:rPr lang="en-IN" dirty="0"/>
              <a:t>, 22(1). </a:t>
            </a:r>
            <a:r>
              <a:rPr lang="en-IN" dirty="0" err="1"/>
              <a:t>doi</a:t>
            </a:r>
            <a:r>
              <a:rPr lang="en-IN" dirty="0"/>
              <a:t>: </a:t>
            </a:r>
            <a:r>
              <a:rPr lang="en-IN" u="sng" dirty="0">
                <a:hlinkClick r:id="rId9"/>
              </a:rPr>
              <a:t>https://doi.org/10.1186/s12882-021-02584-8</a:t>
            </a:r>
            <a:r>
              <a:rPr lang="en-IN" dirty="0"/>
              <a:t>. </a:t>
            </a:r>
          </a:p>
          <a:p>
            <a:r>
              <a:rPr lang="en-IN" dirty="0" err="1"/>
              <a:t>Litterini</a:t>
            </a:r>
            <a:r>
              <a:rPr lang="en-IN" dirty="0"/>
              <a:t>, A.J. and Wilson, C.M. (2021). Management of Conditions and Symptoms. </a:t>
            </a:r>
            <a:r>
              <a:rPr lang="en-IN" i="1" dirty="0"/>
              <a:t>Routledge eBooks</a:t>
            </a:r>
            <a:r>
              <a:rPr lang="en-IN" dirty="0"/>
              <a:t>, pp.211–248. </a:t>
            </a:r>
            <a:r>
              <a:rPr lang="en-IN" dirty="0" err="1"/>
              <a:t>doi</a:t>
            </a:r>
            <a:r>
              <a:rPr lang="en-IN" dirty="0"/>
              <a:t>: </a:t>
            </a:r>
            <a:r>
              <a:rPr lang="en-IN" u="sng" dirty="0">
                <a:hlinkClick r:id="rId10"/>
              </a:rPr>
              <a:t>https://doi.org/10.4324/9781003025047-20</a:t>
            </a:r>
            <a:r>
              <a:rPr lang="en-IN" dirty="0"/>
              <a:t>. </a:t>
            </a:r>
          </a:p>
          <a:p>
            <a:r>
              <a:rPr lang="en-IN" dirty="0"/>
              <a:t>Lynch, B., Ryan, A.A., O’Neill, M. and Penney, S. (2022). The Factors That Influence Care Home Residents’ and Families’ Engagement with decision-making about Their Care and support: an Integrative Review of the Literature. </a:t>
            </a:r>
            <a:r>
              <a:rPr lang="en-IN" i="1" dirty="0"/>
              <a:t>BMC Geriatrics</a:t>
            </a:r>
            <a:r>
              <a:rPr lang="en-IN" dirty="0"/>
              <a:t>, [online] 22(1). </a:t>
            </a:r>
            <a:r>
              <a:rPr lang="en-IN" dirty="0" err="1"/>
              <a:t>doi</a:t>
            </a:r>
            <a:r>
              <a:rPr lang="en-IN" dirty="0"/>
              <a:t>: </a:t>
            </a:r>
            <a:r>
              <a:rPr lang="en-IN" u="sng" dirty="0">
                <a:hlinkClick r:id="rId11"/>
              </a:rPr>
              <a:t>https://doi.org/10.1186/s12877-022-03503-8</a:t>
            </a:r>
            <a:r>
              <a:rPr lang="en-IN" dirty="0"/>
              <a:t>. </a:t>
            </a:r>
          </a:p>
          <a:p>
            <a:r>
              <a:rPr lang="en-IN" dirty="0" err="1"/>
              <a:t>Menear</a:t>
            </a:r>
            <a:r>
              <a:rPr lang="en-IN" dirty="0"/>
              <a:t>, M., Girard, A., Dugas, M., Gervais, M., Gilbert, M. and Gagnon, M.-P. (2022). Personalized Care Planning and Shared Decision Making in Collaborative Care Programs for Depression and Anxiety disorders: a Systematic Review. </a:t>
            </a:r>
            <a:r>
              <a:rPr lang="en-IN" i="1" dirty="0"/>
              <a:t>PLOS ONE</a:t>
            </a:r>
            <a:r>
              <a:rPr lang="en-IN" dirty="0"/>
              <a:t>, [online] 17(6), p.e0268649. </a:t>
            </a:r>
            <a:r>
              <a:rPr lang="en-IN" dirty="0" err="1"/>
              <a:t>doi</a:t>
            </a:r>
            <a:r>
              <a:rPr lang="en-IN" dirty="0"/>
              <a:t>: </a:t>
            </a:r>
            <a:r>
              <a:rPr lang="en-IN" u="sng" dirty="0">
                <a:hlinkClick r:id="rId12"/>
              </a:rPr>
              <a:t>https://doi.org/10.1371/journal.pone.0268649</a:t>
            </a:r>
            <a:r>
              <a:rPr lang="en-IN" dirty="0"/>
              <a:t>. </a:t>
            </a:r>
          </a:p>
          <a:p>
            <a:r>
              <a:rPr lang="en-IN" dirty="0"/>
              <a:t>SANDHU, S., ALDERWICK, H. and GOTTLIEB, L.M. (2022). Financing Approaches to Social Prescribing Programs in England and the United States. </a:t>
            </a:r>
            <a:r>
              <a:rPr lang="en-IN" i="1" dirty="0"/>
              <a:t>The Milbank Quarterly</a:t>
            </a:r>
            <a:r>
              <a:rPr lang="en-IN" dirty="0"/>
              <a:t>. </a:t>
            </a:r>
            <a:r>
              <a:rPr lang="en-IN" dirty="0" err="1"/>
              <a:t>doi</a:t>
            </a:r>
            <a:r>
              <a:rPr lang="en-IN" dirty="0"/>
              <a:t>: </a:t>
            </a:r>
            <a:r>
              <a:rPr lang="en-IN" u="sng" dirty="0">
                <a:hlinkClick r:id="rId13"/>
              </a:rPr>
              <a:t>https://doi.org/10.1111/1468-0009.12562</a:t>
            </a:r>
            <a:r>
              <a:rPr lang="en-IN" dirty="0"/>
              <a:t>. </a:t>
            </a:r>
          </a:p>
          <a:p>
            <a:r>
              <a:rPr lang="en-IN" dirty="0"/>
              <a:t>Schutte, A.E., </a:t>
            </a:r>
            <a:r>
              <a:rPr lang="en-IN" dirty="0" err="1"/>
              <a:t>Kollias</a:t>
            </a:r>
            <a:r>
              <a:rPr lang="en-IN" dirty="0"/>
              <a:t>, A. and Stergiou, G.S. (2022). Blood pressure and its variability: classic and novel measurement techniques. </a:t>
            </a:r>
            <a:r>
              <a:rPr lang="en-IN" i="1" dirty="0"/>
              <a:t>Nature Reviews Cardiology</a:t>
            </a:r>
            <a:r>
              <a:rPr lang="en-IN" dirty="0"/>
              <a:t>, 19(10). </a:t>
            </a:r>
            <a:r>
              <a:rPr lang="en-IN" dirty="0" err="1"/>
              <a:t>doi</a:t>
            </a:r>
            <a:r>
              <a:rPr lang="en-IN" dirty="0"/>
              <a:t>: </a:t>
            </a:r>
            <a:r>
              <a:rPr lang="en-IN" u="sng" dirty="0">
                <a:hlinkClick r:id="rId14"/>
              </a:rPr>
              <a:t>https://doi.org/10.1038/s41569-022-00690-0</a:t>
            </a:r>
            <a:r>
              <a:rPr lang="en-IN" dirty="0"/>
              <a:t>. </a:t>
            </a:r>
          </a:p>
          <a:p>
            <a:r>
              <a:rPr lang="en-IN" dirty="0"/>
              <a:t>Tal </a:t>
            </a:r>
            <a:r>
              <a:rPr lang="en-IN" dirty="0" err="1"/>
              <a:t>Sigawi</a:t>
            </a:r>
            <a:r>
              <a:rPr lang="en-IN" dirty="0"/>
              <a:t>, Gelman, R., </a:t>
            </a:r>
            <a:r>
              <a:rPr lang="en-IN" dirty="0" err="1"/>
              <a:t>Maimon</a:t>
            </a:r>
            <a:r>
              <a:rPr lang="en-IN" dirty="0"/>
              <a:t>, O., </a:t>
            </a:r>
            <a:r>
              <a:rPr lang="en-IN" dirty="0" err="1"/>
              <a:t>Yossef</a:t>
            </a:r>
            <a:r>
              <a:rPr lang="en-IN" dirty="0"/>
              <a:t>, A., </a:t>
            </a:r>
            <a:r>
              <a:rPr lang="en-IN" dirty="0" err="1"/>
              <a:t>Hemed</a:t>
            </a:r>
            <a:r>
              <a:rPr lang="en-IN" dirty="0"/>
              <a:t>, N., </a:t>
            </a:r>
            <a:r>
              <a:rPr lang="en-IN" dirty="0" err="1"/>
              <a:t>Agus</a:t>
            </a:r>
            <a:r>
              <a:rPr lang="en-IN" dirty="0"/>
              <a:t>, S., Berg, M., </a:t>
            </a:r>
            <a:r>
              <a:rPr lang="en-IN" dirty="0" err="1"/>
              <a:t>Ilan</a:t>
            </a:r>
            <a:r>
              <a:rPr lang="en-IN" dirty="0"/>
              <a:t>, Y. and </a:t>
            </a:r>
            <a:r>
              <a:rPr lang="en-IN" dirty="0" err="1"/>
              <a:t>Popovtzer</a:t>
            </a:r>
            <a:r>
              <a:rPr lang="en-IN" dirty="0"/>
              <a:t>, A. (2024). Improving the response to </a:t>
            </a:r>
            <a:r>
              <a:rPr lang="en-IN" dirty="0" err="1"/>
              <a:t>lenvatinib</a:t>
            </a:r>
            <a:r>
              <a:rPr lang="en-IN" dirty="0"/>
              <a:t> in partial responders using a Constrained-Disorder-Principle-based second-generation artificial intelligence-therapeutic regimen: a proof-of-concept open-</a:t>
            </a:r>
            <a:r>
              <a:rPr lang="en-IN" dirty="0" err="1"/>
              <a:t>labeled</a:t>
            </a:r>
            <a:r>
              <a:rPr lang="en-IN" dirty="0"/>
              <a:t> clinical trial. </a:t>
            </a:r>
            <a:r>
              <a:rPr lang="en-IN" i="1" dirty="0"/>
              <a:t>Frontiers in Oncology</a:t>
            </a:r>
            <a:r>
              <a:rPr lang="en-IN" dirty="0"/>
              <a:t>, 14. </a:t>
            </a:r>
            <a:r>
              <a:rPr lang="en-IN" dirty="0" err="1"/>
              <a:t>doi</a:t>
            </a:r>
            <a:r>
              <a:rPr lang="en-IN" dirty="0"/>
              <a:t>: </a:t>
            </a:r>
            <a:r>
              <a:rPr lang="en-IN" u="sng" dirty="0">
                <a:hlinkClick r:id="rId15"/>
              </a:rPr>
              <a:t>https://doi.org/10.3389/fonc.2024.1426426</a:t>
            </a:r>
            <a:r>
              <a:rPr lang="en-IN" dirty="0"/>
              <a:t>. </a:t>
            </a:r>
          </a:p>
          <a:p>
            <a:r>
              <a:rPr lang="en-IN" dirty="0"/>
              <a:t>Vandana, </a:t>
            </a:r>
            <a:r>
              <a:rPr lang="en-IN" dirty="0" err="1"/>
              <a:t>Priyadarshanee</a:t>
            </a:r>
            <a:r>
              <a:rPr lang="en-IN" dirty="0"/>
              <a:t>, M., </a:t>
            </a:r>
            <a:r>
              <a:rPr lang="en-IN" dirty="0" err="1"/>
              <a:t>Mahto</a:t>
            </a:r>
            <a:r>
              <a:rPr lang="en-IN" dirty="0"/>
              <a:t>, U. and Das, S. (2022). </a:t>
            </a:r>
            <a:r>
              <a:rPr lang="en-IN" i="1" dirty="0"/>
              <a:t>Chapter 2 - Mechanism of toxicity and adverse health effects of environmental pollutants</a:t>
            </a:r>
            <a:r>
              <a:rPr lang="en-IN" dirty="0"/>
              <a:t>. [online] ScienceDirect. Available at: </a:t>
            </a:r>
            <a:r>
              <a:rPr lang="en-IN" u="sng" dirty="0">
                <a:hlinkClick r:id="rId16"/>
              </a:rPr>
              <a:t>https://www.sciencedirect.com/science/article/pii/B9780323854559000242</a:t>
            </a:r>
            <a:r>
              <a:rPr lang="en-IN" dirty="0"/>
              <a:t>. </a:t>
            </a:r>
          </a:p>
          <a:p>
            <a:r>
              <a:rPr lang="en-IN" dirty="0"/>
              <a:t>Zheng, J., </a:t>
            </a:r>
            <a:r>
              <a:rPr lang="en-IN" dirty="0" err="1"/>
              <a:t>Xue</a:t>
            </a:r>
            <a:r>
              <a:rPr lang="en-IN" dirty="0"/>
              <a:t>, B.-W., Guo, A.-H., Feng, S.-Y., Gao, R., Wu, S.-Y., Liu, R. and </a:t>
            </a:r>
            <a:r>
              <a:rPr lang="en-IN" dirty="0" err="1"/>
              <a:t>Zhai</a:t>
            </a:r>
            <a:r>
              <a:rPr lang="en-IN" dirty="0"/>
              <a:t>, L.-J. (2023). Patient delay in chronic kidney disease: A qualitative study. </a:t>
            </a:r>
            <a:r>
              <a:rPr lang="en-IN" i="1" dirty="0"/>
              <a:t>Medicine</a:t>
            </a:r>
            <a:r>
              <a:rPr lang="en-IN" dirty="0"/>
              <a:t>, [online] 102(48), p.e36428. </a:t>
            </a:r>
            <a:r>
              <a:rPr lang="en-IN" dirty="0" err="1"/>
              <a:t>doi</a:t>
            </a:r>
            <a:r>
              <a:rPr lang="en-IN" dirty="0"/>
              <a:t>: </a:t>
            </a:r>
            <a:r>
              <a:rPr lang="en-IN" u="sng" dirty="0">
                <a:hlinkClick r:id="rId17"/>
              </a:rPr>
              <a:t>https://doi.org/10.1097/MD.0000000000036428</a:t>
            </a:r>
            <a:r>
              <a:rPr lang="en-IN" dirty="0"/>
              <a:t>.</a:t>
            </a:r>
          </a:p>
        </p:txBody>
      </p:sp>
    </p:spTree>
    <p:extLst>
      <p:ext uri="{BB962C8B-B14F-4D97-AF65-F5344CB8AC3E}">
        <p14:creationId xmlns:p14="http://schemas.microsoft.com/office/powerpoint/2010/main" val="8875944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D6110-F76A-4350-B13D-BBD1B1CFE682}"/>
              </a:ext>
            </a:extLst>
          </p:cNvPr>
          <p:cNvSpPr>
            <a:spLocks noGrp="1"/>
          </p:cNvSpPr>
          <p:nvPr>
            <p:ph type="title"/>
          </p:nvPr>
        </p:nvSpPr>
        <p:spPr>
          <a:xfrm>
            <a:off x="544813" y="156238"/>
            <a:ext cx="8596668" cy="660400"/>
          </a:xfrm>
        </p:spPr>
        <p:txBody>
          <a:bodyPr/>
          <a:lstStyle/>
          <a:p>
            <a:r>
              <a:rPr lang="en-US" b="1" dirty="0"/>
              <a:t>References of images</a:t>
            </a:r>
            <a:endParaRPr lang="en-IN" b="1" dirty="0"/>
          </a:p>
        </p:txBody>
      </p:sp>
      <p:sp>
        <p:nvSpPr>
          <p:cNvPr id="3" name="Content Placeholder 2">
            <a:extLst>
              <a:ext uri="{FF2B5EF4-FFF2-40B4-BE49-F238E27FC236}">
                <a16:creationId xmlns:a16="http://schemas.microsoft.com/office/drawing/2014/main" id="{2CDE5B2C-FA5C-4089-A546-CC5A63BC9AAC}"/>
              </a:ext>
            </a:extLst>
          </p:cNvPr>
          <p:cNvSpPr>
            <a:spLocks noGrp="1"/>
          </p:cNvSpPr>
          <p:nvPr>
            <p:ph idx="1"/>
          </p:nvPr>
        </p:nvSpPr>
        <p:spPr>
          <a:xfrm>
            <a:off x="397565" y="1020417"/>
            <a:ext cx="11542643" cy="5539409"/>
          </a:xfrm>
        </p:spPr>
        <p:txBody>
          <a:bodyPr>
            <a:normAutofit fontScale="62500" lnSpcReduction="20000"/>
          </a:bodyPr>
          <a:lstStyle/>
          <a:p>
            <a:r>
              <a:rPr lang="en-IN" dirty="0"/>
              <a:t>Assessment and Risk Prediction of Chronic Kidney Disease and Kidney Fibrosis Using Non-Invasive Biomarkers - Scientific Figure on ResearchGate. Available from: </a:t>
            </a:r>
            <a:r>
              <a:rPr lang="en-IN" u="sng" dirty="0">
                <a:hlinkClick r:id="rId2"/>
              </a:rPr>
              <a:t>https://www.researchgate.net/figure/Graphical-depiction-of-a-model-of-chronic-kidney-disease-CKD-progression-and-the_fig1_379269080</a:t>
            </a:r>
            <a:r>
              <a:rPr lang="en-IN" dirty="0"/>
              <a:t>  [accessed 6 Dec 2025] </a:t>
            </a:r>
          </a:p>
          <a:p>
            <a:r>
              <a:rPr lang="en-IN" dirty="0"/>
              <a:t>British Geriatrics Society. (2025). </a:t>
            </a:r>
            <a:r>
              <a:rPr lang="en-IN" i="1" dirty="0"/>
              <a:t>Are we missing Chronic Kidney Disease in primary care? An audit looking at CKD diagnosis in general practice | British Geriatrics Society</a:t>
            </a:r>
            <a:r>
              <a:rPr lang="en-IN" dirty="0"/>
              <a:t>. [online] Available at: </a:t>
            </a:r>
            <a:r>
              <a:rPr lang="en-IN" u="sng" dirty="0">
                <a:hlinkClick r:id="rId3"/>
              </a:rPr>
              <a:t>https://www.bgs.org.uk/are-we-missing-chronic-kidney-disease-in-primary-care-an-audit-looking-at-ckd-diagnosis-in-general</a:t>
            </a:r>
            <a:r>
              <a:rPr lang="en-IN" dirty="0"/>
              <a:t> [Accessed 6 Dec. 2025].</a:t>
            </a:r>
          </a:p>
          <a:p>
            <a:r>
              <a:rPr lang="en-IN" dirty="0"/>
              <a:t>Cardiovascular Disease in Chronic Kidney Disease: Implications of Cardiorespiratory Fitness, Race, and Sex - Scientific Figure on ResearchGate. Available from: </a:t>
            </a:r>
            <a:r>
              <a:rPr lang="en-IN" u="sng" dirty="0">
                <a:hlinkClick r:id="rId4"/>
              </a:rPr>
              <a:t>https://www.researchgate.net/figure/Integrated-overview-of-cardiovascular-risk-factors-in-chronic-kidney-disease-Fig-1_fig1_385131127</a:t>
            </a:r>
            <a:r>
              <a:rPr lang="en-IN" dirty="0"/>
              <a:t>  [accessed 6 Dec 2025] </a:t>
            </a:r>
          </a:p>
          <a:p>
            <a:r>
              <a:rPr lang="en-IN" dirty="0"/>
              <a:t>Kendra Life | Redefining Healthy Living. (2024). </a:t>
            </a:r>
            <a:r>
              <a:rPr lang="en-IN" i="1" dirty="0"/>
              <a:t>Kidney Disease | Kendra Life | Redefining Healthy Living</a:t>
            </a:r>
            <a:r>
              <a:rPr lang="en-IN" dirty="0"/>
              <a:t>. [online] Available at: </a:t>
            </a:r>
            <a:r>
              <a:rPr lang="en-IN" u="sng" dirty="0">
                <a:hlinkClick r:id="rId5"/>
              </a:rPr>
              <a:t>https://www.mykendralife.com/to-avoid/kidney-disease</a:t>
            </a:r>
            <a:r>
              <a:rPr lang="en-IN" dirty="0"/>
              <a:t>  [Accessed 6 Dec. 2025].</a:t>
            </a:r>
          </a:p>
          <a:p>
            <a:r>
              <a:rPr lang="en-IN" dirty="0" err="1"/>
              <a:t>Kishi</a:t>
            </a:r>
            <a:r>
              <a:rPr lang="en-IN" dirty="0"/>
              <a:t>, S., Hiroyuki </a:t>
            </a:r>
            <a:r>
              <a:rPr lang="en-IN" dirty="0" err="1"/>
              <a:t>Kadoya</a:t>
            </a:r>
            <a:r>
              <a:rPr lang="en-IN" dirty="0"/>
              <a:t> and Naoki </a:t>
            </a:r>
            <a:r>
              <a:rPr lang="en-IN" dirty="0" err="1"/>
              <a:t>Kashihara</a:t>
            </a:r>
            <a:r>
              <a:rPr lang="en-IN" dirty="0"/>
              <a:t> (2024). Treatment of chronic kidney disease in older populations. </a:t>
            </a:r>
            <a:r>
              <a:rPr lang="en-IN" i="1" dirty="0"/>
              <a:t>Nature Reviews Nephrology</a:t>
            </a:r>
            <a:r>
              <a:rPr lang="en-IN" dirty="0"/>
              <a:t>. </a:t>
            </a:r>
            <a:r>
              <a:rPr lang="en-IN" dirty="0" err="1"/>
              <a:t>doi</a:t>
            </a:r>
            <a:r>
              <a:rPr lang="en-IN" dirty="0"/>
              <a:t>: </a:t>
            </a:r>
            <a:r>
              <a:rPr lang="en-IN" u="sng" dirty="0">
                <a:hlinkClick r:id="rId6"/>
              </a:rPr>
              <a:t>https://doi.org/10.1038/s41581-024-00854-w</a:t>
            </a:r>
            <a:r>
              <a:rPr lang="en-IN" dirty="0"/>
              <a:t>. </a:t>
            </a:r>
          </a:p>
          <a:p>
            <a:r>
              <a:rPr lang="en-IN" dirty="0" err="1"/>
              <a:t>Mdd.care</a:t>
            </a:r>
            <a:r>
              <a:rPr lang="en-IN" dirty="0"/>
              <a:t>. (2025). </a:t>
            </a:r>
            <a:r>
              <a:rPr lang="en-IN" i="1" dirty="0"/>
              <a:t>MDD Care Navigator for Providers</a:t>
            </a:r>
            <a:r>
              <a:rPr lang="en-IN" dirty="0"/>
              <a:t>. [online] Available at: </a:t>
            </a:r>
            <a:r>
              <a:rPr lang="en-IN" u="sng" dirty="0">
                <a:hlinkClick r:id="rId7"/>
              </a:rPr>
              <a:t>https://mdd.care/provider/shared-decision-making-in-mdd/steps-to-engaging-patients-and-caregivers</a:t>
            </a:r>
            <a:r>
              <a:rPr lang="en-IN" dirty="0"/>
              <a:t> [Accessed 6 Dec. 2025].</a:t>
            </a:r>
          </a:p>
          <a:p>
            <a:r>
              <a:rPr lang="en-IN" dirty="0"/>
              <a:t>Mpowerminds.com. (2023). </a:t>
            </a:r>
            <a:r>
              <a:rPr lang="en-IN" i="1" dirty="0"/>
              <a:t>Top 8 Things People Get Wrong about Depression | </a:t>
            </a:r>
            <a:r>
              <a:rPr lang="en-IN" i="1" dirty="0" err="1"/>
              <a:t>Mpowerminds</a:t>
            </a:r>
            <a:r>
              <a:rPr lang="en-IN" dirty="0"/>
              <a:t>. [online] Available at: </a:t>
            </a:r>
            <a:r>
              <a:rPr lang="en-IN" u="sng" dirty="0">
                <a:hlinkClick r:id="rId8"/>
              </a:rPr>
              <a:t>https://mpowerminds.com/blog/top-8-things-people-get-wrong-about-depression</a:t>
            </a:r>
            <a:r>
              <a:rPr lang="en-IN" dirty="0"/>
              <a:t>. </a:t>
            </a:r>
          </a:p>
          <a:p>
            <a:r>
              <a:rPr lang="en-IN" dirty="0"/>
              <a:t>Patient Activation: The Cornerstone of Effective Self-Management in Chronic Kidney Disease? - Scientific Figure on ResearchGate. Available from: </a:t>
            </a:r>
            <a:r>
              <a:rPr lang="en-IN" u="sng" dirty="0">
                <a:hlinkClick r:id="rId9"/>
              </a:rPr>
              <a:t>https://www.researchgate.net/figure/Core-tasks-and-processes-involved-in-effective-self-management-adapted-from-Corbin-and_fig1_359005228</a:t>
            </a:r>
            <a:r>
              <a:rPr lang="en-IN" dirty="0"/>
              <a:t>  [accessed 6 Dec 2025]  </a:t>
            </a:r>
          </a:p>
          <a:p>
            <a:r>
              <a:rPr lang="en-IN" dirty="0"/>
              <a:t>Personalised Care Strategy and Key Commitments. (2023). Available at: </a:t>
            </a:r>
            <a:r>
              <a:rPr lang="en-IN" u="sng" dirty="0">
                <a:hlinkClick r:id="rId10"/>
              </a:rPr>
              <a:t>https://healthandcarenotts.co.uk/wp-content/uploads/2021/05/Personalised-Care-Strategy-and-Key-Commitments.pdf</a:t>
            </a:r>
            <a:r>
              <a:rPr lang="en-IN" dirty="0"/>
              <a:t>. </a:t>
            </a:r>
          </a:p>
          <a:p>
            <a:r>
              <a:rPr lang="en-IN" dirty="0" err="1"/>
              <a:t>Prabhashankar</a:t>
            </a:r>
            <a:r>
              <a:rPr lang="en-IN" dirty="0"/>
              <a:t>, M. (2020). Impact of Yoga and Meditation on Health. </a:t>
            </a:r>
            <a:r>
              <a:rPr lang="en-IN" i="1" dirty="0"/>
              <a:t>International Journal of Advanced Research in Science, Communication and Technology (IJARSCT)</a:t>
            </a:r>
            <a:r>
              <a:rPr lang="en-IN" dirty="0"/>
              <a:t>, [online] 11(1), p.2581. Available at: </a:t>
            </a:r>
            <a:r>
              <a:rPr lang="en-IN" u="sng" dirty="0">
                <a:hlinkClick r:id="rId11"/>
              </a:rPr>
              <a:t>http://ijarsct.co.in/Paper630.pdf</a:t>
            </a:r>
            <a:r>
              <a:rPr lang="en-IN" dirty="0"/>
              <a:t>. </a:t>
            </a:r>
          </a:p>
          <a:p>
            <a:r>
              <a:rPr lang="en-IN" dirty="0"/>
              <a:t>Smith, L. and England, N. (2019). </a:t>
            </a:r>
            <a:r>
              <a:rPr lang="en-IN" i="1" dirty="0"/>
              <a:t>Personalisation of Care and Support - the national perspective The Wessex Approach to personalising the Health and Wellbeing of Patients from the Point of Diagnosis</a:t>
            </a:r>
            <a:r>
              <a:rPr lang="en-IN" dirty="0"/>
              <a:t>. [online] Available at: </a:t>
            </a:r>
            <a:r>
              <a:rPr lang="en-IN" u="sng" dirty="0">
                <a:hlinkClick r:id="rId12"/>
              </a:rPr>
              <a:t>https://southeastclinicalnetworks.nhs.uk/wp-content/uploads/2019/03/10.30am-Wessex-LWBC-Lesley-Smith.pdf</a:t>
            </a:r>
            <a:r>
              <a:rPr lang="en-IN" dirty="0"/>
              <a:t> [Accessed 6 Dec. 2025].</a:t>
            </a:r>
          </a:p>
          <a:p>
            <a:r>
              <a:rPr lang="en-IN" dirty="0"/>
              <a:t>Stefano </a:t>
            </a:r>
            <a:r>
              <a:rPr lang="en-IN" dirty="0" err="1"/>
              <a:t>Mancin</a:t>
            </a:r>
            <a:r>
              <a:rPr lang="en-IN" dirty="0"/>
              <a:t>, </a:t>
            </a:r>
            <a:r>
              <a:rPr lang="en-IN" dirty="0" err="1"/>
              <a:t>Zarrella</a:t>
            </a:r>
            <a:r>
              <a:rPr lang="en-IN" dirty="0"/>
              <a:t>, A., </a:t>
            </a:r>
            <a:r>
              <a:rPr lang="en-IN" dirty="0" err="1"/>
              <a:t>Petrelli</a:t>
            </a:r>
            <a:r>
              <a:rPr lang="en-IN" dirty="0"/>
              <a:t>, F., </a:t>
            </a:r>
            <a:r>
              <a:rPr lang="en-IN" dirty="0" err="1"/>
              <a:t>Cosmai</a:t>
            </a:r>
            <a:r>
              <a:rPr lang="en-IN" dirty="0"/>
              <a:t>, S., </a:t>
            </a:r>
            <a:r>
              <a:rPr lang="en-IN" dirty="0" err="1"/>
              <a:t>Cattani</a:t>
            </a:r>
            <a:r>
              <a:rPr lang="en-IN" dirty="0"/>
              <a:t>, D., </a:t>
            </a:r>
            <a:r>
              <a:rPr lang="en-IN" dirty="0" err="1"/>
              <a:t>Lopane</a:t>
            </a:r>
            <a:r>
              <a:rPr lang="en-IN" dirty="0"/>
              <a:t>, D., </a:t>
            </a:r>
            <a:r>
              <a:rPr lang="en-IN" dirty="0" err="1"/>
              <a:t>Scollo</a:t>
            </a:r>
            <a:r>
              <a:rPr lang="en-IN" dirty="0"/>
              <a:t>, S., </a:t>
            </a:r>
            <a:r>
              <a:rPr lang="en-IN" dirty="0" err="1"/>
              <a:t>Palomares</a:t>
            </a:r>
            <a:r>
              <a:rPr lang="en-IN" dirty="0"/>
              <a:t>, S.M., </a:t>
            </a:r>
            <a:r>
              <a:rPr lang="en-IN" dirty="0" err="1"/>
              <a:t>Sguanci</a:t>
            </a:r>
            <a:r>
              <a:rPr lang="en-IN" dirty="0"/>
              <a:t>, M., Amendola, A., </a:t>
            </a:r>
            <a:r>
              <a:rPr lang="en-IN" dirty="0" err="1"/>
              <a:t>Cangelosi</a:t>
            </a:r>
            <a:r>
              <a:rPr lang="en-IN" dirty="0"/>
              <a:t>, G. and </a:t>
            </a:r>
            <a:r>
              <a:rPr lang="en-IN" dirty="0" err="1"/>
              <a:t>Mazzoleni</a:t>
            </a:r>
            <a:r>
              <a:rPr lang="en-IN" dirty="0"/>
              <a:t>, B. (2025). Diabetes, Chronic Kidney Disease, and Vascular Ulcers: Prevention Strategies and Clinical Implications. </a:t>
            </a:r>
            <a:r>
              <a:rPr lang="en-IN" i="1" dirty="0"/>
              <a:t>Diabetology</a:t>
            </a:r>
            <a:r>
              <a:rPr lang="en-IN" dirty="0"/>
              <a:t>, 6(2), pp.10–10. </a:t>
            </a:r>
            <a:r>
              <a:rPr lang="en-IN" dirty="0" err="1"/>
              <a:t>doi</a:t>
            </a:r>
            <a:r>
              <a:rPr lang="en-IN" dirty="0"/>
              <a:t>: </a:t>
            </a:r>
            <a:r>
              <a:rPr lang="en-IN" u="sng" dirty="0">
                <a:hlinkClick r:id="rId13"/>
              </a:rPr>
              <a:t>https://doi.org/10.3390/diabetology6020010</a:t>
            </a:r>
            <a:r>
              <a:rPr lang="en-IN" dirty="0"/>
              <a:t>. </a:t>
            </a:r>
          </a:p>
          <a:p>
            <a:r>
              <a:rPr lang="en-IN" dirty="0"/>
              <a:t>Yellow (2023). </a:t>
            </a:r>
            <a:r>
              <a:rPr lang="en-IN" i="1" dirty="0" err="1"/>
              <a:t>Infografolio</a:t>
            </a:r>
            <a:r>
              <a:rPr lang="en-IN" dirty="0"/>
              <a:t>. [online] </a:t>
            </a:r>
            <a:r>
              <a:rPr lang="en-IN" dirty="0" err="1"/>
              <a:t>Infografolio</a:t>
            </a:r>
            <a:r>
              <a:rPr lang="en-IN" dirty="0"/>
              <a:t>. Available at: </a:t>
            </a:r>
            <a:r>
              <a:rPr lang="en-IN" u="sng" dirty="0">
                <a:hlinkClick r:id="rId14"/>
              </a:rPr>
              <a:t>https://infografolio.com/products/yellow-chronic-kidney-disease-health-infographic-template</a:t>
            </a:r>
            <a:r>
              <a:rPr lang="en-IN" dirty="0"/>
              <a:t>. </a:t>
            </a:r>
          </a:p>
        </p:txBody>
      </p:sp>
    </p:spTree>
    <p:extLst>
      <p:ext uri="{BB962C8B-B14F-4D97-AF65-F5344CB8AC3E}">
        <p14:creationId xmlns:p14="http://schemas.microsoft.com/office/powerpoint/2010/main" val="24142145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0</TotalTime>
  <Words>4947</Words>
  <Application>Microsoft Office PowerPoint</Application>
  <PresentationFormat>Widescreen</PresentationFormat>
  <Paragraphs>173</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Chronic Kidney Disease (CKD): Diagnosis, Management &amp; Personalised Care</vt:lpstr>
      <vt:lpstr>Overview of Chronic Kidney Disease (CKD)</vt:lpstr>
      <vt:lpstr>Causes &amp; Risk Factors of CKD</vt:lpstr>
      <vt:lpstr>Prevalence &amp; Burden of CKD</vt:lpstr>
      <vt:lpstr>Diagnosis &amp; Initial Assessment of CKD</vt:lpstr>
      <vt:lpstr>UK Management Frameworks for CKD</vt:lpstr>
      <vt:lpstr>Prevention of CKD</vt:lpstr>
      <vt:lpstr>Comprehensive Model of Personalised Care in CKD: Six components</vt:lpstr>
      <vt:lpstr>Treatment Options for CKD in the UK</vt:lpstr>
      <vt:lpstr>Comorbidities &amp; Complications of CKD</vt:lpstr>
      <vt:lpstr>Person-Centred, Co-Productive Care in CKD</vt:lpstr>
      <vt:lpstr>Self-Management Support for CKD</vt:lpstr>
      <vt:lpstr>CKD Inequalities &amp; Challenges</vt:lpstr>
      <vt:lpstr>Key Recommendations for CKD Care</vt:lpstr>
      <vt:lpstr>Conclusion</vt:lpstr>
      <vt:lpstr>References List</vt:lpstr>
      <vt:lpstr>References List</vt:lpstr>
      <vt:lpstr>References of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Chronic Kidney Disease (CKD): Diagnosis, Management &amp; Personalised Care</dc:title>
  <dc:creator/>
  <cp:lastModifiedBy>Harsh Solanki</cp:lastModifiedBy>
  <cp:revision>3</cp:revision>
  <dcterms:created xsi:type="dcterms:W3CDTF">2025-11-30T07:26:46Z</dcterms:created>
  <dcterms:modified xsi:type="dcterms:W3CDTF">2025-12-10T09:33:23Z</dcterms:modified>
</cp:coreProperties>
</file>