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962C8C-EAFF-4446-B4E3-75687FA5BC6C}" v="3" dt="2025-11-10T02:06:59.6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73"/>
  </p:normalViewPr>
  <p:slideViewPr>
    <p:cSldViewPr snapToGrid="0" snapToObjects="1">
      <p:cViewPr varScale="1">
        <p:scale>
          <a:sx n="107" d="100"/>
          <a:sy n="107" d="100"/>
        </p:scale>
        <p:origin x="56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nny De La Cruz Jimenez (2427680)" userId="e2242301-fa84-4486-9209-020454cd4916" providerId="ADAL" clId="{66962C8C-EAFF-4446-B4E3-75687FA5BC6C}"/>
    <pc:docChg chg="undo redo custSel addSld delSld modSld">
      <pc:chgData name="Julianny De La Cruz Jimenez (2427680)" userId="e2242301-fa84-4486-9209-020454cd4916" providerId="ADAL" clId="{66962C8C-EAFF-4446-B4E3-75687FA5BC6C}" dt="2025-11-10T02:10:32.282" v="3309" actId="27636"/>
      <pc:docMkLst>
        <pc:docMk/>
      </pc:docMkLst>
      <pc:sldChg chg="modSp mod">
        <pc:chgData name="Julianny De La Cruz Jimenez (2427680)" userId="e2242301-fa84-4486-9209-020454cd4916" providerId="ADAL" clId="{66962C8C-EAFF-4446-B4E3-75687FA5BC6C}" dt="2025-11-09T18:48:06.816" v="1962" actId="5793"/>
        <pc:sldMkLst>
          <pc:docMk/>
          <pc:sldMk cId="0" sldId="258"/>
        </pc:sldMkLst>
        <pc:spChg chg="mod">
          <ac:chgData name="Julianny De La Cruz Jimenez (2427680)" userId="e2242301-fa84-4486-9209-020454cd4916" providerId="ADAL" clId="{66962C8C-EAFF-4446-B4E3-75687FA5BC6C}" dt="2025-11-09T18:48:06.816" v="1962" actId="5793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Julianny De La Cruz Jimenez (2427680)" userId="e2242301-fa84-4486-9209-020454cd4916" providerId="ADAL" clId="{66962C8C-EAFF-4446-B4E3-75687FA5BC6C}" dt="2025-11-10T01:56:08.064" v="3077" actId="313"/>
        <pc:sldMkLst>
          <pc:docMk/>
          <pc:sldMk cId="0" sldId="259"/>
        </pc:sldMkLst>
        <pc:spChg chg="mod">
          <ac:chgData name="Julianny De La Cruz Jimenez (2427680)" userId="e2242301-fa84-4486-9209-020454cd4916" providerId="ADAL" clId="{66962C8C-EAFF-4446-B4E3-75687FA5BC6C}" dt="2025-11-10T01:56:08.064" v="3077" actId="313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Julianny De La Cruz Jimenez (2427680)" userId="e2242301-fa84-4486-9209-020454cd4916" providerId="ADAL" clId="{66962C8C-EAFF-4446-B4E3-75687FA5BC6C}" dt="2025-11-10T02:10:23.466" v="3307" actId="27636"/>
        <pc:sldMkLst>
          <pc:docMk/>
          <pc:sldMk cId="0" sldId="260"/>
        </pc:sldMkLst>
        <pc:spChg chg="mod">
          <ac:chgData name="Julianny De La Cruz Jimenez (2427680)" userId="e2242301-fa84-4486-9209-020454cd4916" providerId="ADAL" clId="{66962C8C-EAFF-4446-B4E3-75687FA5BC6C}" dt="2025-11-10T02:10:23.466" v="3307" actId="27636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Julianny De La Cruz Jimenez (2427680)" userId="e2242301-fa84-4486-9209-020454cd4916" providerId="ADAL" clId="{66962C8C-EAFF-4446-B4E3-75687FA5BC6C}" dt="2025-11-08T21:02:03.645" v="389" actId="20577"/>
        <pc:sldMkLst>
          <pc:docMk/>
          <pc:sldMk cId="0" sldId="261"/>
        </pc:sldMkLst>
        <pc:spChg chg="mod">
          <ac:chgData name="Julianny De La Cruz Jimenez (2427680)" userId="e2242301-fa84-4486-9209-020454cd4916" providerId="ADAL" clId="{66962C8C-EAFF-4446-B4E3-75687FA5BC6C}" dt="2025-11-08T21:02:03.645" v="389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Julianny De La Cruz Jimenez (2427680)" userId="e2242301-fa84-4486-9209-020454cd4916" providerId="ADAL" clId="{66962C8C-EAFF-4446-B4E3-75687FA5BC6C}" dt="2025-11-10T01:42:53.520" v="2764" actId="27636"/>
        <pc:sldMkLst>
          <pc:docMk/>
          <pc:sldMk cId="0" sldId="262"/>
        </pc:sldMkLst>
        <pc:spChg chg="mod">
          <ac:chgData name="Julianny De La Cruz Jimenez (2427680)" userId="e2242301-fa84-4486-9209-020454cd4916" providerId="ADAL" clId="{66962C8C-EAFF-4446-B4E3-75687FA5BC6C}" dt="2025-11-10T01:42:53.520" v="2764" actId="27636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Julianny De La Cruz Jimenez (2427680)" userId="e2242301-fa84-4486-9209-020454cd4916" providerId="ADAL" clId="{66962C8C-EAFF-4446-B4E3-75687FA5BC6C}" dt="2025-11-08T23:05:14.428" v="1209" actId="20577"/>
        <pc:sldMkLst>
          <pc:docMk/>
          <pc:sldMk cId="0" sldId="263"/>
        </pc:sldMkLst>
        <pc:spChg chg="mod">
          <ac:chgData name="Julianny De La Cruz Jimenez (2427680)" userId="e2242301-fa84-4486-9209-020454cd4916" providerId="ADAL" clId="{66962C8C-EAFF-4446-B4E3-75687FA5BC6C}" dt="2025-11-08T23:05:14.428" v="1209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Julianny De La Cruz Jimenez (2427680)" userId="e2242301-fa84-4486-9209-020454cd4916" providerId="ADAL" clId="{66962C8C-EAFF-4446-B4E3-75687FA5BC6C}" dt="2025-11-10T01:56:33.935" v="3080" actId="2"/>
        <pc:sldMkLst>
          <pc:docMk/>
          <pc:sldMk cId="0" sldId="264"/>
        </pc:sldMkLst>
        <pc:spChg chg="mod">
          <ac:chgData name="Julianny De La Cruz Jimenez (2427680)" userId="e2242301-fa84-4486-9209-020454cd4916" providerId="ADAL" clId="{66962C8C-EAFF-4446-B4E3-75687FA5BC6C}" dt="2025-11-10T01:56:33.935" v="3080" actId="2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Julianny De La Cruz Jimenez (2427680)" userId="e2242301-fa84-4486-9209-020454cd4916" providerId="ADAL" clId="{66962C8C-EAFF-4446-B4E3-75687FA5BC6C}" dt="2025-11-10T02:10:32.282" v="3309" actId="27636"/>
        <pc:sldMkLst>
          <pc:docMk/>
          <pc:sldMk cId="0" sldId="265"/>
        </pc:sldMkLst>
        <pc:spChg chg="mod">
          <ac:chgData name="Julianny De La Cruz Jimenez (2427680)" userId="e2242301-fa84-4486-9209-020454cd4916" providerId="ADAL" clId="{66962C8C-EAFF-4446-B4E3-75687FA5BC6C}" dt="2025-11-10T02:10:32.282" v="3309" actId="27636"/>
          <ac:spMkLst>
            <pc:docMk/>
            <pc:sldMk cId="0" sldId="265"/>
            <ac:spMk id="3" creationId="{00000000-0000-0000-0000-000000000000}"/>
          </ac:spMkLst>
        </pc:spChg>
      </pc:sldChg>
      <pc:sldChg chg="new del">
        <pc:chgData name="Julianny De La Cruz Jimenez (2427680)" userId="e2242301-fa84-4486-9209-020454cd4916" providerId="ADAL" clId="{66962C8C-EAFF-4446-B4E3-75687FA5BC6C}" dt="2025-11-10T01:08:31.328" v="2118" actId="680"/>
        <pc:sldMkLst>
          <pc:docMk/>
          <pc:sldMk cId="2715858084" sldId="266"/>
        </pc:sldMkLst>
      </pc:sldChg>
      <pc:sldChg chg="new del">
        <pc:chgData name="Julianny De La Cruz Jimenez (2427680)" userId="e2242301-fa84-4486-9209-020454cd4916" providerId="ADAL" clId="{66962C8C-EAFF-4446-B4E3-75687FA5BC6C}" dt="2025-11-10T01:08:30.160" v="2117" actId="680"/>
        <pc:sldMkLst>
          <pc:docMk/>
          <pc:sldMk cId="2536799090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imagine.jhu.edu/blog/2025/01/14/reflection-as-a-tool-for-professional-growth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256" y="403761"/>
            <a:ext cx="8977746" cy="1077706"/>
          </a:xfrm>
        </p:spPr>
        <p:txBody>
          <a:bodyPr/>
          <a:lstStyle/>
          <a:p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256" y="1140032"/>
            <a:ext cx="8591797" cy="5449269"/>
          </a:xfrm>
        </p:spPr>
        <p:txBody>
          <a:bodyPr/>
          <a:lstStyle/>
          <a:p>
            <a:r>
              <a:rPr dirty="0"/>
              <a:t>Module Title: Professional Career Development within H&amp;SC</a:t>
            </a:r>
          </a:p>
          <a:p>
            <a:r>
              <a:rPr dirty="0"/>
              <a:t>Module Number: LCHS 4009 (LON)</a:t>
            </a:r>
          </a:p>
          <a:p>
            <a:r>
              <a:rPr dirty="0"/>
              <a:t>Assignment No: ASSIGNMENT 1</a:t>
            </a:r>
          </a:p>
          <a:p>
            <a:r>
              <a:rPr dirty="0"/>
              <a:t>Student Name: </a:t>
            </a:r>
            <a:r>
              <a:rPr lang="en-GB" dirty="0"/>
              <a:t>Julianny De La Cruz Jimenez</a:t>
            </a:r>
            <a:endParaRPr dirty="0"/>
          </a:p>
          <a:p>
            <a:r>
              <a:rPr dirty="0"/>
              <a:t>Student ID: </a:t>
            </a:r>
            <a:r>
              <a:rPr lang="en-GB" b="0" i="0" u="none" strike="noStrike" dirty="0">
                <a:solidFill>
                  <a:srgbClr val="242130"/>
                </a:solidFill>
                <a:effectLst/>
                <a:latin typeface="Source Sans Pro" panose="020B0503030403020204" pitchFamily="34" charset="0"/>
              </a:rPr>
              <a:t>2427680</a:t>
            </a:r>
            <a:endParaRPr dirty="0"/>
          </a:p>
          <a:p>
            <a:r>
              <a:rPr dirty="0"/>
              <a:t>Lecturer’s Name: </a:t>
            </a:r>
            <a:r>
              <a:rPr lang="en-GB" dirty="0"/>
              <a:t>Odette </a:t>
            </a:r>
            <a:endParaRPr dirty="0"/>
          </a:p>
        </p:txBody>
      </p:sp>
      <p:pic>
        <p:nvPicPr>
          <p:cNvPr id="4" name="Picture 3" descr="university_logo.png"/>
          <p:cNvPicPr>
            <a:picLocks noChangeAspect="1"/>
          </p:cNvPicPr>
          <p:nvPr/>
        </p:nvPicPr>
        <p:blipFill>
          <a:blip r:embed="rId2"/>
          <a:srcRect l="56" t="84825" r="-408" b="-84825"/>
          <a:stretch/>
        </p:blipFill>
        <p:spPr>
          <a:xfrm>
            <a:off x="-95003" y="6000533"/>
            <a:ext cx="9334005" cy="590492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Acknowledge use of AI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only used AI (co-pilot) to proof-read and help me understand concepts I had issues with.</a:t>
            </a:r>
          </a:p>
        </p:txBody>
      </p:sp>
      <p:pic>
        <p:nvPicPr>
          <p:cNvPr id="5" name="Picture 4" descr="university_logo.png">
            <a:extLst>
              <a:ext uri="{FF2B5EF4-FFF2-40B4-BE49-F238E27FC236}">
                <a16:creationId xmlns:a16="http://schemas.microsoft.com/office/drawing/2014/main" id="{1AA703B8-C12E-9A9A-6772-BF5C911455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" t="84825" r="-408" b="-84825"/>
          <a:stretch/>
        </p:blipFill>
        <p:spPr>
          <a:xfrm>
            <a:off x="-89065" y="6251886"/>
            <a:ext cx="9322130" cy="462311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dirty="0"/>
              <a:t>• Introduction</a:t>
            </a:r>
          </a:p>
          <a:p>
            <a:pPr marL="0" indent="0">
              <a:buNone/>
            </a:pPr>
            <a:r>
              <a:rPr dirty="0"/>
              <a:t>• What is a SWOT analysis and why is it important in personal and professional development?</a:t>
            </a:r>
          </a:p>
          <a:p>
            <a:pPr marL="0" indent="0">
              <a:buNone/>
            </a:pPr>
            <a:r>
              <a:rPr dirty="0"/>
              <a:t>• SWOT analysis for future career</a:t>
            </a:r>
          </a:p>
          <a:p>
            <a:pPr marL="0" indent="0">
              <a:buNone/>
            </a:pPr>
            <a:r>
              <a:rPr dirty="0"/>
              <a:t>• Using strengths to overcome weaknesses and minimize threats</a:t>
            </a:r>
          </a:p>
          <a:p>
            <a:pPr marL="0" indent="0">
              <a:buNone/>
            </a:pPr>
            <a:r>
              <a:rPr dirty="0"/>
              <a:t>• Available opportunities and how I will utilize them with my strengths</a:t>
            </a:r>
          </a:p>
          <a:p>
            <a:pPr marL="0" indent="0">
              <a:buNone/>
            </a:pPr>
            <a:r>
              <a:rPr dirty="0"/>
              <a:t>• Conclusion</a:t>
            </a:r>
          </a:p>
          <a:p>
            <a:pPr marL="0" indent="0">
              <a:buNone/>
            </a:pPr>
            <a:r>
              <a:rPr dirty="0"/>
              <a:t>• References</a:t>
            </a:r>
          </a:p>
        </p:txBody>
      </p:sp>
      <p:pic>
        <p:nvPicPr>
          <p:cNvPr id="5" name="Picture 4" descr="university_logo.png">
            <a:extLst>
              <a:ext uri="{FF2B5EF4-FFF2-40B4-BE49-F238E27FC236}">
                <a16:creationId xmlns:a16="http://schemas.microsoft.com/office/drawing/2014/main" id="{F9388AD8-BDE1-D0EF-BE57-B17F9ACDCB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" t="84825" r="-408" b="-84825"/>
          <a:stretch/>
        </p:blipFill>
        <p:spPr>
          <a:xfrm>
            <a:off x="-47502" y="6314663"/>
            <a:ext cx="9239003" cy="37177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My name is </a:t>
            </a:r>
            <a:r>
              <a:rPr lang="en-GB" dirty="0"/>
              <a:t>Julianny De La Cruz Jimenez.</a:t>
            </a:r>
            <a:endParaRPr dirty="0"/>
          </a:p>
          <a:p>
            <a:pPr marL="0" indent="0">
              <a:buNone/>
            </a:pPr>
            <a:r>
              <a:rPr dirty="0"/>
              <a:t>• BSc Health and Social Care student</a:t>
            </a:r>
            <a:endParaRPr lang="en-GB" dirty="0"/>
          </a:p>
          <a:p>
            <a:r>
              <a:rPr dirty="0"/>
              <a:t>• Future career goal: </a:t>
            </a:r>
            <a:r>
              <a:rPr lang="en-GB" dirty="0"/>
              <a:t>Children’s psychologist</a:t>
            </a:r>
          </a:p>
          <a:p>
            <a:r>
              <a:rPr lang="en-GB" dirty="0"/>
              <a:t>Future SWOT analysis related to becoming a children's psychologist.</a:t>
            </a:r>
            <a:endParaRPr dirty="0"/>
          </a:p>
        </p:txBody>
      </p:sp>
      <p:pic>
        <p:nvPicPr>
          <p:cNvPr id="5" name="Picture 4" descr="university_logo.png">
            <a:extLst>
              <a:ext uri="{FF2B5EF4-FFF2-40B4-BE49-F238E27FC236}">
                <a16:creationId xmlns:a16="http://schemas.microsoft.com/office/drawing/2014/main" id="{1909259E-A188-CFD3-C790-95F8D1928A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" t="84825" r="-408" b="-84825"/>
          <a:stretch/>
        </p:blipFill>
        <p:spPr>
          <a:xfrm>
            <a:off x="-134416" y="6308725"/>
            <a:ext cx="9412832" cy="376264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What is a SWOT Analysis?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1886" y="141763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• </a:t>
            </a:r>
            <a:r>
              <a:rPr lang="en-GB" dirty="0"/>
              <a:t>SWOT is a form of self analysis that focuses on I</a:t>
            </a:r>
            <a:r>
              <a:rPr dirty="0"/>
              <a:t>dentifi</a:t>
            </a:r>
            <a:r>
              <a:rPr lang="en-GB" dirty="0"/>
              <a:t>ying</a:t>
            </a:r>
            <a:r>
              <a:rPr dirty="0"/>
              <a:t> Strengths, Weaknesses, Opportunities</a:t>
            </a:r>
            <a:r>
              <a:rPr lang="en-GB" dirty="0"/>
              <a:t> and</a:t>
            </a:r>
            <a:r>
              <a:rPr dirty="0"/>
              <a:t> Threats</a:t>
            </a:r>
            <a:r>
              <a:rPr lang="en-GB" dirty="0"/>
              <a:t> in your career path.</a:t>
            </a:r>
            <a:endParaRPr dirty="0"/>
          </a:p>
          <a:p>
            <a:pPr marL="0" indent="0">
              <a:buNone/>
            </a:pPr>
            <a:r>
              <a:rPr dirty="0"/>
              <a:t>• </a:t>
            </a:r>
            <a:r>
              <a:rPr lang="en-GB" dirty="0"/>
              <a:t>Fortifies reflective thinking and personal development (Harrison, 2018).</a:t>
            </a:r>
            <a:endParaRPr dirty="0"/>
          </a:p>
          <a:p>
            <a:pPr marL="0" indent="0">
              <a:buNone/>
            </a:pPr>
            <a:r>
              <a:rPr dirty="0"/>
              <a:t>• Supports self-awareness and decision-making •</a:t>
            </a:r>
            <a:r>
              <a:rPr lang="en-GB" dirty="0"/>
              <a:t>Encourages continuous improvement and lifelong lessons (Coman and Ronen, 2009).</a:t>
            </a:r>
            <a:endParaRPr dirty="0"/>
          </a:p>
        </p:txBody>
      </p:sp>
      <p:pic>
        <p:nvPicPr>
          <p:cNvPr id="5" name="Picture 4" descr="university_logo.png">
            <a:extLst>
              <a:ext uri="{FF2B5EF4-FFF2-40B4-BE49-F238E27FC236}">
                <a16:creationId xmlns:a16="http://schemas.microsoft.com/office/drawing/2014/main" id="{BBAF55E3-1005-696B-6586-871078E97F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" t="84825" r="-408" b="-84825"/>
          <a:stretch/>
        </p:blipFill>
        <p:spPr>
          <a:xfrm>
            <a:off x="0" y="6222671"/>
            <a:ext cx="9359041" cy="464142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dirty="0"/>
              <a:t>STRENGTHS:</a:t>
            </a:r>
          </a:p>
          <a:p>
            <a:r>
              <a:rPr dirty="0"/>
              <a:t>- Health and social care student</a:t>
            </a:r>
          </a:p>
          <a:p>
            <a:r>
              <a:rPr dirty="0"/>
              <a:t>- </a:t>
            </a:r>
            <a:r>
              <a:rPr lang="en-GB" dirty="0"/>
              <a:t>Hard-working</a:t>
            </a:r>
            <a:endParaRPr dirty="0"/>
          </a:p>
          <a:p>
            <a:r>
              <a:rPr dirty="0"/>
              <a:t>- </a:t>
            </a:r>
            <a:r>
              <a:rPr lang="en-GB" dirty="0"/>
              <a:t>Understanding</a:t>
            </a:r>
            <a:endParaRPr dirty="0"/>
          </a:p>
          <a:p>
            <a:endParaRPr dirty="0"/>
          </a:p>
          <a:p>
            <a:r>
              <a:rPr dirty="0"/>
              <a:t>WEAKNESSES:</a:t>
            </a:r>
          </a:p>
          <a:p>
            <a:r>
              <a:rPr dirty="0"/>
              <a:t>- </a:t>
            </a:r>
            <a:r>
              <a:rPr lang="en-GB" dirty="0"/>
              <a:t>No working</a:t>
            </a:r>
            <a:r>
              <a:rPr dirty="0"/>
              <a:t> experience</a:t>
            </a:r>
          </a:p>
          <a:p>
            <a:r>
              <a:rPr dirty="0"/>
              <a:t>- </a:t>
            </a:r>
            <a:r>
              <a:rPr lang="en-GB" dirty="0"/>
              <a:t> Over-emphasize</a:t>
            </a:r>
            <a:endParaRPr dirty="0"/>
          </a:p>
          <a:p>
            <a:r>
              <a:rPr dirty="0"/>
              <a:t>- </a:t>
            </a:r>
            <a:r>
              <a:rPr lang="en-GB" dirty="0"/>
              <a:t>Time-management skills</a:t>
            </a:r>
            <a:endParaRPr dirty="0"/>
          </a:p>
          <a:p>
            <a:endParaRPr dirty="0"/>
          </a:p>
          <a:p>
            <a:r>
              <a:rPr dirty="0"/>
              <a:t>OPPORTUNITIES:</a:t>
            </a:r>
          </a:p>
          <a:p>
            <a:r>
              <a:rPr dirty="0"/>
              <a:t>- More training &amp; placements</a:t>
            </a:r>
          </a:p>
          <a:p>
            <a:r>
              <a:rPr dirty="0"/>
              <a:t>- </a:t>
            </a:r>
            <a:r>
              <a:rPr lang="en-GB" dirty="0"/>
              <a:t>understanding the human brain</a:t>
            </a:r>
            <a:endParaRPr dirty="0"/>
          </a:p>
          <a:p>
            <a:r>
              <a:rPr dirty="0"/>
              <a:t>- </a:t>
            </a:r>
            <a:r>
              <a:rPr lang="en-GB" dirty="0"/>
              <a:t>Improving mental health knowledge</a:t>
            </a:r>
            <a:endParaRPr dirty="0"/>
          </a:p>
          <a:p>
            <a:endParaRPr dirty="0"/>
          </a:p>
          <a:p>
            <a:r>
              <a:rPr dirty="0"/>
              <a:t>THREATS:</a:t>
            </a:r>
          </a:p>
          <a:p>
            <a:r>
              <a:rPr dirty="0"/>
              <a:t>- Workplace stress</a:t>
            </a:r>
          </a:p>
          <a:p>
            <a:r>
              <a:rPr dirty="0"/>
              <a:t>- </a:t>
            </a:r>
            <a:r>
              <a:rPr lang="en-GB" dirty="0"/>
              <a:t>Long qualification process</a:t>
            </a:r>
            <a:endParaRPr dirty="0"/>
          </a:p>
          <a:p>
            <a:r>
              <a:rPr dirty="0"/>
              <a:t>- </a:t>
            </a:r>
            <a:r>
              <a:rPr lang="en-GB" dirty="0"/>
              <a:t>Change alternative of the human brain</a:t>
            </a:r>
            <a:endParaRPr dirty="0"/>
          </a:p>
        </p:txBody>
      </p:sp>
      <p:pic>
        <p:nvPicPr>
          <p:cNvPr id="5" name="Picture 4" descr="university_logo.png">
            <a:extLst>
              <a:ext uri="{FF2B5EF4-FFF2-40B4-BE49-F238E27FC236}">
                <a16:creationId xmlns:a16="http://schemas.microsoft.com/office/drawing/2014/main" id="{D5AD10D7-7517-E9E0-358B-005E0ABCB8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" t="84825" r="-408" b="-84825"/>
          <a:stretch/>
        </p:blipFill>
        <p:spPr>
          <a:xfrm>
            <a:off x="-102090" y="6308725"/>
            <a:ext cx="9348180" cy="420203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Using Strengths to Overcome Weaknesses &amp;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• </a:t>
            </a:r>
            <a:r>
              <a:rPr lang="en-GB" dirty="0"/>
              <a:t>Active listening and observation skills</a:t>
            </a:r>
            <a:r>
              <a:rPr dirty="0"/>
              <a:t> → </a:t>
            </a:r>
            <a:r>
              <a:rPr lang="en-GB" dirty="0"/>
              <a:t>Reduce overthinking and adapting to challenging environments.</a:t>
            </a:r>
            <a:r>
              <a:rPr dirty="0"/>
              <a:t>(</a:t>
            </a:r>
            <a:r>
              <a:rPr lang="en-GB" dirty="0"/>
              <a:t>CCL</a:t>
            </a:r>
            <a:r>
              <a:rPr dirty="0"/>
              <a:t>, 20</a:t>
            </a:r>
            <a:r>
              <a:rPr lang="en-GB" dirty="0"/>
              <a:t>25</a:t>
            </a:r>
            <a:r>
              <a:rPr dirty="0"/>
              <a:t>)</a:t>
            </a:r>
          </a:p>
          <a:p>
            <a:r>
              <a:rPr dirty="0"/>
              <a:t>• </a:t>
            </a:r>
            <a:r>
              <a:rPr lang="en-GB" dirty="0"/>
              <a:t>Reflective practice</a:t>
            </a:r>
            <a:r>
              <a:rPr dirty="0"/>
              <a:t>→ </a:t>
            </a:r>
            <a:r>
              <a:rPr lang="en-GB" dirty="0"/>
              <a:t>Analysing past experiences to improve future decisions.(Mardock, 2005)</a:t>
            </a:r>
            <a:r>
              <a:rPr dirty="0"/>
              <a:t> </a:t>
            </a:r>
            <a:endParaRPr lang="en-GB" dirty="0"/>
          </a:p>
          <a:p>
            <a:pPr marL="0" indent="0">
              <a:buNone/>
            </a:pPr>
            <a:r>
              <a:rPr dirty="0"/>
              <a:t>• </a:t>
            </a:r>
            <a:r>
              <a:rPr lang="en-GB" dirty="0"/>
              <a:t>Non-judgmental attitude</a:t>
            </a:r>
            <a:r>
              <a:rPr dirty="0"/>
              <a:t>→ </a:t>
            </a:r>
            <a:r>
              <a:rPr lang="en-GB" dirty="0"/>
              <a:t>Encourages individuals to open up and feel secure.</a:t>
            </a:r>
            <a:r>
              <a:rPr dirty="0"/>
              <a:t> </a:t>
            </a:r>
          </a:p>
        </p:txBody>
      </p:sp>
      <p:pic>
        <p:nvPicPr>
          <p:cNvPr id="5" name="Picture 4" descr="university_logo.png">
            <a:extLst>
              <a:ext uri="{FF2B5EF4-FFF2-40B4-BE49-F238E27FC236}">
                <a16:creationId xmlns:a16="http://schemas.microsoft.com/office/drawing/2014/main" id="{5BE16989-6D5F-0555-59A0-05AFA5D3FF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" t="84825" r="-408" b="-84825"/>
          <a:stretch/>
        </p:blipFill>
        <p:spPr>
          <a:xfrm>
            <a:off x="-41563" y="6246380"/>
            <a:ext cx="9227126" cy="452596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Opportunities &amp; How I Will Use Them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• </a:t>
            </a:r>
            <a:r>
              <a:rPr lang="en-GB" dirty="0"/>
              <a:t>Workshops on mental health</a:t>
            </a:r>
            <a:r>
              <a:rPr dirty="0"/>
              <a:t>→ </a:t>
            </a:r>
            <a:r>
              <a:rPr lang="en-GB" dirty="0"/>
              <a:t>Develop my mental health knowledge </a:t>
            </a:r>
            <a:endParaRPr dirty="0"/>
          </a:p>
          <a:p>
            <a:r>
              <a:rPr dirty="0"/>
              <a:t>• </a:t>
            </a:r>
            <a:r>
              <a:rPr lang="en-GB" dirty="0"/>
              <a:t>Developing communication</a:t>
            </a:r>
            <a:r>
              <a:rPr dirty="0"/>
              <a:t>→ </a:t>
            </a:r>
            <a:r>
              <a:rPr lang="en-GB" dirty="0"/>
              <a:t>Stuff like presentations and public speaking to build up your confidence.</a:t>
            </a:r>
            <a:endParaRPr dirty="0"/>
          </a:p>
          <a:p>
            <a:r>
              <a:rPr dirty="0"/>
              <a:t>• </a:t>
            </a:r>
            <a:r>
              <a:rPr lang="en-GB" dirty="0"/>
              <a:t>Multi-agency work</a:t>
            </a:r>
            <a:r>
              <a:rPr dirty="0"/>
              <a:t>→ </a:t>
            </a:r>
            <a:r>
              <a:rPr lang="en-GB" dirty="0"/>
              <a:t>As a future psychologist you would rarely work alone so you have to understand how psychologist collaborate with mental health nurses , social workers, psychiatrists etc…</a:t>
            </a:r>
            <a:endParaRPr dirty="0"/>
          </a:p>
        </p:txBody>
      </p:sp>
      <p:pic>
        <p:nvPicPr>
          <p:cNvPr id="5" name="Picture 4" descr="university_logo.png">
            <a:extLst>
              <a:ext uri="{FF2B5EF4-FFF2-40B4-BE49-F238E27FC236}">
                <a16:creationId xmlns:a16="http://schemas.microsoft.com/office/drawing/2014/main" id="{E4F8C9F6-A628-0EFF-72A8-4DE21F5F5C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" t="84825" r="-408" b="-84825"/>
          <a:stretch/>
        </p:blipFill>
        <p:spPr>
          <a:xfrm>
            <a:off x="-106878" y="6308725"/>
            <a:ext cx="9357756" cy="379083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dirty="0"/>
              <a:t>• SWOT </a:t>
            </a:r>
            <a:r>
              <a:rPr lang="en-GB" dirty="0"/>
              <a:t>is a planning tool that works on</a:t>
            </a:r>
            <a:r>
              <a:rPr dirty="0"/>
              <a:t> identif</a:t>
            </a:r>
            <a:r>
              <a:rPr lang="en-GB" dirty="0"/>
              <a:t>ying</a:t>
            </a:r>
            <a:r>
              <a:rPr dirty="0"/>
              <a:t> personal and professional growth areas</a:t>
            </a:r>
            <a:r>
              <a:rPr lang="en-GB" dirty="0"/>
              <a:t> needed for a successful career.  </a:t>
            </a:r>
            <a:endParaRPr dirty="0"/>
          </a:p>
          <a:p>
            <a:pPr marL="0" indent="0">
              <a:buNone/>
            </a:pPr>
            <a:r>
              <a:rPr dirty="0"/>
              <a:t>• Strengths </a:t>
            </a:r>
            <a:r>
              <a:rPr lang="en-GB" dirty="0"/>
              <a:t>increase confidence and develop motivation</a:t>
            </a:r>
            <a:endParaRPr dirty="0"/>
          </a:p>
          <a:p>
            <a:pPr marL="0" indent="0">
              <a:buNone/>
            </a:pPr>
            <a:r>
              <a:rPr dirty="0"/>
              <a:t>• </a:t>
            </a:r>
            <a:r>
              <a:rPr lang="en-GB" dirty="0"/>
              <a:t>Opportunities such as working with other individuals and agencies will help me improve mental health as a whole and not just from the psychologist perspective.</a:t>
            </a:r>
            <a:endParaRPr dirty="0"/>
          </a:p>
          <a:p>
            <a:pPr marL="0" indent="0">
              <a:buNone/>
            </a:pPr>
            <a:r>
              <a:rPr dirty="0"/>
              <a:t>• </a:t>
            </a:r>
            <a:r>
              <a:rPr lang="en-GB" dirty="0"/>
              <a:t>SWOT has guided me into identifying my positive and negative skills and has shown me what I need to improve in the future to achieve a good field in psychology.</a:t>
            </a:r>
            <a:endParaRPr dirty="0"/>
          </a:p>
        </p:txBody>
      </p:sp>
      <p:pic>
        <p:nvPicPr>
          <p:cNvPr id="5" name="Picture 4" descr="university_logo.png">
            <a:extLst>
              <a:ext uri="{FF2B5EF4-FFF2-40B4-BE49-F238E27FC236}">
                <a16:creationId xmlns:a16="http://schemas.microsoft.com/office/drawing/2014/main" id="{58361905-B273-F15A-0940-8D12D7B459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" t="84825" r="-408" b="-84825"/>
          <a:stretch/>
        </p:blipFill>
        <p:spPr>
          <a:xfrm>
            <a:off x="-65372" y="6308725"/>
            <a:ext cx="9274744" cy="414794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315191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Harrison, R. (2018). Learning and development in organizations. London: Routledge.</a:t>
            </a:r>
            <a:endParaRPr dirty="0"/>
          </a:p>
          <a:p>
            <a:r>
              <a:rPr lang="en-GB" dirty="0"/>
              <a:t>Coman, A. and Ronen B. (2009). ‘Focused SWOT: diagnosing critical strengths and weaknesses’, International Journal of Production Research,47(20),pp. 5677-5689.</a:t>
            </a:r>
            <a:endParaRPr dirty="0"/>
          </a:p>
          <a:p>
            <a:r>
              <a:rPr dirty="0"/>
              <a:t> </a:t>
            </a:r>
            <a:r>
              <a:rPr lang="en-GB" dirty="0"/>
              <a:t>Centre for creative Leadership.(2025) Active Listening Techniques: Best practice for leaders’, </a:t>
            </a:r>
            <a:r>
              <a:rPr lang="en-GB" dirty="0" err="1"/>
              <a:t>CCL.org</a:t>
            </a:r>
            <a:r>
              <a:rPr lang="en-GB" dirty="0"/>
              <a:t>.</a:t>
            </a:r>
          </a:p>
          <a:p>
            <a:r>
              <a:rPr lang="en-GB" dirty="0"/>
              <a:t>Mardock, U. (2025). ‘Reflection as a Tool for Professional Growth’, Imagine  Johns Hopkins University, 14 January. </a:t>
            </a:r>
            <a:r>
              <a:rPr lang="en-GB" dirty="0">
                <a:effectLst/>
                <a:latin typeface="Helvetica Neue" panose="02000503000000020004" pitchFamily="2" charset="0"/>
              </a:rPr>
              <a:t>Available at: </a:t>
            </a:r>
            <a:r>
              <a:rPr lang="en-GB" dirty="0">
                <a:effectLst/>
                <a:latin typeface="Helvetica Neue" panose="02000503000000020004" pitchFamily="2" charset="0"/>
                <a:hlinkClick r:id="rId2"/>
              </a:rPr>
              <a:t>https://imagine.jhu.edu/blog/2025/01/14/reflection-as-a-tool-for-professional-growth/</a:t>
            </a:r>
            <a:r>
              <a:rPr lang="en-GB" dirty="0">
                <a:effectLst/>
                <a:latin typeface="Helvetica Neue" panose="02000503000000020004" pitchFamily="2" charset="0"/>
              </a:rPr>
              <a:t> . (Accessed: 29 October 2025).</a:t>
            </a:r>
          </a:p>
          <a:p>
            <a:endParaRPr lang="en-GB" dirty="0">
              <a:effectLst/>
              <a:latin typeface="Helvetica Neue" panose="02000503000000020004" pitchFamily="2" charset="0"/>
            </a:endParaRPr>
          </a:p>
          <a:p>
            <a:endParaRPr lang="en-GB" dirty="0"/>
          </a:p>
          <a:p>
            <a:pPr marL="0" indent="0">
              <a:buNone/>
            </a:pPr>
            <a:endParaRPr dirty="0"/>
          </a:p>
        </p:txBody>
      </p:sp>
      <p:pic>
        <p:nvPicPr>
          <p:cNvPr id="5" name="Picture 4" descr="university_logo.png">
            <a:extLst>
              <a:ext uri="{FF2B5EF4-FFF2-40B4-BE49-F238E27FC236}">
                <a16:creationId xmlns:a16="http://schemas.microsoft.com/office/drawing/2014/main" id="{A7CEC5F9-941C-B20C-E904-2641F3BEC5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" t="84825" r="-408" b="-84825"/>
          <a:stretch/>
        </p:blipFill>
        <p:spPr>
          <a:xfrm>
            <a:off x="-95548" y="6210795"/>
            <a:ext cx="9335095" cy="462954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3626</TotalTime>
  <Words>602</Words>
  <Application>Microsoft Macintosh PowerPoint</Application>
  <PresentationFormat>On-screen Show (4:3)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Helvetica Neue</vt:lpstr>
      <vt:lpstr>Source Sans Pro</vt:lpstr>
      <vt:lpstr>Office Theme</vt:lpstr>
      <vt:lpstr>PowerPoint Presentation</vt:lpstr>
      <vt:lpstr>Acknowledge use of AI</vt:lpstr>
      <vt:lpstr>Overview</vt:lpstr>
      <vt:lpstr>Introduction</vt:lpstr>
      <vt:lpstr>What is a SWOT Analysis?</vt:lpstr>
      <vt:lpstr>SWOT Analysis</vt:lpstr>
      <vt:lpstr>Using Strengths to Overcome Weaknesses &amp; Threats</vt:lpstr>
      <vt:lpstr>Opportunities &amp; How I Will Use Them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Julianny De La Cruz Jimenez (2427680)</cp:lastModifiedBy>
  <cp:revision>2</cp:revision>
  <dcterms:created xsi:type="dcterms:W3CDTF">2013-01-27T09:14:16Z</dcterms:created>
  <dcterms:modified xsi:type="dcterms:W3CDTF">2025-11-10T02:10:39Z</dcterms:modified>
  <cp:category/>
</cp:coreProperties>
</file>