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DB92F"/>
    <a:srgbClr val="EDEE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150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C00B27-4AA3-49BA-9840-26CE5D8D39D6}" type="doc">
      <dgm:prSet loTypeId="urn:microsoft.com/office/officeart/2008/layout/RadialCluster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y-GB"/>
        </a:p>
      </dgm:t>
    </dgm:pt>
    <dgm:pt modelId="{A60DE5B8-7B80-489B-9C18-480655964769}">
      <dgm:prSet phldrT="[Text]"/>
      <dgm:spPr/>
      <dgm:t>
        <a:bodyPr/>
        <a:lstStyle/>
        <a:p>
          <a:r>
            <a:rPr lang="cy-GB" dirty="0">
              <a:solidFill>
                <a:schemeClr val="tx1"/>
              </a:solidFill>
            </a:rPr>
            <a:t>Y plentyn</a:t>
          </a:r>
        </a:p>
      </dgm:t>
    </dgm:pt>
    <dgm:pt modelId="{1C671C75-C5A3-4AEA-A98F-3C89BB93E08F}" type="parTrans" cxnId="{A944C815-1F2D-40EE-85E4-580553E07BDE}">
      <dgm:prSet/>
      <dgm:spPr/>
      <dgm:t>
        <a:bodyPr/>
        <a:lstStyle/>
        <a:p>
          <a:endParaRPr lang="cy-GB"/>
        </a:p>
      </dgm:t>
    </dgm:pt>
    <dgm:pt modelId="{D8A1DF8E-279B-419E-8CBD-CE24F72924B8}" type="sibTrans" cxnId="{A944C815-1F2D-40EE-85E4-580553E07BDE}">
      <dgm:prSet/>
      <dgm:spPr/>
      <dgm:t>
        <a:bodyPr/>
        <a:lstStyle/>
        <a:p>
          <a:endParaRPr lang="cy-GB"/>
        </a:p>
      </dgm:t>
    </dgm:pt>
    <dgm:pt modelId="{C1FA518E-0232-416A-ABBC-525AEC07A49C}">
      <dgm:prSet phldrT="[Text]"/>
      <dgm:spPr/>
      <dgm:t>
        <a:bodyPr/>
        <a:lstStyle/>
        <a:p>
          <a:r>
            <a:rPr lang="cy-GB" dirty="0">
              <a:solidFill>
                <a:schemeClr val="tx1"/>
              </a:solidFill>
            </a:rPr>
            <a:t>Yr ysgol</a:t>
          </a:r>
        </a:p>
      </dgm:t>
    </dgm:pt>
    <dgm:pt modelId="{CE7D9F09-4BB2-4179-8F69-8CE329BED140}" type="parTrans" cxnId="{556550AC-9F9A-43DA-A759-7CA802294E70}">
      <dgm:prSet/>
      <dgm:spPr/>
      <dgm:t>
        <a:bodyPr/>
        <a:lstStyle/>
        <a:p>
          <a:endParaRPr lang="cy-GB"/>
        </a:p>
      </dgm:t>
    </dgm:pt>
    <dgm:pt modelId="{E7D3015B-22AD-4662-94E8-34188F62009E}" type="sibTrans" cxnId="{556550AC-9F9A-43DA-A759-7CA802294E70}">
      <dgm:prSet/>
      <dgm:spPr/>
      <dgm:t>
        <a:bodyPr/>
        <a:lstStyle/>
        <a:p>
          <a:endParaRPr lang="cy-GB"/>
        </a:p>
      </dgm:t>
    </dgm:pt>
    <dgm:pt modelId="{098F4231-C544-4406-AF16-DE20144F2C77}">
      <dgm:prSet phldrT="[Text]"/>
      <dgm:spPr/>
      <dgm:t>
        <a:bodyPr/>
        <a:lstStyle/>
        <a:p>
          <a:r>
            <a:rPr lang="cy-GB" dirty="0">
              <a:solidFill>
                <a:schemeClr val="tx1"/>
              </a:solidFill>
            </a:rPr>
            <a:t>Y gymuned</a:t>
          </a:r>
        </a:p>
      </dgm:t>
    </dgm:pt>
    <dgm:pt modelId="{714BEA68-20D6-42A9-B547-3B1A259559A1}" type="parTrans" cxnId="{898ED556-B242-4CB6-B5A9-D336C139AB41}">
      <dgm:prSet/>
      <dgm:spPr/>
      <dgm:t>
        <a:bodyPr/>
        <a:lstStyle/>
        <a:p>
          <a:endParaRPr lang="cy-GB"/>
        </a:p>
      </dgm:t>
    </dgm:pt>
    <dgm:pt modelId="{3D11A2AE-40D8-4B5E-BE5A-7469057529D0}" type="sibTrans" cxnId="{898ED556-B242-4CB6-B5A9-D336C139AB41}">
      <dgm:prSet/>
      <dgm:spPr/>
      <dgm:t>
        <a:bodyPr/>
        <a:lstStyle/>
        <a:p>
          <a:endParaRPr lang="cy-GB"/>
        </a:p>
      </dgm:t>
    </dgm:pt>
    <dgm:pt modelId="{BBC2EE79-0475-4650-95C9-146ED3E54A13}">
      <dgm:prSet phldrT="[Text]"/>
      <dgm:spPr/>
      <dgm:t>
        <a:bodyPr/>
        <a:lstStyle/>
        <a:p>
          <a:r>
            <a:rPr lang="cy-GB" dirty="0">
              <a:solidFill>
                <a:schemeClr val="tx1"/>
              </a:solidFill>
            </a:rPr>
            <a:t>Y rhieni</a:t>
          </a:r>
        </a:p>
      </dgm:t>
    </dgm:pt>
    <dgm:pt modelId="{E22824F6-6283-4969-BE4B-816D2C8D2C97}" type="parTrans" cxnId="{C2FC6E30-14E7-4E26-8A26-BA0F209154CF}">
      <dgm:prSet/>
      <dgm:spPr/>
      <dgm:t>
        <a:bodyPr/>
        <a:lstStyle/>
        <a:p>
          <a:endParaRPr lang="cy-GB"/>
        </a:p>
      </dgm:t>
    </dgm:pt>
    <dgm:pt modelId="{A51CF514-C73A-4231-AB0C-8E14C1C30E99}" type="sibTrans" cxnId="{C2FC6E30-14E7-4E26-8A26-BA0F209154CF}">
      <dgm:prSet/>
      <dgm:spPr/>
      <dgm:t>
        <a:bodyPr/>
        <a:lstStyle/>
        <a:p>
          <a:endParaRPr lang="cy-GB"/>
        </a:p>
      </dgm:t>
    </dgm:pt>
    <dgm:pt modelId="{99204265-46BE-4903-B53C-B0DA35E7CC89}" type="pres">
      <dgm:prSet presAssocID="{39C00B27-4AA3-49BA-9840-26CE5D8D39D6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9FAF0B6D-3496-442A-BEAC-B3E68B4BC0E0}" type="pres">
      <dgm:prSet presAssocID="{A60DE5B8-7B80-489B-9C18-480655964769}" presName="singleCycle" presStyleCnt="0"/>
      <dgm:spPr/>
    </dgm:pt>
    <dgm:pt modelId="{36CCF957-A2D6-467F-A0B8-A8B6E2C656B5}" type="pres">
      <dgm:prSet presAssocID="{A60DE5B8-7B80-489B-9C18-480655964769}" presName="singleCenter" presStyleLbl="node1" presStyleIdx="0" presStyleCnt="4">
        <dgm:presLayoutVars>
          <dgm:chMax val="7"/>
          <dgm:chPref val="7"/>
        </dgm:presLayoutVars>
      </dgm:prSet>
      <dgm:spPr/>
    </dgm:pt>
    <dgm:pt modelId="{06825DB5-A51C-4A0E-8F9C-20ADF8D7FDCE}" type="pres">
      <dgm:prSet presAssocID="{CE7D9F09-4BB2-4179-8F69-8CE329BED140}" presName="Name56" presStyleLbl="parChTrans1D2" presStyleIdx="0" presStyleCnt="3"/>
      <dgm:spPr/>
    </dgm:pt>
    <dgm:pt modelId="{90F94AEB-6FEE-41E3-B98D-31E24D827694}" type="pres">
      <dgm:prSet presAssocID="{C1FA518E-0232-416A-ABBC-525AEC07A49C}" presName="text0" presStyleLbl="node1" presStyleIdx="1" presStyleCnt="4">
        <dgm:presLayoutVars>
          <dgm:bulletEnabled val="1"/>
        </dgm:presLayoutVars>
      </dgm:prSet>
      <dgm:spPr/>
    </dgm:pt>
    <dgm:pt modelId="{DE33C3A1-9A87-45C6-8750-F6F4949342CC}" type="pres">
      <dgm:prSet presAssocID="{714BEA68-20D6-42A9-B547-3B1A259559A1}" presName="Name56" presStyleLbl="parChTrans1D2" presStyleIdx="1" presStyleCnt="3"/>
      <dgm:spPr/>
    </dgm:pt>
    <dgm:pt modelId="{CDAD23D2-FA85-4413-8D38-CD20C47326F2}" type="pres">
      <dgm:prSet presAssocID="{098F4231-C544-4406-AF16-DE20144F2C77}" presName="text0" presStyleLbl="node1" presStyleIdx="2" presStyleCnt="4">
        <dgm:presLayoutVars>
          <dgm:bulletEnabled val="1"/>
        </dgm:presLayoutVars>
      </dgm:prSet>
      <dgm:spPr/>
    </dgm:pt>
    <dgm:pt modelId="{DDF749E4-9924-44BB-BA23-E09AB3159FF3}" type="pres">
      <dgm:prSet presAssocID="{E22824F6-6283-4969-BE4B-816D2C8D2C97}" presName="Name56" presStyleLbl="parChTrans1D2" presStyleIdx="2" presStyleCnt="3"/>
      <dgm:spPr/>
    </dgm:pt>
    <dgm:pt modelId="{BF71AC19-9F33-4AF3-B8DC-31F94F7CFCC4}" type="pres">
      <dgm:prSet presAssocID="{BBC2EE79-0475-4650-95C9-146ED3E54A13}" presName="text0" presStyleLbl="node1" presStyleIdx="3" presStyleCnt="4">
        <dgm:presLayoutVars>
          <dgm:bulletEnabled val="1"/>
        </dgm:presLayoutVars>
      </dgm:prSet>
      <dgm:spPr/>
    </dgm:pt>
  </dgm:ptLst>
  <dgm:cxnLst>
    <dgm:cxn modelId="{7D0A560A-3C80-4438-A66C-A65A359184A7}" type="presOf" srcId="{A60DE5B8-7B80-489B-9C18-480655964769}" destId="{36CCF957-A2D6-467F-A0B8-A8B6E2C656B5}" srcOrd="0" destOrd="0" presId="urn:microsoft.com/office/officeart/2008/layout/RadialCluster"/>
    <dgm:cxn modelId="{6BC0470F-3F50-4BE1-BFDA-1D02B2A60511}" type="presOf" srcId="{C1FA518E-0232-416A-ABBC-525AEC07A49C}" destId="{90F94AEB-6FEE-41E3-B98D-31E24D827694}" srcOrd="0" destOrd="0" presId="urn:microsoft.com/office/officeart/2008/layout/RadialCluster"/>
    <dgm:cxn modelId="{A944C815-1F2D-40EE-85E4-580553E07BDE}" srcId="{39C00B27-4AA3-49BA-9840-26CE5D8D39D6}" destId="{A60DE5B8-7B80-489B-9C18-480655964769}" srcOrd="0" destOrd="0" parTransId="{1C671C75-C5A3-4AEA-A98F-3C89BB93E08F}" sibTransId="{D8A1DF8E-279B-419E-8CBD-CE24F72924B8}"/>
    <dgm:cxn modelId="{C2FC6E30-14E7-4E26-8A26-BA0F209154CF}" srcId="{A60DE5B8-7B80-489B-9C18-480655964769}" destId="{BBC2EE79-0475-4650-95C9-146ED3E54A13}" srcOrd="2" destOrd="0" parTransId="{E22824F6-6283-4969-BE4B-816D2C8D2C97}" sibTransId="{A51CF514-C73A-4231-AB0C-8E14C1C30E99}"/>
    <dgm:cxn modelId="{71E04436-197F-4A23-AE6E-32A378DFBD97}" type="presOf" srcId="{714BEA68-20D6-42A9-B547-3B1A259559A1}" destId="{DE33C3A1-9A87-45C6-8750-F6F4949342CC}" srcOrd="0" destOrd="0" presId="urn:microsoft.com/office/officeart/2008/layout/RadialCluster"/>
    <dgm:cxn modelId="{35B38F53-C9AC-4F6A-8F41-D91B0D5617DC}" type="presOf" srcId="{39C00B27-4AA3-49BA-9840-26CE5D8D39D6}" destId="{99204265-46BE-4903-B53C-B0DA35E7CC89}" srcOrd="0" destOrd="0" presId="urn:microsoft.com/office/officeart/2008/layout/RadialCluster"/>
    <dgm:cxn modelId="{898ED556-B242-4CB6-B5A9-D336C139AB41}" srcId="{A60DE5B8-7B80-489B-9C18-480655964769}" destId="{098F4231-C544-4406-AF16-DE20144F2C77}" srcOrd="1" destOrd="0" parTransId="{714BEA68-20D6-42A9-B547-3B1A259559A1}" sibTransId="{3D11A2AE-40D8-4B5E-BE5A-7469057529D0}"/>
    <dgm:cxn modelId="{1D458358-5F55-4291-864E-7F2632F01E03}" type="presOf" srcId="{CE7D9F09-4BB2-4179-8F69-8CE329BED140}" destId="{06825DB5-A51C-4A0E-8F9C-20ADF8D7FDCE}" srcOrd="0" destOrd="0" presId="urn:microsoft.com/office/officeart/2008/layout/RadialCluster"/>
    <dgm:cxn modelId="{C4852A86-0D1C-4EDE-AD59-0127CDE07496}" type="presOf" srcId="{E22824F6-6283-4969-BE4B-816D2C8D2C97}" destId="{DDF749E4-9924-44BB-BA23-E09AB3159FF3}" srcOrd="0" destOrd="0" presId="urn:microsoft.com/office/officeart/2008/layout/RadialCluster"/>
    <dgm:cxn modelId="{EE960698-A81F-4C32-BED2-B7D9A1BC2E46}" type="presOf" srcId="{098F4231-C544-4406-AF16-DE20144F2C77}" destId="{CDAD23D2-FA85-4413-8D38-CD20C47326F2}" srcOrd="0" destOrd="0" presId="urn:microsoft.com/office/officeart/2008/layout/RadialCluster"/>
    <dgm:cxn modelId="{556550AC-9F9A-43DA-A759-7CA802294E70}" srcId="{A60DE5B8-7B80-489B-9C18-480655964769}" destId="{C1FA518E-0232-416A-ABBC-525AEC07A49C}" srcOrd="0" destOrd="0" parTransId="{CE7D9F09-4BB2-4179-8F69-8CE329BED140}" sibTransId="{E7D3015B-22AD-4662-94E8-34188F62009E}"/>
    <dgm:cxn modelId="{024EF8BF-3940-489D-907A-74DD21E43FB1}" type="presOf" srcId="{BBC2EE79-0475-4650-95C9-146ED3E54A13}" destId="{BF71AC19-9F33-4AF3-B8DC-31F94F7CFCC4}" srcOrd="0" destOrd="0" presId="urn:microsoft.com/office/officeart/2008/layout/RadialCluster"/>
    <dgm:cxn modelId="{3A2F3D5C-D19B-45C2-BBE0-4A1B5E8EAD4A}" type="presParOf" srcId="{99204265-46BE-4903-B53C-B0DA35E7CC89}" destId="{9FAF0B6D-3496-442A-BEAC-B3E68B4BC0E0}" srcOrd="0" destOrd="0" presId="urn:microsoft.com/office/officeart/2008/layout/RadialCluster"/>
    <dgm:cxn modelId="{F250D3B5-0C64-41BF-9050-D1513740AE05}" type="presParOf" srcId="{9FAF0B6D-3496-442A-BEAC-B3E68B4BC0E0}" destId="{36CCF957-A2D6-467F-A0B8-A8B6E2C656B5}" srcOrd="0" destOrd="0" presId="urn:microsoft.com/office/officeart/2008/layout/RadialCluster"/>
    <dgm:cxn modelId="{E3A0CC05-A365-4255-BE62-DE5FE603AFB2}" type="presParOf" srcId="{9FAF0B6D-3496-442A-BEAC-B3E68B4BC0E0}" destId="{06825DB5-A51C-4A0E-8F9C-20ADF8D7FDCE}" srcOrd="1" destOrd="0" presId="urn:microsoft.com/office/officeart/2008/layout/RadialCluster"/>
    <dgm:cxn modelId="{38418E09-A8C5-4AA8-A5BE-5F3B991B173E}" type="presParOf" srcId="{9FAF0B6D-3496-442A-BEAC-B3E68B4BC0E0}" destId="{90F94AEB-6FEE-41E3-B98D-31E24D827694}" srcOrd="2" destOrd="0" presId="urn:microsoft.com/office/officeart/2008/layout/RadialCluster"/>
    <dgm:cxn modelId="{1EA58E52-0A2F-4296-A92C-D221CC50367D}" type="presParOf" srcId="{9FAF0B6D-3496-442A-BEAC-B3E68B4BC0E0}" destId="{DE33C3A1-9A87-45C6-8750-F6F4949342CC}" srcOrd="3" destOrd="0" presId="urn:microsoft.com/office/officeart/2008/layout/RadialCluster"/>
    <dgm:cxn modelId="{4D5320FA-D96E-4852-8DD8-947FA3F060BF}" type="presParOf" srcId="{9FAF0B6D-3496-442A-BEAC-B3E68B4BC0E0}" destId="{CDAD23D2-FA85-4413-8D38-CD20C47326F2}" srcOrd="4" destOrd="0" presId="urn:microsoft.com/office/officeart/2008/layout/RadialCluster"/>
    <dgm:cxn modelId="{D0891BEA-C4EE-4B8C-B4EB-251AA3D8F21C}" type="presParOf" srcId="{9FAF0B6D-3496-442A-BEAC-B3E68B4BC0E0}" destId="{DDF749E4-9924-44BB-BA23-E09AB3159FF3}" srcOrd="5" destOrd="0" presId="urn:microsoft.com/office/officeart/2008/layout/RadialCluster"/>
    <dgm:cxn modelId="{F731DB87-9736-481A-8436-3D2BCF1A4082}" type="presParOf" srcId="{9FAF0B6D-3496-442A-BEAC-B3E68B4BC0E0}" destId="{BF71AC19-9F33-4AF3-B8DC-31F94F7CFCC4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CCF957-A2D6-467F-A0B8-A8B6E2C656B5}">
      <dsp:nvSpPr>
        <dsp:cNvPr id="0" name=""/>
        <dsp:cNvSpPr/>
      </dsp:nvSpPr>
      <dsp:spPr>
        <a:xfrm>
          <a:off x="1066839" y="1142530"/>
          <a:ext cx="736745" cy="7367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dirty="0">
              <a:solidFill>
                <a:schemeClr val="tx1"/>
              </a:solidFill>
            </a:rPr>
            <a:t>Y plentyn</a:t>
          </a:r>
        </a:p>
      </dsp:txBody>
      <dsp:txXfrm>
        <a:off x="1102804" y="1178495"/>
        <a:ext cx="664815" cy="664815"/>
      </dsp:txXfrm>
    </dsp:sp>
    <dsp:sp modelId="{06825DB5-A51C-4A0E-8F9C-20ADF8D7FDCE}">
      <dsp:nvSpPr>
        <dsp:cNvPr id="0" name=""/>
        <dsp:cNvSpPr/>
      </dsp:nvSpPr>
      <dsp:spPr>
        <a:xfrm rot="16200000">
          <a:off x="1176814" y="884132"/>
          <a:ext cx="51679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16796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0F94AEB-6FEE-41E3-B98D-31E24D827694}">
      <dsp:nvSpPr>
        <dsp:cNvPr id="0" name=""/>
        <dsp:cNvSpPr/>
      </dsp:nvSpPr>
      <dsp:spPr>
        <a:xfrm>
          <a:off x="1188402" y="132115"/>
          <a:ext cx="493619" cy="493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300" kern="1200" dirty="0">
              <a:solidFill>
                <a:schemeClr val="tx1"/>
              </a:solidFill>
            </a:rPr>
            <a:t>Yr ysgol</a:t>
          </a:r>
        </a:p>
      </dsp:txBody>
      <dsp:txXfrm>
        <a:off x="1212498" y="156211"/>
        <a:ext cx="445427" cy="445427"/>
      </dsp:txXfrm>
    </dsp:sp>
    <dsp:sp modelId="{DE33C3A1-9A87-45C6-8750-F6F4949342CC}">
      <dsp:nvSpPr>
        <dsp:cNvPr id="0" name=""/>
        <dsp:cNvSpPr/>
      </dsp:nvSpPr>
      <dsp:spPr>
        <a:xfrm rot="1800000">
          <a:off x="1775341" y="1828990"/>
          <a:ext cx="42162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21627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AD23D2-FA85-4413-8D38-CD20C47326F2}">
      <dsp:nvSpPr>
        <dsp:cNvPr id="0" name=""/>
        <dsp:cNvSpPr/>
      </dsp:nvSpPr>
      <dsp:spPr>
        <a:xfrm>
          <a:off x="2168725" y="1830083"/>
          <a:ext cx="493619" cy="493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700" kern="1200" dirty="0">
              <a:solidFill>
                <a:schemeClr val="tx1"/>
              </a:solidFill>
            </a:rPr>
            <a:t>Y gymuned</a:t>
          </a:r>
        </a:p>
      </dsp:txBody>
      <dsp:txXfrm>
        <a:off x="2192821" y="1854179"/>
        <a:ext cx="445427" cy="445427"/>
      </dsp:txXfrm>
    </dsp:sp>
    <dsp:sp modelId="{DDF749E4-9924-44BB-BA23-E09AB3159FF3}">
      <dsp:nvSpPr>
        <dsp:cNvPr id="0" name=""/>
        <dsp:cNvSpPr/>
      </dsp:nvSpPr>
      <dsp:spPr>
        <a:xfrm rot="9000000">
          <a:off x="673456" y="1828990"/>
          <a:ext cx="42162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421627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71AC19-9F33-4AF3-B8DC-31F94F7CFCC4}">
      <dsp:nvSpPr>
        <dsp:cNvPr id="0" name=""/>
        <dsp:cNvSpPr/>
      </dsp:nvSpPr>
      <dsp:spPr>
        <a:xfrm>
          <a:off x="208080" y="1830083"/>
          <a:ext cx="493619" cy="493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100" kern="1200" dirty="0">
              <a:solidFill>
                <a:schemeClr val="tx1"/>
              </a:solidFill>
            </a:rPr>
            <a:t>Y rhieni</a:t>
          </a:r>
        </a:p>
      </dsp:txBody>
      <dsp:txXfrm>
        <a:off x="232176" y="1854179"/>
        <a:ext cx="445427" cy="4454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1853" y="-11855"/>
            <a:ext cx="12837726" cy="9624909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82834" y="3366348"/>
            <a:ext cx="8157407" cy="2304823"/>
          </a:xfrm>
        </p:spPr>
        <p:txBody>
          <a:bodyPr anchor="b">
            <a:noAutofit/>
          </a:bodyPr>
          <a:lstStyle>
            <a:lvl1pPr algn="r">
              <a:defRPr sz="756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82834" y="5671168"/>
            <a:ext cx="8157407" cy="153565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6662E-FAF4-44BC-88B5-85A7CBFB6D30}" type="datetime1">
              <a:rPr lang="en-US" smtClean="0"/>
              <a:pPr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614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375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3781216"/>
            <a:ext cx="8886801" cy="2557213"/>
          </a:xfrm>
        </p:spPr>
        <p:txBody>
          <a:bodyPr anchor="b"/>
          <a:lstStyle>
            <a:lvl1pPr algn="l">
              <a:defRPr sz="56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1204560"/>
          </a:xfrm>
        </p:spPr>
        <p:txBody>
          <a:bodyPr anchor="t"/>
          <a:lstStyle>
            <a:lvl1pPr marL="0" indent="0" algn="l">
              <a:buNone/>
              <a:defRPr sz="2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33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1849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3441" y="3024825"/>
            <a:ext cx="4323353" cy="5433081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6886" y="3024827"/>
            <a:ext cx="4323354" cy="5433082"/>
          </a:xfrm>
        </p:spPr>
        <p:txBody>
          <a:bodyPr>
            <a:normAutofit/>
          </a:bodyPr>
          <a:lstStyle>
            <a:lvl1pPr>
              <a:defRPr sz="2520"/>
            </a:lvl1pPr>
            <a:lvl2pPr>
              <a:defRPr sz="2240"/>
            </a:lvl2pPr>
            <a:lvl3pPr>
              <a:defRPr sz="1960"/>
            </a:lvl3pPr>
            <a:lvl4pPr>
              <a:defRPr sz="1680"/>
            </a:lvl4pPr>
            <a:lvl5pPr>
              <a:defRPr sz="1680"/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789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9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3439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13296" y="3025376"/>
            <a:ext cx="4326941" cy="806767"/>
          </a:xfrm>
        </p:spPr>
        <p:txBody>
          <a:bodyPr anchor="b">
            <a:noAutofit/>
          </a:bodyPr>
          <a:lstStyle>
            <a:lvl1pPr marL="0" indent="0">
              <a:buNone/>
              <a:defRPr sz="3360" b="0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13296" y="3832145"/>
            <a:ext cx="4326941" cy="4625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1/12/2023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310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853440"/>
            <a:ext cx="8886800" cy="18491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167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1/12/2023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2906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9" y="2098046"/>
            <a:ext cx="3906255" cy="178985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9786" y="720896"/>
            <a:ext cx="4740452" cy="773701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9" y="3887897"/>
            <a:ext cx="3906255" cy="3618229"/>
          </a:xfrm>
        </p:spPr>
        <p:txBody>
          <a:bodyPr>
            <a:normAutofit/>
          </a:bodyPr>
          <a:lstStyle>
            <a:lvl1pPr marL="0" indent="0">
              <a:buNone/>
              <a:defRPr sz="196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804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6720840"/>
            <a:ext cx="8886800" cy="793433"/>
          </a:xfrm>
        </p:spPr>
        <p:txBody>
          <a:bodyPr anchor="b">
            <a:normAutofit/>
          </a:bodyPr>
          <a:lstStyle>
            <a:lvl1pPr algn="l">
              <a:defRPr sz="336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53438" y="853440"/>
            <a:ext cx="8886800" cy="5384005"/>
          </a:xfrm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3438" y="7514273"/>
            <a:ext cx="8886800" cy="943634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1755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40" y="853440"/>
            <a:ext cx="8886800" cy="47650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40" y="6258560"/>
            <a:ext cx="8886800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77513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41503" y="5085080"/>
            <a:ext cx="7587726" cy="5334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224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258560"/>
            <a:ext cx="8886801" cy="2199347"/>
          </a:xfrm>
        </p:spPr>
        <p:txBody>
          <a:bodyPr anchor="ctr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59805088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3438" y="2704783"/>
            <a:ext cx="8886801" cy="3633644"/>
          </a:xfrm>
        </p:spPr>
        <p:txBody>
          <a:bodyPr anchor="b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390207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839" y="853440"/>
            <a:ext cx="8501055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675796" y="110652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9446779" y="4041179"/>
            <a:ext cx="640247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/>
          <a:p>
            <a:pPr lvl="0"/>
            <a:r>
              <a:rPr lang="en-US" sz="112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1609033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2188" y="853440"/>
            <a:ext cx="8878051" cy="4231640"/>
          </a:xfrm>
        </p:spPr>
        <p:txBody>
          <a:bodyPr anchor="ctr">
            <a:normAutofit/>
          </a:bodyPr>
          <a:lstStyle>
            <a:lvl1pPr algn="l">
              <a:defRPr sz="616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53436" y="5618480"/>
            <a:ext cx="8886802" cy="719947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3360">
                <a:solidFill>
                  <a:schemeClr val="accent1"/>
                </a:solidFill>
              </a:defRPr>
            </a:lvl1pPr>
            <a:lvl2pPr marL="640080" indent="0">
              <a:buFontTx/>
              <a:buNone/>
              <a:defRPr/>
            </a:lvl2pPr>
            <a:lvl3pPr marL="1280160" indent="0">
              <a:buFontTx/>
              <a:buNone/>
              <a:defRPr/>
            </a:lvl3pPr>
            <a:lvl4pPr marL="1920240" indent="0">
              <a:buFontTx/>
              <a:buNone/>
              <a:defRPr/>
            </a:lvl4pPr>
            <a:lvl5pPr marL="256032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6338427"/>
            <a:ext cx="8886801" cy="2119480"/>
          </a:xfrm>
        </p:spPr>
        <p:txBody>
          <a:bodyPr anchor="t">
            <a:normAutofit/>
          </a:bodyPr>
          <a:lstStyle>
            <a:lvl1pPr marL="0" indent="0" algn="l">
              <a:buNone/>
              <a:defRPr sz="252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0CF6C-748E-4B7A-BC8B-3011EF78ED13}" type="datetime1">
              <a:rPr lang="en-US" smtClean="0"/>
              <a:pPr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9170382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6218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68237" y="853441"/>
            <a:ext cx="1370337" cy="735203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3439" y="853441"/>
            <a:ext cx="7273036" cy="735203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200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1853" y="-11855"/>
            <a:ext cx="12837727" cy="9624909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3439" y="853440"/>
            <a:ext cx="8886798" cy="18491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438" y="3024827"/>
            <a:ext cx="8886800" cy="54330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67361" y="8457909"/>
            <a:ext cx="957785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E0CF6C-748E-4B7A-BC8B-3011EF78ED13}" type="datetime1">
              <a:rPr lang="en-US" smtClean="0"/>
              <a:pPr/>
              <a:t>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53439" y="8457909"/>
            <a:ext cx="6472162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22547" y="8457909"/>
            <a:ext cx="717693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accent1"/>
                </a:solidFill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250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  <p:sldLayoutId id="2147483734" r:id="rId12"/>
    <p:sldLayoutId id="2147483735" r:id="rId13"/>
    <p:sldLayoutId id="2147483736" r:id="rId14"/>
    <p:sldLayoutId id="2147483737" r:id="rId15"/>
    <p:sldLayoutId id="2147483738" r:id="rId16"/>
  </p:sldLayoutIdLst>
  <p:hf sldNum="0" hdr="0" ftr="0" dt="0"/>
  <p:txStyles>
    <p:titleStyle>
      <a:lvl1pPr algn="l" defTabSz="640080" rtl="0" eaLnBrk="1" latinLnBrk="0" hangingPunct="1">
        <a:spcBef>
          <a:spcPct val="0"/>
        </a:spcBef>
        <a:buNone/>
        <a:defRPr sz="504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80060" indent="-48006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52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040130" indent="-40005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24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6002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96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22402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88036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352044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416052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480060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5440680" indent="-320040" algn="l" defTabSz="640080" rtl="0" eaLnBrk="1" latinLnBrk="0" hangingPunct="1">
        <a:spcBef>
          <a:spcPts val="14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13" Type="http://schemas.openxmlformats.org/officeDocument/2006/relationships/image" Target="../media/image7.png"/><Relationship Id="rId18" Type="http://schemas.openxmlformats.org/officeDocument/2006/relationships/image" Target="../media/image12.svg"/><Relationship Id="rId26" Type="http://schemas.openxmlformats.org/officeDocument/2006/relationships/image" Target="../media/image20.svg"/><Relationship Id="rId3" Type="http://schemas.openxmlformats.org/officeDocument/2006/relationships/diagramData" Target="../diagrams/data1.xml"/><Relationship Id="rId21" Type="http://schemas.openxmlformats.org/officeDocument/2006/relationships/image" Target="../media/image15.png"/><Relationship Id="rId7" Type="http://schemas.microsoft.com/office/2007/relationships/diagramDrawing" Target="../diagrams/drawing1.xml"/><Relationship Id="rId12" Type="http://schemas.openxmlformats.org/officeDocument/2006/relationships/image" Target="../media/image6.svg"/><Relationship Id="rId17" Type="http://schemas.openxmlformats.org/officeDocument/2006/relationships/image" Target="../media/image11.png"/><Relationship Id="rId25" Type="http://schemas.openxmlformats.org/officeDocument/2006/relationships/image" Target="../media/image19.png"/><Relationship Id="rId2" Type="http://schemas.openxmlformats.org/officeDocument/2006/relationships/image" Target="../media/image1.png"/><Relationship Id="rId16" Type="http://schemas.openxmlformats.org/officeDocument/2006/relationships/image" Target="../media/image10.svg"/><Relationship Id="rId20" Type="http://schemas.openxmlformats.org/officeDocument/2006/relationships/image" Target="../media/image14.sv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5.png"/><Relationship Id="rId24" Type="http://schemas.openxmlformats.org/officeDocument/2006/relationships/image" Target="../media/image18.svg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9.png"/><Relationship Id="rId23" Type="http://schemas.openxmlformats.org/officeDocument/2006/relationships/image" Target="../media/image17.png"/><Relationship Id="rId10" Type="http://schemas.openxmlformats.org/officeDocument/2006/relationships/image" Target="../media/image4.jpeg"/><Relationship Id="rId19" Type="http://schemas.openxmlformats.org/officeDocument/2006/relationships/image" Target="../media/image13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Relationship Id="rId14" Type="http://schemas.openxmlformats.org/officeDocument/2006/relationships/image" Target="../media/image8.svg"/><Relationship Id="rId22" Type="http://schemas.openxmlformats.org/officeDocument/2006/relationships/image" Target="../media/image1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89152C6-EC2F-F715-5909-BEF967F2FD17}"/>
              </a:ext>
            </a:extLst>
          </p:cNvPr>
          <p:cNvSpPr/>
          <p:nvPr/>
        </p:nvSpPr>
        <p:spPr>
          <a:xfrm>
            <a:off x="1353429" y="132695"/>
            <a:ext cx="75344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err="1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Dechrau</a:t>
            </a:r>
            <a:r>
              <a:rPr lang="en-US" sz="54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 </a:t>
            </a:r>
            <a:r>
              <a:rPr lang="en-US" sz="5400" b="0" cap="none" spc="0" dirty="0" err="1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wrth</a:t>
            </a:r>
            <a:r>
              <a:rPr lang="en-US" sz="54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 </a:t>
            </a:r>
            <a:r>
              <a:rPr lang="en-US" sz="5400" b="0" cap="none" spc="0" dirty="0" err="1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fy</a:t>
            </a:r>
            <a:r>
              <a:rPr lang="en-US" sz="5400" b="0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 </a:t>
            </a:r>
            <a:r>
              <a:rPr lang="en-US" sz="5400" b="0" cap="none" spc="0" dirty="0" err="1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/>
              </a:rPr>
              <a:t>nhraed</a:t>
            </a:r>
            <a:endParaRPr lang="en-US" sz="5400" b="0" cap="none" spc="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80B85A4-C9D4-4613-BD25-E18D05FD4462}"/>
              </a:ext>
            </a:extLst>
          </p:cNvPr>
          <p:cNvSpPr/>
          <p:nvPr/>
        </p:nvSpPr>
        <p:spPr>
          <a:xfrm>
            <a:off x="296469" y="5350817"/>
            <a:ext cx="5372817" cy="202784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200" dirty="0"/>
              <a:t> </a:t>
            </a:r>
          </a:p>
          <a:p>
            <a:r>
              <a:rPr lang="cy-GB" sz="1200" dirty="0">
                <a:solidFill>
                  <a:schemeClr val="tx1"/>
                </a:solidFill>
              </a:rPr>
              <a:t>Mudiad yr Urdd – Mae perthynas gref rhwng yr Urdd ac ysgolion, maent yn cynnig llwyth i ehangu a chynorthwyo addysg plant Cymru</a:t>
            </a:r>
          </a:p>
          <a:p>
            <a:endParaRPr lang="cy-GB" sz="12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200" dirty="0">
                <a:solidFill>
                  <a:schemeClr val="tx1"/>
                </a:solidFill>
              </a:rPr>
              <a:t>Cynnig Eisteddfodau i ehangu ar sgiliau canu, actio a mwy drwy gystadleuthau rhwng ysgolion a grwpiau cymunedol.</a:t>
            </a:r>
          </a:p>
          <a:p>
            <a:endParaRPr lang="cy-GB" sz="12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200" dirty="0">
                <a:solidFill>
                  <a:schemeClr val="tx1"/>
                </a:solidFill>
              </a:rPr>
              <a:t>Cynnig tripiau fel Llangrannog a Glan-Llyn gan rhoi cyfleoedd i blant led-led Cymru ymarfer annibynniaeth, sgiliau personol ac adeiladu perthnasoedd. Mae sawl trip ar gael i blant oedrannau gwahanol.</a:t>
            </a:r>
          </a:p>
          <a:p>
            <a:endParaRPr lang="cy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36F05E-ADC8-6FEE-105F-3B57B39D9B39}"/>
              </a:ext>
            </a:extLst>
          </p:cNvPr>
          <p:cNvSpPr/>
          <p:nvPr/>
        </p:nvSpPr>
        <p:spPr>
          <a:xfrm>
            <a:off x="296469" y="1689055"/>
            <a:ext cx="5373943" cy="3487784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cy-GB" sz="1300" dirty="0">
                <a:solidFill>
                  <a:schemeClr val="tx1"/>
                </a:solidFill>
              </a:rPr>
              <a:t>Ystod o ymweliadau i amgueddfeydd, mannau cyhoeddus, adeiladau crefyddol fel Synogogau, Mosgau ayyb, a llawer mwy er mwyn ehangu addysg a dealltwriaeth y disgyblion o’r gymuned leol. Mae ymweliadau yn gallu cyflwyno syniadau, diwylliannau a hanes gwahanol i blant, drwy ychwanegu a sicrhau addysg pellach.</a:t>
            </a:r>
          </a:p>
          <a:p>
            <a:endParaRPr lang="cy-GB" sz="1300" dirty="0">
              <a:solidFill>
                <a:schemeClr val="tx1"/>
              </a:solidFill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cy-GB" sz="1300" dirty="0">
                <a:solidFill>
                  <a:schemeClr val="tx1"/>
                </a:solidFill>
              </a:rPr>
              <a:t>Ymwelwyr yn dod i siarad gyda’r ysgol am waith neu gyflawniad, gwasanaethau cyhoeddus yn ymweld yn aml (Y Wasanaeth D</a:t>
            </a:r>
            <a:r>
              <a:rPr lang="cy-GB" sz="1300" dirty="0">
                <a:solidFill>
                  <a:schemeClr val="tx1"/>
                </a:solidFill>
                <a:cs typeface="Calibri" panose="020F0502020204030204" pitchFamily="34" charset="0"/>
              </a:rPr>
              <a:t>ȃn, Heddlu ac eraill). Bysai clybiau lleol yn ymweld a chynnal gweithdai yn aml gan rhoi’r cyfle i’r disgyblion rhoi siawns ar weithgareddau newydd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endParaRPr lang="cy-GB" sz="1300" dirty="0">
              <a:solidFill>
                <a:schemeClr val="tx1"/>
              </a:solidFill>
              <a:cs typeface="Calibri" panose="020F050202020403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cy-GB" sz="1300" dirty="0">
                <a:solidFill>
                  <a:schemeClr val="tx1"/>
                </a:solidFill>
                <a:cs typeface="Calibri" panose="020F0502020204030204" pitchFamily="34" charset="0"/>
              </a:rPr>
              <a:t>Yn aml, cynhelir ffeiriau adeg Nadolig a Haf gan ysgolion drwy annog y rhieni i helpu godi arian at elusennau neu achosion lleol. Llwydda hyn i sicrhau bond gref rhwng y gymuned leol ac ysgolion.</a:t>
            </a:r>
            <a:endParaRPr lang="cy-GB" sz="1300" dirty="0">
              <a:solidFill>
                <a:schemeClr val="tx1"/>
              </a:solidFill>
            </a:endParaRPr>
          </a:p>
        </p:txBody>
      </p:sp>
      <p:pic>
        <p:nvPicPr>
          <p:cNvPr id="1026" name="Picture 2" descr="WP4: Community Governance">
            <a:extLst>
              <a:ext uri="{FF2B5EF4-FFF2-40B4-BE49-F238E27FC236}">
                <a16:creationId xmlns:a16="http://schemas.microsoft.com/office/drawing/2014/main" id="{3CAD6161-0693-2416-8586-0F124DDEAE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92" y="7670178"/>
            <a:ext cx="1668643" cy="168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8CD255C1-6C2F-AEF7-E7E7-E31207F60E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3744291"/>
              </p:ext>
            </p:extLst>
          </p:nvPr>
        </p:nvGraphicFramePr>
        <p:xfrm>
          <a:off x="3674065" y="7145384"/>
          <a:ext cx="2870425" cy="2455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686BABB-D269-0636-21F0-33B6F5F2B42C}"/>
              </a:ext>
            </a:extLst>
          </p:cNvPr>
          <p:cNvCxnSpPr>
            <a:cxnSpLocks/>
          </p:cNvCxnSpPr>
          <p:nvPr/>
        </p:nvCxnSpPr>
        <p:spPr>
          <a:xfrm flipV="1">
            <a:off x="4389120" y="9332158"/>
            <a:ext cx="1408507" cy="778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6F40031-54A8-8223-78C9-BAE24B8EB213}"/>
              </a:ext>
            </a:extLst>
          </p:cNvPr>
          <p:cNvCxnSpPr>
            <a:cxnSpLocks/>
          </p:cNvCxnSpPr>
          <p:nvPr/>
        </p:nvCxnSpPr>
        <p:spPr>
          <a:xfrm>
            <a:off x="5323120" y="7670178"/>
            <a:ext cx="777234" cy="1370462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5A4D08E-9B3D-09B0-E7BE-B3E007BF9BD0}"/>
              </a:ext>
            </a:extLst>
          </p:cNvPr>
          <p:cNvCxnSpPr>
            <a:cxnSpLocks/>
          </p:cNvCxnSpPr>
          <p:nvPr/>
        </p:nvCxnSpPr>
        <p:spPr>
          <a:xfrm flipH="1">
            <a:off x="4145896" y="7654834"/>
            <a:ext cx="739613" cy="1293225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3" name="Hexagon 42">
            <a:extLst>
              <a:ext uri="{FF2B5EF4-FFF2-40B4-BE49-F238E27FC236}">
                <a16:creationId xmlns:a16="http://schemas.microsoft.com/office/drawing/2014/main" id="{88F0CFCE-2E60-A070-F87D-6B6459E5B912}"/>
              </a:ext>
            </a:extLst>
          </p:cNvPr>
          <p:cNvSpPr/>
          <p:nvPr/>
        </p:nvSpPr>
        <p:spPr>
          <a:xfrm>
            <a:off x="2022334" y="7552638"/>
            <a:ext cx="2123562" cy="1567328"/>
          </a:xfrm>
          <a:prstGeom prst="hexagon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100" dirty="0">
                <a:solidFill>
                  <a:schemeClr val="tx1"/>
                </a:solidFill>
              </a:rPr>
              <a:t>Nid oes amheuaeth dros bwysigrwydd y gymuned dros ddatblygiad ac addysg disgbylion felly y mae hi’n bwysig i ysgolion sicrhau cydweithrediad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9D18A4C8-7A75-F82E-A070-999798DDEAAE}"/>
              </a:ext>
            </a:extLst>
          </p:cNvPr>
          <p:cNvSpPr/>
          <p:nvPr/>
        </p:nvSpPr>
        <p:spPr>
          <a:xfrm>
            <a:off x="131481" y="936347"/>
            <a:ext cx="1982729" cy="8349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>
                <a:solidFill>
                  <a:schemeClr val="tx1"/>
                </a:solidFill>
              </a:rPr>
              <a:t>Y Gymuned Leol</a:t>
            </a:r>
          </a:p>
        </p:txBody>
      </p:sp>
      <p:pic>
        <p:nvPicPr>
          <p:cNvPr id="1028" name="Picture 4" descr="Nine characteristics of great teamwork">
            <a:extLst>
              <a:ext uri="{FF2B5EF4-FFF2-40B4-BE49-F238E27FC236}">
                <a16:creationId xmlns:a16="http://schemas.microsoft.com/office/drawing/2014/main" id="{58FEDD6D-9A5F-477F-47C5-C70EC12C38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304" y="899019"/>
            <a:ext cx="1550646" cy="872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" name="Flowchart: Decision 50">
            <a:extLst>
              <a:ext uri="{FF2B5EF4-FFF2-40B4-BE49-F238E27FC236}">
                <a16:creationId xmlns:a16="http://schemas.microsoft.com/office/drawing/2014/main" id="{D922E2F3-0D87-286A-1ECF-A69D06F4A09C}"/>
              </a:ext>
            </a:extLst>
          </p:cNvPr>
          <p:cNvSpPr/>
          <p:nvPr/>
        </p:nvSpPr>
        <p:spPr>
          <a:xfrm>
            <a:off x="2291545" y="936347"/>
            <a:ext cx="2553424" cy="791703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>
                <a:solidFill>
                  <a:schemeClr val="tx1"/>
                </a:solidFill>
              </a:rPr>
              <a:t>Osian Williams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01D4B7AD-B691-792C-3C7D-82B3840C9471}"/>
              </a:ext>
            </a:extLst>
          </p:cNvPr>
          <p:cNvSpPr/>
          <p:nvPr/>
        </p:nvSpPr>
        <p:spPr>
          <a:xfrm>
            <a:off x="6914200" y="1665343"/>
            <a:ext cx="5626815" cy="5915870"/>
          </a:xfrm>
          <a:prstGeom prst="roundRect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400" dirty="0">
                <a:solidFill>
                  <a:schemeClr val="tx1"/>
                </a:solidFill>
              </a:rPr>
              <a:t>Cymdeithasau rheini ac athrawon – trafod syniadau neu unrhyw bryderon sydd gyda’r rhieni.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y-GB" sz="1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400" dirty="0">
                <a:solidFill>
                  <a:schemeClr val="tx1"/>
                </a:solidFill>
              </a:rPr>
              <a:t>Cylthlythyron wythnosol er mwyn darparu gwybodaeth a newyddion perthnasol gyda’r holl rhieni yn wythnosol.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y-GB" sz="1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400" dirty="0">
                <a:solidFill>
                  <a:schemeClr val="tx1"/>
                </a:solidFill>
              </a:rPr>
              <a:t>Cynnig gwersi Cymraeg i’r rhieni, annog y rhieni i gefnogi’i plant ymhellach.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y-GB" sz="1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400" dirty="0">
                <a:solidFill>
                  <a:schemeClr val="tx1"/>
                </a:solidFill>
              </a:rPr>
              <a:t>Nosweithiau rhieni er mwyn trafod cynnydd neu bryderon, defnyddir adroddiadau blynyddol hefyd i hysbysu rhieni o gyflawniadau ac ymdrech disgyblion</a:t>
            </a:r>
          </a:p>
          <a:p>
            <a:endParaRPr lang="cy-GB" sz="1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400" dirty="0">
                <a:solidFill>
                  <a:schemeClr val="tx1"/>
                </a:solidFill>
              </a:rPr>
              <a:t>Mae gan yr ysgol bontio bolisi drws agored sy’n rhoi’r hawl i rhieni ddod i mewn unrhywbryd am sgwrs os oes gyda nhw bryder dros eu plentyn. Arweina hyn at fwy o ymddiriedaeth yn yr ysgol a’r athrawon.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y-GB" sz="1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400" dirty="0">
                <a:solidFill>
                  <a:schemeClr val="tx1"/>
                </a:solidFill>
              </a:rPr>
              <a:t>Hefyd yn yr ysgol bontio, y maent yn rhoi’r llyfrau gwaith i’r plant gael mynd adref </a:t>
            </a:r>
            <a:r>
              <a:rPr lang="cy-GB" sz="1400" dirty="0">
                <a:solidFill>
                  <a:schemeClr val="tx1"/>
                </a:solidFill>
                <a:cs typeface="Calibri" panose="020F0502020204030204" pitchFamily="34" charset="0"/>
              </a:rPr>
              <a:t>ȃ nhw dros hanner tymor er mwyn i rhieni gallu gweld yr hyn y mae’r plant yn dysgu.</a:t>
            </a:r>
            <a:endParaRPr lang="cy-GB" sz="1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y-GB" sz="14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400" dirty="0">
                <a:solidFill>
                  <a:schemeClr val="tx1"/>
                </a:solidFill>
              </a:rPr>
              <a:t>Dull arall a ddefnyddir gan ysgolion i annog rhieni i ymgysylltu gyda bywyd ysgol eu plant yw llyfrau cyswllt. Hawdd yw dilyn cynydd a chyflawniadau’r plant drwy ddefnydd o lyfr cyswllt.</a:t>
            </a:r>
          </a:p>
        </p:txBody>
      </p:sp>
      <p:sp>
        <p:nvSpPr>
          <p:cNvPr id="2" name="Wave 1">
            <a:extLst>
              <a:ext uri="{FF2B5EF4-FFF2-40B4-BE49-F238E27FC236}">
                <a16:creationId xmlns:a16="http://schemas.microsoft.com/office/drawing/2014/main" id="{46F6068F-23BC-2D8D-4E6B-E02432F3CA12}"/>
              </a:ext>
            </a:extLst>
          </p:cNvPr>
          <p:cNvSpPr/>
          <p:nvPr/>
        </p:nvSpPr>
        <p:spPr>
          <a:xfrm>
            <a:off x="10510796" y="633323"/>
            <a:ext cx="1899741" cy="872239"/>
          </a:xfrm>
          <a:prstGeom prst="wave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600" dirty="0">
                <a:solidFill>
                  <a:schemeClr val="tx1"/>
                </a:solidFill>
              </a:rPr>
              <a:t>Y Rhieni</a:t>
            </a:r>
          </a:p>
        </p:txBody>
      </p:sp>
      <p:pic>
        <p:nvPicPr>
          <p:cNvPr id="4" name="Picture 2" descr="Parent child Vectors &amp; Illustrations for Free Download | Freepik">
            <a:extLst>
              <a:ext uri="{FF2B5EF4-FFF2-40B4-BE49-F238E27FC236}">
                <a16:creationId xmlns:a16="http://schemas.microsoft.com/office/drawing/2014/main" id="{729567E7-BADC-BAE0-1D72-2E29C92DD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7864" y="264521"/>
            <a:ext cx="1268996" cy="126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DF72E1A-C33F-FA04-3463-7E79D4FA8B2F}"/>
              </a:ext>
            </a:extLst>
          </p:cNvPr>
          <p:cNvSpPr/>
          <p:nvPr/>
        </p:nvSpPr>
        <p:spPr>
          <a:xfrm>
            <a:off x="6537965" y="7505916"/>
            <a:ext cx="4473461" cy="2058245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Wingdings" panose="05000000000000000000" pitchFamily="2" charset="2"/>
              <a:buChar char="Ø"/>
            </a:pPr>
            <a:endParaRPr lang="cy-GB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y-GB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y-GB" sz="12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200" dirty="0">
                <a:solidFill>
                  <a:schemeClr val="tx1"/>
                </a:solidFill>
              </a:rPr>
              <a:t>Gwefan yr ysgol yn dangos lluniau, adnoddau dysgu cartref a gwybodaeth yr ysgol, yn cynnig llawer o ddogfennaeth pellach.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200" dirty="0">
                <a:solidFill>
                  <a:schemeClr val="tx1"/>
                </a:solidFill>
              </a:rPr>
              <a:t>Cyfrifau cymdeithasol i ledaenu gwybodaeth bwysig neu luniau, gall fod cyfrifau gwahanol am flynyddoedd gwahanol neu gynorau er mwyn i rhieni gael y dewis o beth i’w gweld.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y-GB" sz="1200" dirty="0">
                <a:solidFill>
                  <a:schemeClr val="tx1"/>
                </a:solidFill>
              </a:rPr>
              <a:t>Ap Weduc er mwyn cynyddu ymgysylltiad rhieni </a:t>
            </a:r>
            <a:r>
              <a:rPr lang="cy-GB" sz="12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ȃ bywyd addysgol eu plant, popeth yn ganolog ac yn hawdd i’w gyrraedd drwy’r ap.</a:t>
            </a:r>
            <a:endParaRPr lang="cy-GB" sz="1200" dirty="0">
              <a:solidFill>
                <a:schemeClr val="tx1"/>
              </a:solidFill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y-GB" sz="1400" dirty="0"/>
          </a:p>
          <a:p>
            <a:pPr algn="ctr"/>
            <a:endParaRPr lang="cy-GB" dirty="0"/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F26F9892-3DF0-A57A-4800-3A8087EE653F}"/>
              </a:ext>
            </a:extLst>
          </p:cNvPr>
          <p:cNvSpPr/>
          <p:nvPr/>
        </p:nvSpPr>
        <p:spPr>
          <a:xfrm>
            <a:off x="5567708" y="7051998"/>
            <a:ext cx="1448070" cy="383875"/>
          </a:xfrm>
          <a:prstGeom prst="wedgeRectCallout">
            <a:avLst>
              <a:gd name="adj1" fmla="val 39476"/>
              <a:gd name="adj2" fmla="val 74371"/>
            </a:avLst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1400" dirty="0">
                <a:solidFill>
                  <a:schemeClr val="tx1"/>
                </a:solidFill>
              </a:rPr>
              <a:t>YR OES DIGIDOL</a:t>
            </a:r>
          </a:p>
        </p:txBody>
      </p:sp>
      <p:pic>
        <p:nvPicPr>
          <p:cNvPr id="7" name="Picture 4" descr="Social Media Animation Agency | TopLine Film">
            <a:extLst>
              <a:ext uri="{FF2B5EF4-FFF2-40B4-BE49-F238E27FC236}">
                <a16:creationId xmlns:a16="http://schemas.microsoft.com/office/drawing/2014/main" id="{BEBAA2A4-E49C-19DC-9381-88652239ED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082" t="10" b="-1"/>
          <a:stretch/>
        </p:blipFill>
        <p:spPr bwMode="auto">
          <a:xfrm>
            <a:off x="11263456" y="7740994"/>
            <a:ext cx="1385726" cy="106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phic 8" descr="Professor male outline">
            <a:extLst>
              <a:ext uri="{FF2B5EF4-FFF2-40B4-BE49-F238E27FC236}">
                <a16:creationId xmlns:a16="http://schemas.microsoft.com/office/drawing/2014/main" id="{416F8556-698D-5008-DEFD-C4ADAAED12F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6572950" y="896603"/>
            <a:ext cx="914400" cy="914400"/>
          </a:xfrm>
          <a:prstGeom prst="rect">
            <a:avLst/>
          </a:prstGeom>
        </p:spPr>
      </p:pic>
      <p:pic>
        <p:nvPicPr>
          <p:cNvPr id="13" name="Graphic 12" descr="Group outline">
            <a:extLst>
              <a:ext uri="{FF2B5EF4-FFF2-40B4-BE49-F238E27FC236}">
                <a16:creationId xmlns:a16="http://schemas.microsoft.com/office/drawing/2014/main" id="{92068000-F522-9D15-5A52-41F1F9B8004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5887401" y="1910149"/>
            <a:ext cx="914400" cy="914400"/>
          </a:xfrm>
          <a:prstGeom prst="rect">
            <a:avLst/>
          </a:prstGeom>
        </p:spPr>
      </p:pic>
      <p:pic>
        <p:nvPicPr>
          <p:cNvPr id="17" name="Graphic 16" descr="Family with two children outline">
            <a:extLst>
              <a:ext uri="{FF2B5EF4-FFF2-40B4-BE49-F238E27FC236}">
                <a16:creationId xmlns:a16="http://schemas.microsoft.com/office/drawing/2014/main" id="{B3B7BCF4-9B2B-40BF-49C3-AFE604FEB284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5814945" y="5860944"/>
            <a:ext cx="914400" cy="914400"/>
          </a:xfrm>
          <a:prstGeom prst="rect">
            <a:avLst/>
          </a:prstGeom>
        </p:spPr>
      </p:pic>
      <p:pic>
        <p:nvPicPr>
          <p:cNvPr id="19" name="Graphic 18" descr="Remote learning science with solid fill">
            <a:extLst>
              <a:ext uri="{FF2B5EF4-FFF2-40B4-BE49-F238E27FC236}">
                <a16:creationId xmlns:a16="http://schemas.microsoft.com/office/drawing/2014/main" id="{3698F020-F238-1189-F526-82388256C9A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11406520" y="8762870"/>
            <a:ext cx="914400" cy="914400"/>
          </a:xfrm>
          <a:prstGeom prst="rect">
            <a:avLst/>
          </a:prstGeom>
        </p:spPr>
      </p:pic>
      <p:pic>
        <p:nvPicPr>
          <p:cNvPr id="23" name="Graphic 22" descr="Cheers with solid fill">
            <a:extLst>
              <a:ext uri="{FF2B5EF4-FFF2-40B4-BE49-F238E27FC236}">
                <a16:creationId xmlns:a16="http://schemas.microsoft.com/office/drawing/2014/main" id="{3DD7DCCB-280F-27AD-CC96-D7152E3C4E54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5854141" y="5011603"/>
            <a:ext cx="914400" cy="914400"/>
          </a:xfrm>
          <a:prstGeom prst="rect">
            <a:avLst/>
          </a:prstGeom>
        </p:spPr>
      </p:pic>
      <p:pic>
        <p:nvPicPr>
          <p:cNvPr id="25" name="Graphic 24" descr="Boardroom with solid fill">
            <a:extLst>
              <a:ext uri="{FF2B5EF4-FFF2-40B4-BE49-F238E27FC236}">
                <a16:creationId xmlns:a16="http://schemas.microsoft.com/office/drawing/2014/main" id="{1E3917FB-AEA6-51CA-1096-C011E425A080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5855267" y="2679244"/>
            <a:ext cx="914400" cy="914400"/>
          </a:xfrm>
          <a:prstGeom prst="rect">
            <a:avLst/>
          </a:prstGeom>
        </p:spPr>
      </p:pic>
      <p:pic>
        <p:nvPicPr>
          <p:cNvPr id="27" name="Graphic 26" descr="Open book outline">
            <a:extLst>
              <a:ext uri="{FF2B5EF4-FFF2-40B4-BE49-F238E27FC236}">
                <a16:creationId xmlns:a16="http://schemas.microsoft.com/office/drawing/2014/main" id="{23FEF5A1-4512-8061-65AD-88841081EDFE}"/>
              </a:ext>
            </a:extLst>
          </p:cNvPr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4"/>
              </a:ext>
            </a:extLst>
          </a:blip>
          <a:stretch>
            <a:fillRect/>
          </a:stretch>
        </p:blipFill>
        <p:spPr>
          <a:xfrm>
            <a:off x="5834543" y="4237565"/>
            <a:ext cx="914400" cy="914400"/>
          </a:xfrm>
          <a:prstGeom prst="rect">
            <a:avLst/>
          </a:prstGeom>
        </p:spPr>
      </p:pic>
      <p:pic>
        <p:nvPicPr>
          <p:cNvPr id="30" name="Graphic 29" descr="Police male outline">
            <a:extLst>
              <a:ext uri="{FF2B5EF4-FFF2-40B4-BE49-F238E27FC236}">
                <a16:creationId xmlns:a16="http://schemas.microsoft.com/office/drawing/2014/main" id="{889CAF40-30A2-4F6C-1BFB-0646E7CA7E5F}"/>
              </a:ext>
            </a:extLst>
          </p:cNvPr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6"/>
              </a:ext>
            </a:extLst>
          </a:blip>
          <a:stretch>
            <a:fillRect/>
          </a:stretch>
        </p:blipFill>
        <p:spPr>
          <a:xfrm>
            <a:off x="5847938" y="346752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37424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1820</TotalTime>
  <Words>506</Words>
  <Application>Microsoft Office PowerPoint</Application>
  <PresentationFormat>A3 Paper (297x420 mm)</PresentationFormat>
  <Paragraphs>40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Trebuchet MS</vt:lpstr>
      <vt:lpstr>Wingdings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Osian Williams</dc:creator>
  <cp:lastModifiedBy>Osian</cp:lastModifiedBy>
  <cp:revision>7</cp:revision>
  <dcterms:created xsi:type="dcterms:W3CDTF">2023-01-10T16:32:11Z</dcterms:created>
  <dcterms:modified xsi:type="dcterms:W3CDTF">2023-01-12T19:29:37Z</dcterms:modified>
</cp:coreProperties>
</file>