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6"/>
  </p:notesMasterIdLst>
  <p:sldIdLst>
    <p:sldId id="256" r:id="rId2"/>
    <p:sldId id="257" r:id="rId3"/>
    <p:sldId id="258" r:id="rId4"/>
    <p:sldId id="259" r:id="rId5"/>
    <p:sldId id="269" r:id="rId6"/>
    <p:sldId id="265" r:id="rId7"/>
    <p:sldId id="266" r:id="rId8"/>
    <p:sldId id="267" r:id="rId9"/>
    <p:sldId id="262" r:id="rId10"/>
    <p:sldId id="263" r:id="rId11"/>
    <p:sldId id="264" r:id="rId12"/>
    <p:sldId id="268" r:id="rId13"/>
    <p:sldId id="270" r:id="rId14"/>
    <p:sldId id="271"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81B0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28" autoAdjust="0"/>
    <p:restoredTop sz="77562" autoAdjust="0"/>
  </p:normalViewPr>
  <p:slideViewPr>
    <p:cSldViewPr snapToGrid="0">
      <p:cViewPr varScale="1">
        <p:scale>
          <a:sx n="85" d="100"/>
          <a:sy n="85" d="100"/>
        </p:scale>
        <p:origin x="1568" y="1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1B4A9C5-CA46-47A0-A3A1-6D0DCE8BDBDE}" type="datetimeFigureOut">
              <a:rPr lang="en-US" smtClean="0"/>
              <a:t>11/1/22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D540FB0-40C2-4754-B838-23364201594A}" type="slidenum">
              <a:rPr lang="en-US" smtClean="0"/>
              <a:t>‹#›</a:t>
            </a:fld>
            <a:endParaRPr lang="en-US"/>
          </a:p>
        </p:txBody>
      </p:sp>
    </p:spTree>
    <p:extLst>
      <p:ext uri="{BB962C8B-B14F-4D97-AF65-F5344CB8AC3E}">
        <p14:creationId xmlns:p14="http://schemas.microsoft.com/office/powerpoint/2010/main" val="29221782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D540FB0-40C2-4754-B838-23364201594A}" type="slidenum">
              <a:rPr lang="en-US" smtClean="0"/>
              <a:t>1</a:t>
            </a:fld>
            <a:endParaRPr lang="en-US"/>
          </a:p>
        </p:txBody>
      </p:sp>
    </p:spTree>
    <p:extLst>
      <p:ext uri="{BB962C8B-B14F-4D97-AF65-F5344CB8AC3E}">
        <p14:creationId xmlns:p14="http://schemas.microsoft.com/office/powerpoint/2010/main" val="32139857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This presentation will discuss the impact of COVID-19 and its pandemic on the business sector of the UK and other countries as well. The impact caused many problems to rise, mainly because social distancing forced businesses to shut down and not get as many customers as they did before. Hence, the major problem here, declining profits, will be discussed for the sake of TM Lewin and finding the right solution to it.</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BD540FB0-40C2-4754-B838-23364201594A}" type="slidenum">
              <a:rPr lang="en-US" smtClean="0"/>
              <a:t>2</a:t>
            </a:fld>
            <a:endParaRPr lang="en-US"/>
          </a:p>
        </p:txBody>
      </p:sp>
    </p:spTree>
    <p:extLst>
      <p:ext uri="{BB962C8B-B14F-4D97-AF65-F5344CB8AC3E}">
        <p14:creationId xmlns:p14="http://schemas.microsoft.com/office/powerpoint/2010/main" val="28035193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problem that is being focused upon is declining profits. A decline in profits is never a good thing for a company or its workers because its nature revolves around causing a significant decrease in sales and revenue growth, which can prove to be quite troublesome for the company in question. It also affects its capabilities because a lack of profit means a lack of eminent growth, which is why the factors leading up to such a problem are quickly addressed and solutions are strived for (Lenin, 2015). Furthermore, it is essential to note that the COVID-19 pandemic had a big hand in creating this problem for companies like TM Lewin. Its measures of lockdown and social distancing caused disruptions in organisational performance and thus presented the risk of declining sale rates (Kwan and Mertens, 2020).</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BD540FB0-40C2-4754-B838-23364201594A}" type="slidenum">
              <a:rPr lang="en-US" smtClean="0"/>
              <a:t>3</a:t>
            </a:fld>
            <a:endParaRPr lang="en-US"/>
          </a:p>
        </p:txBody>
      </p:sp>
    </p:spTree>
    <p:extLst>
      <p:ext uri="{BB962C8B-B14F-4D97-AF65-F5344CB8AC3E}">
        <p14:creationId xmlns:p14="http://schemas.microsoft.com/office/powerpoint/2010/main" val="34915137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When it comes to employees and the impact of profit decline, it is vital to note that such a relationship can go both ways. For starters, a profit decline can adversely impact employees. Such a decline means the company is unable to give out salaries on time, which causes personal issues for the employees, especially during the pandemic when the cost of living is rocketing sky-high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(Karimi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Mazidi</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et al., 2014)</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Inadequate incomes lead to not paying bills on time, failing to keep sufficient amounts of groceries – an essential activity during COVID-19 because of the spread of the unknown virus and grocery stores everywhere going through bouts of social distancing and complete lockdowns, and just not meeting the requirements for the current cost of living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(Diener, 2020)</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Such results would evidently frustrate the employees. This frustration would lead to a decrease in their productivity and, eventually, their performance, which is not good for any company as poor employee performance is a direct facilitator of even more decline in profitability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(Stater and Stater, 2019)</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BD540FB0-40C2-4754-B838-23364201594A}" type="slidenum">
              <a:rPr lang="en-US" smtClean="0"/>
              <a:t>4</a:t>
            </a:fld>
            <a:endParaRPr lang="en-US"/>
          </a:p>
        </p:txBody>
      </p:sp>
    </p:spTree>
    <p:extLst>
      <p:ext uri="{BB962C8B-B14F-4D97-AF65-F5344CB8AC3E}">
        <p14:creationId xmlns:p14="http://schemas.microsoft.com/office/powerpoint/2010/main" val="27934613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Another impact of declining profits to talk about is the one it creates on companies/organisations at large. Any type of decline in a company's net profit introduces a varying decrease in its cash. Such reductions mean that the company cannot solve its problems, which keep arising due to continuous business operations to an extent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(Martins and Lopes, 2016)</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These problems range from mild to alarming and include issues like damage to physical infrastructure and equipment failure. Hence, if a company fails to address its bad side of issues, such an action leads to an immediate decline in its net profit, thus worsening its condition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(Rehman, 2016)</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Furthermore, such a problem can make a company look bad in front of its customers. A rapid decline in profitability might mean the company fails to produce good quality, negatively affecting its customers' purchase intention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Sacuahi</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Cambarihan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2016)</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The factor that proves this statement is how declining profits cause a company to increase its costs, and an unexplainable increase, often induced by inflation, does not suit the customers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Mubyarto</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2020). </a:t>
            </a:r>
          </a:p>
        </p:txBody>
      </p:sp>
      <p:sp>
        <p:nvSpPr>
          <p:cNvPr id="4" name="Slide Number Placeholder 3"/>
          <p:cNvSpPr>
            <a:spLocks noGrp="1"/>
          </p:cNvSpPr>
          <p:nvPr>
            <p:ph type="sldNum" sz="quarter" idx="5"/>
          </p:nvPr>
        </p:nvSpPr>
        <p:spPr/>
        <p:txBody>
          <a:bodyPr/>
          <a:lstStyle/>
          <a:p>
            <a:fld id="{BD540FB0-40C2-4754-B838-23364201594A}" type="slidenum">
              <a:rPr lang="en-US" smtClean="0"/>
              <a:t>5</a:t>
            </a:fld>
            <a:endParaRPr lang="en-US"/>
          </a:p>
        </p:txBody>
      </p:sp>
    </p:spTree>
    <p:extLst>
      <p:ext uri="{BB962C8B-B14F-4D97-AF65-F5344CB8AC3E}">
        <p14:creationId xmlns:p14="http://schemas.microsoft.com/office/powerpoint/2010/main" val="27750770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Political: Firstly, the political influence, or the government impact, on declining profits can be understood with the help of some factors. To maintain a company’s profits, especially for a multinational, sizeable, or banking company, governments issue a fiscal policy – a regulation through which taxation, the composition of spending, and assertion of borrowing are pursued, and companies are positively affected (IMF.org, 2022). Therefore, a lack of such interventions can cause a decline in profits, a case that was observed during the COVID-19 pandemic.</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Economic: The economy of the UK and the rest of the world was greatly affected by the spread of the novel virus, which is why it had to experience several declines, which led to declining profits of individual and brick-and-mortar companies like TM Lewin. To begin with, the importance of businesses shutting down took a heavy toll on the economy because it caused falls in the stock market, an economic recession which increased the standard cost of living, capital consumption disruptions, and inflation (Hossain, 2021).</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Social: Negative consumer perception, increased cost of living, increased prices not suiting customers, loss of jobs and income, and inadequate crowd effect are all social factors that influenced the decline in profits (Xu et al., 2021).</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BD540FB0-40C2-4754-B838-23364201594A}" type="slidenum">
              <a:rPr lang="en-US" smtClean="0"/>
              <a:t>6</a:t>
            </a:fld>
            <a:endParaRPr lang="en-US"/>
          </a:p>
        </p:txBody>
      </p:sp>
    </p:spTree>
    <p:extLst>
      <p:ext uri="{BB962C8B-B14F-4D97-AF65-F5344CB8AC3E}">
        <p14:creationId xmlns:p14="http://schemas.microsoft.com/office/powerpoint/2010/main" val="22086498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Technological: Technological factors helped companies stay in business during the pandemic. The creation of E-commerce and mobile applications aided organisations in keeping their operations alive by taking their businesses online, thus preventing a decline in profit (George et al., 2020). However, the case is not similar for TM Lewin because its decline in profits resides in how customers do not need its products anymore due to not needing business suits and formalwear.</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Legal: The legal system of the UK helped companies during the COVID-19 pandemic time a lot, thus working to keep a rapid decline in profitability at bay. Some examples of how this factor provided aid are through the COVID-19 bill, different schemes like Coronavirus Job Retention Scheme, and other aspects, like providing insurance, loans, supporting self-employment etc. (Browning et al., 2022). All of these came into being because of the laws imposed during such a critical time.</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Environmental: The only positive thing that comes out of a decline in profit is the impact it has on the environment as a whole. Declining profitability leads to reduced business operations, indicating that the company in question cannot pursue such activities that are bound to create pollution, thus leaving room for the environment to breathe.</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BD540FB0-40C2-4754-B838-23364201594A}" type="slidenum">
              <a:rPr lang="en-US" smtClean="0"/>
              <a:t>7</a:t>
            </a:fld>
            <a:endParaRPr lang="en-US"/>
          </a:p>
        </p:txBody>
      </p:sp>
    </p:spTree>
    <p:extLst>
      <p:ext uri="{BB962C8B-B14F-4D97-AF65-F5344CB8AC3E}">
        <p14:creationId xmlns:p14="http://schemas.microsoft.com/office/powerpoint/2010/main" val="187981106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 cause-and-effect analysis can be done on declining profits, which is an effect that came to be due to several causes. These causes are highlighted in the fishbone diagram here. For starters, inflation is a huge cause because it increases the price of petrol, resources, and supplying materials, which is why fewer products by the companies can be bought as their budget gets plummeted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Andler</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and Kovner, 2022). External factors, like the one discussed above, including a lack of fiscal policy and a rise in an economic recession, are also factors that lead to a severe decline in profitability. This also sheds light on personnel, where employees, burdened with the difficulties that come with the pandemic and its cost of living, showcase fewer bouts of productivity and performance, which leads to a fall in good service and, thus, the net profits (Diener, 2020). Consumers also play a big role in this situation. Since the pandemic affected their purchase intention, they are not too keen to buy from companies that increased their prices in the trying times, mostly because of inflation, which creates a negative perception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Mubyarto</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2020). In the case of TM Lewin, this is truer as customers do not need formalwear anymore.</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BD540FB0-40C2-4754-B838-23364201594A}" type="slidenum">
              <a:rPr lang="en-US" smtClean="0"/>
              <a:t>8</a:t>
            </a:fld>
            <a:endParaRPr lang="en-US"/>
          </a:p>
        </p:txBody>
      </p:sp>
    </p:spTree>
    <p:extLst>
      <p:ext uri="{BB962C8B-B14F-4D97-AF65-F5344CB8AC3E}">
        <p14:creationId xmlns:p14="http://schemas.microsoft.com/office/powerpoint/2010/main" val="42937675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There are several alternative solutions that can be picked up by TM Lewin to help itself and address the persisting problem of declining profits. Since such a problem cannot be avoided, there are some solutions that are suggested. For starters, the most evident one is getting into the E-commerce side of business. Due to the pandemic, many retail companies like TM Lewin have shifted their businesses online and are selling their products to the customers through their website, mobile applications, and social media platforms. TM Lewin can do the same, even if its customer base might have slackened due to the unnecessity of formalwear. Other solutions are market penetration. The company already operates internationally, so it could introduce new products into these markets, or introduce existing products into new markets. Yet another solution that can be taken into effect is changing the business model to an extent, just so it meets the new standards imposed by the pandemic.</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BD540FB0-40C2-4754-B838-23364201594A}" type="slidenum">
              <a:rPr lang="en-US" smtClean="0"/>
              <a:t>9</a:t>
            </a:fld>
            <a:endParaRPr lang="en-US"/>
          </a:p>
        </p:txBody>
      </p:sp>
    </p:spTree>
    <p:extLst>
      <p:ext uri="{BB962C8B-B14F-4D97-AF65-F5344CB8AC3E}">
        <p14:creationId xmlns:p14="http://schemas.microsoft.com/office/powerpoint/2010/main" val="31999256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Out of the alternative solutions, the best one for TM Lewin is introducing new products – wearables that are necessary during the pandemic – into its existing markets. This strategy would not require a significant amount of cash and concentration needs to be given to product development of these material rather than the old ones.</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BD540FB0-40C2-4754-B838-23364201594A}" type="slidenum">
              <a:rPr lang="en-US" smtClean="0"/>
              <a:t>10</a:t>
            </a:fld>
            <a:endParaRPr lang="en-US"/>
          </a:p>
        </p:txBody>
      </p:sp>
    </p:spTree>
    <p:extLst>
      <p:ext uri="{BB962C8B-B14F-4D97-AF65-F5344CB8AC3E}">
        <p14:creationId xmlns:p14="http://schemas.microsoft.com/office/powerpoint/2010/main" val="17235258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US"/>
              <a:t>Click to edit Master title style</a:t>
            </a:r>
            <a:endParaRPr lang="en-US" dirty="0"/>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fld id="{44EEAD9F-DCCA-444B-8ED2-206A1312BBC6}" type="datetimeFigureOut">
              <a:rPr lang="en-US" smtClean="0"/>
              <a:t>11/1/22</a:t>
            </a:fld>
            <a:endParaRPr lang="en-US"/>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a:p>
        </p:txBody>
      </p:sp>
      <p:sp>
        <p:nvSpPr>
          <p:cNvPr id="6" name="Slide Number Placeholder 5"/>
          <p:cNvSpPr>
            <a:spLocks noGrp="1"/>
          </p:cNvSpPr>
          <p:nvPr>
            <p:ph type="sldNum" sz="quarter" idx="12"/>
          </p:nvPr>
        </p:nvSpPr>
        <p:spPr>
          <a:xfrm>
            <a:off x="10469880" y="320040"/>
            <a:ext cx="914400" cy="320040"/>
          </a:xfrm>
        </p:spPr>
        <p:txBody>
          <a:bodyPr/>
          <a:lstStyle/>
          <a:p>
            <a:fld id="{6A526259-098D-4B3F-92E1-BB6E27278681}" type="slidenum">
              <a:rPr lang="en-US" smtClean="0"/>
              <a:t>‹#›</a:t>
            </a:fld>
            <a:endParaRPr lang="en-US"/>
          </a:p>
        </p:txBody>
      </p:sp>
    </p:spTree>
    <p:extLst>
      <p:ext uri="{BB962C8B-B14F-4D97-AF65-F5344CB8AC3E}">
        <p14:creationId xmlns:p14="http://schemas.microsoft.com/office/powerpoint/2010/main" val="35752342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US"/>
              <a:t>Click to edit Master title style</a:t>
            </a:r>
            <a:endParaRPr lang="en-US" dirty="0"/>
          </a:p>
        </p:txBody>
      </p:sp>
      <p:sp>
        <p:nvSpPr>
          <p:cNvPr id="3" name="Content Placeholder 2"/>
          <p:cNvSpPr>
            <a:spLocks noGrp="1"/>
          </p:cNvSpPr>
          <p:nvPr>
            <p:ph idx="1"/>
          </p:nvPr>
        </p:nvSpPr>
        <p:spPr>
          <a:xfrm>
            <a:off x="5118447" y="803186"/>
            <a:ext cx="6281873" cy="5248622"/>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4EEAD9F-DCCA-444B-8ED2-206A1312BBC6}" type="datetimeFigureOut">
              <a:rPr lang="en-US" smtClean="0"/>
              <a:t>11/1/22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526259-098D-4B3F-92E1-BB6E27278681}" type="slidenum">
              <a:rPr lang="en-US" smtClean="0"/>
              <a:t>‹#›</a:t>
            </a:fld>
            <a:endParaRPr lang="en-US"/>
          </a:p>
        </p:txBody>
      </p:sp>
    </p:spTree>
    <p:extLst>
      <p:ext uri="{BB962C8B-B14F-4D97-AF65-F5344CB8AC3E}">
        <p14:creationId xmlns:p14="http://schemas.microsoft.com/office/powerpoint/2010/main" val="30783878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US"/>
              <a:t>Click to edit Master title style</a:t>
            </a:r>
            <a:endParaRPr lang="en-US" dirty="0"/>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04672" y="320040"/>
            <a:ext cx="3657600" cy="320040"/>
          </a:xfrm>
        </p:spPr>
        <p:txBody>
          <a:bodyPr/>
          <a:lstStyle/>
          <a:p>
            <a:fld id="{44EEAD9F-DCCA-444B-8ED2-206A1312BBC6}" type="datetimeFigureOut">
              <a:rPr lang="en-US" smtClean="0"/>
              <a:t>11/1/22</a:t>
            </a:fld>
            <a:endParaRPr lang="en-US"/>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a:p>
        </p:txBody>
      </p:sp>
      <p:sp>
        <p:nvSpPr>
          <p:cNvPr id="6" name="Slide Number Placeholder 5"/>
          <p:cNvSpPr>
            <a:spLocks noGrp="1"/>
          </p:cNvSpPr>
          <p:nvPr>
            <p:ph type="sldNum" sz="quarter" idx="12"/>
          </p:nvPr>
        </p:nvSpPr>
        <p:spPr>
          <a:xfrm>
            <a:off x="10469880" y="320040"/>
            <a:ext cx="914400" cy="320040"/>
          </a:xfrm>
        </p:spPr>
        <p:txBody>
          <a:bodyPr/>
          <a:lstStyle/>
          <a:p>
            <a:fld id="{6A526259-098D-4B3F-92E1-BB6E27278681}" type="slidenum">
              <a:rPr lang="en-US" smtClean="0"/>
              <a:t>‹#›</a:t>
            </a:fld>
            <a:endParaRPr lang="en-US"/>
          </a:p>
        </p:txBody>
      </p:sp>
    </p:spTree>
    <p:extLst>
      <p:ext uri="{BB962C8B-B14F-4D97-AF65-F5344CB8AC3E}">
        <p14:creationId xmlns:p14="http://schemas.microsoft.com/office/powerpoint/2010/main" val="16503944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US"/>
              <a:t>Click to edit Master title style</a:t>
            </a:r>
            <a:endParaRPr lang="en-US" dirty="0"/>
          </a:p>
        </p:txBody>
      </p:sp>
      <p:sp>
        <p:nvSpPr>
          <p:cNvPr id="3" name="Content Placeholder 2"/>
          <p:cNvSpPr>
            <a:spLocks noGrp="1"/>
          </p:cNvSpPr>
          <p:nvPr>
            <p:ph sz="half" idx="1"/>
          </p:nvPr>
        </p:nvSpPr>
        <p:spPr>
          <a:xfrm>
            <a:off x="5120878" y="803187"/>
            <a:ext cx="6269591" cy="23826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118447" y="3672162"/>
            <a:ext cx="6272022" cy="23835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a:xfrm>
            <a:off x="804672" y="320040"/>
            <a:ext cx="3657600" cy="320040"/>
          </a:xfrm>
        </p:spPr>
        <p:txBody>
          <a:bodyPr/>
          <a:lstStyle/>
          <a:p>
            <a:fld id="{44EEAD9F-DCCA-444B-8ED2-206A1312BBC6}" type="datetimeFigureOut">
              <a:rPr lang="en-US" smtClean="0"/>
              <a:t>11/1/22</a:t>
            </a:fld>
            <a:endParaRPr lang="en-US"/>
          </a:p>
        </p:txBody>
      </p:sp>
      <p:sp>
        <p:nvSpPr>
          <p:cNvPr id="6" name="Footer Placeholder 5"/>
          <p:cNvSpPr>
            <a:spLocks noGrp="1"/>
          </p:cNvSpPr>
          <p:nvPr>
            <p:ph type="ftr" sz="quarter" idx="11"/>
          </p:nvPr>
        </p:nvSpPr>
        <p:spPr>
          <a:xfrm>
            <a:off x="804672" y="6227064"/>
            <a:ext cx="10588752" cy="320040"/>
          </a:xfrm>
        </p:spPr>
        <p:txBody>
          <a:bodyPr/>
          <a:lstStyle/>
          <a:p>
            <a:endParaRPr lang="en-US"/>
          </a:p>
        </p:txBody>
      </p:sp>
      <p:sp>
        <p:nvSpPr>
          <p:cNvPr id="7" name="Slide Number Placeholder 6"/>
          <p:cNvSpPr>
            <a:spLocks noGrp="1"/>
          </p:cNvSpPr>
          <p:nvPr>
            <p:ph type="sldNum" sz="quarter" idx="12"/>
          </p:nvPr>
        </p:nvSpPr>
        <p:spPr>
          <a:xfrm>
            <a:off x="10469880" y="320040"/>
            <a:ext cx="914400" cy="320040"/>
          </a:xfrm>
        </p:spPr>
        <p:txBody>
          <a:bodyPr/>
          <a:lstStyle/>
          <a:p>
            <a:fld id="{6A526259-098D-4B3F-92E1-BB6E27278681}" type="slidenum">
              <a:rPr lang="en-US" smtClean="0"/>
              <a:t>‹#›</a:t>
            </a:fld>
            <a:endParaRPr lang="en-US"/>
          </a:p>
        </p:txBody>
      </p:sp>
    </p:spTree>
    <p:extLst>
      <p:ext uri="{BB962C8B-B14F-4D97-AF65-F5344CB8AC3E}">
        <p14:creationId xmlns:p14="http://schemas.microsoft.com/office/powerpoint/2010/main" val="25288359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US"/>
              <a:t>Click to edit Master title style</a:t>
            </a:r>
            <a:endParaRPr lang="en-US" dirty="0"/>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a:xfrm>
            <a:off x="804672" y="320040"/>
            <a:ext cx="3657600" cy="320040"/>
          </a:xfrm>
        </p:spPr>
        <p:txBody>
          <a:bodyPr/>
          <a:lstStyle/>
          <a:p>
            <a:fld id="{44EEAD9F-DCCA-444B-8ED2-206A1312BBC6}" type="datetimeFigureOut">
              <a:rPr lang="en-US" smtClean="0"/>
              <a:t>11/1/22</a:t>
            </a:fld>
            <a:endParaRPr lang="en-US"/>
          </a:p>
        </p:txBody>
      </p:sp>
      <p:sp>
        <p:nvSpPr>
          <p:cNvPr id="8" name="Footer Placeholder 7"/>
          <p:cNvSpPr>
            <a:spLocks noGrp="1"/>
          </p:cNvSpPr>
          <p:nvPr>
            <p:ph type="ftr" sz="quarter" idx="11"/>
          </p:nvPr>
        </p:nvSpPr>
        <p:spPr>
          <a:xfrm>
            <a:off x="804672" y="6227064"/>
            <a:ext cx="10588752" cy="320040"/>
          </a:xfrm>
        </p:spPr>
        <p:txBody>
          <a:bodyPr/>
          <a:lstStyle/>
          <a:p>
            <a:endParaRPr lang="en-US"/>
          </a:p>
        </p:txBody>
      </p:sp>
      <p:sp>
        <p:nvSpPr>
          <p:cNvPr id="9" name="Slide Number Placeholder 8"/>
          <p:cNvSpPr>
            <a:spLocks noGrp="1"/>
          </p:cNvSpPr>
          <p:nvPr>
            <p:ph type="sldNum" sz="quarter" idx="12"/>
          </p:nvPr>
        </p:nvSpPr>
        <p:spPr>
          <a:xfrm>
            <a:off x="10469880" y="320040"/>
            <a:ext cx="914400" cy="320040"/>
          </a:xfrm>
        </p:spPr>
        <p:txBody>
          <a:bodyPr/>
          <a:lstStyle/>
          <a:p>
            <a:fld id="{6A526259-098D-4B3F-92E1-BB6E27278681}" type="slidenum">
              <a:rPr lang="en-US" smtClean="0"/>
              <a:t>‹#›</a:t>
            </a:fld>
            <a:endParaRPr lang="en-US"/>
          </a:p>
        </p:txBody>
      </p:sp>
    </p:spTree>
    <p:extLst>
      <p:ext uri="{BB962C8B-B14F-4D97-AF65-F5344CB8AC3E}">
        <p14:creationId xmlns:p14="http://schemas.microsoft.com/office/powerpoint/2010/main" val="19655354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4EEAD9F-DCCA-444B-8ED2-206A1312BBC6}" type="datetimeFigureOut">
              <a:rPr lang="en-US" smtClean="0"/>
              <a:t>11/1/22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526259-098D-4B3F-92E1-BB6E27278681}" type="slidenum">
              <a:rPr lang="en-US" smtClean="0"/>
              <a:t>‹#›</a:t>
            </a:fld>
            <a:endParaRPr lang="en-US"/>
          </a:p>
        </p:txBody>
      </p:sp>
    </p:spTree>
    <p:extLst>
      <p:ext uri="{BB962C8B-B14F-4D97-AF65-F5344CB8AC3E}">
        <p14:creationId xmlns:p14="http://schemas.microsoft.com/office/powerpoint/2010/main" val="5062745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fld id="{44EEAD9F-DCCA-444B-8ED2-206A1312BBC6}" type="datetimeFigureOut">
              <a:rPr lang="en-US" smtClean="0"/>
              <a:t>11/1/22</a:t>
            </a:fld>
            <a:endParaRPr lang="en-US"/>
          </a:p>
        </p:txBody>
      </p:sp>
      <p:sp>
        <p:nvSpPr>
          <p:cNvPr id="3" name="Footer Placeholder 2"/>
          <p:cNvSpPr>
            <a:spLocks noGrp="1"/>
          </p:cNvSpPr>
          <p:nvPr>
            <p:ph type="ftr" sz="quarter" idx="11"/>
          </p:nvPr>
        </p:nvSpPr>
        <p:spPr>
          <a:xfrm>
            <a:off x="804672" y="6227064"/>
            <a:ext cx="10588752" cy="320040"/>
          </a:xfrm>
        </p:spPr>
        <p:txBody>
          <a:bodyPr/>
          <a:lstStyle/>
          <a:p>
            <a:endParaRPr lang="en-US"/>
          </a:p>
        </p:txBody>
      </p:sp>
      <p:sp>
        <p:nvSpPr>
          <p:cNvPr id="4" name="Slide Number Placeholder 3"/>
          <p:cNvSpPr>
            <a:spLocks noGrp="1"/>
          </p:cNvSpPr>
          <p:nvPr>
            <p:ph type="sldNum" sz="quarter" idx="12"/>
          </p:nvPr>
        </p:nvSpPr>
        <p:spPr>
          <a:xfrm>
            <a:off x="10469880" y="320040"/>
            <a:ext cx="914400" cy="320040"/>
          </a:xfrm>
        </p:spPr>
        <p:txBody>
          <a:bodyPr/>
          <a:lstStyle/>
          <a:p>
            <a:fld id="{6A526259-098D-4B3F-92E1-BB6E27278681}" type="slidenum">
              <a:rPr lang="en-US" smtClean="0"/>
              <a:t>‹#›</a:t>
            </a:fld>
            <a:endParaRPr lang="en-US"/>
          </a:p>
        </p:txBody>
      </p:sp>
    </p:spTree>
    <p:extLst>
      <p:ext uri="{BB962C8B-B14F-4D97-AF65-F5344CB8AC3E}">
        <p14:creationId xmlns:p14="http://schemas.microsoft.com/office/powerpoint/2010/main" val="13871439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US"/>
              <a:t>Click to edit Master title style</a:t>
            </a:r>
            <a:endParaRPr lang="en-US" dirty="0"/>
          </a:p>
        </p:txBody>
      </p:sp>
      <p:sp>
        <p:nvSpPr>
          <p:cNvPr id="3" name="Content Placeholder 2"/>
          <p:cNvSpPr>
            <a:spLocks noGrp="1"/>
          </p:cNvSpPr>
          <p:nvPr>
            <p:ph idx="1"/>
          </p:nvPr>
        </p:nvSpPr>
        <p:spPr>
          <a:xfrm>
            <a:off x="5109983" y="802809"/>
            <a:ext cx="6275035" cy="524994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4EEAD9F-DCCA-444B-8ED2-206A1312BBC6}" type="datetimeFigureOut">
              <a:rPr lang="en-US" smtClean="0"/>
              <a:t>11/1/22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526259-098D-4B3F-92E1-BB6E27278681}" type="slidenum">
              <a:rPr lang="en-US" smtClean="0"/>
              <a:t>‹#›</a:t>
            </a:fld>
            <a:endParaRPr lang="en-US"/>
          </a:p>
        </p:txBody>
      </p:sp>
    </p:spTree>
    <p:extLst>
      <p:ext uri="{BB962C8B-B14F-4D97-AF65-F5344CB8AC3E}">
        <p14:creationId xmlns:p14="http://schemas.microsoft.com/office/powerpoint/2010/main" val="42693654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04672" y="320040"/>
            <a:ext cx="3657600" cy="320040"/>
          </a:xfrm>
        </p:spPr>
        <p:txBody>
          <a:bodyPr/>
          <a:lstStyle/>
          <a:p>
            <a:fld id="{44EEAD9F-DCCA-444B-8ED2-206A1312BBC6}" type="datetimeFigureOut">
              <a:rPr lang="en-US" smtClean="0"/>
              <a:t>11/1/22</a:t>
            </a:fld>
            <a:endParaRPr lang="en-US"/>
          </a:p>
        </p:txBody>
      </p:sp>
      <p:sp>
        <p:nvSpPr>
          <p:cNvPr id="6" name="Footer Placeholder 5"/>
          <p:cNvSpPr>
            <a:spLocks noGrp="1"/>
          </p:cNvSpPr>
          <p:nvPr>
            <p:ph type="ftr" sz="quarter" idx="11"/>
          </p:nvPr>
        </p:nvSpPr>
        <p:spPr>
          <a:xfrm>
            <a:off x="804672" y="6227064"/>
            <a:ext cx="5942203" cy="320040"/>
          </a:xfrm>
        </p:spPr>
        <p:txBody>
          <a:bodyPr/>
          <a:lstStyle/>
          <a:p>
            <a:endParaRPr lang="en-US"/>
          </a:p>
        </p:txBody>
      </p:sp>
      <p:sp>
        <p:nvSpPr>
          <p:cNvPr id="7" name="Slide Number Placeholder 6"/>
          <p:cNvSpPr>
            <a:spLocks noGrp="1"/>
          </p:cNvSpPr>
          <p:nvPr>
            <p:ph type="sldNum" sz="quarter" idx="12"/>
          </p:nvPr>
        </p:nvSpPr>
        <p:spPr>
          <a:xfrm>
            <a:off x="5828377" y="320040"/>
            <a:ext cx="914400" cy="320040"/>
          </a:xfrm>
        </p:spPr>
        <p:txBody>
          <a:bodyPr/>
          <a:lstStyle/>
          <a:p>
            <a:fld id="{6A526259-098D-4B3F-92E1-BB6E27278681}" type="slidenum">
              <a:rPr lang="en-US" smtClean="0"/>
              <a:t>‹#›</a:t>
            </a:fld>
            <a:endParaRPr lang="en-US"/>
          </a:p>
        </p:txBody>
      </p:sp>
    </p:spTree>
    <p:extLst>
      <p:ext uri="{BB962C8B-B14F-4D97-AF65-F5344CB8AC3E}">
        <p14:creationId xmlns:p14="http://schemas.microsoft.com/office/powerpoint/2010/main" val="32809358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4EEAD9F-DCCA-444B-8ED2-206A1312BBC6}" type="datetimeFigureOut">
              <a:rPr lang="en-US" smtClean="0"/>
              <a:t>11/1/22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526259-098D-4B3F-92E1-BB6E27278681}" type="slidenum">
              <a:rPr lang="en-US" smtClean="0"/>
              <a:t>‹#›</a:t>
            </a:fld>
            <a:endParaRPr lang="en-US"/>
          </a:p>
        </p:txBody>
      </p:sp>
    </p:spTree>
    <p:extLst>
      <p:ext uri="{BB962C8B-B14F-4D97-AF65-F5344CB8AC3E}">
        <p14:creationId xmlns:p14="http://schemas.microsoft.com/office/powerpoint/2010/main" val="14796623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04672" y="320040"/>
            <a:ext cx="3657600" cy="320040"/>
          </a:xfrm>
        </p:spPr>
        <p:txBody>
          <a:bodyPr/>
          <a:lstStyle/>
          <a:p>
            <a:fld id="{44EEAD9F-DCCA-444B-8ED2-206A1312BBC6}" type="datetimeFigureOut">
              <a:rPr lang="en-US" smtClean="0"/>
              <a:t>11/1/22</a:t>
            </a:fld>
            <a:endParaRPr lang="en-US"/>
          </a:p>
        </p:txBody>
      </p:sp>
      <p:sp>
        <p:nvSpPr>
          <p:cNvPr id="5" name="Footer Placeholder 4"/>
          <p:cNvSpPr>
            <a:spLocks noGrp="1"/>
          </p:cNvSpPr>
          <p:nvPr>
            <p:ph type="ftr" sz="quarter" idx="11"/>
          </p:nvPr>
        </p:nvSpPr>
        <p:spPr>
          <a:xfrm>
            <a:off x="804672" y="6227064"/>
            <a:ext cx="10588752" cy="320040"/>
          </a:xfrm>
        </p:spPr>
        <p:txBody>
          <a:bodyPr/>
          <a:lstStyle/>
          <a:p>
            <a:endParaRPr lang="en-US"/>
          </a:p>
        </p:txBody>
      </p:sp>
      <p:sp>
        <p:nvSpPr>
          <p:cNvPr id="6" name="Slide Number Placeholder 5"/>
          <p:cNvSpPr>
            <a:spLocks noGrp="1"/>
          </p:cNvSpPr>
          <p:nvPr>
            <p:ph type="sldNum" sz="quarter" idx="12"/>
          </p:nvPr>
        </p:nvSpPr>
        <p:spPr>
          <a:xfrm>
            <a:off x="10469880" y="320040"/>
            <a:ext cx="914400" cy="320040"/>
          </a:xfrm>
        </p:spPr>
        <p:txBody>
          <a:bodyPr/>
          <a:lstStyle/>
          <a:p>
            <a:fld id="{6A526259-098D-4B3F-92E1-BB6E27278681}" type="slidenum">
              <a:rPr lang="en-US" smtClean="0"/>
              <a:t>‹#›</a:t>
            </a:fld>
            <a:endParaRPr lang="en-US"/>
          </a:p>
        </p:txBody>
      </p:sp>
    </p:spTree>
    <p:extLst>
      <p:ext uri="{BB962C8B-B14F-4D97-AF65-F5344CB8AC3E}">
        <p14:creationId xmlns:p14="http://schemas.microsoft.com/office/powerpoint/2010/main" val="24949101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44EEAD9F-DCCA-444B-8ED2-206A1312BBC6}" type="datetimeFigureOut">
              <a:rPr lang="en-US" smtClean="0"/>
              <a:t>11/1/22</a:t>
            </a:fld>
            <a:endParaRPr lang="en-US"/>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6A526259-098D-4B3F-92E1-BB6E27278681}" type="slidenum">
              <a:rPr lang="en-US" smtClean="0"/>
              <a:t>‹#›</a:t>
            </a:fld>
            <a:endParaRPr lang="en-US"/>
          </a:p>
        </p:txBody>
      </p:sp>
    </p:spTree>
    <p:extLst>
      <p:ext uri="{BB962C8B-B14F-4D97-AF65-F5344CB8AC3E}">
        <p14:creationId xmlns:p14="http://schemas.microsoft.com/office/powerpoint/2010/main" val="205600002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90ABAA-31BD-4117-AD28-C84460186C9C}"/>
              </a:ext>
            </a:extLst>
          </p:cNvPr>
          <p:cNvSpPr>
            <a:spLocks noGrp="1"/>
          </p:cNvSpPr>
          <p:nvPr>
            <p:ph type="ctrTitle"/>
          </p:nvPr>
        </p:nvSpPr>
        <p:spPr>
          <a:xfrm>
            <a:off x="1759236" y="2219883"/>
            <a:ext cx="8679915" cy="1748729"/>
          </a:xfrm>
        </p:spPr>
        <p:txBody>
          <a:bodyPr/>
          <a:lstStyle/>
          <a:p>
            <a:r>
              <a:rPr lang="en-US" dirty="0"/>
              <a:t>Declining Profitability at TM Lewin: UK</a:t>
            </a:r>
          </a:p>
        </p:txBody>
      </p:sp>
      <p:sp>
        <p:nvSpPr>
          <p:cNvPr id="3" name="Subtitle 2">
            <a:extLst>
              <a:ext uri="{FF2B5EF4-FFF2-40B4-BE49-F238E27FC236}">
                <a16:creationId xmlns:a16="http://schemas.microsoft.com/office/drawing/2014/main" id="{5799E801-2B48-41BE-AD0A-120D2CC3B900}"/>
              </a:ext>
            </a:extLst>
          </p:cNvPr>
          <p:cNvSpPr>
            <a:spLocks noGrp="1"/>
          </p:cNvSpPr>
          <p:nvPr>
            <p:ph type="subTitle" idx="1"/>
          </p:nvPr>
        </p:nvSpPr>
        <p:spPr>
          <a:xfrm>
            <a:off x="3312827" y="4073543"/>
            <a:ext cx="4167266" cy="483465"/>
          </a:xfrm>
        </p:spPr>
        <p:txBody>
          <a:bodyPr>
            <a:normAutofit/>
          </a:bodyPr>
          <a:lstStyle/>
          <a:p>
            <a:r>
              <a:rPr lang="en-US" sz="2800" dirty="0"/>
              <a:t>                     Task 1</a:t>
            </a:r>
          </a:p>
          <a:p>
            <a:endParaRPr lang="en-US" sz="2800" dirty="0"/>
          </a:p>
          <a:p>
            <a:endParaRPr lang="en-US" sz="2800" dirty="0"/>
          </a:p>
        </p:txBody>
      </p:sp>
      <p:sp>
        <p:nvSpPr>
          <p:cNvPr id="4" name="TextBox 3">
            <a:extLst>
              <a:ext uri="{FF2B5EF4-FFF2-40B4-BE49-F238E27FC236}">
                <a16:creationId xmlns:a16="http://schemas.microsoft.com/office/drawing/2014/main" id="{00BD038E-B7FE-8B84-4490-22173D45105C}"/>
              </a:ext>
            </a:extLst>
          </p:cNvPr>
          <p:cNvSpPr txBox="1"/>
          <p:nvPr/>
        </p:nvSpPr>
        <p:spPr>
          <a:xfrm>
            <a:off x="1759236" y="1259173"/>
            <a:ext cx="4446692" cy="646331"/>
          </a:xfrm>
          <a:prstGeom prst="rect">
            <a:avLst/>
          </a:prstGeom>
          <a:noFill/>
        </p:spPr>
        <p:txBody>
          <a:bodyPr wrap="square" rtlCol="0">
            <a:spAutoFit/>
          </a:bodyPr>
          <a:lstStyle/>
          <a:p>
            <a:r>
              <a:rPr lang="en-US" dirty="0"/>
              <a:t>Patrik tolog</a:t>
            </a:r>
          </a:p>
          <a:p>
            <a:r>
              <a:rPr lang="en-US" dirty="0"/>
              <a:t>2026788   </a:t>
            </a:r>
          </a:p>
        </p:txBody>
      </p:sp>
      <p:sp>
        <p:nvSpPr>
          <p:cNvPr id="5" name="TextBox 4">
            <a:extLst>
              <a:ext uri="{FF2B5EF4-FFF2-40B4-BE49-F238E27FC236}">
                <a16:creationId xmlns:a16="http://schemas.microsoft.com/office/drawing/2014/main" id="{6F2B0EA8-E51A-1D4C-93E4-84BCCB8DDFBB}"/>
              </a:ext>
            </a:extLst>
          </p:cNvPr>
          <p:cNvSpPr txBox="1"/>
          <p:nvPr/>
        </p:nvSpPr>
        <p:spPr>
          <a:xfrm>
            <a:off x="4497049" y="1259173"/>
            <a:ext cx="2983044" cy="646331"/>
          </a:xfrm>
          <a:prstGeom prst="rect">
            <a:avLst/>
          </a:prstGeom>
          <a:noFill/>
        </p:spPr>
        <p:txBody>
          <a:bodyPr wrap="square" rtlCol="0">
            <a:spAutoFit/>
          </a:bodyPr>
          <a:lstStyle/>
          <a:p>
            <a:r>
              <a:rPr lang="en-US" dirty="0"/>
              <a:t>BMSW4004</a:t>
            </a:r>
          </a:p>
          <a:p>
            <a:r>
              <a:rPr lang="en-US" dirty="0"/>
              <a:t>Lecture: Chijoke uba</a:t>
            </a:r>
          </a:p>
        </p:txBody>
      </p:sp>
    </p:spTree>
    <p:extLst>
      <p:ext uri="{BB962C8B-B14F-4D97-AF65-F5344CB8AC3E}">
        <p14:creationId xmlns:p14="http://schemas.microsoft.com/office/powerpoint/2010/main" val="3423059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B738F6-257E-47BE-AB05-EF0281C692D5}"/>
              </a:ext>
            </a:extLst>
          </p:cNvPr>
          <p:cNvSpPr>
            <a:spLocks noGrp="1"/>
          </p:cNvSpPr>
          <p:nvPr>
            <p:ph type="title"/>
          </p:nvPr>
        </p:nvSpPr>
        <p:spPr/>
        <p:txBody>
          <a:bodyPr/>
          <a:lstStyle/>
          <a:p>
            <a:r>
              <a:rPr lang="en-US" dirty="0"/>
              <a:t>Introduction</a:t>
            </a:r>
          </a:p>
        </p:txBody>
      </p:sp>
      <p:sp>
        <p:nvSpPr>
          <p:cNvPr id="4" name="TextBox 3">
            <a:extLst>
              <a:ext uri="{FF2B5EF4-FFF2-40B4-BE49-F238E27FC236}">
                <a16:creationId xmlns:a16="http://schemas.microsoft.com/office/drawing/2014/main" id="{01D52586-C0B4-4EDC-945B-9D2FA9C8949F}"/>
              </a:ext>
            </a:extLst>
          </p:cNvPr>
          <p:cNvSpPr txBox="1"/>
          <p:nvPr/>
        </p:nvSpPr>
        <p:spPr>
          <a:xfrm>
            <a:off x="4925430" y="943543"/>
            <a:ext cx="6927183" cy="4970913"/>
          </a:xfrm>
          <a:prstGeom prst="rect">
            <a:avLst/>
          </a:prstGeom>
          <a:noFill/>
        </p:spPr>
        <p:txBody>
          <a:bodyPr wrap="square">
            <a:spAutoFit/>
          </a:bodyPr>
          <a:lstStyle/>
          <a:p>
            <a:pPr marL="285750" marR="0" indent="-285750" algn="just">
              <a:lnSpc>
                <a:spcPct val="150000"/>
              </a:lnSpc>
              <a:spcBef>
                <a:spcPts val="0"/>
              </a:spcBef>
              <a:spcAft>
                <a:spcPts val="800"/>
              </a:spcAft>
              <a:buFont typeface="Arial" panose="020B0604020202020204" pitchFamily="34" charset="0"/>
              <a:buChar char="•"/>
            </a:pP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The COVID-19 pandemic had impacted the business sector greatly.</a:t>
            </a:r>
            <a:endParaRPr lang="en-US" sz="24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marR="0" indent="-285750" algn="just">
              <a:lnSpc>
                <a:spcPct val="150000"/>
              </a:lnSpc>
              <a:spcBef>
                <a:spcPts val="0"/>
              </a:spcBef>
              <a:spcAft>
                <a:spcPts val="800"/>
              </a:spcAft>
              <a:buFont typeface="Arial" panose="020B0604020202020204" pitchFamily="34" charset="0"/>
              <a:buChar char="•"/>
            </a:pP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It made profits decline.</a:t>
            </a:r>
            <a:endParaRPr lang="en-US" sz="24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marR="0" indent="-285750" algn="just">
              <a:lnSpc>
                <a:spcPct val="150000"/>
              </a:lnSpc>
              <a:spcBef>
                <a:spcPts val="0"/>
              </a:spcBef>
              <a:spcAft>
                <a:spcPts val="800"/>
              </a:spcAft>
              <a:buFont typeface="Arial" panose="020B0604020202020204" pitchFamily="34" charset="0"/>
              <a:buChar char="•"/>
            </a:pP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It caused sales to decrease.</a:t>
            </a:r>
            <a:endParaRPr lang="en-US" sz="24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marR="0" indent="-285750" algn="just">
              <a:lnSpc>
                <a:spcPct val="150000"/>
              </a:lnSpc>
              <a:spcBef>
                <a:spcPts val="0"/>
              </a:spcBef>
              <a:spcAft>
                <a:spcPts val="800"/>
              </a:spcAft>
              <a:buFont typeface="Arial" panose="020B0604020202020204" pitchFamily="34" charset="0"/>
              <a:buChar char="•"/>
            </a:pP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Ban of physical work took a heavy </a:t>
            </a:r>
            <a:r>
              <a:rPr lang="en-GB" sz="2400" dirty="0">
                <a:latin typeface="Times New Roman" panose="02020603050405020304" pitchFamily="18" charset="0"/>
                <a:ea typeface="Calibri" panose="020F0502020204030204" pitchFamily="34" charset="0"/>
                <a:cs typeface="Times New Roman" panose="02020603050405020304" pitchFamily="18" charset="0"/>
              </a:rPr>
              <a:t>fa</a:t>
            </a: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ll.</a:t>
            </a:r>
            <a:endParaRPr lang="en-US" sz="24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marR="0" indent="-285750" algn="just">
              <a:lnSpc>
                <a:spcPct val="150000"/>
              </a:lnSpc>
              <a:spcBef>
                <a:spcPts val="0"/>
              </a:spcBef>
              <a:spcAft>
                <a:spcPts val="800"/>
              </a:spcAft>
              <a:buFont typeface="Arial" panose="020B0604020202020204" pitchFamily="34" charset="0"/>
              <a:buChar char="•"/>
            </a:pP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Same was the case for the company, TM Lewin.</a:t>
            </a:r>
            <a:endParaRPr lang="en-US" sz="24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marR="0" indent="-285750" algn="just">
              <a:lnSpc>
                <a:spcPct val="150000"/>
              </a:lnSpc>
              <a:spcBef>
                <a:spcPts val="0"/>
              </a:spcBef>
              <a:spcAft>
                <a:spcPts val="800"/>
              </a:spcAft>
              <a:buFont typeface="Arial" panose="020B0604020202020204" pitchFamily="34" charset="0"/>
              <a:buChar char="•"/>
            </a:pP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Hence, the main problem, declining profits, will be discussed.</a:t>
            </a:r>
            <a:endParaRPr lang="en-US" sz="24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3745557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55AEA3-9175-4B31-8A21-F8B3167CEB77}"/>
              </a:ext>
            </a:extLst>
          </p:cNvPr>
          <p:cNvSpPr>
            <a:spLocks noGrp="1"/>
          </p:cNvSpPr>
          <p:nvPr>
            <p:ph type="title"/>
          </p:nvPr>
        </p:nvSpPr>
        <p:spPr/>
        <p:txBody>
          <a:bodyPr/>
          <a:lstStyle/>
          <a:p>
            <a:r>
              <a:rPr lang="en-US" dirty="0"/>
              <a:t>The Problem</a:t>
            </a:r>
          </a:p>
        </p:txBody>
      </p:sp>
      <p:sp>
        <p:nvSpPr>
          <p:cNvPr id="4" name="TextBox 3">
            <a:extLst>
              <a:ext uri="{FF2B5EF4-FFF2-40B4-BE49-F238E27FC236}">
                <a16:creationId xmlns:a16="http://schemas.microsoft.com/office/drawing/2014/main" id="{FD74F624-F0D6-4191-A7B6-A9CF62741E93}"/>
              </a:ext>
            </a:extLst>
          </p:cNvPr>
          <p:cNvSpPr txBox="1"/>
          <p:nvPr/>
        </p:nvSpPr>
        <p:spPr>
          <a:xfrm>
            <a:off x="4638260" y="663268"/>
            <a:ext cx="7275443" cy="5730864"/>
          </a:xfrm>
          <a:prstGeom prst="rect">
            <a:avLst/>
          </a:prstGeom>
          <a:noFill/>
        </p:spPr>
        <p:txBody>
          <a:bodyPr wrap="square">
            <a:spAutoFit/>
          </a:bodyPr>
          <a:lstStyle/>
          <a:p>
            <a:pPr marL="285750" marR="0" indent="-285750" algn="just">
              <a:lnSpc>
                <a:spcPct val="150000"/>
              </a:lnSpc>
              <a:spcBef>
                <a:spcPts val="0"/>
              </a:spcBef>
              <a:spcAft>
                <a:spcPts val="800"/>
              </a:spcAft>
              <a:buFont typeface="Arial" panose="020B0604020202020204" pitchFamily="34" charset="0"/>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The problem in question is declining profitability.</a:t>
            </a:r>
            <a:endParaRPr lang="en-US" sz="20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marR="0" indent="-285750" algn="just">
              <a:lnSpc>
                <a:spcPct val="150000"/>
              </a:lnSpc>
              <a:spcBef>
                <a:spcPts val="0"/>
              </a:spcBef>
              <a:spcAft>
                <a:spcPts val="800"/>
              </a:spcAft>
              <a:buFont typeface="Arial" panose="020B0604020202020204" pitchFamily="34" charset="0"/>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The problem arises because of operating costs and inadequate revenue.</a:t>
            </a:r>
            <a:endParaRPr lang="en-US" sz="20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marR="0" indent="-285750" algn="just">
              <a:lnSpc>
                <a:spcPct val="150000"/>
              </a:lnSpc>
              <a:spcBef>
                <a:spcPts val="0"/>
              </a:spcBef>
              <a:spcAft>
                <a:spcPts val="800"/>
              </a:spcAft>
              <a:buFont typeface="Arial" panose="020B0604020202020204" pitchFamily="34" charset="0"/>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COVID was a major culprit.</a:t>
            </a:r>
            <a:endParaRPr lang="en-US" sz="20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marR="0" indent="-285750" algn="just">
              <a:lnSpc>
                <a:spcPct val="150000"/>
              </a:lnSpc>
              <a:spcBef>
                <a:spcPts val="0"/>
              </a:spcBef>
              <a:spcAft>
                <a:spcPts val="800"/>
              </a:spcAft>
              <a:buFont typeface="Arial" panose="020B0604020202020204" pitchFamily="34" charset="0"/>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It caused profits to decline due to the loss of sales and productivity (Lenin, 2015).</a:t>
            </a:r>
            <a:endParaRPr lang="en-US" sz="20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marR="0" indent="-285750" algn="just">
              <a:lnSpc>
                <a:spcPct val="150000"/>
              </a:lnSpc>
              <a:spcBef>
                <a:spcPts val="0"/>
              </a:spcBef>
              <a:spcAft>
                <a:spcPts val="800"/>
              </a:spcAft>
              <a:buFont typeface="Arial" panose="020B0604020202020204" pitchFamily="34" charset="0"/>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Its measures affected companies’ revenue growth and capabilities.</a:t>
            </a:r>
            <a:endParaRPr lang="en-US" sz="20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marR="0" indent="-285750" algn="just">
              <a:lnSpc>
                <a:spcPct val="150000"/>
              </a:lnSpc>
              <a:spcBef>
                <a:spcPts val="0"/>
              </a:spcBef>
              <a:spcAft>
                <a:spcPts val="800"/>
              </a:spcAft>
              <a:buFont typeface="Arial" panose="020B0604020202020204" pitchFamily="34" charset="0"/>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The initiatives taken, like lockdown and social distancing, caused profits to drop (Kwan and Mertens, 2020).</a:t>
            </a:r>
            <a:endParaRPr lang="en-US" sz="20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marR="0" indent="-285750" algn="just">
              <a:lnSpc>
                <a:spcPct val="150000"/>
              </a:lnSpc>
              <a:spcBef>
                <a:spcPts val="0"/>
              </a:spcBef>
              <a:spcAft>
                <a:spcPts val="800"/>
              </a:spcAft>
              <a:buFont typeface="Arial" panose="020B0604020202020204" pitchFamily="34" charset="0"/>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It is a major problem because declining profits can lead to erasing of business existence and declining sale rates</a:t>
            </a:r>
            <a:endParaRPr lang="en-US" sz="20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3981205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63521-51AA-486D-BEF0-32C146EFD6EB}"/>
              </a:ext>
            </a:extLst>
          </p:cNvPr>
          <p:cNvSpPr>
            <a:spLocks noGrp="1"/>
          </p:cNvSpPr>
          <p:nvPr>
            <p:ph type="title"/>
          </p:nvPr>
        </p:nvSpPr>
        <p:spPr>
          <a:xfrm>
            <a:off x="888632" y="2325862"/>
            <a:ext cx="3501196" cy="2456442"/>
          </a:xfrm>
        </p:spPr>
        <p:txBody>
          <a:bodyPr>
            <a:normAutofit fontScale="90000"/>
          </a:bodyPr>
          <a:lstStyle/>
          <a:p>
            <a:pPr>
              <a:lnSpc>
                <a:spcPct val="100000"/>
              </a:lnSpc>
            </a:pPr>
            <a:r>
              <a:rPr lang="en-US" sz="3600" dirty="0"/>
              <a:t>Impact of Problem on Employees and Organizations</a:t>
            </a:r>
          </a:p>
        </p:txBody>
      </p:sp>
      <p:sp>
        <p:nvSpPr>
          <p:cNvPr id="4" name="TextBox 3">
            <a:extLst>
              <a:ext uri="{FF2B5EF4-FFF2-40B4-BE49-F238E27FC236}">
                <a16:creationId xmlns:a16="http://schemas.microsoft.com/office/drawing/2014/main" id="{69BEF067-3F2A-4778-86F5-40B50065ED92}"/>
              </a:ext>
            </a:extLst>
          </p:cNvPr>
          <p:cNvSpPr txBox="1"/>
          <p:nvPr/>
        </p:nvSpPr>
        <p:spPr>
          <a:xfrm>
            <a:off x="4704522" y="614368"/>
            <a:ext cx="7169426" cy="6364178"/>
          </a:xfrm>
          <a:prstGeom prst="rect">
            <a:avLst/>
          </a:prstGeom>
          <a:noFill/>
        </p:spPr>
        <p:txBody>
          <a:bodyPr wrap="square">
            <a:spAutoFit/>
          </a:bodyPr>
          <a:lstStyle/>
          <a:p>
            <a:pPr marL="285750" marR="0" indent="-285750" algn="just">
              <a:lnSpc>
                <a:spcPct val="150000"/>
              </a:lnSpc>
              <a:spcBef>
                <a:spcPts val="0"/>
              </a:spcBef>
              <a:spcAft>
                <a:spcPts val="800"/>
              </a:spcAft>
              <a:buFont typeface="Arial" panose="020B0604020202020204" pitchFamily="34" charset="0"/>
              <a:buChar char="•"/>
            </a:pPr>
            <a:r>
              <a:rPr lang="en-GB" sz="2100" dirty="0">
                <a:effectLst/>
                <a:latin typeface="Times New Roman" panose="02020603050405020304" pitchFamily="18" charset="0"/>
                <a:ea typeface="Calibri" panose="020F0502020204030204" pitchFamily="34" charset="0"/>
                <a:cs typeface="Times New Roman" panose="02020603050405020304" pitchFamily="18" charset="0"/>
              </a:rPr>
              <a:t>Employees are affected by a profit decline.</a:t>
            </a:r>
            <a:endParaRPr lang="en-US" sz="21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marR="0" indent="-285750" algn="just">
              <a:lnSpc>
                <a:spcPct val="150000"/>
              </a:lnSpc>
              <a:spcBef>
                <a:spcPts val="0"/>
              </a:spcBef>
              <a:spcAft>
                <a:spcPts val="800"/>
              </a:spcAft>
              <a:buFont typeface="Arial" panose="020B0604020202020204" pitchFamily="34" charset="0"/>
              <a:buChar char="•"/>
            </a:pPr>
            <a:r>
              <a:rPr lang="en-GB" sz="2100" dirty="0">
                <a:effectLst/>
                <a:latin typeface="Times New Roman" panose="02020603050405020304" pitchFamily="18" charset="0"/>
                <a:ea typeface="Calibri" panose="020F0502020204030204" pitchFamily="34" charset="0"/>
                <a:cs typeface="Times New Roman" panose="02020603050405020304" pitchFamily="18" charset="0"/>
              </a:rPr>
              <a:t>Declining profit creates a negative perception of the company </a:t>
            </a:r>
            <a:r>
              <a:rPr lang="en-US" sz="2100" dirty="0">
                <a:effectLst/>
                <a:latin typeface="Times New Roman" panose="02020603050405020304" pitchFamily="18" charset="0"/>
                <a:ea typeface="Calibri" panose="020F0502020204030204" pitchFamily="34" charset="0"/>
                <a:cs typeface="Times New Roman" panose="02020603050405020304" pitchFamily="18" charset="0"/>
              </a:rPr>
              <a:t>(Karimi </a:t>
            </a:r>
            <a:r>
              <a:rPr lang="en-US" sz="2100" dirty="0" err="1">
                <a:effectLst/>
                <a:latin typeface="Times New Roman" panose="02020603050405020304" pitchFamily="18" charset="0"/>
                <a:ea typeface="Calibri" panose="020F0502020204030204" pitchFamily="34" charset="0"/>
                <a:cs typeface="Times New Roman" panose="02020603050405020304" pitchFamily="18" charset="0"/>
              </a:rPr>
              <a:t>Mazidi</a:t>
            </a:r>
            <a:r>
              <a:rPr lang="en-US" sz="2100" dirty="0">
                <a:effectLst/>
                <a:latin typeface="Times New Roman" panose="02020603050405020304" pitchFamily="18" charset="0"/>
                <a:ea typeface="Calibri" panose="020F0502020204030204" pitchFamily="34" charset="0"/>
                <a:cs typeface="Times New Roman" panose="02020603050405020304" pitchFamily="18" charset="0"/>
              </a:rPr>
              <a:t> et al., 2014)</a:t>
            </a:r>
            <a:r>
              <a:rPr lang="en-GB" sz="21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US" sz="21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marR="0" indent="-285750" algn="just">
              <a:lnSpc>
                <a:spcPct val="150000"/>
              </a:lnSpc>
              <a:spcBef>
                <a:spcPts val="0"/>
              </a:spcBef>
              <a:spcAft>
                <a:spcPts val="800"/>
              </a:spcAft>
              <a:buFont typeface="Arial" panose="020B0604020202020204" pitchFamily="34" charset="0"/>
              <a:buChar char="•"/>
            </a:pPr>
            <a:r>
              <a:rPr lang="en-GB" sz="2100" dirty="0">
                <a:effectLst/>
                <a:latin typeface="Times New Roman" panose="02020603050405020304" pitchFamily="18" charset="0"/>
                <a:ea typeface="Calibri" panose="020F0502020204030204" pitchFamily="34" charset="0"/>
                <a:cs typeface="Times New Roman" panose="02020603050405020304" pitchFamily="18" charset="0"/>
              </a:rPr>
              <a:t>Not getting salaries on time, which is difficult during the pandemic.</a:t>
            </a:r>
            <a:endParaRPr lang="en-US" sz="21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marR="0" indent="-285750" algn="just">
              <a:lnSpc>
                <a:spcPct val="150000"/>
              </a:lnSpc>
              <a:spcBef>
                <a:spcPts val="0"/>
              </a:spcBef>
              <a:spcAft>
                <a:spcPts val="800"/>
              </a:spcAft>
              <a:buFont typeface="Arial" panose="020B0604020202020204" pitchFamily="34" charset="0"/>
              <a:buChar char="•"/>
            </a:pPr>
            <a:r>
              <a:rPr lang="en-GB" sz="2100" dirty="0">
                <a:effectLst/>
                <a:latin typeface="Times New Roman" panose="02020603050405020304" pitchFamily="18" charset="0"/>
                <a:ea typeface="Calibri" panose="020F0502020204030204" pitchFamily="34" charset="0"/>
                <a:cs typeface="Times New Roman" panose="02020603050405020304" pitchFamily="18" charset="0"/>
              </a:rPr>
              <a:t>The pandemic increased cost of living, so </a:t>
            </a:r>
            <a:r>
              <a:rPr lang="en-GB" sz="2100" dirty="0">
                <a:latin typeface="Times New Roman" panose="02020603050405020304" pitchFamily="18" charset="0"/>
                <a:ea typeface="Calibri" panose="020F0502020204030204" pitchFamily="34" charset="0"/>
                <a:cs typeface="Times New Roman" panose="02020603050405020304" pitchFamily="18" charset="0"/>
              </a:rPr>
              <a:t>short</a:t>
            </a:r>
            <a:r>
              <a:rPr lang="en-GB" sz="2100" dirty="0">
                <a:effectLst/>
                <a:latin typeface="Times New Roman" panose="02020603050405020304" pitchFamily="18" charset="0"/>
                <a:ea typeface="Calibri" panose="020F0502020204030204" pitchFamily="34" charset="0"/>
                <a:cs typeface="Times New Roman" panose="02020603050405020304" pitchFamily="18" charset="0"/>
              </a:rPr>
              <a:t> income can </a:t>
            </a:r>
            <a:r>
              <a:rPr lang="en-GB" sz="2100" dirty="0">
                <a:latin typeface="Times New Roman" panose="02020603050405020304" pitchFamily="18" charset="0"/>
                <a:ea typeface="Calibri" panose="020F0502020204030204" pitchFamily="34" charset="0"/>
                <a:cs typeface="Times New Roman" panose="02020603050405020304" pitchFamily="18" charset="0"/>
              </a:rPr>
              <a:t>disappoint</a:t>
            </a:r>
            <a:r>
              <a:rPr lang="en-GB" sz="2100" dirty="0">
                <a:effectLst/>
                <a:latin typeface="Times New Roman" panose="02020603050405020304" pitchFamily="18" charset="0"/>
                <a:ea typeface="Calibri" panose="020F0502020204030204" pitchFamily="34" charset="0"/>
                <a:cs typeface="Times New Roman" panose="02020603050405020304" pitchFamily="18" charset="0"/>
              </a:rPr>
              <a:t> employees </a:t>
            </a:r>
            <a:r>
              <a:rPr lang="en-US" sz="2100" dirty="0">
                <a:effectLst/>
                <a:latin typeface="Times New Roman" panose="02020603050405020304" pitchFamily="18" charset="0"/>
                <a:ea typeface="Calibri" panose="020F0502020204030204" pitchFamily="34" charset="0"/>
                <a:cs typeface="Times New Roman" panose="02020603050405020304" pitchFamily="18" charset="0"/>
              </a:rPr>
              <a:t>(Diener, 2020)</a:t>
            </a:r>
            <a:r>
              <a:rPr lang="en-GB" sz="21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US" sz="21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marR="0" indent="-285750" algn="just">
              <a:lnSpc>
                <a:spcPct val="150000"/>
              </a:lnSpc>
              <a:spcBef>
                <a:spcPts val="0"/>
              </a:spcBef>
              <a:spcAft>
                <a:spcPts val="800"/>
              </a:spcAft>
              <a:buFont typeface="Arial" panose="020B0604020202020204" pitchFamily="34" charset="0"/>
              <a:buChar char="•"/>
            </a:pPr>
            <a:r>
              <a:rPr lang="en-GB" sz="2100" dirty="0">
                <a:effectLst/>
                <a:latin typeface="Times New Roman" panose="02020603050405020304" pitchFamily="18" charset="0"/>
                <a:ea typeface="Calibri" panose="020F0502020204030204" pitchFamily="34" charset="0"/>
                <a:cs typeface="Times New Roman" panose="02020603050405020304" pitchFamily="18" charset="0"/>
              </a:rPr>
              <a:t>The </a:t>
            </a:r>
            <a:r>
              <a:rPr lang="en-GB" sz="2100" dirty="0">
                <a:latin typeface="Times New Roman" panose="02020603050405020304" pitchFamily="18" charset="0"/>
                <a:ea typeface="Calibri" panose="020F0502020204030204" pitchFamily="34" charset="0"/>
                <a:cs typeface="Times New Roman" panose="02020603050405020304" pitchFamily="18" charset="0"/>
              </a:rPr>
              <a:t>disappointment</a:t>
            </a:r>
            <a:r>
              <a:rPr lang="en-GB" sz="2100" dirty="0">
                <a:effectLst/>
                <a:latin typeface="Times New Roman" panose="02020603050405020304" pitchFamily="18" charset="0"/>
                <a:ea typeface="Calibri" panose="020F0502020204030204" pitchFamily="34" charset="0"/>
                <a:cs typeface="Times New Roman" panose="02020603050405020304" pitchFamily="18" charset="0"/>
              </a:rPr>
              <a:t> may result declining productivity, which leads to further decline in profitability </a:t>
            </a:r>
            <a:r>
              <a:rPr lang="en-US" sz="2100" dirty="0">
                <a:effectLst/>
                <a:latin typeface="Times New Roman" panose="02020603050405020304" pitchFamily="18" charset="0"/>
                <a:ea typeface="Calibri" panose="020F0502020204030204" pitchFamily="34" charset="0"/>
                <a:cs typeface="Times New Roman" panose="02020603050405020304" pitchFamily="18" charset="0"/>
              </a:rPr>
              <a:t>(Stater and Stater, 2019)</a:t>
            </a:r>
            <a:r>
              <a:rPr lang="en-GB" sz="21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US" sz="21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marR="0" indent="-285750" algn="just">
              <a:lnSpc>
                <a:spcPct val="150000"/>
              </a:lnSpc>
              <a:spcBef>
                <a:spcPts val="0"/>
              </a:spcBef>
              <a:spcAft>
                <a:spcPts val="800"/>
              </a:spcAft>
              <a:buFont typeface="Arial" panose="020B0604020202020204" pitchFamily="34" charset="0"/>
              <a:buChar char="•"/>
            </a:pPr>
            <a:r>
              <a:rPr lang="en-GB" sz="2100" dirty="0">
                <a:effectLst/>
                <a:latin typeface="Times New Roman" panose="02020603050405020304" pitchFamily="18" charset="0"/>
                <a:ea typeface="Calibri" panose="020F0502020204030204" pitchFamily="34" charset="0"/>
                <a:cs typeface="Times New Roman" panose="02020603050405020304" pitchFamily="18" charset="0"/>
              </a:rPr>
              <a:t>Hence, due to this impact, it is mandatory to address the problem.</a:t>
            </a:r>
            <a:endParaRPr lang="en-US" sz="2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7078298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456C3FE-7415-43D6-B0DA-0336A9F0380E}"/>
              </a:ext>
            </a:extLst>
          </p:cNvPr>
          <p:cNvSpPr>
            <a:spLocks noGrp="1"/>
          </p:cNvSpPr>
          <p:nvPr>
            <p:ph type="title"/>
          </p:nvPr>
        </p:nvSpPr>
        <p:spPr>
          <a:xfrm>
            <a:off x="888632" y="2325862"/>
            <a:ext cx="3501196" cy="2456442"/>
          </a:xfrm>
        </p:spPr>
        <p:txBody>
          <a:bodyPr>
            <a:normAutofit fontScale="90000"/>
          </a:bodyPr>
          <a:lstStyle/>
          <a:p>
            <a:pPr>
              <a:lnSpc>
                <a:spcPct val="100000"/>
              </a:lnSpc>
            </a:pPr>
            <a:r>
              <a:rPr lang="en-US" sz="3600" dirty="0"/>
              <a:t>Impact of Problem on Employees and Organizations</a:t>
            </a:r>
          </a:p>
        </p:txBody>
      </p:sp>
      <p:sp>
        <p:nvSpPr>
          <p:cNvPr id="5" name="TextBox 4">
            <a:extLst>
              <a:ext uri="{FF2B5EF4-FFF2-40B4-BE49-F238E27FC236}">
                <a16:creationId xmlns:a16="http://schemas.microsoft.com/office/drawing/2014/main" id="{95F9FED8-4E22-429A-B534-E5467DD8566C}"/>
              </a:ext>
            </a:extLst>
          </p:cNvPr>
          <p:cNvSpPr txBox="1"/>
          <p:nvPr/>
        </p:nvSpPr>
        <p:spPr>
          <a:xfrm>
            <a:off x="4641619" y="453057"/>
            <a:ext cx="7550381" cy="5951886"/>
          </a:xfrm>
          <a:prstGeom prst="rect">
            <a:avLst/>
          </a:prstGeom>
          <a:noFill/>
        </p:spPr>
        <p:txBody>
          <a:bodyPr wrap="square">
            <a:spAutoFit/>
          </a:bodyPr>
          <a:lstStyle/>
          <a:p>
            <a:pPr marL="285750" marR="0" indent="-285750" algn="just">
              <a:lnSpc>
                <a:spcPct val="150000"/>
              </a:lnSpc>
              <a:spcBef>
                <a:spcPts val="0"/>
              </a:spcBef>
              <a:spcAft>
                <a:spcPts val="800"/>
              </a:spcAft>
              <a:buFont typeface="Arial" panose="020B0604020202020204" pitchFamily="34" charset="0"/>
              <a:buChar char="•"/>
            </a:pPr>
            <a:r>
              <a:rPr lang="en-US" dirty="0">
                <a:effectLst/>
                <a:latin typeface="Times New Roman" panose="02020603050405020304" pitchFamily="18" charset="0"/>
                <a:ea typeface="Calibri" panose="020F0502020204030204" pitchFamily="34" charset="0"/>
                <a:cs typeface="Times New Roman" panose="02020603050405020304" pitchFamily="18" charset="0"/>
              </a:rPr>
              <a:t>Profit declinability also has an effect on organizations at large.</a:t>
            </a:r>
          </a:p>
          <a:p>
            <a:pPr marL="285750" marR="0" indent="-285750" algn="just">
              <a:lnSpc>
                <a:spcPct val="150000"/>
              </a:lnSpc>
              <a:spcBef>
                <a:spcPts val="0"/>
              </a:spcBef>
              <a:spcAft>
                <a:spcPts val="800"/>
              </a:spcAft>
              <a:buFont typeface="Arial" panose="020B0604020202020204" pitchFamily="34" charset="0"/>
              <a:buChar char="•"/>
            </a:pPr>
            <a:r>
              <a:rPr lang="en-US" dirty="0">
                <a:effectLst/>
                <a:latin typeface="Times New Roman" panose="02020603050405020304" pitchFamily="18" charset="0"/>
                <a:ea typeface="Calibri" panose="020F0502020204030204" pitchFamily="34" charset="0"/>
                <a:cs typeface="Times New Roman" panose="02020603050405020304" pitchFamily="18" charset="0"/>
              </a:rPr>
              <a:t>A decline in the net profit means reduction in company cash.</a:t>
            </a:r>
          </a:p>
          <a:p>
            <a:pPr marL="285750" marR="0" indent="-285750" algn="just">
              <a:lnSpc>
                <a:spcPct val="150000"/>
              </a:lnSpc>
              <a:spcBef>
                <a:spcPts val="0"/>
              </a:spcBef>
              <a:spcAft>
                <a:spcPts val="800"/>
              </a:spcAft>
              <a:buFont typeface="Arial" panose="020B0604020202020204" pitchFamily="34" charset="0"/>
              <a:buChar char="•"/>
            </a:pPr>
            <a:r>
              <a:rPr lang="en-US" dirty="0">
                <a:effectLst/>
                <a:latin typeface="Times New Roman" panose="02020603050405020304" pitchFamily="18" charset="0"/>
                <a:ea typeface="Calibri" panose="020F0502020204030204" pitchFamily="34" charset="0"/>
                <a:cs typeface="Times New Roman" panose="02020603050405020304" pitchFamily="18" charset="0"/>
              </a:rPr>
              <a:t>Such a reduction renders the company unable to solve its problems (Martins and Lopes, 2016).</a:t>
            </a:r>
          </a:p>
          <a:p>
            <a:pPr marL="285750" marR="0" indent="-285750" algn="just">
              <a:lnSpc>
                <a:spcPct val="150000"/>
              </a:lnSpc>
              <a:spcBef>
                <a:spcPts val="0"/>
              </a:spcBef>
              <a:spcAft>
                <a:spcPts val="800"/>
              </a:spcAft>
              <a:buFont typeface="Arial" panose="020B0604020202020204" pitchFamily="34" charset="0"/>
              <a:buChar char="•"/>
            </a:pPr>
            <a:r>
              <a:rPr lang="en-US" dirty="0">
                <a:effectLst/>
                <a:latin typeface="Times New Roman" panose="02020603050405020304" pitchFamily="18" charset="0"/>
                <a:ea typeface="Calibri" panose="020F0502020204030204" pitchFamily="34" charset="0"/>
                <a:cs typeface="Times New Roman" panose="02020603050405020304" pitchFamily="18" charset="0"/>
              </a:rPr>
              <a:t>These problems include equipment failure and infrastructure damage.</a:t>
            </a:r>
          </a:p>
          <a:p>
            <a:pPr marL="285750" marR="0" indent="-285750" algn="just">
              <a:lnSpc>
                <a:spcPct val="150000"/>
              </a:lnSpc>
              <a:spcBef>
                <a:spcPts val="0"/>
              </a:spcBef>
              <a:spcAft>
                <a:spcPts val="800"/>
              </a:spcAft>
              <a:buFont typeface="Arial" panose="020B0604020202020204" pitchFamily="34" charset="0"/>
              <a:buChar char="•"/>
            </a:pPr>
            <a:r>
              <a:rPr lang="en-US" dirty="0">
                <a:effectLst/>
                <a:latin typeface="Times New Roman" panose="02020603050405020304" pitchFamily="18" charset="0"/>
                <a:ea typeface="Calibri" panose="020F0502020204030204" pitchFamily="34" charset="0"/>
                <a:cs typeface="Times New Roman" panose="02020603050405020304" pitchFamily="18" charset="0"/>
              </a:rPr>
              <a:t>No solutions lead to even more decline in net profit (Rehman, 2016).</a:t>
            </a:r>
          </a:p>
          <a:p>
            <a:pPr marL="285750" marR="0" indent="-285750" algn="just">
              <a:lnSpc>
                <a:spcPct val="150000"/>
              </a:lnSpc>
              <a:spcBef>
                <a:spcPts val="0"/>
              </a:spcBef>
              <a:spcAft>
                <a:spcPts val="800"/>
              </a:spcAft>
              <a:buFont typeface="Arial" panose="020B0604020202020204" pitchFamily="34" charset="0"/>
              <a:buChar char="•"/>
            </a:pPr>
            <a:r>
              <a:rPr lang="en-US" dirty="0">
                <a:effectLst/>
                <a:latin typeface="Times New Roman" panose="02020603050405020304" pitchFamily="18" charset="0"/>
                <a:ea typeface="Calibri" panose="020F0502020204030204" pitchFamily="34" charset="0"/>
                <a:cs typeface="Times New Roman" panose="02020603050405020304" pitchFamily="18" charset="0"/>
              </a:rPr>
              <a:t>The problem also makes the company look bad.</a:t>
            </a:r>
          </a:p>
          <a:p>
            <a:pPr marL="285750" marR="0" indent="-285750" algn="just">
              <a:lnSpc>
                <a:spcPct val="150000"/>
              </a:lnSpc>
              <a:spcBef>
                <a:spcPts val="0"/>
              </a:spcBef>
              <a:spcAft>
                <a:spcPts val="800"/>
              </a:spcAft>
              <a:buFont typeface="Arial" panose="020B0604020202020204" pitchFamily="34" charset="0"/>
              <a:buChar char="•"/>
            </a:pPr>
            <a:r>
              <a:rPr lang="en-US" dirty="0">
                <a:effectLst/>
                <a:latin typeface="Times New Roman" panose="02020603050405020304" pitchFamily="18" charset="0"/>
                <a:ea typeface="Calibri" panose="020F0502020204030204" pitchFamily="34" charset="0"/>
                <a:cs typeface="Times New Roman" panose="02020603050405020304" pitchFamily="18" charset="0"/>
              </a:rPr>
              <a:t>Customer purchase intention slackens (</a:t>
            </a:r>
            <a:r>
              <a:rPr lang="en-US" dirty="0" err="1">
                <a:effectLst/>
                <a:latin typeface="Times New Roman" panose="02020603050405020304" pitchFamily="18" charset="0"/>
                <a:ea typeface="Calibri" panose="020F0502020204030204" pitchFamily="34" charset="0"/>
                <a:cs typeface="Times New Roman" panose="02020603050405020304" pitchFamily="18" charset="0"/>
              </a:rPr>
              <a:t>Sacuahi</a:t>
            </a:r>
            <a:r>
              <a:rPr lang="en-US" dirty="0">
                <a:effectLst/>
                <a:latin typeface="Times New Roman" panose="02020603050405020304" pitchFamily="18" charset="0"/>
                <a:ea typeface="Calibri" panose="020F0502020204030204" pitchFamily="34" charset="0"/>
                <a:cs typeface="Times New Roman" panose="02020603050405020304" pitchFamily="18" charset="0"/>
              </a:rPr>
              <a:t> and </a:t>
            </a:r>
            <a:r>
              <a:rPr lang="en-US" dirty="0" err="1">
                <a:effectLst/>
                <a:latin typeface="Times New Roman" panose="02020603050405020304" pitchFamily="18" charset="0"/>
                <a:ea typeface="Calibri" panose="020F0502020204030204" pitchFamily="34" charset="0"/>
                <a:cs typeface="Times New Roman" panose="02020603050405020304" pitchFamily="18" charset="0"/>
              </a:rPr>
              <a:t>Cambarihan</a:t>
            </a:r>
            <a:r>
              <a:rPr lang="en-US" dirty="0">
                <a:effectLst/>
                <a:latin typeface="Times New Roman" panose="02020603050405020304" pitchFamily="18" charset="0"/>
                <a:ea typeface="Calibri" panose="020F0502020204030204" pitchFamily="34" charset="0"/>
                <a:cs typeface="Times New Roman" panose="02020603050405020304" pitchFamily="18" charset="0"/>
              </a:rPr>
              <a:t>, 2016).</a:t>
            </a:r>
          </a:p>
          <a:p>
            <a:pPr marL="285750" marR="0" indent="-285750" algn="just">
              <a:lnSpc>
                <a:spcPct val="150000"/>
              </a:lnSpc>
              <a:spcBef>
                <a:spcPts val="0"/>
              </a:spcBef>
              <a:spcAft>
                <a:spcPts val="800"/>
              </a:spcAft>
              <a:buFont typeface="Arial" panose="020B0604020202020204" pitchFamily="34" charset="0"/>
              <a:buChar char="•"/>
            </a:pPr>
            <a:r>
              <a:rPr lang="en-US" dirty="0">
                <a:effectLst/>
                <a:latin typeface="Times New Roman" panose="02020603050405020304" pitchFamily="18" charset="0"/>
                <a:ea typeface="Calibri" panose="020F0502020204030204" pitchFamily="34" charset="0"/>
                <a:cs typeface="Times New Roman" panose="02020603050405020304" pitchFamily="18" charset="0"/>
              </a:rPr>
              <a:t>Also, because a decline in profit means a company has to increase its costs (</a:t>
            </a:r>
            <a:r>
              <a:rPr lang="en-US" dirty="0" err="1">
                <a:effectLst/>
                <a:latin typeface="Times New Roman" panose="02020603050405020304" pitchFamily="18" charset="0"/>
                <a:ea typeface="Calibri" panose="020F0502020204030204" pitchFamily="34" charset="0"/>
                <a:cs typeface="Times New Roman" panose="02020603050405020304" pitchFamily="18" charset="0"/>
              </a:rPr>
              <a:t>Mubyarto</a:t>
            </a:r>
            <a:r>
              <a:rPr lang="en-US" dirty="0">
                <a:effectLst/>
                <a:latin typeface="Times New Roman" panose="02020603050405020304" pitchFamily="18" charset="0"/>
                <a:ea typeface="Calibri" panose="020F0502020204030204" pitchFamily="34" charset="0"/>
                <a:cs typeface="Times New Roman" panose="02020603050405020304" pitchFamily="18" charset="0"/>
              </a:rPr>
              <a:t>, 2020).</a:t>
            </a:r>
          </a:p>
          <a:p>
            <a:pPr marL="285750" marR="0" indent="-285750" algn="just">
              <a:lnSpc>
                <a:spcPct val="150000"/>
              </a:lnSpc>
              <a:spcBef>
                <a:spcPts val="0"/>
              </a:spcBef>
              <a:spcAft>
                <a:spcPts val="800"/>
              </a:spcAft>
              <a:buFont typeface="Arial" panose="020B0604020202020204" pitchFamily="34" charset="0"/>
              <a:buChar char="•"/>
            </a:pPr>
            <a:r>
              <a:rPr lang="en-US" dirty="0">
                <a:effectLst/>
                <a:latin typeface="Times New Roman" panose="02020603050405020304" pitchFamily="18" charset="0"/>
                <a:ea typeface="Calibri" panose="020F0502020204030204" pitchFamily="34" charset="0"/>
                <a:cs typeface="Times New Roman" panose="02020603050405020304" pitchFamily="18" charset="0"/>
              </a:rPr>
              <a:t>Such an increase does not sit well with customers.</a:t>
            </a:r>
          </a:p>
          <a:p>
            <a:pPr marL="285750" marR="0" indent="-285750" algn="just">
              <a:lnSpc>
                <a:spcPct val="150000"/>
              </a:lnSpc>
              <a:spcBef>
                <a:spcPts val="0"/>
              </a:spcBef>
              <a:spcAft>
                <a:spcPts val="800"/>
              </a:spcAft>
              <a:buFont typeface="Arial" panose="020B0604020202020204" pitchFamily="34" charset="0"/>
              <a:buChar char="•"/>
            </a:pPr>
            <a:r>
              <a:rPr lang="en-US" dirty="0">
                <a:effectLst/>
                <a:latin typeface="Times New Roman" panose="02020603050405020304" pitchFamily="18" charset="0"/>
                <a:ea typeface="Calibri" panose="020F0502020204030204" pitchFamily="34" charset="0"/>
                <a:cs typeface="Times New Roman" panose="02020603050405020304" pitchFamily="18" charset="0"/>
              </a:rPr>
              <a:t>Same is the case for TM Lewin amidst the pandemic.</a:t>
            </a:r>
          </a:p>
        </p:txBody>
      </p:sp>
    </p:spTree>
    <p:extLst>
      <p:ext uri="{BB962C8B-B14F-4D97-AF65-F5344CB8AC3E}">
        <p14:creationId xmlns:p14="http://schemas.microsoft.com/office/powerpoint/2010/main" val="9099449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4FA1CE3-5310-48A1-AB7E-A0403CF52ABE}"/>
              </a:ext>
            </a:extLst>
          </p:cNvPr>
          <p:cNvSpPr/>
          <p:nvPr/>
        </p:nvSpPr>
        <p:spPr>
          <a:xfrm>
            <a:off x="4430800" y="296325"/>
            <a:ext cx="3330399" cy="707886"/>
          </a:xfrm>
          <a:prstGeom prst="rect">
            <a:avLst/>
          </a:prstGeom>
          <a:noFill/>
        </p:spPr>
        <p:txBody>
          <a:bodyPr wrap="none" lIns="91440" tIns="45720" rIns="91440" bIns="45720">
            <a:spAutoFit/>
          </a:bodyPr>
          <a:lstStyle/>
          <a:p>
            <a:pPr algn="ctr"/>
            <a:r>
              <a:rPr lang="en-US" sz="4000" b="1" u="sng" cap="none" spc="0" dirty="0">
                <a:ln w="0"/>
                <a:solidFill>
                  <a:schemeClr val="accent1"/>
                </a:solidFill>
                <a:effectLst>
                  <a:outerShdw blurRad="38100" dist="25400" dir="5400000" algn="ctr" rotWithShape="0">
                    <a:srgbClr val="6E747A">
                      <a:alpha val="43000"/>
                    </a:srgbClr>
                  </a:outerShdw>
                </a:effectLst>
                <a:latin typeface="+mj-lt"/>
              </a:rPr>
              <a:t>PESTLE Analysis</a:t>
            </a:r>
          </a:p>
        </p:txBody>
      </p:sp>
      <p:graphicFrame>
        <p:nvGraphicFramePr>
          <p:cNvPr id="3" name="Table 3">
            <a:extLst>
              <a:ext uri="{FF2B5EF4-FFF2-40B4-BE49-F238E27FC236}">
                <a16:creationId xmlns:a16="http://schemas.microsoft.com/office/drawing/2014/main" id="{F53580A3-E452-4249-8CDC-65F3E9E28A65}"/>
              </a:ext>
            </a:extLst>
          </p:cNvPr>
          <p:cNvGraphicFramePr>
            <a:graphicFrameLocks noGrp="1"/>
          </p:cNvGraphicFramePr>
          <p:nvPr>
            <p:extLst>
              <p:ext uri="{D42A27DB-BD31-4B8C-83A1-F6EECF244321}">
                <p14:modId xmlns:p14="http://schemas.microsoft.com/office/powerpoint/2010/main" val="1913883055"/>
              </p:ext>
            </p:extLst>
          </p:nvPr>
        </p:nvGraphicFramePr>
        <p:xfrm>
          <a:off x="1047189" y="1429510"/>
          <a:ext cx="10097620" cy="4809771"/>
        </p:xfrm>
        <a:graphic>
          <a:graphicData uri="http://schemas.openxmlformats.org/drawingml/2006/table">
            <a:tbl>
              <a:tblPr firstRow="1" bandRow="1">
                <a:tableStyleId>{5C22544A-7EE6-4342-B048-85BDC9FD1C3A}</a:tableStyleId>
              </a:tblPr>
              <a:tblGrid>
                <a:gridCol w="3439502">
                  <a:extLst>
                    <a:ext uri="{9D8B030D-6E8A-4147-A177-3AD203B41FA5}">
                      <a16:colId xmlns:a16="http://schemas.microsoft.com/office/drawing/2014/main" val="2293620294"/>
                    </a:ext>
                  </a:extLst>
                </a:gridCol>
                <a:gridCol w="6658118">
                  <a:extLst>
                    <a:ext uri="{9D8B030D-6E8A-4147-A177-3AD203B41FA5}">
                      <a16:colId xmlns:a16="http://schemas.microsoft.com/office/drawing/2014/main" val="2224108539"/>
                    </a:ext>
                  </a:extLst>
                </a:gridCol>
              </a:tblGrid>
              <a:tr h="569049">
                <a:tc>
                  <a:txBody>
                    <a:bodyPr/>
                    <a:lstStyle/>
                    <a:p>
                      <a:pPr algn="ctr"/>
                      <a:r>
                        <a:rPr lang="en-US" dirty="0"/>
                        <a:t>PESTLE Elements</a:t>
                      </a:r>
                    </a:p>
                  </a:txBody>
                  <a:tcPr anchor="ctr"/>
                </a:tc>
                <a:tc>
                  <a:txBody>
                    <a:bodyPr/>
                    <a:lstStyle/>
                    <a:p>
                      <a:pPr algn="ctr"/>
                      <a:r>
                        <a:rPr lang="en-US" dirty="0"/>
                        <a:t>Trends</a:t>
                      </a:r>
                    </a:p>
                  </a:txBody>
                  <a:tcPr anchor="ctr"/>
                </a:tc>
                <a:extLst>
                  <a:ext uri="{0D108BD9-81ED-4DB2-BD59-A6C34878D82A}">
                    <a16:rowId xmlns:a16="http://schemas.microsoft.com/office/drawing/2014/main" val="175091316"/>
                  </a:ext>
                </a:extLst>
              </a:tr>
              <a:tr h="569049">
                <a:tc>
                  <a:txBody>
                    <a:bodyPr/>
                    <a:lstStyle/>
                    <a:p>
                      <a:pPr algn="ctr"/>
                      <a:r>
                        <a:rPr lang="en-US" dirty="0"/>
                        <a:t>Political</a:t>
                      </a:r>
                    </a:p>
                  </a:txBody>
                  <a:tcPr anchor="ctr"/>
                </a:tc>
                <a:tc>
                  <a: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800" kern="1200" dirty="0">
                          <a:solidFill>
                            <a:schemeClr val="dk1"/>
                          </a:solidFill>
                          <a:effectLst/>
                          <a:latin typeface="+mn-lt"/>
                          <a:ea typeface="+mn-ea"/>
                          <a:cs typeface="+mn-cs"/>
                        </a:rPr>
                        <a:t>Governmental taxation, fiscal policy, creating composition of spending, and asserting an extent or form of borrowing (IMF.org, 2022).</a:t>
                      </a:r>
                      <a:endParaRPr lang="en-US" sz="1800" kern="1200" dirty="0">
                        <a:solidFill>
                          <a:schemeClr val="dk1"/>
                        </a:solidFill>
                        <a:effectLst/>
                        <a:latin typeface="+mn-lt"/>
                        <a:ea typeface="+mn-ea"/>
                        <a:cs typeface="+mn-cs"/>
                      </a:endParaRPr>
                    </a:p>
                  </a:txBody>
                  <a:tcPr anchor="ctr"/>
                </a:tc>
                <a:extLst>
                  <a:ext uri="{0D108BD9-81ED-4DB2-BD59-A6C34878D82A}">
                    <a16:rowId xmlns:a16="http://schemas.microsoft.com/office/drawing/2014/main" val="3748601096"/>
                  </a:ext>
                </a:extLst>
              </a:tr>
              <a:tr h="569049">
                <a:tc>
                  <a:txBody>
                    <a:bodyPr/>
                    <a:lstStyle/>
                    <a:p>
                      <a:pPr algn="ctr"/>
                      <a:r>
                        <a:rPr lang="en-US" dirty="0"/>
                        <a:t>Economic</a:t>
                      </a:r>
                    </a:p>
                  </a:txBody>
                  <a:tcPr anchor="ctr"/>
                </a:tc>
                <a:tc>
                  <a: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800" kern="1200" dirty="0">
                          <a:solidFill>
                            <a:schemeClr val="dk1"/>
                          </a:solidFill>
                          <a:effectLst/>
                          <a:latin typeface="+mn-lt"/>
                          <a:ea typeface="+mn-ea"/>
                          <a:cs typeface="+mn-cs"/>
                        </a:rPr>
                        <a:t>Inflation, capital consumption, fall in stock markets, economic recession, reduction in business activity due to COVID-19 (Hossain, 2021).</a:t>
                      </a:r>
                      <a:endParaRPr lang="en-US" sz="1800" kern="1200" dirty="0">
                        <a:solidFill>
                          <a:schemeClr val="dk1"/>
                        </a:solidFill>
                        <a:effectLst/>
                        <a:latin typeface="+mn-lt"/>
                        <a:ea typeface="+mn-ea"/>
                        <a:cs typeface="+mn-cs"/>
                      </a:endParaRPr>
                    </a:p>
                  </a:txBody>
                  <a:tcPr anchor="ctr"/>
                </a:tc>
                <a:extLst>
                  <a:ext uri="{0D108BD9-81ED-4DB2-BD59-A6C34878D82A}">
                    <a16:rowId xmlns:a16="http://schemas.microsoft.com/office/drawing/2014/main" val="2456284866"/>
                  </a:ext>
                </a:extLst>
              </a:tr>
              <a:tr h="569049">
                <a:tc>
                  <a:txBody>
                    <a:bodyPr/>
                    <a:lstStyle/>
                    <a:p>
                      <a:pPr algn="ctr"/>
                      <a:r>
                        <a:rPr lang="en-US" dirty="0"/>
                        <a:t>Social</a:t>
                      </a:r>
                    </a:p>
                  </a:txBody>
                  <a:tcPr anchor="ctr"/>
                </a:tc>
                <a:tc>
                  <a: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800" kern="1200" dirty="0">
                          <a:solidFill>
                            <a:schemeClr val="dk1"/>
                          </a:solidFill>
                          <a:effectLst/>
                          <a:latin typeface="+mn-lt"/>
                          <a:ea typeface="+mn-ea"/>
                          <a:cs typeface="+mn-cs"/>
                        </a:rPr>
                        <a:t>Negative consumer perception, increased cost-of-living, increased prices not suiting customers, loss of jobs and income, and inadequate crowd effect are all social factors that influenced decline in profits (Xu et al., 2021).</a:t>
                      </a:r>
                      <a:endParaRPr lang="en-US" sz="1800" kern="1200" dirty="0">
                        <a:solidFill>
                          <a:schemeClr val="dk1"/>
                        </a:solidFill>
                        <a:effectLst/>
                        <a:latin typeface="+mn-lt"/>
                        <a:ea typeface="+mn-ea"/>
                        <a:cs typeface="+mn-cs"/>
                      </a:endParaRPr>
                    </a:p>
                  </a:txBody>
                  <a:tcPr anchor="ctr"/>
                </a:tc>
                <a:extLst>
                  <a:ext uri="{0D108BD9-81ED-4DB2-BD59-A6C34878D82A}">
                    <a16:rowId xmlns:a16="http://schemas.microsoft.com/office/drawing/2014/main" val="2371974245"/>
                  </a:ext>
                </a:extLst>
              </a:tr>
            </a:tbl>
          </a:graphicData>
        </a:graphic>
      </p:graphicFrame>
    </p:spTree>
    <p:extLst>
      <p:ext uri="{BB962C8B-B14F-4D97-AF65-F5344CB8AC3E}">
        <p14:creationId xmlns:p14="http://schemas.microsoft.com/office/powerpoint/2010/main" val="27252453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3C5F778-6299-4270-8505-505AFE850D56}"/>
              </a:ext>
            </a:extLst>
          </p:cNvPr>
          <p:cNvSpPr/>
          <p:nvPr/>
        </p:nvSpPr>
        <p:spPr>
          <a:xfrm>
            <a:off x="4430800" y="296325"/>
            <a:ext cx="3330399" cy="707886"/>
          </a:xfrm>
          <a:prstGeom prst="rect">
            <a:avLst/>
          </a:prstGeom>
          <a:noFill/>
        </p:spPr>
        <p:txBody>
          <a:bodyPr wrap="none" lIns="91440" tIns="45720" rIns="91440" bIns="45720">
            <a:spAutoFit/>
          </a:bodyPr>
          <a:lstStyle/>
          <a:p>
            <a:pPr algn="ctr"/>
            <a:r>
              <a:rPr lang="en-US" sz="4000" b="1" u="sng" cap="none" spc="0" dirty="0">
                <a:ln w="0"/>
                <a:solidFill>
                  <a:schemeClr val="accent1"/>
                </a:solidFill>
                <a:effectLst>
                  <a:outerShdw blurRad="38100" dist="25400" dir="5400000" algn="ctr" rotWithShape="0">
                    <a:srgbClr val="6E747A">
                      <a:alpha val="43000"/>
                    </a:srgbClr>
                  </a:outerShdw>
                </a:effectLst>
                <a:latin typeface="+mj-lt"/>
              </a:rPr>
              <a:t>PESTLE Analysis</a:t>
            </a:r>
          </a:p>
        </p:txBody>
      </p:sp>
      <p:graphicFrame>
        <p:nvGraphicFramePr>
          <p:cNvPr id="3" name="Table 3">
            <a:extLst>
              <a:ext uri="{FF2B5EF4-FFF2-40B4-BE49-F238E27FC236}">
                <a16:creationId xmlns:a16="http://schemas.microsoft.com/office/drawing/2014/main" id="{C1ADE7C6-645B-4DB4-8885-22321C0E352C}"/>
              </a:ext>
            </a:extLst>
          </p:cNvPr>
          <p:cNvGraphicFramePr>
            <a:graphicFrameLocks noGrp="1"/>
          </p:cNvGraphicFramePr>
          <p:nvPr>
            <p:extLst>
              <p:ext uri="{D42A27DB-BD31-4B8C-83A1-F6EECF244321}">
                <p14:modId xmlns:p14="http://schemas.microsoft.com/office/powerpoint/2010/main" val="3875514670"/>
              </p:ext>
            </p:extLst>
          </p:nvPr>
        </p:nvGraphicFramePr>
        <p:xfrm>
          <a:off x="1067336" y="1495771"/>
          <a:ext cx="10057325" cy="4809771"/>
        </p:xfrm>
        <a:graphic>
          <a:graphicData uri="http://schemas.openxmlformats.org/drawingml/2006/table">
            <a:tbl>
              <a:tblPr firstRow="1" bandRow="1">
                <a:tableStyleId>{5C22544A-7EE6-4342-B048-85BDC9FD1C3A}</a:tableStyleId>
              </a:tblPr>
              <a:tblGrid>
                <a:gridCol w="3425776">
                  <a:extLst>
                    <a:ext uri="{9D8B030D-6E8A-4147-A177-3AD203B41FA5}">
                      <a16:colId xmlns:a16="http://schemas.microsoft.com/office/drawing/2014/main" val="2293620294"/>
                    </a:ext>
                  </a:extLst>
                </a:gridCol>
                <a:gridCol w="6631549">
                  <a:extLst>
                    <a:ext uri="{9D8B030D-6E8A-4147-A177-3AD203B41FA5}">
                      <a16:colId xmlns:a16="http://schemas.microsoft.com/office/drawing/2014/main" val="2224108539"/>
                    </a:ext>
                  </a:extLst>
                </a:gridCol>
              </a:tblGrid>
              <a:tr h="569049">
                <a:tc>
                  <a:txBody>
                    <a:bodyPr/>
                    <a:lstStyle/>
                    <a:p>
                      <a:pPr algn="ctr"/>
                      <a:r>
                        <a:rPr lang="en-US" dirty="0"/>
                        <a:t>PESTLE Elements</a:t>
                      </a:r>
                    </a:p>
                  </a:txBody>
                  <a:tcPr anchor="ctr"/>
                </a:tc>
                <a:tc>
                  <a:txBody>
                    <a:bodyPr/>
                    <a:lstStyle/>
                    <a:p>
                      <a:pPr algn="ctr"/>
                      <a:r>
                        <a:rPr lang="en-US" dirty="0"/>
                        <a:t>Trends</a:t>
                      </a:r>
                    </a:p>
                  </a:txBody>
                  <a:tcPr anchor="ctr"/>
                </a:tc>
                <a:extLst>
                  <a:ext uri="{0D108BD9-81ED-4DB2-BD59-A6C34878D82A}">
                    <a16:rowId xmlns:a16="http://schemas.microsoft.com/office/drawing/2014/main" val="175091316"/>
                  </a:ext>
                </a:extLst>
              </a:tr>
              <a:tr h="569049">
                <a:tc>
                  <a:txBody>
                    <a:bodyPr/>
                    <a:lstStyle/>
                    <a:p>
                      <a:pPr algn="ctr"/>
                      <a:r>
                        <a:rPr lang="en-US" dirty="0"/>
                        <a:t>Technological</a:t>
                      </a:r>
                    </a:p>
                  </a:txBody>
                  <a:tcPr anchor="ctr"/>
                </a:tc>
                <a:tc>
                  <a: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800" kern="1200" dirty="0">
                          <a:solidFill>
                            <a:schemeClr val="dk1"/>
                          </a:solidFill>
                          <a:effectLst/>
                          <a:latin typeface="+mn-lt"/>
                          <a:ea typeface="+mn-ea"/>
                          <a:cs typeface="+mn-cs"/>
                        </a:rPr>
                        <a:t>Social distancing and lockdown gave rise to technological use, increase in E-commerce services, invention of mobile applications to keep the business going, and delivering items to avoid physical contact (George et al., 2020).</a:t>
                      </a:r>
                      <a:endParaRPr lang="en-US" sz="1800" kern="1200" dirty="0">
                        <a:solidFill>
                          <a:schemeClr val="dk1"/>
                        </a:solidFill>
                        <a:effectLst/>
                        <a:latin typeface="+mn-lt"/>
                        <a:ea typeface="+mn-ea"/>
                        <a:cs typeface="+mn-cs"/>
                      </a:endParaRPr>
                    </a:p>
                  </a:txBody>
                  <a:tcPr anchor="ctr"/>
                </a:tc>
                <a:extLst>
                  <a:ext uri="{0D108BD9-81ED-4DB2-BD59-A6C34878D82A}">
                    <a16:rowId xmlns:a16="http://schemas.microsoft.com/office/drawing/2014/main" val="3748601096"/>
                  </a:ext>
                </a:extLst>
              </a:tr>
              <a:tr h="569049">
                <a:tc>
                  <a:txBody>
                    <a:bodyPr/>
                    <a:lstStyle/>
                    <a:p>
                      <a:pPr algn="ctr"/>
                      <a:r>
                        <a:rPr lang="en-US" dirty="0"/>
                        <a:t>Legal</a:t>
                      </a:r>
                    </a:p>
                  </a:txBody>
                  <a:tcPr anchor="ctr"/>
                </a:tc>
                <a:tc>
                  <a: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800" kern="1200" dirty="0">
                          <a:solidFill>
                            <a:schemeClr val="dk1"/>
                          </a:solidFill>
                          <a:effectLst/>
                          <a:latin typeface="+mn-lt"/>
                          <a:ea typeface="+mn-ea"/>
                          <a:cs typeface="+mn-cs"/>
                        </a:rPr>
                        <a:t>The COVID-19 bill, different schemes, self-employment support, Statuary Sick Pay, business loans, insurance (Browning et al., 2022).</a:t>
                      </a:r>
                      <a:endParaRPr lang="en-US" sz="1800" kern="1200" dirty="0">
                        <a:solidFill>
                          <a:schemeClr val="dk1"/>
                        </a:solidFill>
                        <a:effectLst/>
                        <a:latin typeface="+mn-lt"/>
                        <a:ea typeface="+mn-ea"/>
                        <a:cs typeface="+mn-cs"/>
                      </a:endParaRPr>
                    </a:p>
                  </a:txBody>
                  <a:tcPr anchor="ctr"/>
                </a:tc>
                <a:extLst>
                  <a:ext uri="{0D108BD9-81ED-4DB2-BD59-A6C34878D82A}">
                    <a16:rowId xmlns:a16="http://schemas.microsoft.com/office/drawing/2014/main" val="2456284866"/>
                  </a:ext>
                </a:extLst>
              </a:tr>
              <a:tr h="569049">
                <a:tc>
                  <a:txBody>
                    <a:bodyPr/>
                    <a:lstStyle/>
                    <a:p>
                      <a:pPr algn="ctr"/>
                      <a:r>
                        <a:rPr lang="en-US" dirty="0"/>
                        <a:t>Environmental</a:t>
                      </a:r>
                    </a:p>
                  </a:txBody>
                  <a:tcPr anchor="ctr"/>
                </a:tc>
                <a:tc>
                  <a: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800" kern="1200" dirty="0">
                          <a:solidFill>
                            <a:schemeClr val="dk1"/>
                          </a:solidFill>
                          <a:effectLst/>
                          <a:latin typeface="+mn-lt"/>
                          <a:ea typeface="+mn-ea"/>
                          <a:cs typeface="+mn-cs"/>
                        </a:rPr>
                        <a:t>Positive affect on the environment, lack of profitability reduced business operations, reduced business operations mean less pollution, but green practices are not initiated.</a:t>
                      </a:r>
                      <a:endParaRPr lang="en-US" sz="1800" kern="1200" dirty="0">
                        <a:solidFill>
                          <a:schemeClr val="dk1"/>
                        </a:solidFill>
                        <a:effectLst/>
                        <a:latin typeface="+mn-lt"/>
                        <a:ea typeface="+mn-ea"/>
                        <a:cs typeface="+mn-cs"/>
                      </a:endParaRPr>
                    </a:p>
                  </a:txBody>
                  <a:tcPr anchor="ctr"/>
                </a:tc>
                <a:extLst>
                  <a:ext uri="{0D108BD9-81ED-4DB2-BD59-A6C34878D82A}">
                    <a16:rowId xmlns:a16="http://schemas.microsoft.com/office/drawing/2014/main" val="2371974245"/>
                  </a:ext>
                </a:extLst>
              </a:tr>
            </a:tbl>
          </a:graphicData>
        </a:graphic>
      </p:graphicFrame>
    </p:spTree>
    <p:extLst>
      <p:ext uri="{BB962C8B-B14F-4D97-AF65-F5344CB8AC3E}">
        <p14:creationId xmlns:p14="http://schemas.microsoft.com/office/powerpoint/2010/main" val="20029716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BE7BB28-E052-4B94-B2A9-3B6805CAA5CA}"/>
              </a:ext>
            </a:extLst>
          </p:cNvPr>
          <p:cNvSpPr/>
          <p:nvPr/>
        </p:nvSpPr>
        <p:spPr>
          <a:xfrm>
            <a:off x="3474839" y="296325"/>
            <a:ext cx="5242334" cy="707886"/>
          </a:xfrm>
          <a:prstGeom prst="rect">
            <a:avLst/>
          </a:prstGeom>
          <a:noFill/>
        </p:spPr>
        <p:txBody>
          <a:bodyPr wrap="none" lIns="91440" tIns="45720" rIns="91440" bIns="45720">
            <a:spAutoFit/>
          </a:bodyPr>
          <a:lstStyle/>
          <a:p>
            <a:pPr algn="ctr"/>
            <a:r>
              <a:rPr lang="en-US" sz="4000" b="1" u="sng" cap="none" spc="0" dirty="0">
                <a:ln w="0"/>
                <a:solidFill>
                  <a:schemeClr val="accent1"/>
                </a:solidFill>
                <a:effectLst>
                  <a:outerShdw blurRad="38100" dist="25400" dir="5400000" algn="ctr" rotWithShape="0">
                    <a:srgbClr val="6E747A">
                      <a:alpha val="43000"/>
                    </a:srgbClr>
                  </a:outerShdw>
                </a:effectLst>
                <a:latin typeface="+mj-lt"/>
              </a:rPr>
              <a:t>Cause and Effect Analysis</a:t>
            </a:r>
          </a:p>
        </p:txBody>
      </p:sp>
      <p:pic>
        <p:nvPicPr>
          <p:cNvPr id="4" name="Picture 3">
            <a:extLst>
              <a:ext uri="{FF2B5EF4-FFF2-40B4-BE49-F238E27FC236}">
                <a16:creationId xmlns:a16="http://schemas.microsoft.com/office/drawing/2014/main" id="{CC0D42A5-A9E9-4B00-91EB-7E8EAAB0BAB1}"/>
              </a:ext>
            </a:extLst>
          </p:cNvPr>
          <p:cNvPicPr>
            <a:picLocks noChangeAspect="1"/>
          </p:cNvPicPr>
          <p:nvPr/>
        </p:nvPicPr>
        <p:blipFill>
          <a:blip r:embed="rId3"/>
          <a:stretch>
            <a:fillRect/>
          </a:stretch>
        </p:blipFill>
        <p:spPr>
          <a:xfrm>
            <a:off x="1198286" y="1251294"/>
            <a:ext cx="9795427" cy="5310381"/>
          </a:xfrm>
          <a:prstGeom prst="rect">
            <a:avLst/>
          </a:prstGeom>
        </p:spPr>
      </p:pic>
    </p:spTree>
    <p:extLst>
      <p:ext uri="{BB962C8B-B14F-4D97-AF65-F5344CB8AC3E}">
        <p14:creationId xmlns:p14="http://schemas.microsoft.com/office/powerpoint/2010/main" val="15581322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94139E-EA47-4DD2-A73B-04D7D468F122}"/>
              </a:ext>
            </a:extLst>
          </p:cNvPr>
          <p:cNvSpPr>
            <a:spLocks noGrp="1"/>
          </p:cNvSpPr>
          <p:nvPr>
            <p:ph type="title"/>
          </p:nvPr>
        </p:nvSpPr>
        <p:spPr/>
        <p:txBody>
          <a:bodyPr/>
          <a:lstStyle/>
          <a:p>
            <a:r>
              <a:rPr lang="en-US" dirty="0"/>
              <a:t>Alternative Solutions</a:t>
            </a:r>
          </a:p>
        </p:txBody>
      </p:sp>
      <p:sp>
        <p:nvSpPr>
          <p:cNvPr id="4" name="TextBox 3">
            <a:extLst>
              <a:ext uri="{FF2B5EF4-FFF2-40B4-BE49-F238E27FC236}">
                <a16:creationId xmlns:a16="http://schemas.microsoft.com/office/drawing/2014/main" id="{5B24B47A-B5C6-4D94-9AEF-38D96D190AF1}"/>
              </a:ext>
            </a:extLst>
          </p:cNvPr>
          <p:cNvSpPr txBox="1"/>
          <p:nvPr/>
        </p:nvSpPr>
        <p:spPr>
          <a:xfrm>
            <a:off x="5024898" y="597295"/>
            <a:ext cx="7066765" cy="5663410"/>
          </a:xfrm>
          <a:prstGeom prst="rect">
            <a:avLst/>
          </a:prstGeom>
          <a:noFill/>
        </p:spPr>
        <p:txBody>
          <a:bodyPr wrap="square">
            <a:spAutoFit/>
          </a:bodyPr>
          <a:lstStyle/>
          <a:p>
            <a:pPr marL="342900" marR="0" indent="-342900" algn="just">
              <a:lnSpc>
                <a:spcPct val="200000"/>
              </a:lnSpc>
              <a:spcBef>
                <a:spcPts val="0"/>
              </a:spcBef>
              <a:spcAft>
                <a:spcPts val="800"/>
              </a:spcAft>
              <a:buFont typeface="Arial" panose="020B0604020202020204" pitchFamily="34" charset="0"/>
              <a:buChar char="•"/>
            </a:pP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No problem comes without a solution</a:t>
            </a:r>
            <a:endParaRPr lang="en-US" sz="24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indent="-342900" algn="just">
              <a:lnSpc>
                <a:spcPct val="200000"/>
              </a:lnSpc>
              <a:spcBef>
                <a:spcPts val="0"/>
              </a:spcBef>
              <a:spcAft>
                <a:spcPts val="800"/>
              </a:spcAft>
              <a:buFont typeface="Arial" panose="020B0604020202020204" pitchFamily="34" charset="0"/>
              <a:buChar char="•"/>
            </a:pP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There are several solutions to TM Lewin’s problem of declining profit</a:t>
            </a:r>
            <a:endParaRPr lang="en-US" sz="24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indent="-342900" algn="just">
              <a:lnSpc>
                <a:spcPct val="200000"/>
              </a:lnSpc>
              <a:spcBef>
                <a:spcPts val="0"/>
              </a:spcBef>
              <a:spcAft>
                <a:spcPts val="800"/>
              </a:spcAft>
              <a:buFont typeface="Arial" panose="020B0604020202020204" pitchFamily="34" charset="0"/>
              <a:buChar char="•"/>
            </a:pP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Introducing new products in existing markets.</a:t>
            </a:r>
            <a:endParaRPr lang="en-US" sz="24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indent="-342900" algn="just">
              <a:lnSpc>
                <a:spcPct val="200000"/>
              </a:lnSpc>
              <a:spcBef>
                <a:spcPts val="0"/>
              </a:spcBef>
              <a:spcAft>
                <a:spcPts val="800"/>
              </a:spcAft>
              <a:buFont typeface="Arial" panose="020B0604020202020204" pitchFamily="34" charset="0"/>
              <a:buChar char="•"/>
            </a:pP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Introducing existing products in new markets.</a:t>
            </a:r>
            <a:endParaRPr lang="en-US" sz="24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indent="-342900" algn="just">
              <a:lnSpc>
                <a:spcPct val="200000"/>
              </a:lnSpc>
              <a:spcBef>
                <a:spcPts val="0"/>
              </a:spcBef>
              <a:spcAft>
                <a:spcPts val="800"/>
              </a:spcAft>
              <a:buFont typeface="Arial" panose="020B0604020202020204" pitchFamily="34" charset="0"/>
              <a:buChar char="•"/>
            </a:pP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Getting into the E-commerce side of business.</a:t>
            </a:r>
            <a:endParaRPr lang="en-US" sz="24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indent="-342900" algn="just">
              <a:lnSpc>
                <a:spcPct val="200000"/>
              </a:lnSpc>
              <a:spcBef>
                <a:spcPts val="0"/>
              </a:spcBef>
              <a:spcAft>
                <a:spcPts val="800"/>
              </a:spcAft>
              <a:buFont typeface="Arial" panose="020B0604020202020204" pitchFamily="34" charset="0"/>
              <a:buChar char="•"/>
            </a:pP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Introducing a vivid change in the business.</a:t>
            </a:r>
            <a:endParaRPr lang="en-US" sz="24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8843723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870B59-3FE5-45DD-B24E-D204737CD404}"/>
              </a:ext>
            </a:extLst>
          </p:cNvPr>
          <p:cNvSpPr>
            <a:spLocks noGrp="1"/>
          </p:cNvSpPr>
          <p:nvPr>
            <p:ph type="title"/>
          </p:nvPr>
        </p:nvSpPr>
        <p:spPr/>
        <p:txBody>
          <a:bodyPr/>
          <a:lstStyle/>
          <a:p>
            <a:r>
              <a:rPr lang="en-US" dirty="0"/>
              <a:t>The Most Appropriate Solution</a:t>
            </a:r>
          </a:p>
        </p:txBody>
      </p:sp>
      <p:sp>
        <p:nvSpPr>
          <p:cNvPr id="6" name="TextBox 5">
            <a:extLst>
              <a:ext uri="{FF2B5EF4-FFF2-40B4-BE49-F238E27FC236}">
                <a16:creationId xmlns:a16="http://schemas.microsoft.com/office/drawing/2014/main" id="{F7243F50-2A1A-43F3-8469-F911AC2A68FE}"/>
              </a:ext>
            </a:extLst>
          </p:cNvPr>
          <p:cNvSpPr txBox="1"/>
          <p:nvPr/>
        </p:nvSpPr>
        <p:spPr>
          <a:xfrm>
            <a:off x="4786359" y="707168"/>
            <a:ext cx="7066765" cy="5730864"/>
          </a:xfrm>
          <a:prstGeom prst="rect">
            <a:avLst/>
          </a:prstGeom>
          <a:noFill/>
        </p:spPr>
        <p:txBody>
          <a:bodyPr wrap="square">
            <a:spAutoFit/>
          </a:bodyPr>
          <a:lstStyle/>
          <a:p>
            <a:pPr marL="342900" marR="0" indent="-342900" algn="just">
              <a:lnSpc>
                <a:spcPct val="150000"/>
              </a:lnSpc>
              <a:spcBef>
                <a:spcPts val="0"/>
              </a:spcBef>
              <a:spcAft>
                <a:spcPts val="800"/>
              </a:spcAft>
              <a:buFont typeface="Arial" panose="020B0604020202020204" pitchFamily="34" charset="0"/>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The best solution out of these is introducing new products into existing markets.</a:t>
            </a:r>
            <a:endParaRPr lang="en-US" sz="20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indent="-342900" algn="just">
              <a:lnSpc>
                <a:spcPct val="150000"/>
              </a:lnSpc>
              <a:spcBef>
                <a:spcPts val="0"/>
              </a:spcBef>
              <a:spcAft>
                <a:spcPts val="800"/>
              </a:spcAft>
              <a:buFont typeface="Arial" panose="020B0604020202020204" pitchFamily="34" charset="0"/>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Getting into new markets would be costly.</a:t>
            </a:r>
            <a:endParaRPr lang="en-US" sz="20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indent="-342900" algn="just">
              <a:lnSpc>
                <a:spcPct val="150000"/>
              </a:lnSpc>
              <a:spcBef>
                <a:spcPts val="0"/>
              </a:spcBef>
              <a:spcAft>
                <a:spcPts val="800"/>
              </a:spcAft>
              <a:buFont typeface="Arial" panose="020B0604020202020204" pitchFamily="34" charset="0"/>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The company cannot do such a thing due to its declining profits.</a:t>
            </a:r>
            <a:endParaRPr lang="en-US" sz="20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indent="-342900" algn="just">
              <a:lnSpc>
                <a:spcPct val="150000"/>
              </a:lnSpc>
              <a:spcBef>
                <a:spcPts val="0"/>
              </a:spcBef>
              <a:spcAft>
                <a:spcPts val="800"/>
              </a:spcAft>
              <a:buFont typeface="Arial" panose="020B0604020202020204" pitchFamily="34" charset="0"/>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However, it can introduce new products, clothes that are needed.</a:t>
            </a:r>
            <a:endParaRPr lang="en-US" sz="20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indent="-342900" algn="just">
              <a:lnSpc>
                <a:spcPct val="150000"/>
              </a:lnSpc>
              <a:spcBef>
                <a:spcPts val="0"/>
              </a:spcBef>
              <a:spcAft>
                <a:spcPts val="800"/>
              </a:spcAft>
              <a:buFont typeface="Arial" panose="020B0604020202020204" pitchFamily="34" charset="0"/>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Comfortable outfits, things to wear at home, etc.</a:t>
            </a:r>
            <a:endParaRPr lang="en-US" sz="20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indent="-342900" algn="just">
              <a:lnSpc>
                <a:spcPct val="150000"/>
              </a:lnSpc>
              <a:spcBef>
                <a:spcPts val="0"/>
              </a:spcBef>
              <a:spcAft>
                <a:spcPts val="800"/>
              </a:spcAft>
              <a:buFont typeface="Arial" panose="020B0604020202020204" pitchFamily="34" charset="0"/>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From the leftover cash, investments for these products can be made.</a:t>
            </a:r>
            <a:endParaRPr lang="en-US" sz="20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indent="-342900" algn="just">
              <a:lnSpc>
                <a:spcPct val="150000"/>
              </a:lnSpc>
              <a:spcBef>
                <a:spcPts val="0"/>
              </a:spcBef>
              <a:spcAft>
                <a:spcPts val="800"/>
              </a:spcAft>
              <a:buFont typeface="Arial" panose="020B0604020202020204" pitchFamily="34" charset="0"/>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Focus should be given to new products instead of the old ones for the time being.</a:t>
            </a:r>
            <a:endParaRPr lang="en-US" sz="20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3261375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8F8E6B-4C5D-4A51-8086-D81070FF213D}"/>
              </a:ext>
            </a:extLst>
          </p:cNvPr>
          <p:cNvSpPr>
            <a:spLocks noGrp="1"/>
          </p:cNvSpPr>
          <p:nvPr>
            <p:ph type="title"/>
          </p:nvPr>
        </p:nvSpPr>
        <p:spPr/>
        <p:txBody>
          <a:bodyPr/>
          <a:lstStyle/>
          <a:p>
            <a:r>
              <a:rPr lang="en-US" dirty="0"/>
              <a:t>Conclusion</a:t>
            </a:r>
          </a:p>
        </p:txBody>
      </p:sp>
      <p:sp>
        <p:nvSpPr>
          <p:cNvPr id="4" name="TextBox 3">
            <a:extLst>
              <a:ext uri="{FF2B5EF4-FFF2-40B4-BE49-F238E27FC236}">
                <a16:creationId xmlns:a16="http://schemas.microsoft.com/office/drawing/2014/main" id="{E47432BC-6615-44DE-8F6C-878405F4AD23}"/>
              </a:ext>
            </a:extLst>
          </p:cNvPr>
          <p:cNvSpPr txBox="1"/>
          <p:nvPr/>
        </p:nvSpPr>
        <p:spPr>
          <a:xfrm>
            <a:off x="5075583" y="1070117"/>
            <a:ext cx="6096000" cy="4717766"/>
          </a:xfrm>
          <a:prstGeom prst="rect">
            <a:avLst/>
          </a:prstGeom>
          <a:noFill/>
        </p:spPr>
        <p:txBody>
          <a:bodyPr wrap="square">
            <a:spAutoFit/>
          </a:bodyPr>
          <a:lstStyle/>
          <a:p>
            <a:pPr marL="342900" marR="0" indent="-342900" algn="just">
              <a:lnSpc>
                <a:spcPct val="200000"/>
              </a:lnSpc>
              <a:spcBef>
                <a:spcPts val="0"/>
              </a:spcBef>
              <a:spcAft>
                <a:spcPts val="800"/>
              </a:spcAft>
              <a:buFont typeface="Arial" panose="020B0604020202020204" pitchFamily="34" charset="0"/>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In conclusion, TM Lewin can solve its profit declinability problem.</a:t>
            </a:r>
            <a:endParaRPr lang="en-US" sz="20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indent="-342900" algn="just">
              <a:lnSpc>
                <a:spcPct val="200000"/>
              </a:lnSpc>
              <a:spcBef>
                <a:spcPts val="0"/>
              </a:spcBef>
              <a:spcAft>
                <a:spcPts val="800"/>
              </a:spcAft>
              <a:buFont typeface="Arial" panose="020B0604020202020204" pitchFamily="34" charset="0"/>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This problem needs to be addressed due to the difficulties imposed by the pandemic.</a:t>
            </a:r>
            <a:endParaRPr lang="en-US" sz="20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indent="-342900" algn="just">
              <a:lnSpc>
                <a:spcPct val="200000"/>
              </a:lnSpc>
              <a:spcBef>
                <a:spcPts val="0"/>
              </a:spcBef>
              <a:spcAft>
                <a:spcPts val="800"/>
              </a:spcAft>
              <a:buFont typeface="Arial" panose="020B0604020202020204" pitchFamily="34" charset="0"/>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Several factors, acting as causes, were discussed.</a:t>
            </a:r>
            <a:endParaRPr lang="en-US" sz="20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indent="-342900" algn="just">
              <a:lnSpc>
                <a:spcPct val="200000"/>
              </a:lnSpc>
              <a:spcBef>
                <a:spcPts val="0"/>
              </a:spcBef>
              <a:spcAft>
                <a:spcPts val="800"/>
              </a:spcAft>
              <a:buFont typeface="Arial" panose="020B0604020202020204" pitchFamily="34" charset="0"/>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The impact of the problem was highlighted.</a:t>
            </a:r>
            <a:endParaRPr lang="en-US" sz="20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indent="-342900" algn="just">
              <a:lnSpc>
                <a:spcPct val="200000"/>
              </a:lnSpc>
              <a:spcBef>
                <a:spcPts val="0"/>
              </a:spcBef>
              <a:spcAft>
                <a:spcPts val="800"/>
              </a:spcAft>
              <a:buFont typeface="Arial" panose="020B0604020202020204" pitchFamily="34" charset="0"/>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The most appropriate solution can be given. </a:t>
            </a:r>
            <a:endParaRPr lang="en-US" sz="20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7352607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A406047-78A5-4BEC-AACC-51ABEE463889}"/>
              </a:ext>
            </a:extLst>
          </p:cNvPr>
          <p:cNvSpPr/>
          <p:nvPr/>
        </p:nvSpPr>
        <p:spPr>
          <a:xfrm>
            <a:off x="4893910" y="296325"/>
            <a:ext cx="2404184" cy="707886"/>
          </a:xfrm>
          <a:prstGeom prst="rect">
            <a:avLst/>
          </a:prstGeom>
          <a:noFill/>
        </p:spPr>
        <p:txBody>
          <a:bodyPr wrap="none" lIns="91440" tIns="45720" rIns="91440" bIns="45720">
            <a:spAutoFit/>
          </a:bodyPr>
          <a:lstStyle/>
          <a:p>
            <a:pPr algn="ctr"/>
            <a:r>
              <a:rPr lang="en-US" sz="4000" b="1" u="sng" cap="none" spc="0" dirty="0">
                <a:ln w="0"/>
                <a:solidFill>
                  <a:schemeClr val="accent1"/>
                </a:solidFill>
                <a:effectLst>
                  <a:outerShdw blurRad="38100" dist="25400" dir="5400000" algn="ctr" rotWithShape="0">
                    <a:srgbClr val="6E747A">
                      <a:alpha val="43000"/>
                    </a:srgbClr>
                  </a:outerShdw>
                </a:effectLst>
                <a:latin typeface="+mj-lt"/>
              </a:rPr>
              <a:t>References</a:t>
            </a:r>
          </a:p>
        </p:txBody>
      </p:sp>
      <p:sp>
        <p:nvSpPr>
          <p:cNvPr id="4" name="TextBox 3">
            <a:extLst>
              <a:ext uri="{FF2B5EF4-FFF2-40B4-BE49-F238E27FC236}">
                <a16:creationId xmlns:a16="http://schemas.microsoft.com/office/drawing/2014/main" id="{12C51982-C02D-4513-BDB3-8FCFB63B37A7}"/>
              </a:ext>
            </a:extLst>
          </p:cNvPr>
          <p:cNvSpPr txBox="1"/>
          <p:nvPr/>
        </p:nvSpPr>
        <p:spPr>
          <a:xfrm>
            <a:off x="271669" y="1511001"/>
            <a:ext cx="11648661" cy="4547207"/>
          </a:xfrm>
          <a:prstGeom prst="rect">
            <a:avLst/>
          </a:prstGeom>
          <a:noFill/>
        </p:spPr>
        <p:txBody>
          <a:bodyPr wrap="square">
            <a:spAutoFit/>
          </a:bodyPr>
          <a:lstStyle/>
          <a:p>
            <a:pPr marL="285750" marR="0" indent="-285750" algn="just">
              <a:lnSpc>
                <a:spcPct val="150000"/>
              </a:lnSpc>
              <a:spcBef>
                <a:spcPts val="0"/>
              </a:spcBef>
              <a:spcAft>
                <a:spcPts val="800"/>
              </a:spcAft>
              <a:buFont typeface="Arial" panose="020B0604020202020204" pitchFamily="34" charset="0"/>
              <a:buChar char="•"/>
            </a:pPr>
            <a:r>
              <a:rPr lang="en-GB" sz="1400" dirty="0" err="1">
                <a:solidFill>
                  <a:srgbClr val="000000"/>
                </a:solidFill>
                <a:effectLst/>
                <a:latin typeface="Times New Roman" panose="02020603050405020304" pitchFamily="18" charset="0"/>
                <a:ea typeface="Tahoma" panose="020B0604030504040204" pitchFamily="34" charset="0"/>
                <a:cs typeface="Times New Roman" panose="02020603050405020304" pitchFamily="18" charset="0"/>
              </a:rPr>
              <a:t>Andler</a:t>
            </a:r>
            <a:r>
              <a:rPr lang="en-GB" sz="1400" dirty="0">
                <a:solidFill>
                  <a:srgbClr val="000000"/>
                </a:solidFill>
                <a:effectLst/>
                <a:latin typeface="Times New Roman" panose="02020603050405020304" pitchFamily="18" charset="0"/>
                <a:ea typeface="Tahoma" panose="020B0604030504040204" pitchFamily="34" charset="0"/>
                <a:cs typeface="Times New Roman" panose="02020603050405020304" pitchFamily="18" charset="0"/>
              </a:rPr>
              <a:t>, M. and Kovner, A., 2022. </a:t>
            </a:r>
            <a:r>
              <a:rPr lang="en-US" sz="1400" i="1" dirty="0">
                <a:effectLst/>
                <a:latin typeface="Times New Roman" panose="02020603050405020304" pitchFamily="18" charset="0"/>
                <a:ea typeface="Tahoma" panose="020B0604030504040204" pitchFamily="34" charset="0"/>
                <a:cs typeface="Times New Roman" panose="02020603050405020304" pitchFamily="18" charset="0"/>
              </a:rPr>
              <a:t>Do Corporate Profits Increase When Inflation Increases?</a:t>
            </a:r>
            <a:r>
              <a:rPr lang="en-US" sz="1400" dirty="0">
                <a:effectLst/>
                <a:latin typeface="Times New Roman" panose="02020603050405020304" pitchFamily="18" charset="0"/>
                <a:ea typeface="Tahoma" panose="020B0604030504040204" pitchFamily="34" charset="0"/>
                <a:cs typeface="Times New Roman" panose="02020603050405020304" pitchFamily="18" charset="0"/>
              </a:rPr>
              <a:t> (No. 20220713). Federal Reserve Bank of New York.</a:t>
            </a:r>
          </a:p>
          <a:p>
            <a:pPr marL="285750" marR="0" indent="-285750" algn="just">
              <a:lnSpc>
                <a:spcPct val="150000"/>
              </a:lnSpc>
              <a:spcBef>
                <a:spcPts val="0"/>
              </a:spcBef>
              <a:spcAft>
                <a:spcPts val="800"/>
              </a:spcAft>
              <a:buFont typeface="Arial" panose="020B0604020202020204" pitchFamily="34" charset="0"/>
              <a:buChar char="•"/>
            </a:pPr>
            <a:r>
              <a:rPr lang="en-GB" sz="1400" dirty="0">
                <a:solidFill>
                  <a:srgbClr val="000000"/>
                </a:solidFill>
                <a:effectLst/>
                <a:latin typeface="Times New Roman" panose="02020603050405020304" pitchFamily="18" charset="0"/>
                <a:ea typeface="Tahoma" panose="020B0604030504040204" pitchFamily="34" charset="0"/>
                <a:cs typeface="Times New Roman" panose="02020603050405020304" pitchFamily="18" charset="0"/>
              </a:rPr>
              <a:t>Browning, S., Sandford, M., </a:t>
            </a:r>
            <a:r>
              <a:rPr lang="en-GB" sz="1400" dirty="0" err="1">
                <a:solidFill>
                  <a:srgbClr val="000000"/>
                </a:solidFill>
                <a:effectLst/>
                <a:latin typeface="Times New Roman" panose="02020603050405020304" pitchFamily="18" charset="0"/>
                <a:ea typeface="Tahoma" panose="020B0604030504040204" pitchFamily="34" charset="0"/>
                <a:cs typeface="Times New Roman" panose="02020603050405020304" pitchFamily="18" charset="0"/>
              </a:rPr>
              <a:t>Shalchi</a:t>
            </a:r>
            <a:r>
              <a:rPr lang="en-GB" sz="1400" dirty="0">
                <a:solidFill>
                  <a:srgbClr val="000000"/>
                </a:solidFill>
                <a:effectLst/>
                <a:latin typeface="Times New Roman" panose="02020603050405020304" pitchFamily="18" charset="0"/>
                <a:ea typeface="Tahoma" panose="020B0604030504040204" pitchFamily="34" charset="0"/>
                <a:cs typeface="Times New Roman" panose="02020603050405020304" pitchFamily="18" charset="0"/>
              </a:rPr>
              <a:t>, A., Powell, A. and </a:t>
            </a:r>
            <a:r>
              <a:rPr lang="en-GB" sz="1400" dirty="0" err="1">
                <a:solidFill>
                  <a:srgbClr val="000000"/>
                </a:solidFill>
                <a:effectLst/>
                <a:latin typeface="Times New Roman" panose="02020603050405020304" pitchFamily="18" charset="0"/>
                <a:ea typeface="Tahoma" panose="020B0604030504040204" pitchFamily="34" charset="0"/>
                <a:cs typeface="Times New Roman" panose="02020603050405020304" pitchFamily="18" charset="0"/>
              </a:rPr>
              <a:t>Bione</a:t>
            </a:r>
            <a:r>
              <a:rPr lang="en-GB" sz="1400" dirty="0">
                <a:solidFill>
                  <a:srgbClr val="000000"/>
                </a:solidFill>
                <a:effectLst/>
                <a:latin typeface="Times New Roman" panose="02020603050405020304" pitchFamily="18" charset="0"/>
                <a:ea typeface="Tahoma" panose="020B0604030504040204" pitchFamily="34" charset="0"/>
                <a:cs typeface="Times New Roman" panose="02020603050405020304" pitchFamily="18" charset="0"/>
              </a:rPr>
              <a:t>, P., 2022. </a:t>
            </a:r>
            <a:r>
              <a:rPr lang="en-US" sz="1400" i="1" dirty="0">
                <a:effectLst/>
                <a:latin typeface="Times New Roman" panose="02020603050405020304" pitchFamily="18" charset="0"/>
                <a:ea typeface="Tahoma" panose="020B0604030504040204" pitchFamily="34" charset="0"/>
                <a:cs typeface="Times New Roman" panose="02020603050405020304" pitchFamily="18" charset="0"/>
              </a:rPr>
              <a:t>Coronavirus: Support for businesses</a:t>
            </a:r>
            <a:r>
              <a:rPr lang="en-US" sz="1400" dirty="0">
                <a:effectLst/>
                <a:latin typeface="Times New Roman" panose="02020603050405020304" pitchFamily="18" charset="0"/>
                <a:ea typeface="Tahoma" panose="020B0604030504040204" pitchFamily="34" charset="0"/>
                <a:cs typeface="Times New Roman" panose="02020603050405020304" pitchFamily="18" charset="0"/>
              </a:rPr>
              <a:t>. [online] Parlaiment.uk. Available at: &lt;https://researchbriefings.files.parliament.uk/documents/CBP-8847/CBP-8847.pdf&gt; [Accessed 27 September 2022].</a:t>
            </a:r>
          </a:p>
          <a:p>
            <a:pPr marL="285750" marR="0" indent="-285750" algn="just">
              <a:lnSpc>
                <a:spcPct val="150000"/>
              </a:lnSpc>
              <a:spcBef>
                <a:spcPts val="0"/>
              </a:spcBef>
              <a:spcAft>
                <a:spcPts val="800"/>
              </a:spcAft>
              <a:buFont typeface="Arial" panose="020B0604020202020204" pitchFamily="34" charset="0"/>
              <a:buChar char="•"/>
            </a:pPr>
            <a:r>
              <a:rPr lang="en-GB" sz="1400" dirty="0">
                <a:solidFill>
                  <a:srgbClr val="000000"/>
                </a:solidFill>
                <a:effectLst/>
                <a:latin typeface="Times New Roman" panose="02020603050405020304" pitchFamily="18" charset="0"/>
                <a:ea typeface="Tahoma" panose="020B0604030504040204" pitchFamily="34" charset="0"/>
                <a:cs typeface="Times New Roman" panose="02020603050405020304" pitchFamily="18" charset="0"/>
              </a:rPr>
              <a:t>Diener, F., 2020. Empirical Evidence of a Changing Operating Cost Structure and Its Impact on Banks’ Operating Profit: The Case of Germany. </a:t>
            </a:r>
            <a:r>
              <a:rPr lang="en-US" sz="1400" i="1" dirty="0">
                <a:effectLst/>
                <a:latin typeface="Times New Roman" panose="02020603050405020304" pitchFamily="18" charset="0"/>
                <a:ea typeface="Tahoma" panose="020B0604030504040204" pitchFamily="34" charset="0"/>
                <a:cs typeface="Times New Roman" panose="02020603050405020304" pitchFamily="18" charset="0"/>
              </a:rPr>
              <a:t>Journal of Risk and Financial Management</a:t>
            </a:r>
            <a:r>
              <a:rPr lang="en-US" sz="1400" dirty="0">
                <a:effectLst/>
                <a:latin typeface="Times New Roman" panose="02020603050405020304" pitchFamily="18" charset="0"/>
                <a:ea typeface="Tahoma" panose="020B0604030504040204" pitchFamily="34" charset="0"/>
                <a:cs typeface="Times New Roman" panose="02020603050405020304" pitchFamily="18" charset="0"/>
              </a:rPr>
              <a:t>, </a:t>
            </a:r>
            <a:r>
              <a:rPr lang="en-US" sz="1400" i="1" dirty="0">
                <a:effectLst/>
                <a:latin typeface="Times New Roman" panose="02020603050405020304" pitchFamily="18" charset="0"/>
                <a:ea typeface="Tahoma" panose="020B0604030504040204" pitchFamily="34" charset="0"/>
                <a:cs typeface="Times New Roman" panose="02020603050405020304" pitchFamily="18" charset="0"/>
              </a:rPr>
              <a:t>13</a:t>
            </a:r>
            <a:r>
              <a:rPr lang="en-US" sz="1400" dirty="0">
                <a:effectLst/>
                <a:latin typeface="Times New Roman" panose="02020603050405020304" pitchFamily="18" charset="0"/>
                <a:ea typeface="Tahoma" panose="020B0604030504040204" pitchFamily="34" charset="0"/>
                <a:cs typeface="Times New Roman" panose="02020603050405020304" pitchFamily="18" charset="0"/>
              </a:rPr>
              <a:t>(10), p.247.</a:t>
            </a:r>
          </a:p>
          <a:p>
            <a:pPr marL="285750" marR="0" indent="-285750" algn="just">
              <a:lnSpc>
                <a:spcPct val="150000"/>
              </a:lnSpc>
              <a:spcBef>
                <a:spcPts val="0"/>
              </a:spcBef>
              <a:spcAft>
                <a:spcPts val="800"/>
              </a:spcAft>
              <a:buFont typeface="Arial" panose="020B0604020202020204" pitchFamily="34" charset="0"/>
              <a:buChar char="•"/>
            </a:pPr>
            <a:r>
              <a:rPr lang="en-GB" sz="1400" dirty="0">
                <a:solidFill>
                  <a:srgbClr val="000000"/>
                </a:solidFill>
                <a:effectLst/>
                <a:latin typeface="Times New Roman" panose="02020603050405020304" pitchFamily="18" charset="0"/>
                <a:ea typeface="Tahoma" panose="020B0604030504040204" pitchFamily="34" charset="0"/>
                <a:cs typeface="Times New Roman" panose="02020603050405020304" pitchFamily="18" charset="0"/>
              </a:rPr>
              <a:t>George, G., Lakhani, K. and Puranam, P., 2020. What has changed? The impact of </a:t>
            </a:r>
            <a:r>
              <a:rPr lang="en-GB" sz="1400" dirty="0" err="1">
                <a:solidFill>
                  <a:srgbClr val="000000"/>
                </a:solidFill>
                <a:effectLst/>
                <a:latin typeface="Times New Roman" panose="02020603050405020304" pitchFamily="18" charset="0"/>
                <a:ea typeface="Tahoma" panose="020B0604030504040204" pitchFamily="34" charset="0"/>
                <a:cs typeface="Times New Roman" panose="02020603050405020304" pitchFamily="18" charset="0"/>
              </a:rPr>
              <a:t>Covid</a:t>
            </a:r>
            <a:r>
              <a:rPr lang="en-GB" sz="1400" dirty="0">
                <a:solidFill>
                  <a:srgbClr val="000000"/>
                </a:solidFill>
                <a:effectLst/>
                <a:latin typeface="Times New Roman" panose="02020603050405020304" pitchFamily="18" charset="0"/>
                <a:ea typeface="Tahoma" panose="020B0604030504040204" pitchFamily="34" charset="0"/>
                <a:cs typeface="Times New Roman" panose="02020603050405020304" pitchFamily="18" charset="0"/>
              </a:rPr>
              <a:t> pandemic on the technology and innovation management research agenda. </a:t>
            </a:r>
            <a:r>
              <a:rPr lang="en-US" sz="1400" i="1" dirty="0">
                <a:effectLst/>
                <a:latin typeface="Times New Roman" panose="02020603050405020304" pitchFamily="18" charset="0"/>
                <a:ea typeface="Tahoma" panose="020B0604030504040204" pitchFamily="34" charset="0"/>
                <a:cs typeface="Times New Roman" panose="02020603050405020304" pitchFamily="18" charset="0"/>
              </a:rPr>
              <a:t>Journal of Management Studies, 57</a:t>
            </a:r>
            <a:r>
              <a:rPr lang="en-US" sz="1400" dirty="0">
                <a:effectLst/>
                <a:latin typeface="Times New Roman" panose="02020603050405020304" pitchFamily="18" charset="0"/>
                <a:ea typeface="Tahoma" panose="020B0604030504040204" pitchFamily="34" charset="0"/>
                <a:cs typeface="Times New Roman" panose="02020603050405020304" pitchFamily="18" charset="0"/>
              </a:rPr>
              <a:t>(8), pp.1754-1758.</a:t>
            </a:r>
          </a:p>
          <a:p>
            <a:pPr marL="285750" marR="0" indent="-285750" algn="just">
              <a:lnSpc>
                <a:spcPct val="150000"/>
              </a:lnSpc>
              <a:spcBef>
                <a:spcPts val="0"/>
              </a:spcBef>
              <a:spcAft>
                <a:spcPts val="800"/>
              </a:spcAft>
              <a:buFont typeface="Arial" panose="020B0604020202020204" pitchFamily="34" charset="0"/>
              <a:buChar char="•"/>
            </a:pPr>
            <a:r>
              <a:rPr lang="en-GB" sz="1400" dirty="0">
                <a:solidFill>
                  <a:srgbClr val="000000"/>
                </a:solidFill>
                <a:effectLst/>
                <a:latin typeface="Times New Roman" panose="02020603050405020304" pitchFamily="18" charset="0"/>
                <a:ea typeface="Tahoma" panose="020B0604030504040204" pitchFamily="34" charset="0"/>
                <a:cs typeface="Times New Roman" panose="02020603050405020304" pitchFamily="18" charset="0"/>
              </a:rPr>
              <a:t>Hossain, M., 2021. The effect of the Covid-19 on sharing economy activities. </a:t>
            </a:r>
            <a:r>
              <a:rPr lang="en-US" sz="1400" i="1" dirty="0">
                <a:effectLst/>
                <a:latin typeface="Times New Roman" panose="02020603050405020304" pitchFamily="18" charset="0"/>
                <a:ea typeface="Tahoma" panose="020B0604030504040204" pitchFamily="34" charset="0"/>
                <a:cs typeface="Times New Roman" panose="02020603050405020304" pitchFamily="18" charset="0"/>
              </a:rPr>
              <a:t>Journal of Cleaner Production</a:t>
            </a:r>
            <a:r>
              <a:rPr lang="en-US" sz="1400" dirty="0">
                <a:effectLst/>
                <a:latin typeface="Times New Roman" panose="02020603050405020304" pitchFamily="18" charset="0"/>
                <a:ea typeface="Tahoma" panose="020B0604030504040204" pitchFamily="34" charset="0"/>
                <a:cs typeface="Times New Roman" panose="02020603050405020304" pitchFamily="18" charset="0"/>
              </a:rPr>
              <a:t>, </a:t>
            </a:r>
            <a:r>
              <a:rPr lang="en-US" sz="1400" i="1" dirty="0">
                <a:effectLst/>
                <a:latin typeface="Times New Roman" panose="02020603050405020304" pitchFamily="18" charset="0"/>
                <a:ea typeface="Tahoma" panose="020B0604030504040204" pitchFamily="34" charset="0"/>
                <a:cs typeface="Times New Roman" panose="02020603050405020304" pitchFamily="18" charset="0"/>
              </a:rPr>
              <a:t>280</a:t>
            </a:r>
            <a:r>
              <a:rPr lang="en-US" sz="1400" dirty="0">
                <a:effectLst/>
                <a:latin typeface="Times New Roman" panose="02020603050405020304" pitchFamily="18" charset="0"/>
                <a:ea typeface="Tahoma" panose="020B0604030504040204" pitchFamily="34" charset="0"/>
                <a:cs typeface="Times New Roman" panose="02020603050405020304" pitchFamily="18" charset="0"/>
              </a:rPr>
              <a:t>, p.124782.</a:t>
            </a:r>
          </a:p>
          <a:p>
            <a:pPr marL="285750" marR="0" indent="-285750" algn="just">
              <a:lnSpc>
                <a:spcPct val="150000"/>
              </a:lnSpc>
              <a:spcBef>
                <a:spcPts val="0"/>
              </a:spcBef>
              <a:spcAft>
                <a:spcPts val="800"/>
              </a:spcAft>
              <a:buFont typeface="Arial" panose="020B0604020202020204" pitchFamily="34" charset="0"/>
              <a:buChar char="•"/>
            </a:pPr>
            <a:r>
              <a:rPr lang="en-GB" sz="1400" dirty="0">
                <a:solidFill>
                  <a:srgbClr val="000000"/>
                </a:solidFill>
                <a:effectLst/>
                <a:latin typeface="Times New Roman" panose="02020603050405020304" pitchFamily="18" charset="0"/>
                <a:ea typeface="Tahoma" panose="020B0604030504040204" pitchFamily="34" charset="0"/>
                <a:cs typeface="Times New Roman" panose="02020603050405020304" pitchFamily="18" charset="0"/>
              </a:rPr>
              <a:t>International Monetary Fund. 2022. </a:t>
            </a:r>
            <a:r>
              <a:rPr lang="en-US" sz="1400" i="1" dirty="0">
                <a:effectLst/>
                <a:latin typeface="Times New Roman" panose="02020603050405020304" pitchFamily="18" charset="0"/>
                <a:ea typeface="Tahoma" panose="020B0604030504040204" pitchFamily="34" charset="0"/>
                <a:cs typeface="Times New Roman" panose="02020603050405020304" pitchFamily="18" charset="0"/>
              </a:rPr>
              <a:t>Fiscal Policy</a:t>
            </a:r>
            <a:r>
              <a:rPr lang="en-US" sz="1400" dirty="0">
                <a:effectLst/>
                <a:latin typeface="Times New Roman" panose="02020603050405020304" pitchFamily="18" charset="0"/>
                <a:ea typeface="Tahoma" panose="020B0604030504040204" pitchFamily="34" charset="0"/>
                <a:cs typeface="Times New Roman" panose="02020603050405020304" pitchFamily="18" charset="0"/>
              </a:rPr>
              <a:t>. [online] Available at: &lt;https://www.imf.org/external/pubs/ft/fandd/basics/fiscpol.htm&gt; [Accessed 27 September 2022].</a:t>
            </a:r>
          </a:p>
          <a:p>
            <a:pPr marL="285750" marR="0" indent="-285750" algn="just">
              <a:lnSpc>
                <a:spcPct val="150000"/>
              </a:lnSpc>
              <a:spcBef>
                <a:spcPts val="0"/>
              </a:spcBef>
              <a:spcAft>
                <a:spcPts val="800"/>
              </a:spcAft>
              <a:buFont typeface="Arial" panose="020B0604020202020204" pitchFamily="34" charset="0"/>
              <a:buChar char="•"/>
            </a:pPr>
            <a:r>
              <a:rPr lang="en-GB" sz="1400" dirty="0">
                <a:solidFill>
                  <a:srgbClr val="000000"/>
                </a:solidFill>
                <a:effectLst/>
                <a:latin typeface="Times New Roman" panose="02020603050405020304" pitchFamily="18" charset="0"/>
                <a:ea typeface="Tahoma" panose="020B0604030504040204" pitchFamily="34" charset="0"/>
                <a:cs typeface="Times New Roman" panose="02020603050405020304" pitchFamily="18" charset="0"/>
              </a:rPr>
              <a:t>Karimi </a:t>
            </a:r>
            <a:r>
              <a:rPr lang="en-GB" sz="1400" dirty="0" err="1">
                <a:solidFill>
                  <a:srgbClr val="000000"/>
                </a:solidFill>
                <a:effectLst/>
                <a:latin typeface="Times New Roman" panose="02020603050405020304" pitchFamily="18" charset="0"/>
                <a:ea typeface="Tahoma" panose="020B0604030504040204" pitchFamily="34" charset="0"/>
                <a:cs typeface="Times New Roman" panose="02020603050405020304" pitchFamily="18" charset="0"/>
              </a:rPr>
              <a:t>Mazidi</a:t>
            </a:r>
            <a:r>
              <a:rPr lang="en-GB" sz="1400" dirty="0">
                <a:solidFill>
                  <a:srgbClr val="000000"/>
                </a:solidFill>
                <a:effectLst/>
                <a:latin typeface="Times New Roman" panose="02020603050405020304" pitchFamily="18" charset="0"/>
                <a:ea typeface="Tahoma" panose="020B0604030504040204" pitchFamily="34" charset="0"/>
                <a:cs typeface="Times New Roman" panose="02020603050405020304" pitchFamily="18" charset="0"/>
              </a:rPr>
              <a:t>, A.R., </a:t>
            </a:r>
            <a:r>
              <a:rPr lang="en-GB" sz="1400" dirty="0" err="1">
                <a:solidFill>
                  <a:srgbClr val="000000"/>
                </a:solidFill>
                <a:effectLst/>
                <a:latin typeface="Times New Roman" panose="02020603050405020304" pitchFamily="18" charset="0"/>
                <a:ea typeface="Tahoma" panose="020B0604030504040204" pitchFamily="34" charset="0"/>
                <a:cs typeface="Times New Roman" panose="02020603050405020304" pitchFamily="18" charset="0"/>
              </a:rPr>
              <a:t>Amini</a:t>
            </a:r>
            <a:r>
              <a:rPr lang="en-GB" sz="1400" dirty="0">
                <a:solidFill>
                  <a:srgbClr val="000000"/>
                </a:solidFill>
                <a:effectLst/>
                <a:latin typeface="Times New Roman" panose="02020603050405020304" pitchFamily="18" charset="0"/>
                <a:ea typeface="Tahoma" panose="020B0604030504040204" pitchFamily="34" charset="0"/>
                <a:cs typeface="Times New Roman" panose="02020603050405020304" pitchFamily="18" charset="0"/>
              </a:rPr>
              <a:t>, A. and </a:t>
            </a:r>
            <a:r>
              <a:rPr lang="en-GB" sz="1400" dirty="0" err="1">
                <a:solidFill>
                  <a:srgbClr val="000000"/>
                </a:solidFill>
                <a:effectLst/>
                <a:latin typeface="Times New Roman" panose="02020603050405020304" pitchFamily="18" charset="0"/>
                <a:ea typeface="Tahoma" panose="020B0604030504040204" pitchFamily="34" charset="0"/>
                <a:cs typeface="Times New Roman" panose="02020603050405020304" pitchFamily="18" charset="0"/>
              </a:rPr>
              <a:t>Latifi</a:t>
            </a:r>
            <a:r>
              <a:rPr lang="en-GB" sz="1400" dirty="0">
                <a:solidFill>
                  <a:srgbClr val="000000"/>
                </a:solidFill>
                <a:effectLst/>
                <a:latin typeface="Times New Roman" panose="02020603050405020304" pitchFamily="18" charset="0"/>
                <a:ea typeface="Tahoma" panose="020B0604030504040204" pitchFamily="34" charset="0"/>
                <a:cs typeface="Times New Roman" panose="02020603050405020304" pitchFamily="18" charset="0"/>
              </a:rPr>
              <a:t>, M., 2014. The impact of information technology capability on firm performance; a focus on employee-customer profit chain. </a:t>
            </a:r>
            <a:r>
              <a:rPr lang="en-US" sz="1400" i="1" dirty="0">
                <a:effectLst/>
                <a:latin typeface="Times New Roman" panose="02020603050405020304" pitchFamily="18" charset="0"/>
                <a:ea typeface="Tahoma" panose="020B0604030504040204" pitchFamily="34" charset="0"/>
                <a:cs typeface="Times New Roman" panose="02020603050405020304" pitchFamily="18" charset="0"/>
              </a:rPr>
              <a:t>Iranian Journal of Management Studies</a:t>
            </a:r>
            <a:r>
              <a:rPr lang="en-US" sz="1400" dirty="0">
                <a:effectLst/>
                <a:latin typeface="Times New Roman" panose="02020603050405020304" pitchFamily="18" charset="0"/>
                <a:ea typeface="Tahoma" panose="020B0604030504040204" pitchFamily="34" charset="0"/>
                <a:cs typeface="Times New Roman" panose="02020603050405020304" pitchFamily="18" charset="0"/>
              </a:rPr>
              <a:t>, </a:t>
            </a:r>
            <a:r>
              <a:rPr lang="en-US" sz="1400" i="1" dirty="0">
                <a:effectLst/>
                <a:latin typeface="Times New Roman" panose="02020603050405020304" pitchFamily="18" charset="0"/>
                <a:ea typeface="Tahoma" panose="020B0604030504040204" pitchFamily="34" charset="0"/>
                <a:cs typeface="Times New Roman" panose="02020603050405020304" pitchFamily="18" charset="0"/>
              </a:rPr>
              <a:t>7</a:t>
            </a:r>
            <a:r>
              <a:rPr lang="en-US" sz="1400" dirty="0">
                <a:effectLst/>
                <a:latin typeface="Times New Roman" panose="02020603050405020304" pitchFamily="18" charset="0"/>
                <a:ea typeface="Tahoma" panose="020B0604030504040204" pitchFamily="34" charset="0"/>
                <a:cs typeface="Times New Roman" panose="02020603050405020304" pitchFamily="18" charset="0"/>
              </a:rPr>
              <a:t>(1), pp.95-120.</a:t>
            </a:r>
          </a:p>
        </p:txBody>
      </p:sp>
    </p:spTree>
    <p:extLst>
      <p:ext uri="{BB962C8B-B14F-4D97-AF65-F5344CB8AC3E}">
        <p14:creationId xmlns:p14="http://schemas.microsoft.com/office/powerpoint/2010/main" val="20331733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089212E-D2D7-4D4F-890B-19B76EDDC9ED}"/>
              </a:ext>
            </a:extLst>
          </p:cNvPr>
          <p:cNvSpPr/>
          <p:nvPr/>
        </p:nvSpPr>
        <p:spPr>
          <a:xfrm>
            <a:off x="4893910" y="296325"/>
            <a:ext cx="2404184" cy="707886"/>
          </a:xfrm>
          <a:prstGeom prst="rect">
            <a:avLst/>
          </a:prstGeom>
          <a:noFill/>
        </p:spPr>
        <p:txBody>
          <a:bodyPr wrap="none" lIns="91440" tIns="45720" rIns="91440" bIns="45720">
            <a:spAutoFit/>
          </a:bodyPr>
          <a:lstStyle/>
          <a:p>
            <a:pPr algn="ctr"/>
            <a:r>
              <a:rPr lang="en-US" sz="4000" b="1" u="sng" cap="none" spc="0" dirty="0">
                <a:ln w="0"/>
                <a:solidFill>
                  <a:schemeClr val="accent1"/>
                </a:solidFill>
                <a:effectLst>
                  <a:outerShdw blurRad="38100" dist="25400" dir="5400000" algn="ctr" rotWithShape="0">
                    <a:srgbClr val="6E747A">
                      <a:alpha val="43000"/>
                    </a:srgbClr>
                  </a:outerShdw>
                </a:effectLst>
                <a:latin typeface="+mj-lt"/>
              </a:rPr>
              <a:t>References</a:t>
            </a:r>
          </a:p>
        </p:txBody>
      </p:sp>
      <p:sp>
        <p:nvSpPr>
          <p:cNvPr id="4" name="TextBox 3">
            <a:extLst>
              <a:ext uri="{FF2B5EF4-FFF2-40B4-BE49-F238E27FC236}">
                <a16:creationId xmlns:a16="http://schemas.microsoft.com/office/drawing/2014/main" id="{1978029A-3349-4409-A8F2-BD2554E8596E}"/>
              </a:ext>
            </a:extLst>
          </p:cNvPr>
          <p:cNvSpPr txBox="1"/>
          <p:nvPr/>
        </p:nvSpPr>
        <p:spPr>
          <a:xfrm>
            <a:off x="371061" y="1291450"/>
            <a:ext cx="11648661" cy="5270225"/>
          </a:xfrm>
          <a:prstGeom prst="rect">
            <a:avLst/>
          </a:prstGeom>
          <a:noFill/>
        </p:spPr>
        <p:txBody>
          <a:bodyPr wrap="square">
            <a:spAutoFit/>
          </a:bodyPr>
          <a:lstStyle/>
          <a:p>
            <a:pPr marL="285750" marR="0" indent="-285750" algn="just">
              <a:lnSpc>
                <a:spcPct val="150000"/>
              </a:lnSpc>
              <a:spcBef>
                <a:spcPts val="0"/>
              </a:spcBef>
              <a:spcAft>
                <a:spcPts val="800"/>
              </a:spcAft>
              <a:buFont typeface="Arial" panose="020B0604020202020204" pitchFamily="34" charset="0"/>
              <a:buChar char="•"/>
            </a:pPr>
            <a:r>
              <a:rPr lang="en-GB" sz="1500" dirty="0">
                <a:solidFill>
                  <a:srgbClr val="000000"/>
                </a:solidFill>
                <a:effectLst/>
                <a:latin typeface="Times New Roman" panose="02020603050405020304" pitchFamily="18" charset="0"/>
                <a:ea typeface="Tahoma" panose="020B0604030504040204" pitchFamily="34" charset="0"/>
                <a:cs typeface="Times New Roman" panose="02020603050405020304" pitchFamily="18" charset="0"/>
              </a:rPr>
              <a:t>Kwan, S.H. and Mertens, T.M., 2020. Market assessment of COVID-19. </a:t>
            </a:r>
            <a:r>
              <a:rPr lang="en-US" sz="1500" i="1" dirty="0">
                <a:effectLst/>
                <a:latin typeface="Times New Roman" panose="02020603050405020304" pitchFamily="18" charset="0"/>
                <a:ea typeface="Tahoma" panose="020B0604030504040204" pitchFamily="34" charset="0"/>
                <a:cs typeface="Times New Roman" panose="02020603050405020304" pitchFamily="18" charset="0"/>
              </a:rPr>
              <a:t>FRBSF Economic Letter</a:t>
            </a:r>
            <a:r>
              <a:rPr lang="en-US" sz="1500" dirty="0">
                <a:effectLst/>
                <a:latin typeface="Times New Roman" panose="02020603050405020304" pitchFamily="18" charset="0"/>
                <a:ea typeface="Tahoma" panose="020B0604030504040204" pitchFamily="34" charset="0"/>
                <a:cs typeface="Times New Roman" panose="02020603050405020304" pitchFamily="18" charset="0"/>
              </a:rPr>
              <a:t>, </a:t>
            </a:r>
            <a:r>
              <a:rPr lang="en-US" sz="1500" i="1" dirty="0">
                <a:effectLst/>
                <a:latin typeface="Times New Roman" panose="02020603050405020304" pitchFamily="18" charset="0"/>
                <a:ea typeface="Tahoma" panose="020B0604030504040204" pitchFamily="34" charset="0"/>
                <a:cs typeface="Times New Roman" panose="02020603050405020304" pitchFamily="18" charset="0"/>
              </a:rPr>
              <a:t>2020</a:t>
            </a:r>
            <a:r>
              <a:rPr lang="en-US" sz="1500" dirty="0">
                <a:effectLst/>
                <a:latin typeface="Times New Roman" panose="02020603050405020304" pitchFamily="18" charset="0"/>
                <a:ea typeface="Tahoma" panose="020B0604030504040204" pitchFamily="34" charset="0"/>
                <a:cs typeface="Times New Roman" panose="02020603050405020304" pitchFamily="18" charset="0"/>
              </a:rPr>
              <a:t>(14), pp.1-5.</a:t>
            </a:r>
          </a:p>
          <a:p>
            <a:pPr marL="285750" marR="0" indent="-285750" algn="just">
              <a:lnSpc>
                <a:spcPct val="150000"/>
              </a:lnSpc>
              <a:spcBef>
                <a:spcPts val="0"/>
              </a:spcBef>
              <a:spcAft>
                <a:spcPts val="800"/>
              </a:spcAft>
              <a:buFont typeface="Arial" panose="020B0604020202020204" pitchFamily="34" charset="0"/>
              <a:buChar char="•"/>
            </a:pPr>
            <a:r>
              <a:rPr lang="en-GB" sz="1500" dirty="0">
                <a:solidFill>
                  <a:srgbClr val="000000"/>
                </a:solidFill>
                <a:effectLst/>
                <a:latin typeface="Times New Roman" panose="02020603050405020304" pitchFamily="18" charset="0"/>
                <a:ea typeface="Tahoma" panose="020B0604030504040204" pitchFamily="34" charset="0"/>
                <a:cs typeface="Times New Roman" panose="02020603050405020304" pitchFamily="18" charset="0"/>
              </a:rPr>
              <a:t>Lenin, V.I., 2015. Imperialism, the highest stage of capitalism. In </a:t>
            </a:r>
            <a:r>
              <a:rPr lang="en-US" sz="1500" i="1" dirty="0">
                <a:effectLst/>
                <a:latin typeface="Times New Roman" panose="02020603050405020304" pitchFamily="18" charset="0"/>
                <a:ea typeface="Tahoma" panose="020B0604030504040204" pitchFamily="34" charset="0"/>
                <a:cs typeface="Times New Roman" panose="02020603050405020304" pitchFamily="18" charset="0"/>
              </a:rPr>
              <a:t>Conflict After the Cold War</a:t>
            </a:r>
            <a:r>
              <a:rPr lang="en-US" sz="1500" dirty="0">
                <a:effectLst/>
                <a:latin typeface="Times New Roman" panose="02020603050405020304" pitchFamily="18" charset="0"/>
                <a:ea typeface="Tahoma" panose="020B0604030504040204" pitchFamily="34" charset="0"/>
                <a:cs typeface="Times New Roman" panose="02020603050405020304" pitchFamily="18" charset="0"/>
              </a:rPr>
              <a:t> (pp. 319-326). Routledge.</a:t>
            </a:r>
          </a:p>
          <a:p>
            <a:pPr marL="285750" marR="0" indent="-285750" algn="just">
              <a:lnSpc>
                <a:spcPct val="150000"/>
              </a:lnSpc>
              <a:spcBef>
                <a:spcPts val="0"/>
              </a:spcBef>
              <a:spcAft>
                <a:spcPts val="800"/>
              </a:spcAft>
              <a:buFont typeface="Arial" panose="020B0604020202020204" pitchFamily="34" charset="0"/>
              <a:buChar char="•"/>
            </a:pPr>
            <a:r>
              <a:rPr lang="en-GB" sz="1500" dirty="0">
                <a:solidFill>
                  <a:srgbClr val="000000"/>
                </a:solidFill>
                <a:effectLst/>
                <a:latin typeface="Times New Roman" panose="02020603050405020304" pitchFamily="18" charset="0"/>
                <a:ea typeface="Tahoma" panose="020B0604030504040204" pitchFamily="34" charset="0"/>
                <a:cs typeface="Times New Roman" panose="02020603050405020304" pitchFamily="18" charset="0"/>
              </a:rPr>
              <a:t>Martins, M.M. and Lopes, I.T., 2016. Intellectual capital and profitability: a firm value approach in the European companies. </a:t>
            </a:r>
            <a:r>
              <a:rPr lang="en-US" sz="1500" i="1" dirty="0">
                <a:effectLst/>
                <a:latin typeface="Times New Roman" panose="02020603050405020304" pitchFamily="18" charset="0"/>
                <a:ea typeface="Tahoma" panose="020B0604030504040204" pitchFamily="34" charset="0"/>
                <a:cs typeface="Times New Roman" panose="02020603050405020304" pitchFamily="18" charset="0"/>
              </a:rPr>
              <a:t>Intellectual capital and profitability: a firm value approach in the European companies</a:t>
            </a:r>
            <a:r>
              <a:rPr lang="en-US" sz="1500" dirty="0">
                <a:effectLst/>
                <a:latin typeface="Times New Roman" panose="02020603050405020304" pitchFamily="18" charset="0"/>
                <a:ea typeface="Tahoma" panose="020B0604030504040204" pitchFamily="34" charset="0"/>
                <a:cs typeface="Times New Roman" panose="02020603050405020304" pitchFamily="18" charset="0"/>
              </a:rPr>
              <a:t>, (3), pp.234-242.</a:t>
            </a:r>
          </a:p>
          <a:p>
            <a:pPr marL="285750" marR="0" indent="-285750" algn="just">
              <a:lnSpc>
                <a:spcPct val="150000"/>
              </a:lnSpc>
              <a:spcBef>
                <a:spcPts val="0"/>
              </a:spcBef>
              <a:spcAft>
                <a:spcPts val="800"/>
              </a:spcAft>
              <a:buFont typeface="Arial" panose="020B0604020202020204" pitchFamily="34" charset="0"/>
              <a:buChar char="•"/>
            </a:pPr>
            <a:r>
              <a:rPr lang="en-GB" sz="1500" dirty="0" err="1">
                <a:solidFill>
                  <a:srgbClr val="000000"/>
                </a:solidFill>
                <a:effectLst/>
                <a:latin typeface="Times New Roman" panose="02020603050405020304" pitchFamily="18" charset="0"/>
                <a:ea typeface="Tahoma" panose="020B0604030504040204" pitchFamily="34" charset="0"/>
                <a:cs typeface="Times New Roman" panose="02020603050405020304" pitchFamily="18" charset="0"/>
              </a:rPr>
              <a:t>Mubyarto</a:t>
            </a:r>
            <a:r>
              <a:rPr lang="en-GB" sz="1500" dirty="0">
                <a:solidFill>
                  <a:srgbClr val="000000"/>
                </a:solidFill>
                <a:effectLst/>
                <a:latin typeface="Times New Roman" panose="02020603050405020304" pitchFamily="18" charset="0"/>
                <a:ea typeface="Tahoma" panose="020B0604030504040204" pitchFamily="34" charset="0"/>
                <a:cs typeface="Times New Roman" panose="02020603050405020304" pitchFamily="18" charset="0"/>
              </a:rPr>
              <a:t>, N., 2020. The Influence of Profitability on Firm Value using Capital Structure As The Mediator. </a:t>
            </a:r>
            <a:r>
              <a:rPr lang="en-US" sz="1500" i="1" dirty="0" err="1">
                <a:effectLst/>
                <a:latin typeface="Times New Roman" panose="02020603050405020304" pitchFamily="18" charset="0"/>
                <a:ea typeface="Tahoma" panose="020B0604030504040204" pitchFamily="34" charset="0"/>
                <a:cs typeface="Times New Roman" panose="02020603050405020304" pitchFamily="18" charset="0"/>
              </a:rPr>
              <a:t>Jurnal</a:t>
            </a:r>
            <a:r>
              <a:rPr lang="en-US" sz="1500" i="1" dirty="0">
                <a:effectLst/>
                <a:latin typeface="Times New Roman" panose="02020603050405020304" pitchFamily="18" charset="0"/>
                <a:ea typeface="Tahoma" panose="020B0604030504040204" pitchFamily="34" charset="0"/>
                <a:cs typeface="Times New Roman" panose="02020603050405020304" pitchFamily="18" charset="0"/>
              </a:rPr>
              <a:t> </a:t>
            </a:r>
            <a:r>
              <a:rPr lang="en-US" sz="1500" i="1" dirty="0" err="1">
                <a:effectLst/>
                <a:latin typeface="Times New Roman" panose="02020603050405020304" pitchFamily="18" charset="0"/>
                <a:ea typeface="Tahoma" panose="020B0604030504040204" pitchFamily="34" charset="0"/>
                <a:cs typeface="Times New Roman" panose="02020603050405020304" pitchFamily="18" charset="0"/>
              </a:rPr>
              <a:t>Ekonomia</a:t>
            </a:r>
            <a:r>
              <a:rPr lang="en-US" sz="1500" dirty="0">
                <a:effectLst/>
                <a:latin typeface="Times New Roman" panose="02020603050405020304" pitchFamily="18" charset="0"/>
                <a:ea typeface="Tahoma" panose="020B0604030504040204" pitchFamily="34" charset="0"/>
                <a:cs typeface="Times New Roman" panose="02020603050405020304" pitchFamily="18" charset="0"/>
              </a:rPr>
              <a:t>, </a:t>
            </a:r>
            <a:r>
              <a:rPr lang="en-US" sz="1500" i="1" dirty="0">
                <a:effectLst/>
                <a:latin typeface="Times New Roman" panose="02020603050405020304" pitchFamily="18" charset="0"/>
                <a:ea typeface="Tahoma" panose="020B0604030504040204" pitchFamily="34" charset="0"/>
                <a:cs typeface="Times New Roman" panose="02020603050405020304" pitchFamily="18" charset="0"/>
              </a:rPr>
              <a:t>16</a:t>
            </a:r>
            <a:r>
              <a:rPr lang="en-US" sz="1500" dirty="0">
                <a:effectLst/>
                <a:latin typeface="Times New Roman" panose="02020603050405020304" pitchFamily="18" charset="0"/>
                <a:ea typeface="Tahoma" panose="020B0604030504040204" pitchFamily="34" charset="0"/>
                <a:cs typeface="Times New Roman" panose="02020603050405020304" pitchFamily="18" charset="0"/>
              </a:rPr>
              <a:t>(2).</a:t>
            </a:r>
          </a:p>
          <a:p>
            <a:pPr marL="285750" marR="0" indent="-285750" algn="just">
              <a:lnSpc>
                <a:spcPct val="150000"/>
              </a:lnSpc>
              <a:spcBef>
                <a:spcPts val="0"/>
              </a:spcBef>
              <a:spcAft>
                <a:spcPts val="800"/>
              </a:spcAft>
              <a:buFont typeface="Arial" panose="020B0604020202020204" pitchFamily="34" charset="0"/>
              <a:buChar char="•"/>
            </a:pPr>
            <a:r>
              <a:rPr lang="en-GB" sz="1500" dirty="0">
                <a:solidFill>
                  <a:srgbClr val="000000"/>
                </a:solidFill>
                <a:effectLst/>
                <a:latin typeface="Times New Roman" panose="02020603050405020304" pitchFamily="18" charset="0"/>
                <a:ea typeface="Tahoma" panose="020B0604030504040204" pitchFamily="34" charset="0"/>
                <a:cs typeface="Times New Roman" panose="02020603050405020304" pitchFamily="18" charset="0"/>
              </a:rPr>
              <a:t>Rehman, O.U., 2016. Impact of capital structure and dividend policy on firm value. </a:t>
            </a:r>
            <a:r>
              <a:rPr lang="en-US" sz="1500" i="1" dirty="0">
                <a:effectLst/>
                <a:latin typeface="Times New Roman" panose="02020603050405020304" pitchFamily="18" charset="0"/>
                <a:ea typeface="Tahoma" panose="020B0604030504040204" pitchFamily="34" charset="0"/>
                <a:cs typeface="Times New Roman" panose="02020603050405020304" pitchFamily="18" charset="0"/>
              </a:rPr>
              <a:t>Journal of Poverty, Investment and Development</a:t>
            </a:r>
            <a:r>
              <a:rPr lang="en-US" sz="1500" dirty="0">
                <a:effectLst/>
                <a:latin typeface="Times New Roman" panose="02020603050405020304" pitchFamily="18" charset="0"/>
                <a:ea typeface="Tahoma" panose="020B0604030504040204" pitchFamily="34" charset="0"/>
                <a:cs typeface="Times New Roman" panose="02020603050405020304" pitchFamily="18" charset="0"/>
              </a:rPr>
              <a:t>, </a:t>
            </a:r>
            <a:r>
              <a:rPr lang="en-US" sz="1500" i="1" dirty="0">
                <a:effectLst/>
                <a:latin typeface="Times New Roman" panose="02020603050405020304" pitchFamily="18" charset="0"/>
                <a:ea typeface="Tahoma" panose="020B0604030504040204" pitchFamily="34" charset="0"/>
                <a:cs typeface="Times New Roman" panose="02020603050405020304" pitchFamily="18" charset="0"/>
              </a:rPr>
              <a:t>21</a:t>
            </a:r>
            <a:r>
              <a:rPr lang="en-US" sz="1500" dirty="0">
                <a:effectLst/>
                <a:latin typeface="Times New Roman" panose="02020603050405020304" pitchFamily="18" charset="0"/>
                <a:ea typeface="Tahoma" panose="020B0604030504040204" pitchFamily="34" charset="0"/>
                <a:cs typeface="Times New Roman" panose="02020603050405020304" pitchFamily="18" charset="0"/>
              </a:rPr>
              <a:t>(1), pp.40-57.</a:t>
            </a:r>
          </a:p>
          <a:p>
            <a:pPr marL="285750" marR="0" indent="-285750" algn="just">
              <a:lnSpc>
                <a:spcPct val="150000"/>
              </a:lnSpc>
              <a:spcBef>
                <a:spcPts val="0"/>
              </a:spcBef>
              <a:spcAft>
                <a:spcPts val="800"/>
              </a:spcAft>
              <a:buFont typeface="Arial" panose="020B0604020202020204" pitchFamily="34" charset="0"/>
              <a:buChar char="•"/>
            </a:pPr>
            <a:r>
              <a:rPr lang="en-GB" sz="1500" dirty="0">
                <a:solidFill>
                  <a:srgbClr val="000000"/>
                </a:solidFill>
                <a:effectLst/>
                <a:latin typeface="Times New Roman" panose="02020603050405020304" pitchFamily="18" charset="0"/>
                <a:ea typeface="Tahoma" panose="020B0604030504040204" pitchFamily="34" charset="0"/>
                <a:cs typeface="Times New Roman" panose="02020603050405020304" pitchFamily="18" charset="0"/>
              </a:rPr>
              <a:t>Stater, K.J. and Stater, M., 2019. Is it “just work”? The impact of work rewards on job satisfaction and turnover intent in the </a:t>
            </a:r>
            <a:r>
              <a:rPr lang="en-GB" sz="1500" dirty="0" err="1">
                <a:solidFill>
                  <a:srgbClr val="000000"/>
                </a:solidFill>
                <a:effectLst/>
                <a:latin typeface="Times New Roman" panose="02020603050405020304" pitchFamily="18" charset="0"/>
                <a:ea typeface="Tahoma" panose="020B0604030504040204" pitchFamily="34" charset="0"/>
                <a:cs typeface="Times New Roman" panose="02020603050405020304" pitchFamily="18" charset="0"/>
              </a:rPr>
              <a:t>nonprofit</a:t>
            </a:r>
            <a:r>
              <a:rPr lang="en-GB" sz="1500" dirty="0">
                <a:solidFill>
                  <a:srgbClr val="000000"/>
                </a:solidFill>
                <a:effectLst/>
                <a:latin typeface="Times New Roman" panose="02020603050405020304" pitchFamily="18" charset="0"/>
                <a:ea typeface="Tahoma" panose="020B0604030504040204" pitchFamily="34" charset="0"/>
                <a:cs typeface="Times New Roman" panose="02020603050405020304" pitchFamily="18" charset="0"/>
              </a:rPr>
              <a:t>, for-profit, and public sectors. </a:t>
            </a:r>
            <a:r>
              <a:rPr lang="en-US" sz="1500" i="1" dirty="0">
                <a:effectLst/>
                <a:latin typeface="Times New Roman" panose="02020603050405020304" pitchFamily="18" charset="0"/>
                <a:ea typeface="Tahoma" panose="020B0604030504040204" pitchFamily="34" charset="0"/>
                <a:cs typeface="Times New Roman" panose="02020603050405020304" pitchFamily="18" charset="0"/>
              </a:rPr>
              <a:t>The American Review of Public Administration</a:t>
            </a:r>
            <a:r>
              <a:rPr lang="en-US" sz="1500" dirty="0">
                <a:effectLst/>
                <a:latin typeface="Times New Roman" panose="02020603050405020304" pitchFamily="18" charset="0"/>
                <a:ea typeface="Tahoma" panose="020B0604030504040204" pitchFamily="34" charset="0"/>
                <a:cs typeface="Times New Roman" panose="02020603050405020304" pitchFamily="18" charset="0"/>
              </a:rPr>
              <a:t>, </a:t>
            </a:r>
            <a:r>
              <a:rPr lang="en-US" sz="1500" i="1" dirty="0">
                <a:effectLst/>
                <a:latin typeface="Times New Roman" panose="02020603050405020304" pitchFamily="18" charset="0"/>
                <a:ea typeface="Tahoma" panose="020B0604030504040204" pitchFamily="34" charset="0"/>
                <a:cs typeface="Times New Roman" panose="02020603050405020304" pitchFamily="18" charset="0"/>
              </a:rPr>
              <a:t>49</a:t>
            </a:r>
            <a:r>
              <a:rPr lang="en-US" sz="1500" dirty="0">
                <a:effectLst/>
                <a:latin typeface="Times New Roman" panose="02020603050405020304" pitchFamily="18" charset="0"/>
                <a:ea typeface="Tahoma" panose="020B0604030504040204" pitchFamily="34" charset="0"/>
                <a:cs typeface="Times New Roman" panose="02020603050405020304" pitchFamily="18" charset="0"/>
              </a:rPr>
              <a:t>(4), pp.495-511.</a:t>
            </a:r>
          </a:p>
          <a:p>
            <a:pPr marL="285750" marR="0" indent="-285750" algn="just">
              <a:lnSpc>
                <a:spcPct val="150000"/>
              </a:lnSpc>
              <a:spcBef>
                <a:spcPts val="0"/>
              </a:spcBef>
              <a:spcAft>
                <a:spcPts val="800"/>
              </a:spcAft>
              <a:buFont typeface="Arial" panose="020B0604020202020204" pitchFamily="34" charset="0"/>
              <a:buChar char="•"/>
            </a:pPr>
            <a:r>
              <a:rPr lang="en-GB" sz="1500" dirty="0" err="1">
                <a:solidFill>
                  <a:srgbClr val="000000"/>
                </a:solidFill>
                <a:effectLst/>
                <a:latin typeface="Times New Roman" panose="02020603050405020304" pitchFamily="18" charset="0"/>
                <a:ea typeface="Tahoma" panose="020B0604030504040204" pitchFamily="34" charset="0"/>
                <a:cs typeface="Times New Roman" panose="02020603050405020304" pitchFamily="18" charset="0"/>
              </a:rPr>
              <a:t>Sucuahi</a:t>
            </a:r>
            <a:r>
              <a:rPr lang="en-GB" sz="1500" dirty="0">
                <a:solidFill>
                  <a:srgbClr val="000000"/>
                </a:solidFill>
                <a:effectLst/>
                <a:latin typeface="Times New Roman" panose="02020603050405020304" pitchFamily="18" charset="0"/>
                <a:ea typeface="Tahoma" panose="020B0604030504040204" pitchFamily="34" charset="0"/>
                <a:cs typeface="Times New Roman" panose="02020603050405020304" pitchFamily="18" charset="0"/>
              </a:rPr>
              <a:t>, W. and </a:t>
            </a:r>
            <a:r>
              <a:rPr lang="en-GB" sz="1500" dirty="0" err="1">
                <a:solidFill>
                  <a:srgbClr val="000000"/>
                </a:solidFill>
                <a:effectLst/>
                <a:latin typeface="Times New Roman" panose="02020603050405020304" pitchFamily="18" charset="0"/>
                <a:ea typeface="Tahoma" panose="020B0604030504040204" pitchFamily="34" charset="0"/>
                <a:cs typeface="Times New Roman" panose="02020603050405020304" pitchFamily="18" charset="0"/>
              </a:rPr>
              <a:t>Cambarihan</a:t>
            </a:r>
            <a:r>
              <a:rPr lang="en-GB" sz="1500" dirty="0">
                <a:solidFill>
                  <a:srgbClr val="000000"/>
                </a:solidFill>
                <a:effectLst/>
                <a:latin typeface="Times New Roman" panose="02020603050405020304" pitchFamily="18" charset="0"/>
                <a:ea typeface="Tahoma" panose="020B0604030504040204" pitchFamily="34" charset="0"/>
                <a:cs typeface="Times New Roman" panose="02020603050405020304" pitchFamily="18" charset="0"/>
              </a:rPr>
              <a:t>, J.M., 2016. Influence of profitability to the firm value of diversified companies in the Philippines. </a:t>
            </a:r>
            <a:r>
              <a:rPr lang="en-US" sz="1500" i="1" dirty="0">
                <a:effectLst/>
                <a:latin typeface="Times New Roman" panose="02020603050405020304" pitchFamily="18" charset="0"/>
                <a:ea typeface="Tahoma" panose="020B0604030504040204" pitchFamily="34" charset="0"/>
                <a:cs typeface="Times New Roman" panose="02020603050405020304" pitchFamily="18" charset="0"/>
              </a:rPr>
              <a:t>Accounting and Finance Research</a:t>
            </a:r>
            <a:r>
              <a:rPr lang="en-US" sz="1500" dirty="0">
                <a:effectLst/>
                <a:latin typeface="Times New Roman" panose="02020603050405020304" pitchFamily="18" charset="0"/>
                <a:ea typeface="Tahoma" panose="020B0604030504040204" pitchFamily="34" charset="0"/>
                <a:cs typeface="Times New Roman" panose="02020603050405020304" pitchFamily="18" charset="0"/>
              </a:rPr>
              <a:t>, </a:t>
            </a:r>
            <a:r>
              <a:rPr lang="en-US" sz="1500" i="1" dirty="0">
                <a:effectLst/>
                <a:latin typeface="Times New Roman" panose="02020603050405020304" pitchFamily="18" charset="0"/>
                <a:ea typeface="Tahoma" panose="020B0604030504040204" pitchFamily="34" charset="0"/>
                <a:cs typeface="Times New Roman" panose="02020603050405020304" pitchFamily="18" charset="0"/>
              </a:rPr>
              <a:t>5</a:t>
            </a:r>
            <a:r>
              <a:rPr lang="en-US" sz="1500" dirty="0">
                <a:effectLst/>
                <a:latin typeface="Times New Roman" panose="02020603050405020304" pitchFamily="18" charset="0"/>
                <a:ea typeface="Tahoma" panose="020B0604030504040204" pitchFamily="34" charset="0"/>
                <a:cs typeface="Times New Roman" panose="02020603050405020304" pitchFamily="18" charset="0"/>
              </a:rPr>
              <a:t>(2), pp.149-153.</a:t>
            </a:r>
          </a:p>
          <a:p>
            <a:pPr marL="285750" marR="0" indent="-285750" algn="just">
              <a:lnSpc>
                <a:spcPct val="150000"/>
              </a:lnSpc>
              <a:spcBef>
                <a:spcPts val="0"/>
              </a:spcBef>
              <a:spcAft>
                <a:spcPts val="800"/>
              </a:spcAft>
              <a:buFont typeface="Arial" panose="020B0604020202020204" pitchFamily="34" charset="0"/>
              <a:buChar char="•"/>
            </a:pPr>
            <a:r>
              <a:rPr lang="en-GB" sz="1500" dirty="0">
                <a:solidFill>
                  <a:srgbClr val="000000"/>
                </a:solidFill>
                <a:effectLst/>
                <a:latin typeface="Times New Roman" panose="02020603050405020304" pitchFamily="18" charset="0"/>
                <a:ea typeface="Tahoma" panose="020B0604030504040204" pitchFamily="34" charset="0"/>
                <a:cs typeface="Times New Roman" panose="02020603050405020304" pitchFamily="18" charset="0"/>
              </a:rPr>
              <a:t>Xu, X., </a:t>
            </a:r>
            <a:r>
              <a:rPr lang="en-GB" sz="1500" dirty="0" err="1">
                <a:solidFill>
                  <a:srgbClr val="000000"/>
                </a:solidFill>
                <a:effectLst/>
                <a:latin typeface="Times New Roman" panose="02020603050405020304" pitchFamily="18" charset="0"/>
                <a:ea typeface="Tahoma" panose="020B0604030504040204" pitchFamily="34" charset="0"/>
                <a:cs typeface="Times New Roman" panose="02020603050405020304" pitchFamily="18" charset="0"/>
              </a:rPr>
              <a:t>Siqin</a:t>
            </a:r>
            <a:r>
              <a:rPr lang="en-GB" sz="1500" dirty="0">
                <a:solidFill>
                  <a:srgbClr val="000000"/>
                </a:solidFill>
                <a:effectLst/>
                <a:latin typeface="Times New Roman" panose="02020603050405020304" pitchFamily="18" charset="0"/>
                <a:ea typeface="Tahoma" panose="020B0604030504040204" pitchFamily="34" charset="0"/>
                <a:cs typeface="Times New Roman" panose="02020603050405020304" pitchFamily="18" charset="0"/>
              </a:rPr>
              <a:t>, T., Chung, S.H. and Choi, T.M., 2021. Seeking survivals under COVID‐19: The WhatsApp platform's shopping service operations. </a:t>
            </a:r>
            <a:r>
              <a:rPr lang="en-US" sz="1500" i="1" dirty="0">
                <a:effectLst/>
                <a:latin typeface="Times New Roman" panose="02020603050405020304" pitchFamily="18" charset="0"/>
                <a:ea typeface="Tahoma" panose="020B0604030504040204" pitchFamily="34" charset="0"/>
                <a:cs typeface="Times New Roman" panose="02020603050405020304" pitchFamily="18" charset="0"/>
              </a:rPr>
              <a:t>Decision Sciences</a:t>
            </a:r>
            <a:r>
              <a:rPr lang="en-US" sz="1500" dirty="0">
                <a:effectLst/>
                <a:latin typeface="Times New Roman" panose="02020603050405020304" pitchFamily="18" charset="0"/>
                <a:ea typeface="Tahoma" panose="020B0604030504040204" pitchFamily="34" charset="0"/>
                <a:cs typeface="Times New Roman" panose="02020603050405020304" pitchFamily="18" charset="0"/>
              </a:rPr>
              <a:t>.</a:t>
            </a:r>
          </a:p>
        </p:txBody>
      </p:sp>
    </p:spTree>
    <p:extLst>
      <p:ext uri="{BB962C8B-B14F-4D97-AF65-F5344CB8AC3E}">
        <p14:creationId xmlns:p14="http://schemas.microsoft.com/office/powerpoint/2010/main" val="30085340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D8F10C3-5F5D-40A1-840B-EFC577359EA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135029426"/>
      </p:ext>
    </p:extLst>
  </p:cSld>
  <p:clrMapOvr>
    <a:masterClrMapping/>
  </p:clrMapOvr>
</p:sld>
</file>

<file path=ppt/theme/theme1.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F3960F"/>
      </a:accent1>
      <a:accent2>
        <a:srgbClr val="E04116"/>
      </a:accent2>
      <a:accent3>
        <a:srgbClr val="9D4DE7"/>
      </a:accent3>
      <a:accent4>
        <a:srgbClr val="449EF3"/>
      </a:accent4>
      <a:accent5>
        <a:srgbClr val="39C6BE"/>
      </a:accent5>
      <a:accent6>
        <a:srgbClr val="88C933"/>
      </a:accent6>
      <a:hlink>
        <a:srgbClr val="EBB41F"/>
      </a:hlink>
      <a:folHlink>
        <a:srgbClr val="E1D676"/>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29B3952A-A5A2-4E72-A5C9-A88B41734E0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Atlas</Template>
  <TotalTime>276</TotalTime>
  <Words>2982</Words>
  <Application>Microsoft Macintosh PowerPoint</Application>
  <PresentationFormat>Widescreen</PresentationFormat>
  <Paragraphs>119</Paragraphs>
  <Slides>14</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Arial</vt:lpstr>
      <vt:lpstr>Calibri</vt:lpstr>
      <vt:lpstr>Calibri Light</vt:lpstr>
      <vt:lpstr>Rockwell</vt:lpstr>
      <vt:lpstr>Times New Roman</vt:lpstr>
      <vt:lpstr>Wingdings</vt:lpstr>
      <vt:lpstr>Atlas</vt:lpstr>
      <vt:lpstr>Declining Profitability at TM Lewin: UK</vt:lpstr>
      <vt:lpstr>Introduction</vt:lpstr>
      <vt:lpstr>The Problem</vt:lpstr>
      <vt:lpstr>Impact of Problem on Employees and Organizations</vt:lpstr>
      <vt:lpstr>Impact of Problem on Employees and Organizations</vt:lpstr>
      <vt:lpstr>PowerPoint Presentation</vt:lpstr>
      <vt:lpstr>PowerPoint Presentation</vt:lpstr>
      <vt:lpstr>PowerPoint Presentation</vt:lpstr>
      <vt:lpstr>Alternative Solutions</vt:lpstr>
      <vt:lpstr>The Most Appropriate Solution</vt:lpstr>
      <vt:lpstr>Conclusion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Kulsoom Ameen</dc:creator>
  <cp:lastModifiedBy>Sabrina Holubova01</cp:lastModifiedBy>
  <cp:revision>35</cp:revision>
  <dcterms:created xsi:type="dcterms:W3CDTF">2022-09-26T17:27:06Z</dcterms:created>
  <dcterms:modified xsi:type="dcterms:W3CDTF">2022-11-01T20:32:59Z</dcterms:modified>
</cp:coreProperties>
</file>