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5"/>
  </p:notesMasterIdLst>
  <p:sldIdLst>
    <p:sldId id="259" r:id="rId2"/>
    <p:sldId id="256" r:id="rId3"/>
    <p:sldId id="257" r:id="rId4"/>
  </p:sldIdLst>
  <p:sldSz cx="6858000" cy="9906000" type="A4"/>
  <p:notesSz cx="6858000" cy="9144000"/>
  <p:defaultTextStyle>
    <a:defPPr>
      <a:defRPr lang="en-US"/>
    </a:defPPr>
    <a:lvl1pPr marL="0" algn="l" defTabSz="420075" rtl="0" eaLnBrk="1" latinLnBrk="0" hangingPunct="1">
      <a:defRPr sz="827" kern="1200">
        <a:solidFill>
          <a:schemeClr val="tx1"/>
        </a:solidFill>
        <a:latin typeface="+mn-lt"/>
        <a:ea typeface="+mn-ea"/>
        <a:cs typeface="+mn-cs"/>
      </a:defRPr>
    </a:lvl1pPr>
    <a:lvl2pPr marL="210038" algn="l" defTabSz="420075" rtl="0" eaLnBrk="1" latinLnBrk="0" hangingPunct="1">
      <a:defRPr sz="827" kern="1200">
        <a:solidFill>
          <a:schemeClr val="tx1"/>
        </a:solidFill>
        <a:latin typeface="+mn-lt"/>
        <a:ea typeface="+mn-ea"/>
        <a:cs typeface="+mn-cs"/>
      </a:defRPr>
    </a:lvl2pPr>
    <a:lvl3pPr marL="420075" algn="l" defTabSz="420075" rtl="0" eaLnBrk="1" latinLnBrk="0" hangingPunct="1">
      <a:defRPr sz="827" kern="1200">
        <a:solidFill>
          <a:schemeClr val="tx1"/>
        </a:solidFill>
        <a:latin typeface="+mn-lt"/>
        <a:ea typeface="+mn-ea"/>
        <a:cs typeface="+mn-cs"/>
      </a:defRPr>
    </a:lvl3pPr>
    <a:lvl4pPr marL="630113" algn="l" defTabSz="420075" rtl="0" eaLnBrk="1" latinLnBrk="0" hangingPunct="1">
      <a:defRPr sz="827" kern="1200">
        <a:solidFill>
          <a:schemeClr val="tx1"/>
        </a:solidFill>
        <a:latin typeface="+mn-lt"/>
        <a:ea typeface="+mn-ea"/>
        <a:cs typeface="+mn-cs"/>
      </a:defRPr>
    </a:lvl4pPr>
    <a:lvl5pPr marL="840151" algn="l" defTabSz="420075" rtl="0" eaLnBrk="1" latinLnBrk="0" hangingPunct="1">
      <a:defRPr sz="827" kern="1200">
        <a:solidFill>
          <a:schemeClr val="tx1"/>
        </a:solidFill>
        <a:latin typeface="+mn-lt"/>
        <a:ea typeface="+mn-ea"/>
        <a:cs typeface="+mn-cs"/>
      </a:defRPr>
    </a:lvl5pPr>
    <a:lvl6pPr marL="1050188" algn="l" defTabSz="420075" rtl="0" eaLnBrk="1" latinLnBrk="0" hangingPunct="1">
      <a:defRPr sz="827" kern="1200">
        <a:solidFill>
          <a:schemeClr val="tx1"/>
        </a:solidFill>
        <a:latin typeface="+mn-lt"/>
        <a:ea typeface="+mn-ea"/>
        <a:cs typeface="+mn-cs"/>
      </a:defRPr>
    </a:lvl6pPr>
    <a:lvl7pPr marL="1260226" algn="l" defTabSz="420075" rtl="0" eaLnBrk="1" latinLnBrk="0" hangingPunct="1">
      <a:defRPr sz="827" kern="1200">
        <a:solidFill>
          <a:schemeClr val="tx1"/>
        </a:solidFill>
        <a:latin typeface="+mn-lt"/>
        <a:ea typeface="+mn-ea"/>
        <a:cs typeface="+mn-cs"/>
      </a:defRPr>
    </a:lvl7pPr>
    <a:lvl8pPr marL="1470264" algn="l" defTabSz="420075" rtl="0" eaLnBrk="1" latinLnBrk="0" hangingPunct="1">
      <a:defRPr sz="827" kern="1200">
        <a:solidFill>
          <a:schemeClr val="tx1"/>
        </a:solidFill>
        <a:latin typeface="+mn-lt"/>
        <a:ea typeface="+mn-ea"/>
        <a:cs typeface="+mn-cs"/>
      </a:defRPr>
    </a:lvl8pPr>
    <a:lvl9pPr marL="1680301" algn="l" defTabSz="420075" rtl="0" eaLnBrk="1" latinLnBrk="0" hangingPunct="1">
      <a:defRPr sz="82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1" userDrawn="1">
          <p15:clr>
            <a:srgbClr val="A4A3A4"/>
          </p15:clr>
        </p15:guide>
        <p15:guide id="2" pos="130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6125" autoAdjust="0"/>
    <p:restoredTop sz="94628" autoAdjust="0"/>
  </p:normalViewPr>
  <p:slideViewPr>
    <p:cSldViewPr>
      <p:cViewPr>
        <p:scale>
          <a:sx n="130" d="100"/>
          <a:sy n="130" d="100"/>
        </p:scale>
        <p:origin x="64" y="-1064"/>
      </p:cViewPr>
      <p:guideLst>
        <p:guide orient="horz" pos="1001"/>
        <p:guide pos="1307"/>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AB2213-BC61-874F-B1EE-CB8DBF70A037}" type="datetimeFigureOut">
              <a:rPr lang="en-US" smtClean="0"/>
              <a:t>3/8/26</a:t>
            </a:fld>
            <a:endParaRPr lang="en-US"/>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8E39B7-98D4-8F43-992F-A4E4D06B8912}" type="slidenum">
              <a:rPr lang="en-US" smtClean="0"/>
              <a:t>‹#›</a:t>
            </a:fld>
            <a:endParaRPr lang="en-US"/>
          </a:p>
        </p:txBody>
      </p:sp>
    </p:spTree>
    <p:extLst>
      <p:ext uri="{BB962C8B-B14F-4D97-AF65-F5344CB8AC3E}">
        <p14:creationId xmlns:p14="http://schemas.microsoft.com/office/powerpoint/2010/main" val="3295996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08E39B7-98D4-8F43-992F-A4E4D06B8912}" type="slidenum">
              <a:rPr lang="en-US" smtClean="0"/>
              <a:t>2</a:t>
            </a:fld>
            <a:endParaRPr lang="en-US"/>
          </a:p>
        </p:txBody>
      </p:sp>
    </p:spTree>
    <p:extLst>
      <p:ext uri="{BB962C8B-B14F-4D97-AF65-F5344CB8AC3E}">
        <p14:creationId xmlns:p14="http://schemas.microsoft.com/office/powerpoint/2010/main" val="1772495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11204" y="987363"/>
            <a:ext cx="3526971" cy="681295"/>
          </a:xfrm>
        </p:spPr>
        <p:txBody>
          <a:bodyPr/>
          <a:lstStyle/>
          <a:p>
            <a:r>
              <a:rPr lang="en-US"/>
              <a:t>Click to edit Master title style</a:t>
            </a:r>
          </a:p>
        </p:txBody>
      </p:sp>
      <p:sp>
        <p:nvSpPr>
          <p:cNvPr id="3" name="Subtitle 2"/>
          <p:cNvSpPr>
            <a:spLocks noGrp="1"/>
          </p:cNvSpPr>
          <p:nvPr>
            <p:ph type="subTitle" idx="1"/>
          </p:nvPr>
        </p:nvSpPr>
        <p:spPr>
          <a:xfrm>
            <a:off x="622407" y="1801091"/>
            <a:ext cx="2904565" cy="812257"/>
          </a:xfrm>
        </p:spPr>
        <p:txBody>
          <a:bodyPr/>
          <a:lstStyle>
            <a:lvl1pPr marL="0" indent="0" algn="ctr">
              <a:buNone/>
              <a:defRPr>
                <a:solidFill>
                  <a:schemeClr val="tx1">
                    <a:tint val="75000"/>
                  </a:schemeClr>
                </a:solidFill>
              </a:defRPr>
            </a:lvl1pPr>
            <a:lvl2pPr marL="207477" indent="0" algn="ctr">
              <a:buNone/>
              <a:defRPr>
                <a:solidFill>
                  <a:schemeClr val="tx1">
                    <a:tint val="75000"/>
                  </a:schemeClr>
                </a:solidFill>
              </a:defRPr>
            </a:lvl2pPr>
            <a:lvl3pPr marL="414955" indent="0" algn="ctr">
              <a:buNone/>
              <a:defRPr>
                <a:solidFill>
                  <a:schemeClr val="tx1">
                    <a:tint val="75000"/>
                  </a:schemeClr>
                </a:solidFill>
              </a:defRPr>
            </a:lvl3pPr>
            <a:lvl4pPr marL="622432" indent="0" algn="ctr">
              <a:buNone/>
              <a:defRPr>
                <a:solidFill>
                  <a:schemeClr val="tx1">
                    <a:tint val="75000"/>
                  </a:schemeClr>
                </a:solidFill>
              </a:defRPr>
            </a:lvl4pPr>
            <a:lvl5pPr marL="829909" indent="0" algn="ctr">
              <a:buNone/>
              <a:defRPr>
                <a:solidFill>
                  <a:schemeClr val="tx1">
                    <a:tint val="75000"/>
                  </a:schemeClr>
                </a:solidFill>
              </a:defRPr>
            </a:lvl5pPr>
            <a:lvl6pPr marL="1037387" indent="0" algn="ctr">
              <a:buNone/>
              <a:defRPr>
                <a:solidFill>
                  <a:schemeClr val="tx1">
                    <a:tint val="75000"/>
                  </a:schemeClr>
                </a:solidFill>
              </a:defRPr>
            </a:lvl6pPr>
            <a:lvl7pPr marL="1244864" indent="0" algn="ctr">
              <a:buNone/>
              <a:defRPr>
                <a:solidFill>
                  <a:schemeClr val="tx1">
                    <a:tint val="75000"/>
                  </a:schemeClr>
                </a:solidFill>
              </a:defRPr>
            </a:lvl7pPr>
            <a:lvl8pPr marL="1452342" indent="0" algn="ctr">
              <a:buNone/>
              <a:defRPr>
                <a:solidFill>
                  <a:schemeClr val="tx1">
                    <a:tint val="75000"/>
                  </a:schemeClr>
                </a:solidFill>
              </a:defRPr>
            </a:lvl8pPr>
            <a:lvl9pPr marL="1659819"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27772" y="2042414"/>
            <a:ext cx="3526971" cy="631265"/>
          </a:xfrm>
        </p:spPr>
        <p:txBody>
          <a:bodyPr anchor="t"/>
          <a:lstStyle>
            <a:lvl1pPr algn="l">
              <a:defRPr sz="1815" b="1" cap="all"/>
            </a:lvl1pPr>
          </a:lstStyle>
          <a:p>
            <a:r>
              <a:rPr lang="en-US"/>
              <a:t>Click to edit Master title style</a:t>
            </a:r>
          </a:p>
        </p:txBody>
      </p:sp>
      <p:sp>
        <p:nvSpPr>
          <p:cNvPr id="3" name="Text Placeholder 2"/>
          <p:cNvSpPr>
            <a:spLocks noGrp="1"/>
          </p:cNvSpPr>
          <p:nvPr>
            <p:ph type="body" idx="1"/>
          </p:nvPr>
        </p:nvSpPr>
        <p:spPr>
          <a:xfrm>
            <a:off x="327772" y="1347140"/>
            <a:ext cx="3526971" cy="695274"/>
          </a:xfrm>
        </p:spPr>
        <p:txBody>
          <a:bodyPr anchor="b"/>
          <a:lstStyle>
            <a:lvl1pPr marL="0" indent="0">
              <a:buNone/>
              <a:defRPr sz="908">
                <a:solidFill>
                  <a:schemeClr val="tx1">
                    <a:tint val="75000"/>
                  </a:schemeClr>
                </a:solidFill>
              </a:defRPr>
            </a:lvl1pPr>
            <a:lvl2pPr marL="207477" indent="0">
              <a:buNone/>
              <a:defRPr sz="817">
                <a:solidFill>
                  <a:schemeClr val="tx1">
                    <a:tint val="75000"/>
                  </a:schemeClr>
                </a:solidFill>
              </a:defRPr>
            </a:lvl2pPr>
            <a:lvl3pPr marL="414955" indent="0">
              <a:buNone/>
              <a:defRPr sz="726">
                <a:solidFill>
                  <a:schemeClr val="tx1">
                    <a:tint val="75000"/>
                  </a:schemeClr>
                </a:solidFill>
              </a:defRPr>
            </a:lvl3pPr>
            <a:lvl4pPr marL="622432" indent="0">
              <a:buNone/>
              <a:defRPr sz="635">
                <a:solidFill>
                  <a:schemeClr val="tx1">
                    <a:tint val="75000"/>
                  </a:schemeClr>
                </a:solidFill>
              </a:defRPr>
            </a:lvl4pPr>
            <a:lvl5pPr marL="829909" indent="0">
              <a:buNone/>
              <a:defRPr sz="635">
                <a:solidFill>
                  <a:schemeClr val="tx1">
                    <a:tint val="75000"/>
                  </a:schemeClr>
                </a:solidFill>
              </a:defRPr>
            </a:lvl5pPr>
            <a:lvl6pPr marL="1037387" indent="0">
              <a:buNone/>
              <a:defRPr sz="635">
                <a:solidFill>
                  <a:schemeClr val="tx1">
                    <a:tint val="75000"/>
                  </a:schemeClr>
                </a:solidFill>
              </a:defRPr>
            </a:lvl6pPr>
            <a:lvl7pPr marL="1244864" indent="0">
              <a:buNone/>
              <a:defRPr sz="635">
                <a:solidFill>
                  <a:schemeClr val="tx1">
                    <a:tint val="75000"/>
                  </a:schemeClr>
                </a:solidFill>
              </a:defRPr>
            </a:lvl7pPr>
            <a:lvl8pPr marL="1452342" indent="0">
              <a:buNone/>
              <a:defRPr sz="635">
                <a:solidFill>
                  <a:schemeClr val="tx1">
                    <a:tint val="75000"/>
                  </a:schemeClr>
                </a:solidFill>
              </a:defRPr>
            </a:lvl8pPr>
            <a:lvl9pPr marL="1659819" indent="0">
              <a:buNone/>
              <a:defRPr sz="63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07469" y="741626"/>
            <a:ext cx="1832642" cy="2097594"/>
          </a:xfrm>
        </p:spPr>
        <p:txBody>
          <a:bodyPr/>
          <a:lstStyle>
            <a:lvl1pPr>
              <a:defRPr sz="1271"/>
            </a:lvl1pPr>
            <a:lvl2pPr>
              <a:defRPr sz="1089"/>
            </a:lvl2pPr>
            <a:lvl3pPr>
              <a:defRPr sz="908"/>
            </a:lvl3pPr>
            <a:lvl4pPr>
              <a:defRPr sz="817"/>
            </a:lvl4pPr>
            <a:lvl5pPr>
              <a:defRPr sz="817"/>
            </a:lvl5pPr>
            <a:lvl6pPr>
              <a:defRPr sz="817"/>
            </a:lvl6pPr>
            <a:lvl7pPr>
              <a:defRPr sz="817"/>
            </a:lvl7pPr>
            <a:lvl8pPr>
              <a:defRPr sz="817"/>
            </a:lvl8pPr>
            <a:lvl9pPr>
              <a:defRPr sz="81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109267" y="741626"/>
            <a:ext cx="1832642" cy="2097594"/>
          </a:xfrm>
        </p:spPr>
        <p:txBody>
          <a:bodyPr/>
          <a:lstStyle>
            <a:lvl1pPr>
              <a:defRPr sz="1271"/>
            </a:lvl1pPr>
            <a:lvl2pPr>
              <a:defRPr sz="1089"/>
            </a:lvl2pPr>
            <a:lvl3pPr>
              <a:defRPr sz="908"/>
            </a:lvl3pPr>
            <a:lvl4pPr>
              <a:defRPr sz="817"/>
            </a:lvl4pPr>
            <a:lvl5pPr>
              <a:defRPr sz="817"/>
            </a:lvl5pPr>
            <a:lvl6pPr>
              <a:defRPr sz="817"/>
            </a:lvl6pPr>
            <a:lvl7pPr>
              <a:defRPr sz="817"/>
            </a:lvl7pPr>
            <a:lvl8pPr>
              <a:defRPr sz="817"/>
            </a:lvl8pPr>
            <a:lvl9pPr>
              <a:defRPr sz="81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7469" y="711461"/>
            <a:ext cx="1833363" cy="296503"/>
          </a:xfrm>
        </p:spPr>
        <p:txBody>
          <a:bodyPr anchor="b"/>
          <a:lstStyle>
            <a:lvl1pPr marL="0" indent="0">
              <a:buNone/>
              <a:defRPr sz="1089" b="1"/>
            </a:lvl1pPr>
            <a:lvl2pPr marL="207477" indent="0">
              <a:buNone/>
              <a:defRPr sz="908" b="1"/>
            </a:lvl2pPr>
            <a:lvl3pPr marL="414955" indent="0">
              <a:buNone/>
              <a:defRPr sz="817" b="1"/>
            </a:lvl3pPr>
            <a:lvl4pPr marL="622432" indent="0">
              <a:buNone/>
              <a:defRPr sz="726" b="1"/>
            </a:lvl4pPr>
            <a:lvl5pPr marL="829909" indent="0">
              <a:buNone/>
              <a:defRPr sz="726" b="1"/>
            </a:lvl5pPr>
            <a:lvl6pPr marL="1037387" indent="0">
              <a:buNone/>
              <a:defRPr sz="726" b="1"/>
            </a:lvl6pPr>
            <a:lvl7pPr marL="1244864" indent="0">
              <a:buNone/>
              <a:defRPr sz="726" b="1"/>
            </a:lvl7pPr>
            <a:lvl8pPr marL="1452342" indent="0">
              <a:buNone/>
              <a:defRPr sz="726" b="1"/>
            </a:lvl8pPr>
            <a:lvl9pPr marL="1659819" indent="0">
              <a:buNone/>
              <a:defRPr sz="726" b="1"/>
            </a:lvl9pPr>
          </a:lstStyle>
          <a:p>
            <a:pPr lvl="0"/>
            <a:r>
              <a:rPr lang="en-US"/>
              <a:t>Click to edit Master text styles</a:t>
            </a:r>
          </a:p>
        </p:txBody>
      </p:sp>
      <p:sp>
        <p:nvSpPr>
          <p:cNvPr id="4" name="Content Placeholder 3"/>
          <p:cNvSpPr>
            <a:spLocks noGrp="1"/>
          </p:cNvSpPr>
          <p:nvPr>
            <p:ph sz="half" idx="2"/>
          </p:nvPr>
        </p:nvSpPr>
        <p:spPr>
          <a:xfrm>
            <a:off x="207469" y="1007964"/>
            <a:ext cx="1833363" cy="1831256"/>
          </a:xfrm>
        </p:spPr>
        <p:txBody>
          <a:bodyPr/>
          <a:lstStyle>
            <a:lvl1pPr>
              <a:defRPr sz="1089"/>
            </a:lvl1pPr>
            <a:lvl2pPr>
              <a:defRPr sz="908"/>
            </a:lvl2pPr>
            <a:lvl3pPr>
              <a:defRPr sz="817"/>
            </a:lvl3pPr>
            <a:lvl4pPr>
              <a:defRPr sz="726"/>
            </a:lvl4pPr>
            <a:lvl5pPr>
              <a:defRPr sz="726"/>
            </a:lvl5pPr>
            <a:lvl6pPr>
              <a:defRPr sz="726"/>
            </a:lvl6pPr>
            <a:lvl7pPr>
              <a:defRPr sz="726"/>
            </a:lvl7pPr>
            <a:lvl8pPr>
              <a:defRPr sz="726"/>
            </a:lvl8pPr>
            <a:lvl9pPr>
              <a:defRPr sz="72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107827" y="711461"/>
            <a:ext cx="1834083" cy="296503"/>
          </a:xfrm>
        </p:spPr>
        <p:txBody>
          <a:bodyPr anchor="b"/>
          <a:lstStyle>
            <a:lvl1pPr marL="0" indent="0">
              <a:buNone/>
              <a:defRPr sz="1089" b="1"/>
            </a:lvl1pPr>
            <a:lvl2pPr marL="207477" indent="0">
              <a:buNone/>
              <a:defRPr sz="908" b="1"/>
            </a:lvl2pPr>
            <a:lvl3pPr marL="414955" indent="0">
              <a:buNone/>
              <a:defRPr sz="817" b="1"/>
            </a:lvl3pPr>
            <a:lvl4pPr marL="622432" indent="0">
              <a:buNone/>
              <a:defRPr sz="726" b="1"/>
            </a:lvl4pPr>
            <a:lvl5pPr marL="829909" indent="0">
              <a:buNone/>
              <a:defRPr sz="726" b="1"/>
            </a:lvl5pPr>
            <a:lvl6pPr marL="1037387" indent="0">
              <a:buNone/>
              <a:defRPr sz="726" b="1"/>
            </a:lvl6pPr>
            <a:lvl7pPr marL="1244864" indent="0">
              <a:buNone/>
              <a:defRPr sz="726" b="1"/>
            </a:lvl7pPr>
            <a:lvl8pPr marL="1452342" indent="0">
              <a:buNone/>
              <a:defRPr sz="726" b="1"/>
            </a:lvl8pPr>
            <a:lvl9pPr marL="1659819" indent="0">
              <a:buNone/>
              <a:defRPr sz="726" b="1"/>
            </a:lvl9pPr>
          </a:lstStyle>
          <a:p>
            <a:pPr lvl="0"/>
            <a:r>
              <a:rPr lang="en-US"/>
              <a:t>Click to edit Master text styles</a:t>
            </a:r>
          </a:p>
        </p:txBody>
      </p:sp>
      <p:sp>
        <p:nvSpPr>
          <p:cNvPr id="6" name="Content Placeholder 5"/>
          <p:cNvSpPr>
            <a:spLocks noGrp="1"/>
          </p:cNvSpPr>
          <p:nvPr>
            <p:ph sz="quarter" idx="4"/>
          </p:nvPr>
        </p:nvSpPr>
        <p:spPr>
          <a:xfrm>
            <a:off x="2107827" y="1007964"/>
            <a:ext cx="1834083" cy="1831256"/>
          </a:xfrm>
        </p:spPr>
        <p:txBody>
          <a:bodyPr/>
          <a:lstStyle>
            <a:lvl1pPr>
              <a:defRPr sz="1089"/>
            </a:lvl1pPr>
            <a:lvl2pPr>
              <a:defRPr sz="908"/>
            </a:lvl2pPr>
            <a:lvl3pPr>
              <a:defRPr sz="817"/>
            </a:lvl3pPr>
            <a:lvl4pPr>
              <a:defRPr sz="726"/>
            </a:lvl4pPr>
            <a:lvl5pPr>
              <a:defRPr sz="726"/>
            </a:lvl5pPr>
            <a:lvl6pPr>
              <a:defRPr sz="726"/>
            </a:lvl6pPr>
            <a:lvl7pPr>
              <a:defRPr sz="726"/>
            </a:lvl7pPr>
            <a:lvl8pPr>
              <a:defRPr sz="726"/>
            </a:lvl8pPr>
            <a:lvl9pPr>
              <a:defRPr sz="72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3/8/26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3/8/26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3/8/26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7469" y="126547"/>
            <a:ext cx="1365117" cy="538561"/>
          </a:xfrm>
        </p:spPr>
        <p:txBody>
          <a:bodyPr anchor="b"/>
          <a:lstStyle>
            <a:lvl1pPr algn="l">
              <a:defRPr sz="908" b="1"/>
            </a:lvl1pPr>
          </a:lstStyle>
          <a:p>
            <a:r>
              <a:rPr lang="en-US"/>
              <a:t>Click to edit Master title style</a:t>
            </a:r>
          </a:p>
        </p:txBody>
      </p:sp>
      <p:sp>
        <p:nvSpPr>
          <p:cNvPr id="3" name="Content Placeholder 2"/>
          <p:cNvSpPr>
            <a:spLocks noGrp="1"/>
          </p:cNvSpPr>
          <p:nvPr>
            <p:ph idx="1"/>
          </p:nvPr>
        </p:nvSpPr>
        <p:spPr>
          <a:xfrm>
            <a:off x="1622291" y="126547"/>
            <a:ext cx="2319618" cy="2712673"/>
          </a:xfrm>
        </p:spPr>
        <p:txBody>
          <a:bodyPr/>
          <a:lstStyle>
            <a:lvl1pPr>
              <a:defRPr sz="1452"/>
            </a:lvl1pPr>
            <a:lvl2pPr>
              <a:defRPr sz="1271"/>
            </a:lvl2pPr>
            <a:lvl3pPr>
              <a:defRPr sz="1089"/>
            </a:lvl3pPr>
            <a:lvl4pPr>
              <a:defRPr sz="908"/>
            </a:lvl4pPr>
            <a:lvl5pPr>
              <a:defRPr sz="908"/>
            </a:lvl5pPr>
            <a:lvl6pPr>
              <a:defRPr sz="908"/>
            </a:lvl6pPr>
            <a:lvl7pPr>
              <a:defRPr sz="908"/>
            </a:lvl7pPr>
            <a:lvl8pPr>
              <a:defRPr sz="908"/>
            </a:lvl8pPr>
            <a:lvl9pPr>
              <a:defRPr sz="90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7469" y="665109"/>
            <a:ext cx="1365117" cy="2174111"/>
          </a:xfrm>
        </p:spPr>
        <p:txBody>
          <a:bodyPr/>
          <a:lstStyle>
            <a:lvl1pPr marL="0" indent="0">
              <a:buNone/>
              <a:defRPr sz="635"/>
            </a:lvl1pPr>
            <a:lvl2pPr marL="207477" indent="0">
              <a:buNone/>
              <a:defRPr sz="545"/>
            </a:lvl2pPr>
            <a:lvl3pPr marL="414955" indent="0">
              <a:buNone/>
              <a:defRPr sz="454"/>
            </a:lvl3pPr>
            <a:lvl4pPr marL="622432" indent="0">
              <a:buNone/>
              <a:defRPr sz="408"/>
            </a:lvl4pPr>
            <a:lvl5pPr marL="829909" indent="0">
              <a:buNone/>
              <a:defRPr sz="408"/>
            </a:lvl5pPr>
            <a:lvl6pPr marL="1037387" indent="0">
              <a:buNone/>
              <a:defRPr sz="408"/>
            </a:lvl6pPr>
            <a:lvl7pPr marL="1244864" indent="0">
              <a:buNone/>
              <a:defRPr sz="408"/>
            </a:lvl7pPr>
            <a:lvl8pPr marL="1452342" indent="0">
              <a:buNone/>
              <a:defRPr sz="408"/>
            </a:lvl8pPr>
            <a:lvl9pPr marL="1659819" indent="0">
              <a:buNone/>
              <a:defRPr sz="408"/>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3307" y="2224877"/>
            <a:ext cx="2489627" cy="262659"/>
          </a:xfrm>
        </p:spPr>
        <p:txBody>
          <a:bodyPr anchor="b"/>
          <a:lstStyle>
            <a:lvl1pPr algn="l">
              <a:defRPr sz="908" b="1"/>
            </a:lvl1pPr>
          </a:lstStyle>
          <a:p>
            <a:r>
              <a:rPr lang="en-US"/>
              <a:t>Click to edit Master title style</a:t>
            </a:r>
          </a:p>
        </p:txBody>
      </p:sp>
      <p:sp>
        <p:nvSpPr>
          <p:cNvPr id="3" name="Picture Placeholder 2"/>
          <p:cNvSpPr>
            <a:spLocks noGrp="1"/>
          </p:cNvSpPr>
          <p:nvPr>
            <p:ph type="pic" idx="1"/>
          </p:nvPr>
        </p:nvSpPr>
        <p:spPr>
          <a:xfrm>
            <a:off x="813307" y="283996"/>
            <a:ext cx="2489627" cy="1907037"/>
          </a:xfrm>
        </p:spPr>
        <p:txBody>
          <a:bodyPr/>
          <a:lstStyle>
            <a:lvl1pPr marL="0" indent="0">
              <a:buNone/>
              <a:defRPr sz="1452"/>
            </a:lvl1pPr>
            <a:lvl2pPr marL="207477" indent="0">
              <a:buNone/>
              <a:defRPr sz="1271"/>
            </a:lvl2pPr>
            <a:lvl3pPr marL="414955" indent="0">
              <a:buNone/>
              <a:defRPr sz="1089"/>
            </a:lvl3pPr>
            <a:lvl4pPr marL="622432" indent="0">
              <a:buNone/>
              <a:defRPr sz="908"/>
            </a:lvl4pPr>
            <a:lvl5pPr marL="829909" indent="0">
              <a:buNone/>
              <a:defRPr sz="908"/>
            </a:lvl5pPr>
            <a:lvl6pPr marL="1037387" indent="0">
              <a:buNone/>
              <a:defRPr sz="908"/>
            </a:lvl6pPr>
            <a:lvl7pPr marL="1244864" indent="0">
              <a:buNone/>
              <a:defRPr sz="908"/>
            </a:lvl7pPr>
            <a:lvl8pPr marL="1452342" indent="0">
              <a:buNone/>
              <a:defRPr sz="908"/>
            </a:lvl8pPr>
            <a:lvl9pPr marL="1659819" indent="0">
              <a:buNone/>
              <a:defRPr sz="908"/>
            </a:lvl9pPr>
          </a:lstStyle>
          <a:p>
            <a:endParaRPr lang="en-US"/>
          </a:p>
        </p:txBody>
      </p:sp>
      <p:sp>
        <p:nvSpPr>
          <p:cNvPr id="4" name="Text Placeholder 3"/>
          <p:cNvSpPr>
            <a:spLocks noGrp="1"/>
          </p:cNvSpPr>
          <p:nvPr>
            <p:ph type="body" sz="half" idx="2"/>
          </p:nvPr>
        </p:nvSpPr>
        <p:spPr>
          <a:xfrm>
            <a:off x="813307" y="2487536"/>
            <a:ext cx="2489627" cy="373020"/>
          </a:xfrm>
        </p:spPr>
        <p:txBody>
          <a:bodyPr/>
          <a:lstStyle>
            <a:lvl1pPr marL="0" indent="0">
              <a:buNone/>
              <a:defRPr sz="635"/>
            </a:lvl1pPr>
            <a:lvl2pPr marL="207477" indent="0">
              <a:buNone/>
              <a:defRPr sz="545"/>
            </a:lvl2pPr>
            <a:lvl3pPr marL="414955" indent="0">
              <a:buNone/>
              <a:defRPr sz="454"/>
            </a:lvl3pPr>
            <a:lvl4pPr marL="622432" indent="0">
              <a:buNone/>
              <a:defRPr sz="408"/>
            </a:lvl4pPr>
            <a:lvl5pPr marL="829909" indent="0">
              <a:buNone/>
              <a:defRPr sz="408"/>
            </a:lvl5pPr>
            <a:lvl6pPr marL="1037387" indent="0">
              <a:buNone/>
              <a:defRPr sz="408"/>
            </a:lvl6pPr>
            <a:lvl7pPr marL="1244864" indent="0">
              <a:buNone/>
              <a:defRPr sz="408"/>
            </a:lvl7pPr>
            <a:lvl8pPr marL="1452342" indent="0">
              <a:buNone/>
              <a:defRPr sz="408"/>
            </a:lvl8pPr>
            <a:lvl9pPr marL="1659819" indent="0">
              <a:buNone/>
              <a:defRPr sz="408"/>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08299" y="127283"/>
            <a:ext cx="933610" cy="271193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07469" y="127283"/>
            <a:ext cx="2731674" cy="27119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7469" y="127283"/>
            <a:ext cx="3734440" cy="52973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07469" y="741626"/>
            <a:ext cx="3734440" cy="209759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07469" y="2945902"/>
            <a:ext cx="968188" cy="169220"/>
          </a:xfrm>
          <a:prstGeom prst="rect">
            <a:avLst/>
          </a:prstGeom>
        </p:spPr>
        <p:txBody>
          <a:bodyPr vert="horz" lIns="91440" tIns="45720" rIns="91440" bIns="45720" rtlCol="0" anchor="ctr"/>
          <a:lstStyle>
            <a:lvl1pPr algn="l">
              <a:defRPr sz="545">
                <a:solidFill>
                  <a:schemeClr val="tx1">
                    <a:tint val="75000"/>
                  </a:schemeClr>
                </a:solidFill>
              </a:defRPr>
            </a:lvl1pPr>
          </a:lstStyle>
          <a:p>
            <a:fld id="{1D8BD707-D9CF-40AE-B4C6-C98DA3205C09}" type="datetimeFigureOut">
              <a:rPr lang="en-US" smtClean="0"/>
              <a:pPr/>
              <a:t>3/8/26</a:t>
            </a:fld>
            <a:endParaRPr lang="en-US"/>
          </a:p>
        </p:txBody>
      </p:sp>
      <p:sp>
        <p:nvSpPr>
          <p:cNvPr id="5" name="Footer Placeholder 4"/>
          <p:cNvSpPr>
            <a:spLocks noGrp="1"/>
          </p:cNvSpPr>
          <p:nvPr>
            <p:ph type="ftr" sz="quarter" idx="3"/>
          </p:nvPr>
        </p:nvSpPr>
        <p:spPr>
          <a:xfrm>
            <a:off x="1417704" y="2945902"/>
            <a:ext cx="1313970" cy="169220"/>
          </a:xfrm>
          <a:prstGeom prst="rect">
            <a:avLst/>
          </a:prstGeom>
        </p:spPr>
        <p:txBody>
          <a:bodyPr vert="horz" lIns="91440" tIns="45720" rIns="91440" bIns="45720" rtlCol="0" anchor="ctr"/>
          <a:lstStyle>
            <a:lvl1pPr algn="ctr">
              <a:defRPr sz="54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973721" y="2945902"/>
            <a:ext cx="968188" cy="169220"/>
          </a:xfrm>
          <a:prstGeom prst="rect">
            <a:avLst/>
          </a:prstGeom>
        </p:spPr>
        <p:txBody>
          <a:bodyPr vert="horz" lIns="91440" tIns="45720" rIns="91440" bIns="45720" rtlCol="0" anchor="ctr"/>
          <a:lstStyle>
            <a:lvl1pPr algn="r">
              <a:defRPr sz="545">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4955" rtl="0" eaLnBrk="1" latinLnBrk="0" hangingPunct="1">
        <a:spcBef>
          <a:spcPct val="0"/>
        </a:spcBef>
        <a:buNone/>
        <a:defRPr sz="1997" kern="1200">
          <a:solidFill>
            <a:schemeClr val="tx1"/>
          </a:solidFill>
          <a:latin typeface="+mj-lt"/>
          <a:ea typeface="+mj-ea"/>
          <a:cs typeface="+mj-cs"/>
        </a:defRPr>
      </a:lvl1pPr>
    </p:titleStyle>
    <p:bodyStyle>
      <a:lvl1pPr marL="155608" indent="-155608" algn="l" defTabSz="414955" rtl="0" eaLnBrk="1" latinLnBrk="0" hangingPunct="1">
        <a:spcBef>
          <a:spcPct val="20000"/>
        </a:spcBef>
        <a:buFont typeface="Arial" pitchFamily="34" charset="0"/>
        <a:buChar char="•"/>
        <a:defRPr sz="1452" kern="1200">
          <a:solidFill>
            <a:schemeClr val="tx1"/>
          </a:solidFill>
          <a:latin typeface="+mn-lt"/>
          <a:ea typeface="+mn-ea"/>
          <a:cs typeface="+mn-cs"/>
        </a:defRPr>
      </a:lvl1pPr>
      <a:lvl2pPr marL="337151" indent="-129673" algn="l" defTabSz="414955" rtl="0" eaLnBrk="1" latinLnBrk="0" hangingPunct="1">
        <a:spcBef>
          <a:spcPct val="20000"/>
        </a:spcBef>
        <a:buFont typeface="Arial" pitchFamily="34" charset="0"/>
        <a:buChar char="–"/>
        <a:defRPr sz="1271" kern="1200">
          <a:solidFill>
            <a:schemeClr val="tx1"/>
          </a:solidFill>
          <a:latin typeface="+mn-lt"/>
          <a:ea typeface="+mn-ea"/>
          <a:cs typeface="+mn-cs"/>
        </a:defRPr>
      </a:lvl2pPr>
      <a:lvl3pPr marL="518693" indent="-103739" algn="l" defTabSz="414955" rtl="0" eaLnBrk="1" latinLnBrk="0" hangingPunct="1">
        <a:spcBef>
          <a:spcPct val="20000"/>
        </a:spcBef>
        <a:buFont typeface="Arial" pitchFamily="34" charset="0"/>
        <a:buChar char="•"/>
        <a:defRPr sz="1089" kern="1200">
          <a:solidFill>
            <a:schemeClr val="tx1"/>
          </a:solidFill>
          <a:latin typeface="+mn-lt"/>
          <a:ea typeface="+mn-ea"/>
          <a:cs typeface="+mn-cs"/>
        </a:defRPr>
      </a:lvl3pPr>
      <a:lvl4pPr marL="726171" indent="-103739" algn="l" defTabSz="414955" rtl="0" eaLnBrk="1" latinLnBrk="0" hangingPunct="1">
        <a:spcBef>
          <a:spcPct val="20000"/>
        </a:spcBef>
        <a:buFont typeface="Arial" pitchFamily="34" charset="0"/>
        <a:buChar char="–"/>
        <a:defRPr sz="908" kern="1200">
          <a:solidFill>
            <a:schemeClr val="tx1"/>
          </a:solidFill>
          <a:latin typeface="+mn-lt"/>
          <a:ea typeface="+mn-ea"/>
          <a:cs typeface="+mn-cs"/>
        </a:defRPr>
      </a:lvl4pPr>
      <a:lvl5pPr marL="933648" indent="-103739" algn="l" defTabSz="414955" rtl="0" eaLnBrk="1" latinLnBrk="0" hangingPunct="1">
        <a:spcBef>
          <a:spcPct val="20000"/>
        </a:spcBef>
        <a:buFont typeface="Arial" pitchFamily="34" charset="0"/>
        <a:buChar char="»"/>
        <a:defRPr sz="908" kern="1200">
          <a:solidFill>
            <a:schemeClr val="tx1"/>
          </a:solidFill>
          <a:latin typeface="+mn-lt"/>
          <a:ea typeface="+mn-ea"/>
          <a:cs typeface="+mn-cs"/>
        </a:defRPr>
      </a:lvl5pPr>
      <a:lvl6pPr marL="1141125" indent="-103739" algn="l" defTabSz="414955" rtl="0" eaLnBrk="1" latinLnBrk="0" hangingPunct="1">
        <a:spcBef>
          <a:spcPct val="20000"/>
        </a:spcBef>
        <a:buFont typeface="Arial" pitchFamily="34" charset="0"/>
        <a:buChar char="•"/>
        <a:defRPr sz="908" kern="1200">
          <a:solidFill>
            <a:schemeClr val="tx1"/>
          </a:solidFill>
          <a:latin typeface="+mn-lt"/>
          <a:ea typeface="+mn-ea"/>
          <a:cs typeface="+mn-cs"/>
        </a:defRPr>
      </a:lvl6pPr>
      <a:lvl7pPr marL="1348603" indent="-103739" algn="l" defTabSz="414955" rtl="0" eaLnBrk="1" latinLnBrk="0" hangingPunct="1">
        <a:spcBef>
          <a:spcPct val="20000"/>
        </a:spcBef>
        <a:buFont typeface="Arial" pitchFamily="34" charset="0"/>
        <a:buChar char="•"/>
        <a:defRPr sz="908" kern="1200">
          <a:solidFill>
            <a:schemeClr val="tx1"/>
          </a:solidFill>
          <a:latin typeface="+mn-lt"/>
          <a:ea typeface="+mn-ea"/>
          <a:cs typeface="+mn-cs"/>
        </a:defRPr>
      </a:lvl7pPr>
      <a:lvl8pPr marL="1556080" indent="-103739" algn="l" defTabSz="414955" rtl="0" eaLnBrk="1" latinLnBrk="0" hangingPunct="1">
        <a:spcBef>
          <a:spcPct val="20000"/>
        </a:spcBef>
        <a:buFont typeface="Arial" pitchFamily="34" charset="0"/>
        <a:buChar char="•"/>
        <a:defRPr sz="908" kern="1200">
          <a:solidFill>
            <a:schemeClr val="tx1"/>
          </a:solidFill>
          <a:latin typeface="+mn-lt"/>
          <a:ea typeface="+mn-ea"/>
          <a:cs typeface="+mn-cs"/>
        </a:defRPr>
      </a:lvl8pPr>
      <a:lvl9pPr marL="1763558" indent="-103739" algn="l" defTabSz="414955" rtl="0" eaLnBrk="1" latinLnBrk="0" hangingPunct="1">
        <a:spcBef>
          <a:spcPct val="20000"/>
        </a:spcBef>
        <a:buFont typeface="Arial" pitchFamily="34" charset="0"/>
        <a:buChar char="•"/>
        <a:defRPr sz="908" kern="1200">
          <a:solidFill>
            <a:schemeClr val="tx1"/>
          </a:solidFill>
          <a:latin typeface="+mn-lt"/>
          <a:ea typeface="+mn-ea"/>
          <a:cs typeface="+mn-cs"/>
        </a:defRPr>
      </a:lvl9pPr>
    </p:bodyStyle>
    <p:otherStyle>
      <a:defPPr>
        <a:defRPr lang="en-US"/>
      </a:defPPr>
      <a:lvl1pPr marL="0" algn="l" defTabSz="414955" rtl="0" eaLnBrk="1" latinLnBrk="0" hangingPunct="1">
        <a:defRPr sz="817" kern="1200">
          <a:solidFill>
            <a:schemeClr val="tx1"/>
          </a:solidFill>
          <a:latin typeface="+mn-lt"/>
          <a:ea typeface="+mn-ea"/>
          <a:cs typeface="+mn-cs"/>
        </a:defRPr>
      </a:lvl1pPr>
      <a:lvl2pPr marL="207477" algn="l" defTabSz="414955" rtl="0" eaLnBrk="1" latinLnBrk="0" hangingPunct="1">
        <a:defRPr sz="817" kern="1200">
          <a:solidFill>
            <a:schemeClr val="tx1"/>
          </a:solidFill>
          <a:latin typeface="+mn-lt"/>
          <a:ea typeface="+mn-ea"/>
          <a:cs typeface="+mn-cs"/>
        </a:defRPr>
      </a:lvl2pPr>
      <a:lvl3pPr marL="414955" algn="l" defTabSz="414955" rtl="0" eaLnBrk="1" latinLnBrk="0" hangingPunct="1">
        <a:defRPr sz="817" kern="1200">
          <a:solidFill>
            <a:schemeClr val="tx1"/>
          </a:solidFill>
          <a:latin typeface="+mn-lt"/>
          <a:ea typeface="+mn-ea"/>
          <a:cs typeface="+mn-cs"/>
        </a:defRPr>
      </a:lvl3pPr>
      <a:lvl4pPr marL="622432" algn="l" defTabSz="414955" rtl="0" eaLnBrk="1" latinLnBrk="0" hangingPunct="1">
        <a:defRPr sz="817" kern="1200">
          <a:solidFill>
            <a:schemeClr val="tx1"/>
          </a:solidFill>
          <a:latin typeface="+mn-lt"/>
          <a:ea typeface="+mn-ea"/>
          <a:cs typeface="+mn-cs"/>
        </a:defRPr>
      </a:lvl4pPr>
      <a:lvl5pPr marL="829909" algn="l" defTabSz="414955" rtl="0" eaLnBrk="1" latinLnBrk="0" hangingPunct="1">
        <a:defRPr sz="817" kern="1200">
          <a:solidFill>
            <a:schemeClr val="tx1"/>
          </a:solidFill>
          <a:latin typeface="+mn-lt"/>
          <a:ea typeface="+mn-ea"/>
          <a:cs typeface="+mn-cs"/>
        </a:defRPr>
      </a:lvl5pPr>
      <a:lvl6pPr marL="1037387" algn="l" defTabSz="414955" rtl="0" eaLnBrk="1" latinLnBrk="0" hangingPunct="1">
        <a:defRPr sz="817" kern="1200">
          <a:solidFill>
            <a:schemeClr val="tx1"/>
          </a:solidFill>
          <a:latin typeface="+mn-lt"/>
          <a:ea typeface="+mn-ea"/>
          <a:cs typeface="+mn-cs"/>
        </a:defRPr>
      </a:lvl6pPr>
      <a:lvl7pPr marL="1244864" algn="l" defTabSz="414955" rtl="0" eaLnBrk="1" latinLnBrk="0" hangingPunct="1">
        <a:defRPr sz="817" kern="1200">
          <a:solidFill>
            <a:schemeClr val="tx1"/>
          </a:solidFill>
          <a:latin typeface="+mn-lt"/>
          <a:ea typeface="+mn-ea"/>
          <a:cs typeface="+mn-cs"/>
        </a:defRPr>
      </a:lvl7pPr>
      <a:lvl8pPr marL="1452342" algn="l" defTabSz="414955" rtl="0" eaLnBrk="1" latinLnBrk="0" hangingPunct="1">
        <a:defRPr sz="817" kern="1200">
          <a:solidFill>
            <a:schemeClr val="tx1"/>
          </a:solidFill>
          <a:latin typeface="+mn-lt"/>
          <a:ea typeface="+mn-ea"/>
          <a:cs typeface="+mn-cs"/>
        </a:defRPr>
      </a:lvl8pPr>
      <a:lvl9pPr marL="1659819" algn="l" defTabSz="414955" rtl="0" eaLnBrk="1" latinLnBrk="0" hangingPunct="1">
        <a:defRPr sz="81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icd.who.int/" TargetMode="External"/><Relationship Id="rId2" Type="http://schemas.openxmlformats.org/officeDocument/2006/relationships/hyperlink" Target="https://www.nice.org.uk/guidance/ng69"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0B3AF7-146E-AB98-FD53-5123D81536C2}"/>
              </a:ext>
            </a:extLst>
          </p:cNvPr>
          <p:cNvSpPr txBox="1"/>
          <p:nvPr/>
        </p:nvSpPr>
        <p:spPr>
          <a:xfrm>
            <a:off x="457200" y="381000"/>
            <a:ext cx="5867400" cy="9206688"/>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Psychopathological Classifications &amp; Provision</a:t>
            </a:r>
            <a:endParaRPr lang="en-GB" sz="2800"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pPr algn="ctr"/>
            <a:r>
              <a:rPr lang="en-GB" sz="2800" b="1"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COMPONENT 1: INDIVIDUAL PRESENTATION       (ACADEMIC POSTER)</a:t>
            </a:r>
          </a:p>
          <a:p>
            <a:endParaRPr lang="en-GB" sz="2000"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Anorexia Nervosa: Historical Context, Contemporary Treatment and Ongoing Challenges</a:t>
            </a:r>
          </a:p>
          <a:p>
            <a:endParaRPr lang="en-GB" sz="2800"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Student Name: Rozilene Araujo </a:t>
            </a:r>
            <a:endParaRPr lang="en-GB" sz="2800"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Student Number: 2319163</a:t>
            </a:r>
            <a:endParaRPr lang="en-GB" sz="2800"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Module Code: BMHP6029</a:t>
            </a:r>
            <a:endParaRPr lang="en-GB" sz="2800"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Lecturer Name: Dr Neale Haddon</a:t>
            </a:r>
            <a:endParaRPr lang="en-GB" sz="2800" dirty="0">
              <a:latin typeface="Arial" panose="020B0604020202020204" pitchFamily="34" charset="0"/>
              <a:cs typeface="Arial" panose="020B0604020202020204" pitchFamily="34" charset="0"/>
            </a:endParaRPr>
          </a:p>
          <a:p>
            <a:br>
              <a:rPr lang="en-GB" sz="2800" b="1" dirty="0">
                <a:latin typeface="Arial" panose="020B0604020202020204" pitchFamily="34" charset="0"/>
                <a:cs typeface="Arial" panose="020B0604020202020204" pitchFamily="34" charset="0"/>
              </a:rPr>
            </a:br>
            <a:endParaRPr lang="en-GB" sz="2800" dirty="0">
              <a:latin typeface="Arial" panose="020B0604020202020204" pitchFamily="34" charset="0"/>
              <a:cs typeface="Arial" panose="020B0604020202020204" pitchFamily="34" charset="0"/>
            </a:endParaRPr>
          </a:p>
          <a:p>
            <a:r>
              <a:rPr lang="en-GB" b="1" dirty="0"/>
              <a:t> </a:t>
            </a:r>
            <a:endParaRPr lang="en-GB" dirty="0"/>
          </a:p>
        </p:txBody>
      </p:sp>
    </p:spTree>
    <p:extLst>
      <p:ext uri="{BB962C8B-B14F-4D97-AF65-F5344CB8AC3E}">
        <p14:creationId xmlns:p14="http://schemas.microsoft.com/office/powerpoint/2010/main" val="1283470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8EFF8"/>
        </a:solidFill>
        <a:effectLst/>
      </p:bgPr>
    </p:bg>
    <p:spTree>
      <p:nvGrpSpPr>
        <p:cNvPr id="1" name=""/>
        <p:cNvGrpSpPr/>
        <p:nvPr/>
      </p:nvGrpSpPr>
      <p:grpSpPr>
        <a:xfrm>
          <a:off x="0" y="0"/>
          <a:ext cx="0" cy="0"/>
          <a:chOff x="0" y="0"/>
          <a:chExt cx="0" cy="0"/>
        </a:xfrm>
      </p:grpSpPr>
      <p:grpSp>
        <p:nvGrpSpPr>
          <p:cNvPr id="2" name="Group 2"/>
          <p:cNvGrpSpPr/>
          <p:nvPr/>
        </p:nvGrpSpPr>
        <p:grpSpPr>
          <a:xfrm>
            <a:off x="3369374" y="519289"/>
            <a:ext cx="3466308" cy="2352957"/>
            <a:chOff x="0" y="-41540"/>
            <a:chExt cx="1267064" cy="1224387"/>
          </a:xfrm>
          <a:solidFill>
            <a:schemeClr val="bg2"/>
          </a:solidFill>
        </p:grpSpPr>
        <p:sp>
          <p:nvSpPr>
            <p:cNvPr id="3" name="Freeform 3"/>
            <p:cNvSpPr/>
            <p:nvPr/>
          </p:nvSpPr>
          <p:spPr>
            <a:xfrm>
              <a:off x="0" y="0"/>
              <a:ext cx="1267064" cy="1182847"/>
            </a:xfrm>
            <a:custGeom>
              <a:avLst/>
              <a:gdLst/>
              <a:ahLst/>
              <a:cxnLst/>
              <a:rect l="l" t="t" r="r" b="b"/>
              <a:pathLst>
                <a:path w="1267064" h="1182847">
                  <a:moveTo>
                    <a:pt x="0" y="0"/>
                  </a:moveTo>
                  <a:lnTo>
                    <a:pt x="1267064" y="0"/>
                  </a:lnTo>
                  <a:lnTo>
                    <a:pt x="1267064" y="1182847"/>
                  </a:lnTo>
                  <a:lnTo>
                    <a:pt x="0" y="1182847"/>
                  </a:lnTo>
                  <a:close/>
                </a:path>
              </a:pathLst>
            </a:custGeom>
            <a:grpFill/>
            <a:ln cap="sq">
              <a:noFill/>
              <a:prstDash val="solid"/>
              <a:miter/>
            </a:ln>
          </p:spPr>
          <p:txBody>
            <a:bodyPr/>
            <a:lstStyle/>
            <a:p>
              <a:endParaRPr lang="en-GB" sz="375"/>
            </a:p>
          </p:txBody>
        </p:sp>
        <p:sp>
          <p:nvSpPr>
            <p:cNvPr id="4" name="TextBox 4"/>
            <p:cNvSpPr txBox="1"/>
            <p:nvPr/>
          </p:nvSpPr>
          <p:spPr>
            <a:xfrm>
              <a:off x="0" y="-41540"/>
              <a:ext cx="1267064" cy="1224387"/>
            </a:xfrm>
            <a:prstGeom prst="rect">
              <a:avLst/>
            </a:prstGeom>
            <a:grpFill/>
          </p:spPr>
          <p:txBody>
            <a:bodyPr lIns="10588" tIns="10588" rIns="10588" bIns="10588" rtlCol="0" anchor="ctr"/>
            <a:lstStyle/>
            <a:p>
              <a:pPr algn="just"/>
              <a:endParaRPr lang="en-US" sz="700" b="1" dirty="0"/>
            </a:p>
            <a:p>
              <a:pPr algn="just"/>
              <a:endParaRPr lang="en-US" sz="800" b="1" dirty="0">
                <a:latin typeface="Arial" panose="020B0604020202020204" pitchFamily="34" charset="0"/>
                <a:cs typeface="Arial" panose="020B0604020202020204" pitchFamily="34" charset="0"/>
              </a:endParaRPr>
            </a:p>
            <a:p>
              <a:r>
                <a:rPr lang="en-US" sz="800" b="1" dirty="0">
                  <a:latin typeface="Arial" panose="020B0604020202020204" pitchFamily="34" charset="0"/>
                  <a:cs typeface="Arial" panose="020B0604020202020204" pitchFamily="34" charset="0"/>
                </a:rPr>
                <a:t>Pre Modern Era: Religious &amp; Moral Views</a:t>
              </a:r>
              <a:endParaRPr lang="en-GB"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Before the late 19th century, anorexia was largely seen as a spiritual or moral behavior. Medieval Christian ascetics (e.g., St Simeon Stylites, St Catherine of Siena) practiced extreme fasting as religious devotion (Bryant </a:t>
              </a:r>
              <a:r>
                <a:rPr lang="en-US" sz="800" i="1" dirty="0">
                  <a:latin typeface="Arial" panose="020B0604020202020204" pitchFamily="34" charset="0"/>
                  <a:cs typeface="Arial" panose="020B0604020202020204" pitchFamily="34" charset="0"/>
                </a:rPr>
                <a:t>et al., </a:t>
              </a:r>
              <a:r>
                <a:rPr lang="en-US" sz="800" dirty="0">
                  <a:latin typeface="Arial" panose="020B0604020202020204" pitchFamily="34" charset="0"/>
                  <a:cs typeface="Arial" panose="020B0604020202020204" pitchFamily="34" charset="0"/>
                </a:rPr>
                <a:t>2026). </a:t>
              </a:r>
            </a:p>
            <a:p>
              <a:endParaRPr lang="en-US" sz="800" b="1" dirty="0">
                <a:latin typeface="Arial" panose="020B0604020202020204" pitchFamily="34" charset="0"/>
                <a:cs typeface="Arial" panose="020B0604020202020204" pitchFamily="34" charset="0"/>
              </a:endParaRPr>
            </a:p>
            <a:p>
              <a:r>
                <a:rPr lang="en-US" sz="800" b="1" dirty="0">
                  <a:latin typeface="Arial" panose="020B0604020202020204" pitchFamily="34" charset="0"/>
                  <a:cs typeface="Arial" panose="020B0604020202020204" pitchFamily="34" charset="0"/>
                </a:rPr>
                <a:t>Victorian Era:</a:t>
              </a:r>
              <a:r>
                <a:rPr lang="en-US" sz="800" dirty="0">
                  <a:latin typeface="Arial" panose="020B0604020202020204" pitchFamily="34" charset="0"/>
                  <a:cs typeface="Arial" panose="020B0604020202020204" pitchFamily="34" charset="0"/>
                </a:rPr>
                <a:t> </a:t>
              </a:r>
              <a:r>
                <a:rPr lang="en-US" sz="800" b="1" dirty="0" err="1">
                  <a:latin typeface="Arial" panose="020B0604020202020204" pitchFamily="34" charset="0"/>
                  <a:cs typeface="Arial" panose="020B0604020202020204" pitchFamily="34" charset="0"/>
                </a:rPr>
                <a:t>Medicalisation</a:t>
              </a:r>
              <a:r>
                <a:rPr lang="en-US" sz="800" b="1" dirty="0">
                  <a:latin typeface="Arial" panose="020B0604020202020204" pitchFamily="34" charset="0"/>
                  <a:cs typeface="Arial" panose="020B0604020202020204" pitchFamily="34" charset="0"/>
                </a:rPr>
                <a:t> &amp; Gender Politics</a:t>
              </a:r>
              <a:endParaRPr lang="en-GB"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In the Victorian period, anorexia became formally </a:t>
              </a:r>
              <a:r>
                <a:rPr lang="en-US" sz="800" dirty="0" err="1">
                  <a:latin typeface="Arial" panose="020B0604020202020204" pitchFamily="34" charset="0"/>
                  <a:cs typeface="Arial" panose="020B0604020202020204" pitchFamily="34" charset="0"/>
                </a:rPr>
                <a:t>medicalised</a:t>
              </a:r>
              <a:r>
                <a:rPr lang="en-US" sz="800" dirty="0">
                  <a:latin typeface="Arial" panose="020B0604020202020204" pitchFamily="34" charset="0"/>
                  <a:cs typeface="Arial" panose="020B0604020202020204" pitchFamily="34" charset="0"/>
                </a:rPr>
                <a:t> and linked to gender norms. </a:t>
              </a:r>
            </a:p>
            <a:p>
              <a:endParaRPr lang="en-US" sz="800" b="1" dirty="0">
                <a:latin typeface="Arial" panose="020B0604020202020204" pitchFamily="34" charset="0"/>
                <a:cs typeface="Arial" panose="020B0604020202020204" pitchFamily="34" charset="0"/>
              </a:endParaRPr>
            </a:p>
            <a:p>
              <a:r>
                <a:rPr lang="en-US" sz="800" b="1" dirty="0">
                  <a:latin typeface="Arial" panose="020B0604020202020204" pitchFamily="34" charset="0"/>
                  <a:cs typeface="Arial" panose="020B0604020202020204" pitchFamily="34" charset="0"/>
                </a:rPr>
                <a:t>Early–Mid 20th Century: Competing Explanations</a:t>
              </a:r>
              <a:endParaRPr lang="en-GB"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Early 20th century theories split between biological and psychological models. Simmonds (1914) proposed a neuroendocrine cause while psychoanalytic Freud, Hartmann focused on ego and psychosexual conflicts. </a:t>
              </a:r>
              <a:endParaRPr lang="en-GB" sz="800" dirty="0">
                <a:latin typeface="Arial" panose="020B0604020202020204" pitchFamily="34" charset="0"/>
                <a:cs typeface="Arial" panose="020B0604020202020204" pitchFamily="34" charset="0"/>
              </a:endParaRPr>
            </a:p>
            <a:p>
              <a:pPr algn="ctr">
                <a:lnSpc>
                  <a:spcPts val="1809"/>
                </a:lnSpc>
                <a:spcBef>
                  <a:spcPct val="0"/>
                </a:spcBef>
              </a:pPr>
              <a:endParaRPr sz="375" dirty="0"/>
            </a:p>
          </p:txBody>
        </p:sp>
      </p:grpSp>
      <p:grpSp>
        <p:nvGrpSpPr>
          <p:cNvPr id="5" name="Group 5"/>
          <p:cNvGrpSpPr/>
          <p:nvPr/>
        </p:nvGrpSpPr>
        <p:grpSpPr>
          <a:xfrm>
            <a:off x="0" y="816743"/>
            <a:ext cx="3296142" cy="1628293"/>
            <a:chOff x="0" y="0"/>
            <a:chExt cx="1267168" cy="1175207"/>
          </a:xfrm>
          <a:solidFill>
            <a:schemeClr val="bg2"/>
          </a:solidFill>
        </p:grpSpPr>
        <p:sp>
          <p:nvSpPr>
            <p:cNvPr id="6" name="Freeform 6"/>
            <p:cNvSpPr/>
            <p:nvPr/>
          </p:nvSpPr>
          <p:spPr>
            <a:xfrm>
              <a:off x="0" y="0"/>
              <a:ext cx="1267168" cy="1175207"/>
            </a:xfrm>
            <a:custGeom>
              <a:avLst/>
              <a:gdLst/>
              <a:ahLst/>
              <a:cxnLst/>
              <a:rect l="l" t="t" r="r" b="b"/>
              <a:pathLst>
                <a:path w="1267168" h="1175207">
                  <a:moveTo>
                    <a:pt x="0" y="0"/>
                  </a:moveTo>
                  <a:lnTo>
                    <a:pt x="1267168" y="0"/>
                  </a:lnTo>
                  <a:lnTo>
                    <a:pt x="1267168" y="1175207"/>
                  </a:lnTo>
                  <a:lnTo>
                    <a:pt x="0" y="1175207"/>
                  </a:lnTo>
                  <a:close/>
                </a:path>
              </a:pathLst>
            </a:custGeom>
            <a:grpFill/>
            <a:ln cap="sq">
              <a:noFill/>
              <a:prstDash val="solid"/>
              <a:miter/>
            </a:ln>
          </p:spPr>
          <p:txBody>
            <a:bodyPr/>
            <a:lstStyle/>
            <a:p>
              <a:endParaRPr lang="en-GB" sz="375" dirty="0"/>
            </a:p>
          </p:txBody>
        </p:sp>
        <p:sp>
          <p:nvSpPr>
            <p:cNvPr id="7" name="TextBox 7"/>
            <p:cNvSpPr txBox="1"/>
            <p:nvPr/>
          </p:nvSpPr>
          <p:spPr>
            <a:xfrm>
              <a:off x="0" y="-66675"/>
              <a:ext cx="1267168" cy="1241882"/>
            </a:xfrm>
            <a:prstGeom prst="rect">
              <a:avLst/>
            </a:prstGeom>
            <a:grpFill/>
          </p:spPr>
          <p:txBody>
            <a:bodyPr lIns="10588" tIns="10588" rIns="10588" bIns="10588" rtlCol="0" anchor="ctr"/>
            <a:lstStyle/>
            <a:p>
              <a:pPr algn="ctr">
                <a:lnSpc>
                  <a:spcPts val="1809"/>
                </a:lnSpc>
                <a:spcBef>
                  <a:spcPct val="0"/>
                </a:spcBef>
              </a:pPr>
              <a:endParaRPr sz="375" dirty="0"/>
            </a:p>
          </p:txBody>
        </p:sp>
      </p:grpSp>
      <p:grpSp>
        <p:nvGrpSpPr>
          <p:cNvPr id="8" name="Group 8"/>
          <p:cNvGrpSpPr/>
          <p:nvPr/>
        </p:nvGrpSpPr>
        <p:grpSpPr>
          <a:xfrm>
            <a:off x="96222" y="4069649"/>
            <a:ext cx="3234821" cy="2436087"/>
            <a:chOff x="-54709" y="-66675"/>
            <a:chExt cx="1336882" cy="869149"/>
          </a:xfrm>
        </p:grpSpPr>
        <p:sp>
          <p:nvSpPr>
            <p:cNvPr id="9" name="Freeform 9"/>
            <p:cNvSpPr/>
            <p:nvPr/>
          </p:nvSpPr>
          <p:spPr>
            <a:xfrm>
              <a:off x="-54709" y="-27995"/>
              <a:ext cx="1336882" cy="830469"/>
            </a:xfrm>
            <a:custGeom>
              <a:avLst/>
              <a:gdLst/>
              <a:ahLst/>
              <a:cxnLst/>
              <a:rect l="l" t="t" r="r" b="b"/>
              <a:pathLst>
                <a:path w="1267749" h="750503">
                  <a:moveTo>
                    <a:pt x="0" y="0"/>
                  </a:moveTo>
                  <a:lnTo>
                    <a:pt x="1267749" y="0"/>
                  </a:lnTo>
                  <a:lnTo>
                    <a:pt x="1267749" y="750503"/>
                  </a:lnTo>
                  <a:lnTo>
                    <a:pt x="0" y="750503"/>
                  </a:lnTo>
                  <a:close/>
                </a:path>
              </a:pathLst>
            </a:custGeom>
            <a:solidFill>
              <a:schemeClr val="bg2"/>
            </a:solidFill>
            <a:ln cap="sq">
              <a:noFill/>
              <a:prstDash val="solid"/>
              <a:miter/>
            </a:ln>
          </p:spPr>
          <p:txBody>
            <a:bodyPr/>
            <a:lstStyle/>
            <a:p>
              <a:pPr algn="just"/>
              <a:r>
                <a:rPr lang="en-US" sz="800" b="1" dirty="0">
                  <a:latin typeface="Arial" panose="020B0604020202020204" pitchFamily="34" charset="0"/>
                  <a:cs typeface="Arial" panose="020B0604020202020204" pitchFamily="34" charset="0"/>
                </a:rPr>
                <a:t>Evidence-Based Psychological Interventions</a:t>
              </a:r>
              <a:endParaRPr lang="en-GB"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Family-Based Treatment (FBT), or the Maudsley approach, is the leading evidence-based approach for adolescent anorexia nervosa. It views the illness as biopsychosocial and positions parents as central to recovery through three phases: weight restoration, returning control to the adolescent, and supporting normal development (Vanderlinden, 2026). </a:t>
              </a:r>
              <a:br>
                <a:rPr lang="en-US" sz="800" dirty="0">
                  <a:latin typeface="Arial" panose="020B0604020202020204" pitchFamily="34" charset="0"/>
                  <a:cs typeface="Arial" panose="020B0604020202020204" pitchFamily="34" charset="0"/>
                </a:rPr>
              </a:br>
              <a:endParaRPr lang="en-US" sz="800" dirty="0">
                <a:latin typeface="Arial" panose="020B0604020202020204" pitchFamily="34" charset="0"/>
                <a:cs typeface="Arial" panose="020B0604020202020204" pitchFamily="34" charset="0"/>
              </a:endParaRPr>
            </a:p>
            <a:p>
              <a:pPr algn="just"/>
              <a:r>
                <a:rPr lang="en-US" sz="800" b="1" dirty="0">
                  <a:latin typeface="Arial" panose="020B0604020202020204" pitchFamily="34" charset="0"/>
                  <a:cs typeface="Arial" panose="020B0604020202020204" pitchFamily="34" charset="0"/>
                </a:rPr>
                <a:t>Medical and Multidisciplinary Care</a:t>
              </a:r>
              <a:endParaRPr lang="en-GB"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Medical management focuses on </a:t>
              </a:r>
              <a:r>
                <a:rPr lang="en-US" sz="800" dirty="0" err="1">
                  <a:latin typeface="Arial" panose="020B0604020202020204" pitchFamily="34" charset="0"/>
                  <a:cs typeface="Arial" panose="020B0604020202020204" pitchFamily="34" charset="0"/>
                </a:rPr>
                <a:t>stabilising</a:t>
              </a:r>
              <a:r>
                <a:rPr lang="en-US" sz="800" dirty="0">
                  <a:latin typeface="Arial" panose="020B0604020202020204" pitchFamily="34" charset="0"/>
                  <a:cs typeface="Arial" panose="020B0604020202020204" pitchFamily="34" charset="0"/>
                </a:rPr>
                <a:t> malnutrition and monitoring complications such as bradycardia and orthostatic hypotension. Assessment includes growth history and laboratory tests (CBC, CMP, TFTs) to detect issues like leukopenia or electrolyte imbalance. Nutritional rehabilitation is essential to prevent refeeding syndrome, and </a:t>
              </a:r>
              <a:r>
                <a:rPr lang="en-US" sz="800" dirty="0" err="1">
                  <a:latin typeface="Arial" panose="020B0604020202020204" pitchFamily="34" charset="0"/>
                  <a:cs typeface="Arial" panose="020B0604020202020204" pitchFamily="34" charset="0"/>
                </a:rPr>
                <a:t>hospitalisation</a:t>
              </a:r>
              <a:r>
                <a:rPr lang="en-US" sz="800" dirty="0">
                  <a:latin typeface="Arial" panose="020B0604020202020204" pitchFamily="34" charset="0"/>
                  <a:cs typeface="Arial" panose="020B0604020202020204" pitchFamily="34" charset="0"/>
                </a:rPr>
                <a:t> is recommended when weight falls below 75% of ideal or when medical instability is present (Fornari </a:t>
              </a:r>
              <a:r>
                <a:rPr lang="en-US" sz="800" i="1" dirty="0">
                  <a:latin typeface="Arial" panose="020B0604020202020204" pitchFamily="34" charset="0"/>
                  <a:cs typeface="Arial" panose="020B0604020202020204" pitchFamily="34" charset="0"/>
                </a:rPr>
                <a:t>et al., </a:t>
              </a:r>
              <a:r>
                <a:rPr lang="en-US" sz="800" dirty="0">
                  <a:latin typeface="Arial" panose="020B0604020202020204" pitchFamily="34" charset="0"/>
                  <a:cs typeface="Arial" panose="020B0604020202020204" pitchFamily="34" charset="0"/>
                </a:rPr>
                <a:t>2025</a:t>
              </a:r>
              <a:r>
                <a:rPr lang="en-GB" sz="700" dirty="0">
                  <a:latin typeface="Arial" panose="020B0604020202020204" pitchFamily="34" charset="0"/>
                  <a:cs typeface="Arial" panose="020B0604020202020204" pitchFamily="34" charset="0"/>
                </a:rPr>
                <a:t>).</a:t>
              </a:r>
              <a:endParaRPr lang="en-GB" sz="300" dirty="0">
                <a:latin typeface="Arial" panose="020B0604020202020204" pitchFamily="34" charset="0"/>
                <a:cs typeface="Arial" panose="020B0604020202020204" pitchFamily="34" charset="0"/>
              </a:endParaRPr>
            </a:p>
          </p:txBody>
        </p:sp>
        <p:sp>
          <p:nvSpPr>
            <p:cNvPr id="10" name="TextBox 10"/>
            <p:cNvSpPr txBox="1"/>
            <p:nvPr/>
          </p:nvSpPr>
          <p:spPr>
            <a:xfrm>
              <a:off x="0" y="-66675"/>
              <a:ext cx="1267749" cy="817178"/>
            </a:xfrm>
            <a:prstGeom prst="rect">
              <a:avLst/>
            </a:prstGeom>
          </p:spPr>
          <p:txBody>
            <a:bodyPr lIns="10588" tIns="10588" rIns="10588" bIns="10588" rtlCol="0" anchor="ctr"/>
            <a:lstStyle/>
            <a:p>
              <a:pPr algn="ctr">
                <a:lnSpc>
                  <a:spcPts val="1809"/>
                </a:lnSpc>
                <a:spcBef>
                  <a:spcPct val="0"/>
                </a:spcBef>
              </a:pPr>
              <a:endParaRPr sz="375"/>
            </a:p>
          </p:txBody>
        </p:sp>
      </p:grpSp>
      <p:sp>
        <p:nvSpPr>
          <p:cNvPr id="12" name="Freeform 12"/>
          <p:cNvSpPr/>
          <p:nvPr/>
        </p:nvSpPr>
        <p:spPr>
          <a:xfrm>
            <a:off x="22318" y="7520014"/>
            <a:ext cx="3328778" cy="1603259"/>
          </a:xfrm>
          <a:custGeom>
            <a:avLst/>
            <a:gdLst/>
            <a:ahLst/>
            <a:cxnLst/>
            <a:rect l="l" t="t" r="r" b="b"/>
            <a:pathLst>
              <a:path w="1267749" h="862346">
                <a:moveTo>
                  <a:pt x="0" y="0"/>
                </a:moveTo>
                <a:lnTo>
                  <a:pt x="1267749" y="0"/>
                </a:lnTo>
                <a:lnTo>
                  <a:pt x="1267749" y="862346"/>
                </a:lnTo>
                <a:lnTo>
                  <a:pt x="0" y="862346"/>
                </a:lnTo>
                <a:close/>
              </a:path>
            </a:pathLst>
          </a:custGeom>
          <a:solidFill>
            <a:schemeClr val="bg2"/>
          </a:solidFill>
          <a:ln cap="sq">
            <a:noFill/>
            <a:prstDash val="solid"/>
            <a:miter/>
          </a:ln>
        </p:spPr>
        <p:txBody>
          <a:bodyPr/>
          <a:lstStyle/>
          <a:p>
            <a:endParaRPr lang="en-GB" sz="375" dirty="0"/>
          </a:p>
        </p:txBody>
      </p:sp>
      <p:grpSp>
        <p:nvGrpSpPr>
          <p:cNvPr id="18" name="Group 18"/>
          <p:cNvGrpSpPr/>
          <p:nvPr/>
        </p:nvGrpSpPr>
        <p:grpSpPr>
          <a:xfrm>
            <a:off x="3380584" y="7655896"/>
            <a:ext cx="3465781" cy="1478312"/>
            <a:chOff x="0" y="-87232"/>
            <a:chExt cx="1280846" cy="956798"/>
          </a:xfrm>
          <a:solidFill>
            <a:schemeClr val="bg2"/>
          </a:solidFill>
        </p:grpSpPr>
        <p:sp>
          <p:nvSpPr>
            <p:cNvPr id="19" name="Freeform 19"/>
            <p:cNvSpPr/>
            <p:nvPr/>
          </p:nvSpPr>
          <p:spPr>
            <a:xfrm>
              <a:off x="0" y="0"/>
              <a:ext cx="1274619" cy="846285"/>
            </a:xfrm>
            <a:custGeom>
              <a:avLst/>
              <a:gdLst/>
              <a:ahLst/>
              <a:cxnLst/>
              <a:rect l="l" t="t" r="r" b="b"/>
              <a:pathLst>
                <a:path w="1274619" h="846285">
                  <a:moveTo>
                    <a:pt x="0" y="0"/>
                  </a:moveTo>
                  <a:lnTo>
                    <a:pt x="1274619" y="0"/>
                  </a:lnTo>
                  <a:lnTo>
                    <a:pt x="1274619" y="846285"/>
                  </a:lnTo>
                  <a:lnTo>
                    <a:pt x="0" y="846285"/>
                  </a:lnTo>
                  <a:close/>
                </a:path>
              </a:pathLst>
            </a:custGeom>
            <a:grpFill/>
            <a:ln cap="sq">
              <a:noFill/>
              <a:prstDash val="solid"/>
              <a:miter/>
            </a:ln>
          </p:spPr>
          <p:txBody>
            <a:bodyPr/>
            <a:lstStyle/>
            <a:p>
              <a:endParaRPr lang="en-GB" sz="375"/>
            </a:p>
          </p:txBody>
        </p:sp>
        <p:sp>
          <p:nvSpPr>
            <p:cNvPr id="20" name="TextBox 20"/>
            <p:cNvSpPr txBox="1"/>
            <p:nvPr/>
          </p:nvSpPr>
          <p:spPr>
            <a:xfrm>
              <a:off x="5836" y="-87232"/>
              <a:ext cx="1275010" cy="956798"/>
            </a:xfrm>
            <a:prstGeom prst="rect">
              <a:avLst/>
            </a:prstGeom>
            <a:grpFill/>
          </p:spPr>
          <p:txBody>
            <a:bodyPr lIns="10588" tIns="10588" rIns="10588" bIns="10588" rtlCol="0" anchor="ctr"/>
            <a:lstStyle/>
            <a:p>
              <a:pPr algn="just"/>
              <a:r>
                <a:rPr lang="en-GB" sz="800" dirty="0"/>
                <a:t>        </a:t>
              </a:r>
            </a:p>
            <a:p>
              <a:pPr algn="just"/>
              <a:endParaRPr lang="en-GB" sz="800" dirty="0"/>
            </a:p>
            <a:p>
              <a:pPr algn="just"/>
              <a:endParaRPr lang="en-GB" sz="800" dirty="0"/>
            </a:p>
            <a:p>
              <a:pPr marL="171450" indent="-171450" algn="just">
                <a:buFont typeface="Wingdings" pitchFamily="2" charset="2"/>
                <a:buChar char="§"/>
              </a:pPr>
              <a:r>
                <a:rPr lang="en-GB" sz="750" dirty="0">
                  <a:latin typeface="Arial" panose="020B0604020202020204" pitchFamily="34" charset="0"/>
                  <a:cs typeface="Arial" panose="020B0604020202020204" pitchFamily="34" charset="0"/>
                </a:rPr>
                <a:t>  Increase early screening in schools and primary care using validated tools.</a:t>
              </a:r>
            </a:p>
            <a:p>
              <a:pPr algn="just"/>
              <a:r>
                <a:rPr lang="en-GB" sz="750" dirty="0">
                  <a:latin typeface="Arial" panose="020B0604020202020204" pitchFamily="34" charset="0"/>
                  <a:cs typeface="Arial" panose="020B0604020202020204" pitchFamily="34" charset="0"/>
                </a:rPr>
                <a:t>         </a:t>
              </a:r>
            </a:p>
            <a:p>
              <a:pPr marL="171450" indent="-171450" algn="just">
                <a:buFont typeface="Wingdings" pitchFamily="2" charset="2"/>
                <a:buChar char="§"/>
              </a:pPr>
              <a:r>
                <a:rPr lang="en-GB" sz="750" dirty="0">
                  <a:latin typeface="Arial" panose="020B0604020202020204" pitchFamily="34" charset="0"/>
                  <a:cs typeface="Arial" panose="020B0604020202020204" pitchFamily="34" charset="0"/>
                </a:rPr>
                <a:t>  Improve training for healthcare staff to reduce stigma and gender bias.</a:t>
              </a:r>
            </a:p>
            <a:p>
              <a:pPr algn="just"/>
              <a:r>
                <a:rPr lang="en-GB" sz="750" dirty="0">
                  <a:latin typeface="Arial" panose="020B0604020202020204" pitchFamily="34" charset="0"/>
                  <a:cs typeface="Arial" panose="020B0604020202020204" pitchFamily="34" charset="0"/>
                </a:rPr>
                <a:t>      </a:t>
              </a:r>
            </a:p>
            <a:p>
              <a:pPr marL="171450" indent="-171450" algn="just">
                <a:buFont typeface="Wingdings" pitchFamily="2" charset="2"/>
                <a:buChar char="§"/>
              </a:pPr>
              <a:r>
                <a:rPr lang="en-GB" sz="750" dirty="0">
                  <a:latin typeface="Arial" panose="020B0604020202020204" pitchFamily="34" charset="0"/>
                  <a:cs typeface="Arial" panose="020B0604020202020204" pitchFamily="34" charset="0"/>
                </a:rPr>
                <a:t>  Enhance digital literacy programmes addressing social media pressures.</a:t>
              </a:r>
            </a:p>
            <a:p>
              <a:pPr algn="just"/>
              <a:r>
                <a:rPr lang="en-GB" sz="750" dirty="0">
                  <a:latin typeface="Arial" panose="020B0604020202020204" pitchFamily="34" charset="0"/>
                  <a:cs typeface="Arial" panose="020B0604020202020204" pitchFamily="34" charset="0"/>
                </a:rPr>
                <a:t>        </a:t>
              </a:r>
            </a:p>
            <a:p>
              <a:pPr marL="171450" indent="-171450" algn="just">
                <a:buFont typeface="Wingdings" pitchFamily="2" charset="2"/>
                <a:buChar char="§"/>
              </a:pPr>
              <a:r>
                <a:rPr lang="en-GB" sz="750" dirty="0">
                  <a:latin typeface="Arial" panose="020B0604020202020204" pitchFamily="34" charset="0"/>
                  <a:cs typeface="Arial" panose="020B0604020202020204" pitchFamily="34" charset="0"/>
                </a:rPr>
                <a:t>  Culturally sensitive services to address ethnic, cultural, and gender disparities.</a:t>
              </a:r>
            </a:p>
            <a:p>
              <a:pPr algn="ctr">
                <a:lnSpc>
                  <a:spcPts val="1809"/>
                </a:lnSpc>
                <a:spcBef>
                  <a:spcPct val="0"/>
                </a:spcBef>
              </a:pPr>
              <a:endParaRPr sz="375" dirty="0"/>
            </a:p>
          </p:txBody>
        </p:sp>
      </p:grpSp>
      <p:sp>
        <p:nvSpPr>
          <p:cNvPr id="21" name="TextBox 21"/>
          <p:cNvSpPr txBox="1"/>
          <p:nvPr/>
        </p:nvSpPr>
        <p:spPr>
          <a:xfrm>
            <a:off x="61651" y="5567"/>
            <a:ext cx="6697846" cy="686919"/>
          </a:xfrm>
          <a:prstGeom prst="rect">
            <a:avLst/>
          </a:prstGeom>
        </p:spPr>
        <p:txBody>
          <a:bodyPr wrap="square" lIns="0" tIns="0" rIns="0" bIns="0" rtlCol="0" anchor="t">
            <a:spAutoFit/>
          </a:bodyPr>
          <a:lstStyle/>
          <a:p>
            <a:pPr algn="ctr">
              <a:lnSpc>
                <a:spcPts val="2918"/>
              </a:lnSpc>
              <a:spcBef>
                <a:spcPct val="0"/>
              </a:spcBef>
            </a:pPr>
            <a:r>
              <a:rPr lang="en-GB" sz="1200" b="1" dirty="0">
                <a:latin typeface="Arial" panose="020B0604020202020204" pitchFamily="34" charset="0"/>
                <a:cs typeface="Arial" panose="020B0604020202020204" pitchFamily="34" charset="0"/>
              </a:rPr>
              <a:t>Anorexia Nervosa: Historical Context, Contemporary Treatment and Ongoing Challenges</a:t>
            </a:r>
          </a:p>
          <a:p>
            <a:pPr algn="ctr">
              <a:lnSpc>
                <a:spcPts val="2918"/>
              </a:lnSpc>
              <a:spcBef>
                <a:spcPct val="0"/>
              </a:spcBef>
            </a:pPr>
            <a:endParaRPr lang="en-US" sz="1200" b="1" dirty="0">
              <a:solidFill>
                <a:srgbClr val="000000"/>
              </a:solidFill>
              <a:latin typeface="Times New Roman"/>
              <a:ea typeface="Times New Roman"/>
              <a:cs typeface="Times New Roman"/>
              <a:sym typeface="Times New Roman"/>
            </a:endParaRPr>
          </a:p>
        </p:txBody>
      </p:sp>
      <p:sp>
        <p:nvSpPr>
          <p:cNvPr id="22" name="TextBox 22"/>
          <p:cNvSpPr txBox="1"/>
          <p:nvPr/>
        </p:nvSpPr>
        <p:spPr>
          <a:xfrm>
            <a:off x="5080" y="527192"/>
            <a:ext cx="3257534" cy="199350"/>
          </a:xfrm>
          <a:prstGeom prst="rect">
            <a:avLst/>
          </a:prstGeom>
          <a:solidFill>
            <a:schemeClr val="bg2"/>
          </a:solidFill>
        </p:spPr>
        <p:txBody>
          <a:bodyPr wrap="square" lIns="0" tIns="0" rIns="0" bIns="0" rtlCol="0" anchor="t">
            <a:spAutoFit/>
          </a:bodyPr>
          <a:lstStyle/>
          <a:p>
            <a:pPr>
              <a:lnSpc>
                <a:spcPts val="1751"/>
              </a:lnSpc>
              <a:spcBef>
                <a:spcPct val="0"/>
              </a:spcBef>
            </a:pPr>
            <a:r>
              <a:rPr lang="en-US" sz="800" b="1" u="sng" dirty="0">
                <a:solidFill>
                  <a:srgbClr val="000000"/>
                </a:solidFill>
                <a:latin typeface="Times New Roman"/>
                <a:ea typeface="Times New Roman"/>
                <a:cs typeface="Times New Roman"/>
                <a:sym typeface="Times New Roman"/>
              </a:rPr>
              <a:t> </a:t>
            </a:r>
            <a:r>
              <a:rPr lang="en-US" sz="800" b="1" dirty="0">
                <a:solidFill>
                  <a:srgbClr val="000000"/>
                </a:solidFill>
                <a:latin typeface="Times New Roman"/>
                <a:ea typeface="Times New Roman"/>
                <a:cs typeface="Times New Roman"/>
                <a:sym typeface="Times New Roman"/>
              </a:rPr>
              <a:t>         </a:t>
            </a:r>
            <a:r>
              <a:rPr lang="en-US" sz="900" b="1" u="sng" dirty="0">
                <a:solidFill>
                  <a:srgbClr val="000000"/>
                </a:solidFill>
                <a:latin typeface="Arial" panose="020B0604020202020204" pitchFamily="34" charset="0"/>
                <a:ea typeface="Times New Roman"/>
                <a:cs typeface="Arial" panose="020B0604020202020204" pitchFamily="34" charset="0"/>
                <a:sym typeface="Times New Roman"/>
              </a:rPr>
              <a:t>Introduction &amp; ICD-11 Classification</a:t>
            </a:r>
          </a:p>
        </p:txBody>
      </p:sp>
      <p:sp>
        <p:nvSpPr>
          <p:cNvPr id="23" name="TextBox 23"/>
          <p:cNvSpPr txBox="1"/>
          <p:nvPr/>
        </p:nvSpPr>
        <p:spPr>
          <a:xfrm>
            <a:off x="3632314" y="497765"/>
            <a:ext cx="2947537" cy="197170"/>
          </a:xfrm>
          <a:prstGeom prst="rect">
            <a:avLst/>
          </a:prstGeom>
        </p:spPr>
        <p:txBody>
          <a:bodyPr wrap="square" lIns="0" tIns="0" rIns="0" bIns="0" rtlCol="0" anchor="t">
            <a:spAutoFit/>
          </a:bodyPr>
          <a:lstStyle/>
          <a:p>
            <a:pPr>
              <a:lnSpc>
                <a:spcPts val="1751"/>
              </a:lnSpc>
              <a:spcBef>
                <a:spcPct val="0"/>
              </a:spcBef>
            </a:pPr>
            <a:r>
              <a:rPr lang="en-US" sz="800" b="1" u="sng" dirty="0">
                <a:solidFill>
                  <a:srgbClr val="000000"/>
                </a:solidFill>
                <a:latin typeface="Arial" panose="020B0604020202020204" pitchFamily="34" charset="0"/>
                <a:ea typeface="Times New Roman"/>
                <a:cs typeface="Arial" panose="020B0604020202020204" pitchFamily="34" charset="0"/>
                <a:sym typeface="Times New Roman"/>
              </a:rPr>
              <a:t>Historical Treatment &amp; Understanding of Anorexia Nervosa</a:t>
            </a:r>
          </a:p>
        </p:txBody>
      </p:sp>
      <p:sp>
        <p:nvSpPr>
          <p:cNvPr id="24" name="TextBox 24"/>
          <p:cNvSpPr txBox="1"/>
          <p:nvPr/>
        </p:nvSpPr>
        <p:spPr>
          <a:xfrm>
            <a:off x="254601" y="3986539"/>
            <a:ext cx="3050702" cy="199350"/>
          </a:xfrm>
          <a:prstGeom prst="rect">
            <a:avLst/>
          </a:prstGeom>
          <a:solidFill>
            <a:schemeClr val="bg2"/>
          </a:solidFill>
        </p:spPr>
        <p:txBody>
          <a:bodyPr wrap="square" lIns="0" tIns="0" rIns="0" bIns="0" rtlCol="0" anchor="t">
            <a:spAutoFit/>
          </a:bodyPr>
          <a:lstStyle/>
          <a:p>
            <a:pPr>
              <a:lnSpc>
                <a:spcPts val="1751"/>
              </a:lnSpc>
              <a:spcBef>
                <a:spcPct val="0"/>
              </a:spcBef>
            </a:pPr>
            <a:r>
              <a:rPr lang="en-US" sz="800" b="1" dirty="0">
                <a:solidFill>
                  <a:srgbClr val="000000"/>
                </a:solidFill>
                <a:latin typeface="Times New Roman"/>
                <a:ea typeface="Times New Roman"/>
                <a:cs typeface="Times New Roman"/>
                <a:sym typeface="Times New Roman"/>
              </a:rPr>
              <a:t>             </a:t>
            </a:r>
            <a:r>
              <a:rPr lang="en-US" sz="900" b="1" u="sng" dirty="0">
                <a:solidFill>
                  <a:srgbClr val="000000"/>
                </a:solidFill>
                <a:latin typeface="Arial" panose="020B0604020202020204" pitchFamily="34" charset="0"/>
                <a:ea typeface="Times New Roman"/>
                <a:cs typeface="Arial" panose="020B0604020202020204" pitchFamily="34" charset="0"/>
                <a:sym typeface="Times New Roman"/>
              </a:rPr>
              <a:t>Contemporary Treatment and Care Provision</a:t>
            </a:r>
            <a:endParaRPr lang="en-US" sz="800" b="1" u="sng" dirty="0">
              <a:solidFill>
                <a:srgbClr val="000000"/>
              </a:solidFill>
              <a:latin typeface="Arial" panose="020B0604020202020204" pitchFamily="34" charset="0"/>
              <a:ea typeface="Times New Roman"/>
              <a:cs typeface="Arial" panose="020B0604020202020204" pitchFamily="34" charset="0"/>
              <a:sym typeface="Times New Roman"/>
            </a:endParaRPr>
          </a:p>
        </p:txBody>
      </p:sp>
      <p:sp>
        <p:nvSpPr>
          <p:cNvPr id="25" name="TextBox 25"/>
          <p:cNvSpPr txBox="1"/>
          <p:nvPr/>
        </p:nvSpPr>
        <p:spPr>
          <a:xfrm>
            <a:off x="3689116" y="7706738"/>
            <a:ext cx="2787883" cy="196464"/>
          </a:xfrm>
          <a:prstGeom prst="rect">
            <a:avLst/>
          </a:prstGeom>
        </p:spPr>
        <p:txBody>
          <a:bodyPr wrap="square" lIns="0" tIns="0" rIns="0" bIns="0" rtlCol="0" anchor="t">
            <a:spAutoFit/>
          </a:bodyPr>
          <a:lstStyle/>
          <a:p>
            <a:pPr>
              <a:lnSpc>
                <a:spcPts val="1751"/>
              </a:lnSpc>
              <a:spcBef>
                <a:spcPct val="0"/>
              </a:spcBef>
            </a:pPr>
            <a:r>
              <a:rPr lang="en-US" sz="800" b="1" u="sng" dirty="0">
                <a:solidFill>
                  <a:srgbClr val="000000"/>
                </a:solidFill>
                <a:latin typeface="Arial" panose="020B0604020202020204" pitchFamily="34" charset="0"/>
                <a:ea typeface="Times New Roman"/>
                <a:cs typeface="Arial" panose="020B0604020202020204" pitchFamily="34" charset="0"/>
                <a:sym typeface="Times New Roman"/>
              </a:rPr>
              <a:t>Recommendations For Future Policy and Practice </a:t>
            </a:r>
          </a:p>
        </p:txBody>
      </p:sp>
      <p:sp>
        <p:nvSpPr>
          <p:cNvPr id="27" name="TextBox 27"/>
          <p:cNvSpPr txBox="1"/>
          <p:nvPr/>
        </p:nvSpPr>
        <p:spPr>
          <a:xfrm>
            <a:off x="61651" y="723516"/>
            <a:ext cx="3200963" cy="1852110"/>
          </a:xfrm>
          <a:prstGeom prst="rect">
            <a:avLst/>
          </a:prstGeom>
        </p:spPr>
        <p:txBody>
          <a:bodyPr wrap="square" lIns="0" tIns="0" rIns="0" bIns="0" rtlCol="0" anchor="t">
            <a:spAutoFit/>
          </a:bodyPr>
          <a:lstStyle/>
          <a:p>
            <a:endParaRPr lang="en-US" sz="800" b="1" dirty="0">
              <a:solidFill>
                <a:srgbClr val="000000"/>
              </a:solidFill>
              <a:latin typeface="Arial" panose="020B0604020202020204" pitchFamily="34" charset="0"/>
              <a:ea typeface="Times New Roman"/>
              <a:cs typeface="Arial" panose="020B0604020202020204" pitchFamily="34" charset="0"/>
              <a:sym typeface="Times New Roman"/>
            </a:endParaRPr>
          </a:p>
          <a:p>
            <a:r>
              <a:rPr lang="en-US" sz="800" b="1" dirty="0">
                <a:solidFill>
                  <a:srgbClr val="000000"/>
                </a:solidFill>
                <a:latin typeface="Arial" panose="020B0604020202020204" pitchFamily="34" charset="0"/>
                <a:ea typeface="Times New Roman"/>
                <a:cs typeface="Arial" panose="020B0604020202020204" pitchFamily="34" charset="0"/>
                <a:sym typeface="Times New Roman"/>
              </a:rPr>
              <a:t>Defining Anorexia Nervosa in ICD-11</a:t>
            </a:r>
          </a:p>
          <a:p>
            <a:r>
              <a:rPr lang="en-US" sz="800" dirty="0">
                <a:solidFill>
                  <a:srgbClr val="000000"/>
                </a:solidFill>
                <a:latin typeface="Arial" panose="020B0604020202020204" pitchFamily="34" charset="0"/>
                <a:ea typeface="Times New Roman"/>
                <a:cs typeface="Arial" panose="020B0604020202020204" pitchFamily="34" charset="0"/>
                <a:sym typeface="Times New Roman"/>
              </a:rPr>
              <a:t>The ICD-11 (2022) defines Anorexia Nervosa  as a severe eating disorder, which is defined as deliberate, sustained weight loss with the intense fear of fatness and distorted body image (NICE, 2024)          </a:t>
            </a:r>
          </a:p>
          <a:p>
            <a:endParaRPr lang="en-US" sz="800" b="1" dirty="0">
              <a:solidFill>
                <a:srgbClr val="000000"/>
              </a:solidFill>
              <a:latin typeface="Arial" panose="020B0604020202020204" pitchFamily="34" charset="0"/>
              <a:ea typeface="Times New Roman"/>
              <a:cs typeface="Arial" panose="020B0604020202020204" pitchFamily="34" charset="0"/>
              <a:sym typeface="Times New Roman"/>
            </a:endParaRPr>
          </a:p>
          <a:p>
            <a:pPr lvl="0"/>
            <a:r>
              <a:rPr lang="en-US" sz="800" b="1" dirty="0">
                <a:solidFill>
                  <a:srgbClr val="000000"/>
                </a:solidFill>
                <a:latin typeface="Arial" panose="020B0604020202020204" pitchFamily="34" charset="0"/>
                <a:ea typeface="Times New Roman"/>
                <a:cs typeface="Arial" panose="020B0604020202020204" pitchFamily="34" charset="0"/>
                <a:sym typeface="Times New Roman"/>
              </a:rPr>
              <a:t>Epidemiology and Public Health Impact </a:t>
            </a:r>
          </a:p>
          <a:p>
            <a:r>
              <a:rPr lang="en-GB" sz="800" dirty="0">
                <a:latin typeface="Arial" panose="020B0604020202020204" pitchFamily="34" charset="0"/>
                <a:cs typeface="Arial" panose="020B0604020202020204" pitchFamily="34" charset="0"/>
              </a:rPr>
              <a:t>According to Himmerich and Treasure (2024)  Anorexia Nervosa (AN) carries significant public health implications, as the uppermost death proportion compared to all mental health illnesses. The condition is further complicated by high rates of comorbidities, such as major depressive disorder, obsessive-compulsive disorder (OCD), and different types of personality disorders.</a:t>
            </a:r>
          </a:p>
          <a:p>
            <a:endParaRPr lang="en-GB" sz="800" dirty="0">
              <a:latin typeface="Arial" panose="020B0604020202020204" pitchFamily="34" charset="0"/>
              <a:cs typeface="Arial" panose="020B0604020202020204" pitchFamily="34" charset="0"/>
            </a:endParaRPr>
          </a:p>
          <a:p>
            <a:endParaRPr lang="en-US" sz="700" b="1" dirty="0">
              <a:solidFill>
                <a:srgbClr val="000000"/>
              </a:solidFill>
              <a:latin typeface="Times New Roman"/>
              <a:ea typeface="Times New Roman"/>
              <a:cs typeface="Times New Roman"/>
              <a:sym typeface="Times New Roman"/>
            </a:endParaRPr>
          </a:p>
        </p:txBody>
      </p:sp>
      <p:sp>
        <p:nvSpPr>
          <p:cNvPr id="31" name="Freeform 31"/>
          <p:cNvSpPr/>
          <p:nvPr/>
        </p:nvSpPr>
        <p:spPr>
          <a:xfrm>
            <a:off x="3387846" y="4022368"/>
            <a:ext cx="3437162" cy="2522801"/>
          </a:xfrm>
          <a:custGeom>
            <a:avLst/>
            <a:gdLst/>
            <a:ahLst/>
            <a:cxnLst/>
            <a:rect l="l" t="t" r="r" b="b"/>
            <a:pathLst>
              <a:path w="1267749" h="750503">
                <a:moveTo>
                  <a:pt x="0" y="0"/>
                </a:moveTo>
                <a:lnTo>
                  <a:pt x="1267749" y="0"/>
                </a:lnTo>
                <a:lnTo>
                  <a:pt x="1267749" y="750503"/>
                </a:lnTo>
                <a:lnTo>
                  <a:pt x="0" y="750503"/>
                </a:lnTo>
                <a:close/>
              </a:path>
            </a:pathLst>
          </a:custGeom>
          <a:solidFill>
            <a:schemeClr val="bg2"/>
          </a:solidFill>
          <a:ln cap="sq">
            <a:noFill/>
            <a:prstDash val="solid"/>
            <a:miter/>
          </a:ln>
        </p:spPr>
        <p:txBody>
          <a:bodyPr/>
          <a:lstStyle/>
          <a:p>
            <a:endParaRPr lang="en-GB" sz="375" dirty="0"/>
          </a:p>
        </p:txBody>
      </p:sp>
      <p:sp>
        <p:nvSpPr>
          <p:cNvPr id="33" name="TextBox 33"/>
          <p:cNvSpPr txBox="1"/>
          <p:nvPr/>
        </p:nvSpPr>
        <p:spPr>
          <a:xfrm>
            <a:off x="3689116" y="4145915"/>
            <a:ext cx="3668722" cy="199350"/>
          </a:xfrm>
          <a:prstGeom prst="rect">
            <a:avLst/>
          </a:prstGeom>
        </p:spPr>
        <p:txBody>
          <a:bodyPr wrap="square" lIns="0" tIns="0" rIns="0" bIns="0" rtlCol="0" anchor="t">
            <a:spAutoFit/>
          </a:bodyPr>
          <a:lstStyle/>
          <a:p>
            <a:pPr>
              <a:lnSpc>
                <a:spcPts val="1751"/>
              </a:lnSpc>
              <a:spcBef>
                <a:spcPct val="0"/>
              </a:spcBef>
            </a:pPr>
            <a:r>
              <a:rPr lang="en-US" sz="900" b="1" u="sng" dirty="0">
                <a:solidFill>
                  <a:srgbClr val="000000"/>
                </a:solidFill>
                <a:latin typeface="Arial" panose="020B0604020202020204" pitchFamily="34" charset="0"/>
                <a:ea typeface="Times New Roman"/>
                <a:cs typeface="Arial" panose="020B0604020202020204" pitchFamily="34" charset="0"/>
                <a:sym typeface="Times New Roman"/>
              </a:rPr>
              <a:t>Stigma, Discrimination and Inequality</a:t>
            </a:r>
          </a:p>
        </p:txBody>
      </p:sp>
      <p:sp>
        <p:nvSpPr>
          <p:cNvPr id="34" name="TextBox 34"/>
          <p:cNvSpPr txBox="1"/>
          <p:nvPr/>
        </p:nvSpPr>
        <p:spPr>
          <a:xfrm>
            <a:off x="330929" y="7474293"/>
            <a:ext cx="2965213" cy="196464"/>
          </a:xfrm>
          <a:prstGeom prst="rect">
            <a:avLst/>
          </a:prstGeom>
        </p:spPr>
        <p:txBody>
          <a:bodyPr wrap="square" lIns="0" tIns="0" rIns="0" bIns="0" rtlCol="0" anchor="t">
            <a:spAutoFit/>
          </a:bodyPr>
          <a:lstStyle/>
          <a:p>
            <a:pPr>
              <a:lnSpc>
                <a:spcPts val="1751"/>
              </a:lnSpc>
              <a:spcBef>
                <a:spcPct val="0"/>
              </a:spcBef>
            </a:pPr>
            <a:r>
              <a:rPr lang="en-US" sz="800" b="1" u="sng" dirty="0">
                <a:solidFill>
                  <a:srgbClr val="000000"/>
                </a:solidFill>
                <a:latin typeface="Arial" panose="020B0604020202020204" pitchFamily="34" charset="0"/>
                <a:ea typeface="Times New Roman"/>
                <a:cs typeface="Arial" panose="020B0604020202020204" pitchFamily="34" charset="0"/>
                <a:sym typeface="Times New Roman"/>
              </a:rPr>
              <a:t>Social, Cultural and Political Contexts Shaping Treatment</a:t>
            </a:r>
          </a:p>
        </p:txBody>
      </p:sp>
      <p:sp>
        <p:nvSpPr>
          <p:cNvPr id="35" name="TextBox 27">
            <a:extLst>
              <a:ext uri="{FF2B5EF4-FFF2-40B4-BE49-F238E27FC236}">
                <a16:creationId xmlns:a16="http://schemas.microsoft.com/office/drawing/2014/main" id="{7885417C-AD75-A465-67E6-C90E7D682953}"/>
              </a:ext>
            </a:extLst>
          </p:cNvPr>
          <p:cNvSpPr txBox="1"/>
          <p:nvPr/>
        </p:nvSpPr>
        <p:spPr>
          <a:xfrm>
            <a:off x="73337" y="4236845"/>
            <a:ext cx="3296036" cy="215444"/>
          </a:xfrm>
          <a:prstGeom prst="rect">
            <a:avLst/>
          </a:prstGeom>
        </p:spPr>
        <p:txBody>
          <a:bodyPr wrap="square" lIns="0" tIns="0" rIns="0" bIns="0" rtlCol="0" anchor="t">
            <a:spAutoFit/>
          </a:bodyPr>
          <a:lstStyle/>
          <a:p>
            <a:pPr algn="just"/>
            <a:endParaRPr lang="en-US" sz="700" b="1" dirty="0">
              <a:solidFill>
                <a:srgbClr val="000000"/>
              </a:solidFill>
              <a:latin typeface="Arial" panose="020B0604020202020204" pitchFamily="34" charset="0"/>
              <a:ea typeface="Times New Roman"/>
              <a:cs typeface="Arial" panose="020B0604020202020204" pitchFamily="34" charset="0"/>
              <a:sym typeface="Times New Roman"/>
            </a:endParaRPr>
          </a:p>
          <a:p>
            <a:pPr algn="just"/>
            <a:r>
              <a:rPr lang="en-US" sz="700" dirty="0">
                <a:solidFill>
                  <a:srgbClr val="000000"/>
                </a:solidFill>
                <a:latin typeface="Arial" panose="020B0604020202020204" pitchFamily="34" charset="0"/>
                <a:ea typeface="Times New Roman"/>
                <a:cs typeface="Arial" panose="020B0604020202020204" pitchFamily="34" charset="0"/>
                <a:sym typeface="Times New Roman"/>
              </a:rPr>
              <a:t>. </a:t>
            </a:r>
          </a:p>
        </p:txBody>
      </p:sp>
      <p:sp>
        <p:nvSpPr>
          <p:cNvPr id="28" name="TextBox 28"/>
          <p:cNvSpPr txBox="1"/>
          <p:nvPr/>
        </p:nvSpPr>
        <p:spPr>
          <a:xfrm>
            <a:off x="3417841" y="4382583"/>
            <a:ext cx="3383285" cy="2312493"/>
          </a:xfrm>
          <a:prstGeom prst="rect">
            <a:avLst/>
          </a:prstGeom>
        </p:spPr>
        <p:txBody>
          <a:bodyPr wrap="square" lIns="0" tIns="0" rIns="0" bIns="0" rtlCol="0" anchor="t">
            <a:spAutoFit/>
          </a:bodyPr>
          <a:lstStyle/>
          <a:p>
            <a:endParaRPr lang="en-GB" dirty="0"/>
          </a:p>
          <a:p>
            <a:r>
              <a:rPr lang="en-US" sz="800" b="1" dirty="0">
                <a:latin typeface="Arial" panose="020B0604020202020204" pitchFamily="34" charset="0"/>
                <a:cs typeface="Arial" panose="020B0604020202020204" pitchFamily="34" charset="0"/>
              </a:rPr>
              <a:t>Contemporary Stigma: Attitudes and Beliefs</a:t>
            </a:r>
            <a:endParaRPr lang="en-GB"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Aird </a:t>
            </a:r>
            <a:r>
              <a:rPr lang="en-US" sz="800" i="1" dirty="0">
                <a:latin typeface="Arial" panose="020B0604020202020204" pitchFamily="34" charset="0"/>
                <a:cs typeface="Arial" panose="020B0604020202020204" pitchFamily="34" charset="0"/>
              </a:rPr>
              <a:t>et al.</a:t>
            </a:r>
            <a:r>
              <a:rPr lang="en-US" sz="800" dirty="0">
                <a:latin typeface="Arial" panose="020B0604020202020204" pitchFamily="34" charset="0"/>
                <a:cs typeface="Arial" panose="020B0604020202020204" pitchFamily="34" charset="0"/>
              </a:rPr>
              <a:t> (2025) found anorexia nervosa (AN) is more </a:t>
            </a:r>
            <a:r>
              <a:rPr lang="en-US" sz="800" dirty="0" err="1">
                <a:latin typeface="Arial" panose="020B0604020202020204" pitchFamily="34" charset="0"/>
                <a:cs typeface="Arial" panose="020B0604020202020204" pitchFamily="34" charset="0"/>
              </a:rPr>
              <a:t>stigmatised</a:t>
            </a:r>
            <a:r>
              <a:rPr lang="en-US" sz="800" dirty="0">
                <a:latin typeface="Arial" panose="020B0604020202020204" pitchFamily="34" charset="0"/>
                <a:cs typeface="Arial" panose="020B0604020202020204" pitchFamily="34" charset="0"/>
              </a:rPr>
              <a:t> than depression, with participants rating individuals with AN as selfish or vain on the Eating Disorder Stigma Scale. These judgments place blame on sufferers and increase social discomfort, especially due to visible emaciation. At the same time, some people </a:t>
            </a:r>
            <a:r>
              <a:rPr lang="en-US" sz="800" dirty="0" err="1">
                <a:latin typeface="Arial" panose="020B0604020202020204" pitchFamily="34" charset="0"/>
                <a:cs typeface="Arial" panose="020B0604020202020204" pitchFamily="34" charset="0"/>
              </a:rPr>
              <a:t>minimise</a:t>
            </a:r>
            <a:r>
              <a:rPr lang="en-US" sz="800" dirty="0">
                <a:latin typeface="Arial" panose="020B0604020202020204" pitchFamily="34" charset="0"/>
                <a:cs typeface="Arial" panose="020B0604020202020204" pitchFamily="34" charset="0"/>
              </a:rPr>
              <a:t> AN by praising perceived discipline, masking its high mortality and reducing help‑seeking.</a:t>
            </a:r>
          </a:p>
          <a:p>
            <a:endParaRPr lang="en-GB" sz="800" dirty="0">
              <a:latin typeface="Arial" panose="020B0604020202020204" pitchFamily="34" charset="0"/>
              <a:cs typeface="Arial" panose="020B0604020202020204" pitchFamily="34" charset="0"/>
            </a:endParaRPr>
          </a:p>
          <a:p>
            <a:r>
              <a:rPr lang="en-US" sz="800" b="1" dirty="0">
                <a:latin typeface="Arial" panose="020B0604020202020204" pitchFamily="34" charset="0"/>
                <a:cs typeface="Arial" panose="020B0604020202020204" pitchFamily="34" charset="0"/>
              </a:rPr>
              <a:t>Clinician Stigma and Healthcare Discrimination</a:t>
            </a:r>
            <a:endParaRPr lang="en-GB" sz="800" dirty="0">
              <a:latin typeface="Arial" panose="020B0604020202020204" pitchFamily="34" charset="0"/>
              <a:cs typeface="Arial" panose="020B0604020202020204" pitchFamily="34" charset="0"/>
            </a:endParaRPr>
          </a:p>
          <a:p>
            <a:r>
              <a:rPr lang="en-US" sz="800" dirty="0" err="1">
                <a:latin typeface="Arial" panose="020B0604020202020204" pitchFamily="34" charset="0"/>
                <a:cs typeface="Arial" panose="020B0604020202020204" pitchFamily="34" charset="0"/>
              </a:rPr>
              <a:t>Lubieniecki</a:t>
            </a:r>
            <a:r>
              <a:rPr lang="en-US" sz="800" dirty="0">
                <a:latin typeface="Arial" panose="020B0604020202020204" pitchFamily="34" charset="0"/>
                <a:cs typeface="Arial" panose="020B0604020202020204" pitchFamily="34" charset="0"/>
              </a:rPr>
              <a:t> </a:t>
            </a:r>
            <a:r>
              <a:rPr lang="en-US" sz="800" i="1" dirty="0">
                <a:latin typeface="Arial" panose="020B0604020202020204" pitchFamily="34" charset="0"/>
                <a:cs typeface="Arial" panose="020B0604020202020204" pitchFamily="34" charset="0"/>
              </a:rPr>
              <a:t>et al. </a:t>
            </a:r>
            <a:r>
              <a:rPr lang="en-US" sz="800" dirty="0">
                <a:latin typeface="Arial" panose="020B0604020202020204" pitchFamily="34" charset="0"/>
                <a:cs typeface="Arial" panose="020B0604020202020204" pitchFamily="34" charset="0"/>
              </a:rPr>
              <a:t>(2024) show that clinician stigma often appears as weight bias and diagnostic stereotypes, such as assuming eating disorders only affect “young, thin, White females,” which contributes to missed or dismissed cases in larger bodies. A reductionist focus on weight gain can damage the therapeutic alliance, leaving patients feeling judged. Stigma also discourages disclosure, with perinatal samples showing up to 70% non‑disclosure, contributing to delayed diagnosis and disengagement from care.</a:t>
            </a:r>
            <a:endParaRPr lang="en-GB" sz="800" dirty="0">
              <a:latin typeface="Arial" panose="020B0604020202020204" pitchFamily="34" charset="0"/>
              <a:cs typeface="Arial" panose="020B0604020202020204" pitchFamily="34" charset="0"/>
            </a:endParaRPr>
          </a:p>
          <a:p>
            <a:pPr algn="just"/>
            <a:endParaRPr lang="en-US" sz="600" dirty="0">
              <a:solidFill>
                <a:srgbClr val="000000"/>
              </a:solidFill>
              <a:latin typeface="Times New Roman"/>
              <a:ea typeface="Times New Roman"/>
              <a:cs typeface="Times New Roman"/>
              <a:sym typeface="Times New Roman"/>
            </a:endParaRPr>
          </a:p>
        </p:txBody>
      </p:sp>
      <p:sp>
        <p:nvSpPr>
          <p:cNvPr id="37" name="TextBox 27">
            <a:extLst>
              <a:ext uri="{FF2B5EF4-FFF2-40B4-BE49-F238E27FC236}">
                <a16:creationId xmlns:a16="http://schemas.microsoft.com/office/drawing/2014/main" id="{E2E91D0B-C171-543F-AEBF-518525833DB3}"/>
              </a:ext>
            </a:extLst>
          </p:cNvPr>
          <p:cNvSpPr txBox="1"/>
          <p:nvPr/>
        </p:nvSpPr>
        <p:spPr>
          <a:xfrm>
            <a:off x="61651" y="7745351"/>
            <a:ext cx="3254869" cy="1446550"/>
          </a:xfrm>
          <a:prstGeom prst="rect">
            <a:avLst/>
          </a:prstGeom>
        </p:spPr>
        <p:txBody>
          <a:bodyPr wrap="square" lIns="0" tIns="0" rIns="0" bIns="0" rtlCol="0" anchor="t">
            <a:spAutoFit/>
          </a:bodyPr>
          <a:lstStyle/>
          <a:p>
            <a:pPr algn="just"/>
            <a:r>
              <a:rPr lang="en-GB" sz="800" b="1" dirty="0">
                <a:latin typeface="Arial" panose="020B0604020202020204" pitchFamily="34" charset="0"/>
                <a:cs typeface="Arial" panose="020B0604020202020204" pitchFamily="34" charset="0"/>
              </a:rPr>
              <a:t>Contemporary Sociocultural Influences</a:t>
            </a:r>
          </a:p>
          <a:p>
            <a:r>
              <a:rPr lang="en-GB" sz="800" dirty="0">
                <a:latin typeface="Arial" panose="020B0604020202020204" pitchFamily="34" charset="0"/>
                <a:cs typeface="Arial" panose="020B0604020202020204" pitchFamily="34" charset="0"/>
              </a:rPr>
              <a:t>Ramjan </a:t>
            </a:r>
            <a:r>
              <a:rPr lang="en-GB" sz="800" i="1" dirty="0">
                <a:latin typeface="Arial" panose="020B0604020202020204" pitchFamily="34" charset="0"/>
                <a:cs typeface="Arial" panose="020B0604020202020204" pitchFamily="34" charset="0"/>
              </a:rPr>
              <a:t>et al</a:t>
            </a:r>
            <a:r>
              <a:rPr lang="en-GB" sz="800" dirty="0">
                <a:latin typeface="Arial" panose="020B0604020202020204" pitchFamily="34" charset="0"/>
                <a:cs typeface="Arial" panose="020B0604020202020204" pitchFamily="34" charset="0"/>
              </a:rPr>
              <a:t>. (2024) report that social content strongly influences motivation and treatment in anorexia nervosa. Empathetic, person‑centred communication builds a better therapeutic alliance, while weight‑focused approaches weaken trust, including online.</a:t>
            </a:r>
            <a:br>
              <a:rPr lang="en-GB" sz="800" dirty="0">
                <a:latin typeface="Arial" panose="020B0604020202020204" pitchFamily="34" charset="0"/>
                <a:cs typeface="Arial" panose="020B0604020202020204" pitchFamily="34" charset="0"/>
              </a:rPr>
            </a:br>
            <a:r>
              <a:rPr lang="en-GB" sz="800" b="1" dirty="0">
                <a:latin typeface="Arial" panose="020B0604020202020204" pitchFamily="34" charset="0"/>
                <a:cs typeface="Arial" panose="020B0604020202020204" pitchFamily="34" charset="0"/>
              </a:rPr>
              <a:t>Political, Legislative and Policy Evolution</a:t>
            </a:r>
            <a:br>
              <a:rPr lang="en-GB" sz="800" dirty="0">
                <a:latin typeface="Arial" panose="020B0604020202020204" pitchFamily="34" charset="0"/>
                <a:cs typeface="Arial" panose="020B0604020202020204" pitchFamily="34" charset="0"/>
              </a:rPr>
            </a:br>
            <a:r>
              <a:rPr lang="en-GB" sz="800" dirty="0">
                <a:latin typeface="Arial" panose="020B0604020202020204" pitchFamily="34" charset="0"/>
                <a:cs typeface="Arial" panose="020B0604020202020204" pitchFamily="34" charset="0"/>
              </a:rPr>
              <a:t>Eisler </a:t>
            </a:r>
            <a:r>
              <a:rPr lang="en-GB" sz="800" i="1" dirty="0">
                <a:latin typeface="Arial" panose="020B0604020202020204" pitchFamily="34" charset="0"/>
                <a:cs typeface="Arial" panose="020B0604020202020204" pitchFamily="34" charset="0"/>
              </a:rPr>
              <a:t>et al.</a:t>
            </a:r>
            <a:r>
              <a:rPr lang="en-GB" sz="800" dirty="0">
                <a:latin typeface="Arial" panose="020B0604020202020204" pitchFamily="34" charset="0"/>
                <a:cs typeface="Arial" panose="020B0604020202020204" pitchFamily="34" charset="0"/>
              </a:rPr>
              <a:t> (2022) explain that NHS reforms have shaped child and adolescent eating‑disorder services. The 2012 shift to CCG commissioning and post‑2008 austerity limited CAMHS access. Later policy prioritised cost‑effective specialist outpatient care, and the 2015 Access and Waiting</a:t>
            </a:r>
          </a:p>
          <a:p>
            <a:pPr algn="just"/>
            <a:endParaRPr lang="en-US" sz="600" b="1" dirty="0">
              <a:solidFill>
                <a:srgbClr val="000000"/>
              </a:solidFill>
              <a:latin typeface="Times New Roman"/>
              <a:ea typeface="Times New Roman"/>
              <a:cs typeface="Times New Roman"/>
              <a:sym typeface="Times New Roman"/>
            </a:endParaRPr>
          </a:p>
        </p:txBody>
      </p:sp>
      <p:sp>
        <p:nvSpPr>
          <p:cNvPr id="38" name="TextBox 27">
            <a:extLst>
              <a:ext uri="{FF2B5EF4-FFF2-40B4-BE49-F238E27FC236}">
                <a16:creationId xmlns:a16="http://schemas.microsoft.com/office/drawing/2014/main" id="{0FDF17A1-186F-1648-B9D8-9F84D1DBBEB9}"/>
              </a:ext>
            </a:extLst>
          </p:cNvPr>
          <p:cNvSpPr txBox="1"/>
          <p:nvPr/>
        </p:nvSpPr>
        <p:spPr>
          <a:xfrm>
            <a:off x="3389075" y="7975808"/>
            <a:ext cx="3296036" cy="92333"/>
          </a:xfrm>
          <a:prstGeom prst="rect">
            <a:avLst/>
          </a:prstGeom>
        </p:spPr>
        <p:txBody>
          <a:bodyPr wrap="square" lIns="0" tIns="0" rIns="0" bIns="0" rtlCol="0" anchor="t">
            <a:spAutoFit/>
          </a:bodyPr>
          <a:lstStyle/>
          <a:p>
            <a:pPr algn="just"/>
            <a:r>
              <a:rPr lang="en-US" sz="600" dirty="0">
                <a:solidFill>
                  <a:srgbClr val="000000"/>
                </a:solidFill>
                <a:latin typeface="Times New Roman"/>
                <a:ea typeface="Times New Roman"/>
                <a:cs typeface="Times New Roman"/>
                <a:sym typeface="Times New Roman"/>
              </a:rPr>
              <a:t>. </a:t>
            </a:r>
          </a:p>
        </p:txBody>
      </p:sp>
      <p:sp>
        <p:nvSpPr>
          <p:cNvPr id="39" name="Freeform 12">
            <a:extLst>
              <a:ext uri="{FF2B5EF4-FFF2-40B4-BE49-F238E27FC236}">
                <a16:creationId xmlns:a16="http://schemas.microsoft.com/office/drawing/2014/main" id="{BE3CC933-8CB4-726D-EAE6-EA4A350984B1}"/>
              </a:ext>
            </a:extLst>
          </p:cNvPr>
          <p:cNvSpPr/>
          <p:nvPr/>
        </p:nvSpPr>
        <p:spPr>
          <a:xfrm>
            <a:off x="50967" y="9139468"/>
            <a:ext cx="6784715" cy="624724"/>
          </a:xfrm>
          <a:custGeom>
            <a:avLst/>
            <a:gdLst/>
            <a:ahLst/>
            <a:cxnLst/>
            <a:rect l="l" t="t" r="r" b="b"/>
            <a:pathLst>
              <a:path w="1267749" h="862346">
                <a:moveTo>
                  <a:pt x="0" y="0"/>
                </a:moveTo>
                <a:lnTo>
                  <a:pt x="1267749" y="0"/>
                </a:lnTo>
                <a:lnTo>
                  <a:pt x="1267749" y="862346"/>
                </a:lnTo>
                <a:lnTo>
                  <a:pt x="0" y="862346"/>
                </a:lnTo>
                <a:close/>
              </a:path>
            </a:pathLst>
          </a:custGeom>
          <a:solidFill>
            <a:schemeClr val="bg2"/>
          </a:solidFill>
          <a:ln cap="sq">
            <a:noFill/>
            <a:prstDash val="solid"/>
            <a:miter/>
          </a:ln>
        </p:spPr>
        <p:txBody>
          <a:bodyPr/>
          <a:lstStyle/>
          <a:p>
            <a:pPr algn="just"/>
            <a:endParaRPr lang="en-GB" sz="700" dirty="0">
              <a:latin typeface="Arial" panose="020B0604020202020204" pitchFamily="34" charset="0"/>
              <a:cs typeface="Arial" panose="020B0604020202020204" pitchFamily="34" charset="0"/>
            </a:endParaRPr>
          </a:p>
          <a:p>
            <a:pPr algn="just"/>
            <a:r>
              <a:rPr lang="en-GB" sz="800" dirty="0">
                <a:latin typeface="Arial" panose="020B0604020202020204" pitchFamily="34" charset="0"/>
                <a:cs typeface="Arial" panose="020B0604020202020204" pitchFamily="34" charset="0"/>
              </a:rPr>
              <a:t>Anorexia Nervosa remains a complex psychiatric condition with significant treatment challenges. Although evidence-based interventions such as Family-Based Therapy show some effectiveness, remission rates remain limited. Stigma and diagnostic disparities continue to delay intervention, particularly among males and minority ethnic groups. Continued efforts to reduce stigma and improve recognition are essential to addressing the seriousness of this disorder</a:t>
            </a:r>
            <a:r>
              <a:rPr lang="en-GB" sz="900" dirty="0">
                <a:latin typeface="Arial" panose="020B0604020202020204" pitchFamily="34" charset="0"/>
                <a:cs typeface="Arial" panose="020B0604020202020204" pitchFamily="34" charset="0"/>
              </a:rPr>
              <a:t>.</a:t>
            </a:r>
          </a:p>
          <a:p>
            <a:r>
              <a:rPr lang="en-GB" sz="900" dirty="0">
                <a:latin typeface="Arial" panose="020B0604020202020204" pitchFamily="34" charset="0"/>
                <a:cs typeface="Arial" panose="020B0604020202020204" pitchFamily="34" charset="0"/>
              </a:rPr>
              <a:t> </a:t>
            </a:r>
          </a:p>
          <a:p>
            <a:endParaRPr lang="en-GB" sz="375" dirty="0"/>
          </a:p>
        </p:txBody>
      </p:sp>
      <p:sp>
        <p:nvSpPr>
          <p:cNvPr id="40" name="TextBox 25">
            <a:extLst>
              <a:ext uri="{FF2B5EF4-FFF2-40B4-BE49-F238E27FC236}">
                <a16:creationId xmlns:a16="http://schemas.microsoft.com/office/drawing/2014/main" id="{1F4854B6-B775-90A0-FB8D-2476B568171D}"/>
              </a:ext>
            </a:extLst>
          </p:cNvPr>
          <p:cNvSpPr txBox="1"/>
          <p:nvPr/>
        </p:nvSpPr>
        <p:spPr>
          <a:xfrm>
            <a:off x="2995697" y="9081098"/>
            <a:ext cx="2246755" cy="197170"/>
          </a:xfrm>
          <a:prstGeom prst="rect">
            <a:avLst/>
          </a:prstGeom>
        </p:spPr>
        <p:txBody>
          <a:bodyPr wrap="square" lIns="0" tIns="0" rIns="0" bIns="0" rtlCol="0" anchor="t">
            <a:spAutoFit/>
          </a:bodyPr>
          <a:lstStyle/>
          <a:p>
            <a:pPr>
              <a:lnSpc>
                <a:spcPts val="1751"/>
              </a:lnSpc>
              <a:spcBef>
                <a:spcPct val="0"/>
              </a:spcBef>
            </a:pPr>
            <a:r>
              <a:rPr lang="en-US" sz="800" b="1" u="sng" dirty="0">
                <a:solidFill>
                  <a:srgbClr val="000000"/>
                </a:solidFill>
                <a:latin typeface="Times New Roman"/>
                <a:ea typeface="Times New Roman"/>
                <a:cs typeface="Times New Roman"/>
                <a:sym typeface="Times New Roman"/>
              </a:rPr>
              <a:t>Conclusion</a:t>
            </a:r>
          </a:p>
        </p:txBody>
      </p:sp>
      <p:sp>
        <p:nvSpPr>
          <p:cNvPr id="41" name="TextBox 27">
            <a:extLst>
              <a:ext uri="{FF2B5EF4-FFF2-40B4-BE49-F238E27FC236}">
                <a16:creationId xmlns:a16="http://schemas.microsoft.com/office/drawing/2014/main" id="{9C6DABC9-CD2C-9754-9281-D94A75056DD3}"/>
              </a:ext>
            </a:extLst>
          </p:cNvPr>
          <p:cNvSpPr txBox="1"/>
          <p:nvPr/>
        </p:nvSpPr>
        <p:spPr>
          <a:xfrm>
            <a:off x="96223" y="9399684"/>
            <a:ext cx="6709801" cy="92333"/>
          </a:xfrm>
          <a:prstGeom prst="rect">
            <a:avLst/>
          </a:prstGeom>
        </p:spPr>
        <p:txBody>
          <a:bodyPr wrap="square" lIns="0" tIns="0" rIns="0" bIns="0" rtlCol="0" anchor="t">
            <a:spAutoFit/>
          </a:bodyPr>
          <a:lstStyle/>
          <a:p>
            <a:pPr algn="just"/>
            <a:endParaRPr lang="en-US" sz="600" dirty="0">
              <a:solidFill>
                <a:srgbClr val="000000"/>
              </a:solidFill>
              <a:latin typeface="Times New Roman"/>
              <a:ea typeface="Times New Roman"/>
              <a:cs typeface="Times New Roman"/>
              <a:sym typeface="Times New Roman"/>
            </a:endParaRPr>
          </a:p>
        </p:txBody>
      </p:sp>
      <p:pic>
        <p:nvPicPr>
          <p:cNvPr id="1026" name="Picture 2">
            <a:extLst>
              <a:ext uri="{FF2B5EF4-FFF2-40B4-BE49-F238E27FC236}">
                <a16:creationId xmlns:a16="http://schemas.microsoft.com/office/drawing/2014/main" id="{9B2741C0-B5CC-E13E-8EFD-5343B43AF2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239" y="2464419"/>
            <a:ext cx="3293982" cy="1589821"/>
          </a:xfrm>
          <a:prstGeom prst="rect">
            <a:avLst/>
          </a:prstGeom>
          <a:noFill/>
          <a:extLst>
            <a:ext uri="{909E8E84-426E-40DD-AFC4-6F175D3DCCD1}">
              <a14:hiddenFill xmlns:a14="http://schemas.microsoft.com/office/drawing/2010/main">
                <a:solidFill>
                  <a:srgbClr val="FFFFFF"/>
                </a:solidFill>
              </a14:hiddenFill>
            </a:ext>
          </a:extLst>
        </p:spPr>
      </p:pic>
      <p:cxnSp>
        <p:nvCxnSpPr>
          <p:cNvPr id="43" name="Straight Connector 42">
            <a:extLst>
              <a:ext uri="{FF2B5EF4-FFF2-40B4-BE49-F238E27FC236}">
                <a16:creationId xmlns:a16="http://schemas.microsoft.com/office/drawing/2014/main" id="{E8851F06-2B4B-D514-8336-4BA41B0E62B4}"/>
              </a:ext>
            </a:extLst>
          </p:cNvPr>
          <p:cNvCxnSpPr/>
          <p:nvPr/>
        </p:nvCxnSpPr>
        <p:spPr>
          <a:xfrm>
            <a:off x="0" y="457200"/>
            <a:ext cx="6835682" cy="0"/>
          </a:xfrm>
          <a:prstGeom prst="line">
            <a:avLst/>
          </a:prstGeom>
        </p:spPr>
        <p:style>
          <a:lnRef idx="1">
            <a:schemeClr val="accent1"/>
          </a:lnRef>
          <a:fillRef idx="0">
            <a:schemeClr val="accent1"/>
          </a:fillRef>
          <a:effectRef idx="0">
            <a:schemeClr val="accent1"/>
          </a:effectRef>
          <a:fontRef idx="minor">
            <a:schemeClr val="tx1"/>
          </a:fontRef>
        </p:style>
      </p:cxnSp>
      <p:pic>
        <p:nvPicPr>
          <p:cNvPr id="1028" name="Picture 4">
            <a:extLst>
              <a:ext uri="{FF2B5EF4-FFF2-40B4-BE49-F238E27FC236}">
                <a16:creationId xmlns:a16="http://schemas.microsoft.com/office/drawing/2014/main" id="{4811D775-F922-CB8E-64F5-ECEAAE9A3D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318" y="6582276"/>
            <a:ext cx="3273824" cy="861199"/>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4">
            <a:extLst>
              <a:ext uri="{FF2B5EF4-FFF2-40B4-BE49-F238E27FC236}">
                <a16:creationId xmlns:a16="http://schemas.microsoft.com/office/drawing/2014/main" id="{6597DA5F-DA1E-74F4-0ECE-A82E0929BCBE}"/>
              </a:ext>
            </a:extLst>
          </p:cNvPr>
          <p:cNvPicPr>
            <a:picLocks noChangeAspect="1"/>
          </p:cNvPicPr>
          <p:nvPr/>
        </p:nvPicPr>
        <p:blipFill>
          <a:blip r:embed="rId5"/>
          <a:stretch>
            <a:fillRect/>
          </a:stretch>
        </p:blipFill>
        <p:spPr>
          <a:xfrm>
            <a:off x="3389272" y="2626033"/>
            <a:ext cx="3388182" cy="1404070"/>
          </a:xfrm>
          <a:prstGeom prst="rect">
            <a:avLst/>
          </a:prstGeom>
        </p:spPr>
      </p:pic>
      <p:pic>
        <p:nvPicPr>
          <p:cNvPr id="1030" name="Picture 6" descr="Young people with eating disorders in England on the rise | Children's  Commissioner for England">
            <a:extLst>
              <a:ext uri="{FF2B5EF4-FFF2-40B4-BE49-F238E27FC236}">
                <a16:creationId xmlns:a16="http://schemas.microsoft.com/office/drawing/2014/main" id="{CEEF94DF-487E-3F47-7F44-6FCB7C8EF07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91905" y="6553339"/>
            <a:ext cx="3354215" cy="1086362"/>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97B2C372-0383-AA49-4E28-E7D1A0151E50}"/>
              </a:ext>
            </a:extLst>
          </p:cNvPr>
          <p:cNvSpPr txBox="1"/>
          <p:nvPr/>
        </p:nvSpPr>
        <p:spPr>
          <a:xfrm>
            <a:off x="5562600" y="3964468"/>
            <a:ext cx="1232910" cy="184666"/>
          </a:xfrm>
          <a:prstGeom prst="rect">
            <a:avLst/>
          </a:prstGeom>
          <a:noFill/>
        </p:spPr>
        <p:txBody>
          <a:bodyPr wrap="square" rtlCol="0">
            <a:spAutoFit/>
          </a:bodyPr>
          <a:lstStyle/>
          <a:p>
            <a:r>
              <a:rPr lang="en-US" sz="600" dirty="0">
                <a:latin typeface="Arial" panose="020B0604020202020204" pitchFamily="34" charset="0"/>
                <a:cs typeface="Arial" panose="020B0604020202020204" pitchFamily="34" charset="0"/>
              </a:rPr>
              <a:t>Western Oregon Uni (n.d.)</a:t>
            </a:r>
          </a:p>
        </p:txBody>
      </p:sp>
      <p:sp>
        <p:nvSpPr>
          <p:cNvPr id="14" name="TextBox 13">
            <a:extLst>
              <a:ext uri="{FF2B5EF4-FFF2-40B4-BE49-F238E27FC236}">
                <a16:creationId xmlns:a16="http://schemas.microsoft.com/office/drawing/2014/main" id="{F9E675FF-EB4B-BBF1-1E7A-3C107BBE3338}"/>
              </a:ext>
            </a:extLst>
          </p:cNvPr>
          <p:cNvSpPr txBox="1"/>
          <p:nvPr/>
        </p:nvSpPr>
        <p:spPr>
          <a:xfrm>
            <a:off x="33867" y="7254035"/>
            <a:ext cx="1069716" cy="219612"/>
          </a:xfrm>
          <a:prstGeom prst="rect">
            <a:avLst/>
          </a:prstGeom>
          <a:noFill/>
        </p:spPr>
        <p:txBody>
          <a:bodyPr wrap="square" rtlCol="0">
            <a:spAutoFit/>
          </a:bodyPr>
          <a:lstStyle/>
          <a:p>
            <a:r>
              <a:rPr lang="en-US" dirty="0">
                <a:solidFill>
                  <a:schemeClr val="bg1"/>
                </a:solidFill>
              </a:rPr>
              <a:t>FBT (2026)</a:t>
            </a:r>
          </a:p>
        </p:txBody>
      </p:sp>
      <p:sp>
        <p:nvSpPr>
          <p:cNvPr id="15" name="TextBox 14">
            <a:extLst>
              <a:ext uri="{FF2B5EF4-FFF2-40B4-BE49-F238E27FC236}">
                <a16:creationId xmlns:a16="http://schemas.microsoft.com/office/drawing/2014/main" id="{4E886541-5FB6-56AF-7A6F-70A02B874203}"/>
              </a:ext>
            </a:extLst>
          </p:cNvPr>
          <p:cNvSpPr txBox="1"/>
          <p:nvPr/>
        </p:nvSpPr>
        <p:spPr>
          <a:xfrm>
            <a:off x="1" y="527192"/>
            <a:ext cx="219438" cy="261610"/>
          </a:xfrm>
          <a:prstGeom prst="rect">
            <a:avLst/>
          </a:prstGeom>
          <a:solidFill>
            <a:srgbClr val="00B0F0"/>
          </a:solidFill>
        </p:spPr>
        <p:txBody>
          <a:bodyPr wrap="square" rtlCol="0">
            <a:spAutoFit/>
          </a:bodyPr>
          <a:lstStyle/>
          <a:p>
            <a:r>
              <a:rPr lang="en-US" sz="1100" b="1" dirty="0"/>
              <a:t>1</a:t>
            </a:r>
          </a:p>
        </p:txBody>
      </p:sp>
      <p:sp>
        <p:nvSpPr>
          <p:cNvPr id="16" name="TextBox 15">
            <a:extLst>
              <a:ext uri="{FF2B5EF4-FFF2-40B4-BE49-F238E27FC236}">
                <a16:creationId xmlns:a16="http://schemas.microsoft.com/office/drawing/2014/main" id="{B9086DB2-E3D5-65CE-627A-EDDD32B5D109}"/>
              </a:ext>
            </a:extLst>
          </p:cNvPr>
          <p:cNvSpPr txBox="1"/>
          <p:nvPr/>
        </p:nvSpPr>
        <p:spPr>
          <a:xfrm>
            <a:off x="3369373" y="527192"/>
            <a:ext cx="212027" cy="253916"/>
          </a:xfrm>
          <a:prstGeom prst="rect">
            <a:avLst/>
          </a:prstGeom>
          <a:solidFill>
            <a:srgbClr val="00B0F0"/>
          </a:solidFill>
        </p:spPr>
        <p:txBody>
          <a:bodyPr wrap="square" rtlCol="0">
            <a:spAutoFit/>
          </a:bodyPr>
          <a:lstStyle/>
          <a:p>
            <a:r>
              <a:rPr lang="en-US" sz="1050" b="1" dirty="0">
                <a:latin typeface="Arial" panose="020B0604020202020204" pitchFamily="34" charset="0"/>
                <a:cs typeface="Arial" panose="020B0604020202020204" pitchFamily="34" charset="0"/>
              </a:rPr>
              <a:t>2</a:t>
            </a:r>
          </a:p>
        </p:txBody>
      </p:sp>
      <p:sp>
        <p:nvSpPr>
          <p:cNvPr id="17" name="TextBox 16">
            <a:extLst>
              <a:ext uri="{FF2B5EF4-FFF2-40B4-BE49-F238E27FC236}">
                <a16:creationId xmlns:a16="http://schemas.microsoft.com/office/drawing/2014/main" id="{04F32907-55CE-E803-303E-EC1498E74989}"/>
              </a:ext>
            </a:extLst>
          </p:cNvPr>
          <p:cNvSpPr txBox="1"/>
          <p:nvPr/>
        </p:nvSpPr>
        <p:spPr>
          <a:xfrm>
            <a:off x="0" y="3964468"/>
            <a:ext cx="228600" cy="253916"/>
          </a:xfrm>
          <a:prstGeom prst="rect">
            <a:avLst/>
          </a:prstGeom>
          <a:solidFill>
            <a:srgbClr val="00B0F0"/>
          </a:solidFill>
        </p:spPr>
        <p:txBody>
          <a:bodyPr wrap="square" rtlCol="0">
            <a:spAutoFit/>
          </a:bodyPr>
          <a:lstStyle/>
          <a:p>
            <a:r>
              <a:rPr lang="en-US" sz="1050" b="1" dirty="0">
                <a:latin typeface="Arial" panose="020B0604020202020204" pitchFamily="34" charset="0"/>
                <a:cs typeface="Arial" panose="020B0604020202020204" pitchFamily="34" charset="0"/>
              </a:rPr>
              <a:t>3</a:t>
            </a:r>
          </a:p>
        </p:txBody>
      </p:sp>
      <p:sp>
        <p:nvSpPr>
          <p:cNvPr id="26" name="TextBox 25">
            <a:extLst>
              <a:ext uri="{FF2B5EF4-FFF2-40B4-BE49-F238E27FC236}">
                <a16:creationId xmlns:a16="http://schemas.microsoft.com/office/drawing/2014/main" id="{EA624DD2-0075-DC29-9DE6-9A7DC1F1D731}"/>
              </a:ext>
            </a:extLst>
          </p:cNvPr>
          <p:cNvSpPr txBox="1"/>
          <p:nvPr/>
        </p:nvSpPr>
        <p:spPr>
          <a:xfrm>
            <a:off x="3387846" y="4030103"/>
            <a:ext cx="244468" cy="253916"/>
          </a:xfrm>
          <a:prstGeom prst="rect">
            <a:avLst/>
          </a:prstGeom>
          <a:solidFill>
            <a:srgbClr val="00B0F0"/>
          </a:solidFill>
        </p:spPr>
        <p:txBody>
          <a:bodyPr wrap="square" rtlCol="0">
            <a:spAutoFit/>
          </a:bodyPr>
          <a:lstStyle/>
          <a:p>
            <a:r>
              <a:rPr lang="en-US" sz="1050" dirty="0">
                <a:latin typeface="Arial" panose="020B0604020202020204" pitchFamily="34" charset="0"/>
                <a:cs typeface="Arial" panose="020B0604020202020204" pitchFamily="34" charset="0"/>
              </a:rPr>
              <a:t>4</a:t>
            </a:r>
          </a:p>
        </p:txBody>
      </p:sp>
      <p:sp>
        <p:nvSpPr>
          <p:cNvPr id="29" name="TextBox 28">
            <a:extLst>
              <a:ext uri="{FF2B5EF4-FFF2-40B4-BE49-F238E27FC236}">
                <a16:creationId xmlns:a16="http://schemas.microsoft.com/office/drawing/2014/main" id="{CD14E49F-0264-C1F1-9BCC-D75FA63D9A54}"/>
              </a:ext>
            </a:extLst>
          </p:cNvPr>
          <p:cNvSpPr txBox="1"/>
          <p:nvPr/>
        </p:nvSpPr>
        <p:spPr>
          <a:xfrm>
            <a:off x="52450" y="7503819"/>
            <a:ext cx="239790" cy="253916"/>
          </a:xfrm>
          <a:prstGeom prst="rect">
            <a:avLst/>
          </a:prstGeom>
          <a:solidFill>
            <a:srgbClr val="00B0F0"/>
          </a:solidFill>
        </p:spPr>
        <p:txBody>
          <a:bodyPr wrap="square" rtlCol="0">
            <a:spAutoFit/>
          </a:bodyPr>
          <a:lstStyle/>
          <a:p>
            <a:r>
              <a:rPr lang="en-US" sz="1050" b="1" dirty="0">
                <a:latin typeface="Arial" panose="020B0604020202020204" pitchFamily="34" charset="0"/>
                <a:cs typeface="Arial" panose="020B0604020202020204" pitchFamily="34" charset="0"/>
              </a:rPr>
              <a:t>5</a:t>
            </a:r>
          </a:p>
        </p:txBody>
      </p:sp>
      <p:sp>
        <p:nvSpPr>
          <p:cNvPr id="30" name="TextBox 29">
            <a:extLst>
              <a:ext uri="{FF2B5EF4-FFF2-40B4-BE49-F238E27FC236}">
                <a16:creationId xmlns:a16="http://schemas.microsoft.com/office/drawing/2014/main" id="{A447268C-57A7-D713-2921-E5EF082776C2}"/>
              </a:ext>
            </a:extLst>
          </p:cNvPr>
          <p:cNvSpPr txBox="1"/>
          <p:nvPr/>
        </p:nvSpPr>
        <p:spPr>
          <a:xfrm>
            <a:off x="3380584" y="7671463"/>
            <a:ext cx="244468" cy="253916"/>
          </a:xfrm>
          <a:prstGeom prst="rect">
            <a:avLst/>
          </a:prstGeom>
          <a:solidFill>
            <a:srgbClr val="00B0F0"/>
          </a:solidFill>
        </p:spPr>
        <p:txBody>
          <a:bodyPr wrap="square" rtlCol="0">
            <a:spAutoFit/>
          </a:bodyPr>
          <a:lstStyle/>
          <a:p>
            <a:r>
              <a:rPr lang="en-US" sz="1050" b="1" dirty="0">
                <a:latin typeface="Arial" panose="020B0604020202020204" pitchFamily="34" charset="0"/>
                <a:cs typeface="Arial" panose="020B0604020202020204" pitchFamily="34" charset="0"/>
              </a:rPr>
              <a:t>6</a:t>
            </a:r>
          </a:p>
        </p:txBody>
      </p:sp>
      <p:sp>
        <p:nvSpPr>
          <p:cNvPr id="36" name="TextBox 35">
            <a:extLst>
              <a:ext uri="{FF2B5EF4-FFF2-40B4-BE49-F238E27FC236}">
                <a16:creationId xmlns:a16="http://schemas.microsoft.com/office/drawing/2014/main" id="{E50D5ED7-50C1-D0DD-BEBC-82A9F70241F8}"/>
              </a:ext>
            </a:extLst>
          </p:cNvPr>
          <p:cNvSpPr txBox="1"/>
          <p:nvPr/>
        </p:nvSpPr>
        <p:spPr>
          <a:xfrm>
            <a:off x="2286000" y="3581400"/>
            <a:ext cx="1010142" cy="346890"/>
          </a:xfrm>
          <a:prstGeom prst="rect">
            <a:avLst/>
          </a:prstGeom>
          <a:noFill/>
        </p:spPr>
        <p:txBody>
          <a:bodyPr wrap="square" rtlCol="0">
            <a:spAutoFit/>
          </a:bodyPr>
          <a:lstStyle/>
          <a:p>
            <a:endParaRPr lang="en-US" dirty="0"/>
          </a:p>
          <a:p>
            <a:r>
              <a:rPr lang="en-US" dirty="0"/>
              <a:t>Source: Self create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EE62E3-F0DF-D9FE-D74B-D2D821370F02}"/>
            </a:ext>
          </a:extLst>
        </p:cNvPr>
        <p:cNvGrpSpPr/>
        <p:nvPr/>
      </p:nvGrpSpPr>
      <p:grpSpPr>
        <a:xfrm>
          <a:off x="0" y="0"/>
          <a:ext cx="0" cy="0"/>
          <a:chOff x="0" y="0"/>
          <a:chExt cx="0" cy="0"/>
        </a:xfrm>
      </p:grpSpPr>
      <p:grpSp>
        <p:nvGrpSpPr>
          <p:cNvPr id="11" name="Group 5">
            <a:extLst>
              <a:ext uri="{FF2B5EF4-FFF2-40B4-BE49-F238E27FC236}">
                <a16:creationId xmlns:a16="http://schemas.microsoft.com/office/drawing/2014/main" id="{9EBA6421-0368-78CC-A25C-F50F996AFFB3}"/>
              </a:ext>
            </a:extLst>
          </p:cNvPr>
          <p:cNvGrpSpPr/>
          <p:nvPr/>
        </p:nvGrpSpPr>
        <p:grpSpPr>
          <a:xfrm>
            <a:off x="0" y="-201280"/>
            <a:ext cx="6934200" cy="10183479"/>
            <a:chOff x="0" y="-114128"/>
            <a:chExt cx="1267168" cy="1289335"/>
          </a:xfrm>
          <a:solidFill>
            <a:schemeClr val="bg2"/>
          </a:solidFill>
        </p:grpSpPr>
        <p:sp>
          <p:nvSpPr>
            <p:cNvPr id="13" name="Freeform 6">
              <a:extLst>
                <a:ext uri="{FF2B5EF4-FFF2-40B4-BE49-F238E27FC236}">
                  <a16:creationId xmlns:a16="http://schemas.microsoft.com/office/drawing/2014/main" id="{4BA031A0-7989-EF32-50FC-A6D06F82C197}"/>
                </a:ext>
              </a:extLst>
            </p:cNvPr>
            <p:cNvSpPr/>
            <p:nvPr/>
          </p:nvSpPr>
          <p:spPr>
            <a:xfrm>
              <a:off x="0" y="0"/>
              <a:ext cx="1267168" cy="1175207"/>
            </a:xfrm>
            <a:custGeom>
              <a:avLst/>
              <a:gdLst/>
              <a:ahLst/>
              <a:cxnLst/>
              <a:rect l="l" t="t" r="r" b="b"/>
              <a:pathLst>
                <a:path w="1267168" h="1175207">
                  <a:moveTo>
                    <a:pt x="0" y="0"/>
                  </a:moveTo>
                  <a:lnTo>
                    <a:pt x="1267168" y="0"/>
                  </a:lnTo>
                  <a:lnTo>
                    <a:pt x="1267168" y="1175207"/>
                  </a:lnTo>
                  <a:lnTo>
                    <a:pt x="0" y="1175207"/>
                  </a:lnTo>
                  <a:close/>
                </a:path>
              </a:pathLst>
            </a:custGeom>
            <a:grpFill/>
            <a:ln cap="sq">
              <a:noFill/>
              <a:prstDash val="solid"/>
              <a:miter/>
            </a:ln>
          </p:spPr>
          <p:txBody>
            <a:bodyPr/>
            <a:lstStyle/>
            <a:p>
              <a:endParaRPr lang="en-GB" sz="375" dirty="0"/>
            </a:p>
          </p:txBody>
        </p:sp>
        <p:sp>
          <p:nvSpPr>
            <p:cNvPr id="14" name="TextBox 7">
              <a:extLst>
                <a:ext uri="{FF2B5EF4-FFF2-40B4-BE49-F238E27FC236}">
                  <a16:creationId xmlns:a16="http://schemas.microsoft.com/office/drawing/2014/main" id="{F794723B-EFDC-C77D-CD5B-797FDE00D34F}"/>
                </a:ext>
              </a:extLst>
            </p:cNvPr>
            <p:cNvSpPr txBox="1"/>
            <p:nvPr/>
          </p:nvSpPr>
          <p:spPr>
            <a:xfrm>
              <a:off x="0" y="-114128"/>
              <a:ext cx="1267168" cy="1241882"/>
            </a:xfrm>
            <a:prstGeom prst="rect">
              <a:avLst/>
            </a:prstGeom>
            <a:grpFill/>
          </p:spPr>
          <p:txBody>
            <a:bodyPr lIns="10588" tIns="10588" rIns="10588" bIns="10588" rtlCol="0" anchor="ctr"/>
            <a:lstStyle/>
            <a:p>
              <a:pPr algn="ctr">
                <a:lnSpc>
                  <a:spcPts val="1809"/>
                </a:lnSpc>
                <a:spcBef>
                  <a:spcPct val="0"/>
                </a:spcBef>
              </a:pPr>
              <a:endParaRPr sz="375"/>
            </a:p>
          </p:txBody>
        </p:sp>
      </p:grpSp>
      <p:sp>
        <p:nvSpPr>
          <p:cNvPr id="15" name="TextBox 25">
            <a:extLst>
              <a:ext uri="{FF2B5EF4-FFF2-40B4-BE49-F238E27FC236}">
                <a16:creationId xmlns:a16="http://schemas.microsoft.com/office/drawing/2014/main" id="{3B058695-C6A4-F64A-BE0E-D9ECDD8F3AE5}"/>
              </a:ext>
            </a:extLst>
          </p:cNvPr>
          <p:cNvSpPr txBox="1"/>
          <p:nvPr/>
        </p:nvSpPr>
        <p:spPr>
          <a:xfrm>
            <a:off x="2438400" y="493920"/>
            <a:ext cx="2246755" cy="206210"/>
          </a:xfrm>
          <a:prstGeom prst="rect">
            <a:avLst/>
          </a:prstGeom>
        </p:spPr>
        <p:txBody>
          <a:bodyPr wrap="square" lIns="0" tIns="0" rIns="0" bIns="0" rtlCol="0" anchor="t">
            <a:spAutoFit/>
          </a:bodyPr>
          <a:lstStyle/>
          <a:p>
            <a:pPr algn="ctr">
              <a:lnSpc>
                <a:spcPts val="1751"/>
              </a:lnSpc>
              <a:spcBef>
                <a:spcPct val="0"/>
              </a:spcBef>
            </a:pPr>
            <a:r>
              <a:rPr lang="en-US" sz="1100" b="1" u="sng" dirty="0">
                <a:solidFill>
                  <a:srgbClr val="000000"/>
                </a:solidFill>
                <a:latin typeface="Times New Roman"/>
                <a:ea typeface="Times New Roman"/>
                <a:cs typeface="Times New Roman"/>
                <a:sym typeface="Times New Roman"/>
              </a:rPr>
              <a:t>REFERNCES</a:t>
            </a:r>
            <a:endParaRPr lang="en-US" sz="800" b="1" u="sng" dirty="0">
              <a:solidFill>
                <a:srgbClr val="000000"/>
              </a:solidFill>
              <a:latin typeface="Times New Roman"/>
              <a:ea typeface="Times New Roman"/>
              <a:cs typeface="Times New Roman"/>
              <a:sym typeface="Times New Roman"/>
            </a:endParaRPr>
          </a:p>
        </p:txBody>
      </p:sp>
      <p:sp>
        <p:nvSpPr>
          <p:cNvPr id="16" name="TextBox 27">
            <a:extLst>
              <a:ext uri="{FF2B5EF4-FFF2-40B4-BE49-F238E27FC236}">
                <a16:creationId xmlns:a16="http://schemas.microsoft.com/office/drawing/2014/main" id="{A84B4A2A-031E-F829-567C-67703205753B}"/>
              </a:ext>
            </a:extLst>
          </p:cNvPr>
          <p:cNvSpPr txBox="1"/>
          <p:nvPr/>
        </p:nvSpPr>
        <p:spPr>
          <a:xfrm>
            <a:off x="112199" y="1295400"/>
            <a:ext cx="6709801" cy="7771358"/>
          </a:xfrm>
          <a:prstGeom prst="rect">
            <a:avLst/>
          </a:prstGeom>
        </p:spPr>
        <p:txBody>
          <a:bodyPr wrap="square" lIns="0" tIns="0" rIns="0" bIns="0" rtlCol="0" anchor="t">
            <a:spAutoFit/>
          </a:bodyPr>
          <a:lstStyle/>
          <a:p>
            <a:r>
              <a:rPr lang="en-GB" sz="1100" dirty="0">
                <a:latin typeface="Arial" panose="020B0604020202020204" pitchFamily="34" charset="0"/>
                <a:cs typeface="Arial" panose="020B0604020202020204" pitchFamily="34" charset="0"/>
              </a:rPr>
              <a:t>Aird, C.S., Reisinger, B.A., Webb, S.N. and Gleaves, D.H. (2025) Comparing social stigma of anorexia nervosa, bulimia nervosa, and binge-eating disorder: A quantitative experimental study, </a:t>
            </a:r>
            <a:r>
              <a:rPr lang="en-GB" sz="1100" i="1" dirty="0">
                <a:latin typeface="Arial" panose="020B0604020202020204" pitchFamily="34" charset="0"/>
                <a:cs typeface="Arial" panose="020B0604020202020204" pitchFamily="34" charset="0"/>
              </a:rPr>
              <a:t>Journal of Eating Disorders</a:t>
            </a:r>
            <a:r>
              <a:rPr lang="en-GB" sz="1100" dirty="0">
                <a:latin typeface="Arial" panose="020B0604020202020204" pitchFamily="34" charset="0"/>
                <a:cs typeface="Arial" panose="020B0604020202020204" pitchFamily="34" charset="0"/>
              </a:rPr>
              <a:t>, 13(1), p.15.</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Bryant, E., </a:t>
            </a:r>
            <a:r>
              <a:rPr lang="en-GB" sz="1100" dirty="0" err="1">
                <a:latin typeface="Arial" panose="020B0604020202020204" pitchFamily="34" charset="0"/>
                <a:cs typeface="Arial" panose="020B0604020202020204" pitchFamily="34" charset="0"/>
              </a:rPr>
              <a:t>Touyz</a:t>
            </a:r>
            <a:r>
              <a:rPr lang="en-GB" sz="1100" dirty="0">
                <a:latin typeface="Arial" panose="020B0604020202020204" pitchFamily="34" charset="0"/>
                <a:cs typeface="Arial" panose="020B0604020202020204" pitchFamily="34" charset="0"/>
              </a:rPr>
              <a:t>, S., Oldershaw, A., Treasure, J. and Maguire, S. (2026) Anorexia nervosa: 150 years of critical theory, </a:t>
            </a:r>
            <a:r>
              <a:rPr lang="en-GB" sz="1100" i="1" dirty="0">
                <a:latin typeface="Arial" panose="020B0604020202020204" pitchFamily="34" charset="0"/>
                <a:cs typeface="Arial" panose="020B0604020202020204" pitchFamily="34" charset="0"/>
              </a:rPr>
              <a:t>Journal of Eating Disorders</a:t>
            </a:r>
            <a:r>
              <a:rPr lang="en-GB" sz="1100" dirty="0">
                <a:latin typeface="Arial" panose="020B0604020202020204" pitchFamily="34" charset="0"/>
                <a:cs typeface="Arial" panose="020B0604020202020204" pitchFamily="34" charset="0"/>
              </a:rPr>
              <a:t>.</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Eisler, I., Simic, M., Fonagy, P. and Bryant‑Waugh, R. (2022) Implementing service transformation for children and adolescents with eating disorders across England: the theory, politics, and pragmatics of large-scale service reform, </a:t>
            </a:r>
            <a:r>
              <a:rPr lang="en-GB" sz="1100" i="1" dirty="0">
                <a:latin typeface="Arial" panose="020B0604020202020204" pitchFamily="34" charset="0"/>
                <a:cs typeface="Arial" panose="020B0604020202020204" pitchFamily="34" charset="0"/>
              </a:rPr>
              <a:t>Journal of Eating Disorders</a:t>
            </a:r>
            <a:r>
              <a:rPr lang="en-GB" sz="1100" dirty="0">
                <a:latin typeface="Arial" panose="020B0604020202020204" pitchFamily="34" charset="0"/>
                <a:cs typeface="Arial" panose="020B0604020202020204" pitchFamily="34" charset="0"/>
              </a:rPr>
              <a:t>, 10(1), p.146.</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Fornari, V., </a:t>
            </a:r>
            <a:r>
              <a:rPr lang="en-GB" sz="1100" dirty="0" err="1">
                <a:latin typeface="Arial" panose="020B0604020202020204" pitchFamily="34" charset="0"/>
                <a:cs typeface="Arial" panose="020B0604020202020204" pitchFamily="34" charset="0"/>
              </a:rPr>
              <a:t>Dancyger</a:t>
            </a:r>
            <a:r>
              <a:rPr lang="en-GB" sz="1100" dirty="0">
                <a:latin typeface="Arial" panose="020B0604020202020204" pitchFamily="34" charset="0"/>
                <a:cs typeface="Arial" panose="020B0604020202020204" pitchFamily="34" charset="0"/>
              </a:rPr>
              <a:t>, I.F., Fisher, M. and Zimmerman, J. (2025) Anorexia and bulimia nervosa in adolescents: medical, nutritional, psychological and psychiatric evaluation and management, </a:t>
            </a:r>
            <a:r>
              <a:rPr lang="en-GB" sz="1100" i="1" dirty="0" err="1">
                <a:latin typeface="Arial" panose="020B0604020202020204" pitchFamily="34" charset="0"/>
                <a:cs typeface="Arial" panose="020B0604020202020204" pitchFamily="34" charset="0"/>
              </a:rPr>
              <a:t>Pediatric</a:t>
            </a:r>
            <a:r>
              <a:rPr lang="en-GB" sz="1100" i="1" dirty="0">
                <a:latin typeface="Arial" panose="020B0604020202020204" pitchFamily="34" charset="0"/>
                <a:cs typeface="Arial" panose="020B0604020202020204" pitchFamily="34" charset="0"/>
              </a:rPr>
              <a:t> Medicine</a:t>
            </a:r>
            <a:r>
              <a:rPr lang="en-GB" sz="1100" dirty="0">
                <a:latin typeface="Arial" panose="020B0604020202020204" pitchFamily="34" charset="0"/>
                <a:cs typeface="Arial" panose="020B0604020202020204" pitchFamily="34" charset="0"/>
              </a:rPr>
              <a:t>, 8, p.5.</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Grilo, C.M. (2024) Treatment of eating disorders: status, challenges, and future directions, </a:t>
            </a:r>
            <a:r>
              <a:rPr lang="en-GB" sz="1100" i="1" dirty="0">
                <a:latin typeface="Arial" panose="020B0604020202020204" pitchFamily="34" charset="0"/>
                <a:cs typeface="Arial" panose="020B0604020202020204" pitchFamily="34" charset="0"/>
              </a:rPr>
              <a:t>Annual Review of Clinical Psychology</a:t>
            </a:r>
            <a:r>
              <a:rPr lang="en-GB" sz="1100" dirty="0">
                <a:latin typeface="Arial" panose="020B0604020202020204" pitchFamily="34" charset="0"/>
                <a:cs typeface="Arial" panose="020B0604020202020204" pitchFamily="34" charset="0"/>
              </a:rPr>
              <a:t>, 20.</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Halbeisen, G., </a:t>
            </a:r>
            <a:r>
              <a:rPr lang="en-GB" sz="1100" dirty="0" err="1">
                <a:latin typeface="Arial" panose="020B0604020202020204" pitchFamily="34" charset="0"/>
                <a:cs typeface="Arial" panose="020B0604020202020204" pitchFamily="34" charset="0"/>
              </a:rPr>
              <a:t>Braks</a:t>
            </a:r>
            <a:r>
              <a:rPr lang="en-GB" sz="1100" dirty="0">
                <a:latin typeface="Arial" panose="020B0604020202020204" pitchFamily="34" charset="0"/>
                <a:cs typeface="Arial" panose="020B0604020202020204" pitchFamily="34" charset="0"/>
              </a:rPr>
              <a:t>, K., Huber, T.J. and </a:t>
            </a:r>
            <a:r>
              <a:rPr lang="en-GB" sz="1100" dirty="0" err="1">
                <a:latin typeface="Arial" panose="020B0604020202020204" pitchFamily="34" charset="0"/>
                <a:cs typeface="Arial" panose="020B0604020202020204" pitchFamily="34" charset="0"/>
              </a:rPr>
              <a:t>Paslakis</a:t>
            </a:r>
            <a:r>
              <a:rPr lang="en-GB" sz="1100" dirty="0">
                <a:latin typeface="Arial" panose="020B0604020202020204" pitchFamily="34" charset="0"/>
                <a:cs typeface="Arial" panose="020B0604020202020204" pitchFamily="34" charset="0"/>
              </a:rPr>
              <a:t>, G. (2022) Gender differences in treatment outcomes for eating disorders: a case‑matched, retrospective pre–post comparison, </a:t>
            </a:r>
            <a:r>
              <a:rPr lang="en-GB" sz="1100" i="1" dirty="0">
                <a:latin typeface="Arial" panose="020B0604020202020204" pitchFamily="34" charset="0"/>
                <a:cs typeface="Arial" panose="020B0604020202020204" pitchFamily="34" charset="0"/>
              </a:rPr>
              <a:t>Nutrients</a:t>
            </a:r>
            <a:r>
              <a:rPr lang="en-GB" sz="1100" dirty="0">
                <a:latin typeface="Arial" panose="020B0604020202020204" pitchFamily="34" charset="0"/>
                <a:cs typeface="Arial" panose="020B0604020202020204" pitchFamily="34" charset="0"/>
              </a:rPr>
              <a:t>, 14(11), p.2240.</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Himmerich, H. and Treasure, J. (2024) Anorexia nervosa: diagnostic, therapeutic, and risk biomarkers in clinical practice, </a:t>
            </a:r>
            <a:r>
              <a:rPr lang="en-GB" sz="1100" i="1" dirty="0">
                <a:latin typeface="Arial" panose="020B0604020202020204" pitchFamily="34" charset="0"/>
                <a:cs typeface="Arial" panose="020B0604020202020204" pitchFamily="34" charset="0"/>
              </a:rPr>
              <a:t>Trends in Molecular Medicine</a:t>
            </a:r>
            <a:r>
              <a:rPr lang="en-GB" sz="1100" dirty="0">
                <a:latin typeface="Arial" panose="020B0604020202020204" pitchFamily="34" charset="0"/>
                <a:cs typeface="Arial" panose="020B0604020202020204" pitchFamily="34" charset="0"/>
              </a:rPr>
              <a:t>, 30(4), pp.350–360.</a:t>
            </a:r>
          </a:p>
          <a:p>
            <a:endParaRPr lang="en-GB" sz="1100" dirty="0">
              <a:latin typeface="Arial" panose="020B0604020202020204" pitchFamily="34" charset="0"/>
              <a:cs typeface="Arial" panose="020B0604020202020204" pitchFamily="34" charset="0"/>
            </a:endParaRPr>
          </a:p>
          <a:p>
            <a:r>
              <a:rPr lang="en-GB" sz="1100" dirty="0" err="1">
                <a:latin typeface="Arial" panose="020B0604020202020204" pitchFamily="34" charset="0"/>
                <a:cs typeface="Arial" panose="020B0604020202020204" pitchFamily="34" charset="0"/>
              </a:rPr>
              <a:t>Lubieniecki</a:t>
            </a:r>
            <a:r>
              <a:rPr lang="en-GB" sz="1100" dirty="0">
                <a:latin typeface="Arial" panose="020B0604020202020204" pitchFamily="34" charset="0"/>
                <a:cs typeface="Arial" panose="020B0604020202020204" pitchFamily="34" charset="0"/>
              </a:rPr>
              <a:t>, G., Fernando, A.N., Randhawa, A., Cowlishaw, S. and Sharp, G. (2024) Perceived clinician stigma and its impact on eating disorder treatment experiences: a systematic review of the lived experience literature, </a:t>
            </a:r>
            <a:r>
              <a:rPr lang="en-GB" sz="1100" i="1" dirty="0">
                <a:latin typeface="Arial" panose="020B0604020202020204" pitchFamily="34" charset="0"/>
                <a:cs typeface="Arial" panose="020B0604020202020204" pitchFamily="34" charset="0"/>
              </a:rPr>
              <a:t>Journal of </a:t>
            </a:r>
          </a:p>
          <a:p>
            <a:r>
              <a:rPr lang="en-GB" sz="1100" i="1" dirty="0">
                <a:latin typeface="Arial" panose="020B0604020202020204" pitchFamily="34" charset="0"/>
                <a:cs typeface="Arial" panose="020B0604020202020204" pitchFamily="34" charset="0"/>
              </a:rPr>
              <a:t>Eating Disorders</a:t>
            </a:r>
            <a:r>
              <a:rPr lang="en-GB" sz="1100" dirty="0">
                <a:latin typeface="Arial" panose="020B0604020202020204" pitchFamily="34" charset="0"/>
                <a:cs typeface="Arial" panose="020B0604020202020204" pitchFamily="34" charset="0"/>
              </a:rPr>
              <a:t>, 12(1), p.161.</a:t>
            </a:r>
          </a:p>
          <a:p>
            <a:endParaRPr lang="en-GB" sz="1100" dirty="0">
              <a:latin typeface="Arial" panose="020B0604020202020204" pitchFamily="34" charset="0"/>
              <a:cs typeface="Arial" panose="020B0604020202020204" pitchFamily="34" charset="0"/>
            </a:endParaRPr>
          </a:p>
          <a:p>
            <a:r>
              <a:rPr lang="en-GB" sz="1100" dirty="0" err="1">
                <a:latin typeface="Arial" panose="020B0604020202020204" pitchFamily="34" charset="0"/>
                <a:cs typeface="Arial" panose="020B0604020202020204" pitchFamily="34" charset="0"/>
              </a:rPr>
              <a:t>Nitional</a:t>
            </a:r>
            <a:r>
              <a:rPr lang="en-GB" sz="1100" dirty="0">
                <a:latin typeface="Arial" panose="020B0604020202020204" pitchFamily="34" charset="0"/>
                <a:cs typeface="Arial" panose="020B0604020202020204" pitchFamily="34" charset="0"/>
              </a:rPr>
              <a:t> Institute for Health and Care Excellence (2024) </a:t>
            </a:r>
            <a:r>
              <a:rPr lang="en-GB" sz="1100" i="1" dirty="0">
                <a:latin typeface="Arial" panose="020B0604020202020204" pitchFamily="34" charset="0"/>
                <a:cs typeface="Arial" panose="020B0604020202020204" pitchFamily="34" charset="0"/>
              </a:rPr>
              <a:t>Eating disorders: recognition and treatment</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2"/>
              </a:rPr>
              <a:t>https://www.nice.org.uk/guidance/ng69</a:t>
            </a:r>
            <a:r>
              <a:rPr lang="en-GB" sz="1100" dirty="0">
                <a:latin typeface="Arial" panose="020B0604020202020204" pitchFamily="34" charset="0"/>
                <a:cs typeface="Arial" panose="020B0604020202020204" pitchFamily="34" charset="0"/>
              </a:rPr>
              <a:t>  (Accessed: 27 February 2026).</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Radden, J., Pastore, L. and </a:t>
            </a:r>
            <a:r>
              <a:rPr lang="en-GB" sz="1100" dirty="0" err="1">
                <a:latin typeface="Arial" panose="020B0604020202020204" pitchFamily="34" charset="0"/>
                <a:cs typeface="Arial" panose="020B0604020202020204" pitchFamily="34" charset="0"/>
              </a:rPr>
              <a:t>Dellantonio</a:t>
            </a:r>
            <a:r>
              <a:rPr lang="en-GB" sz="1100" dirty="0">
                <a:latin typeface="Arial" panose="020B0604020202020204" pitchFamily="34" charset="0"/>
                <a:cs typeface="Arial" panose="020B0604020202020204" pitchFamily="34" charset="0"/>
              </a:rPr>
              <a:t>, S. (2024) Introduction: The Anorexia Enigmas, </a:t>
            </a:r>
            <a:r>
              <a:rPr lang="en-GB" sz="1100" i="1" dirty="0">
                <a:latin typeface="Arial" panose="020B0604020202020204" pitchFamily="34" charset="0"/>
                <a:cs typeface="Arial" panose="020B0604020202020204" pitchFamily="34" charset="0"/>
              </a:rPr>
              <a:t>Review of Philosophy and Psychology</a:t>
            </a:r>
            <a:r>
              <a:rPr lang="en-GB" sz="1100" dirty="0">
                <a:latin typeface="Arial" panose="020B0604020202020204" pitchFamily="34" charset="0"/>
                <a:cs typeface="Arial" panose="020B0604020202020204" pitchFamily="34" charset="0"/>
              </a:rPr>
              <a:t>, 15(3), pp.663–684.</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Ramjan, L.M., Smith, B.W., Miskovic‑Wheatley, J., Pathrose, S.P. and Hay, P.J. (2024) Social support for young people with eating disorders—An integrative review, </a:t>
            </a:r>
            <a:r>
              <a:rPr lang="en-GB" sz="1100" i="1" dirty="0">
                <a:latin typeface="Arial" panose="020B0604020202020204" pitchFamily="34" charset="0"/>
                <a:cs typeface="Arial" panose="020B0604020202020204" pitchFamily="34" charset="0"/>
              </a:rPr>
              <a:t>International Journal of Mental Health Nursing</a:t>
            </a:r>
            <a:r>
              <a:rPr lang="en-GB" sz="1100" dirty="0">
                <a:latin typeface="Arial" panose="020B0604020202020204" pitchFamily="34" charset="0"/>
                <a:cs typeface="Arial" panose="020B0604020202020204" pitchFamily="34" charset="0"/>
              </a:rPr>
              <a:t>, 33(6), pp.1615–1636.</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Vanderlinden, J. (2026) Family‑based Therapy for Eating Disorders: From the Milan Model to Contemporary Evidence, </a:t>
            </a:r>
            <a:r>
              <a:rPr lang="en-GB" sz="1100" i="1" dirty="0">
                <a:latin typeface="Arial" panose="020B0604020202020204" pitchFamily="34" charset="0"/>
                <a:cs typeface="Arial" panose="020B0604020202020204" pitchFamily="34" charset="0"/>
              </a:rPr>
              <a:t>Frontiers in Child and Adolescent Psychiatry</a:t>
            </a:r>
            <a:r>
              <a:rPr lang="en-GB" sz="1100" dirty="0">
                <a:latin typeface="Arial" panose="020B0604020202020204" pitchFamily="34" charset="0"/>
                <a:cs typeface="Arial" panose="020B0604020202020204" pitchFamily="34" charset="0"/>
              </a:rPr>
              <a:t>, 5, p.1765146.</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World Health Organization (2022) </a:t>
            </a:r>
            <a:r>
              <a:rPr lang="en-GB" sz="1100" i="1" dirty="0">
                <a:latin typeface="Arial" panose="020B0604020202020204" pitchFamily="34" charset="0"/>
                <a:cs typeface="Arial" panose="020B0604020202020204" pitchFamily="34" charset="0"/>
              </a:rPr>
              <a:t>International Classification of Diseases 11th Revision (ICD 11)</a:t>
            </a:r>
            <a:r>
              <a:rPr lang="en-GB" sz="1100" dirty="0">
                <a:latin typeface="Arial" panose="020B0604020202020204" pitchFamily="34" charset="0"/>
                <a:cs typeface="Arial" panose="020B0604020202020204" pitchFamily="34" charset="0"/>
              </a:rPr>
              <a:t>. Available at: </a:t>
            </a:r>
            <a:r>
              <a:rPr lang="en-GB" sz="1100" u="sng" dirty="0">
                <a:latin typeface="Arial" panose="020B0604020202020204" pitchFamily="34" charset="0"/>
                <a:cs typeface="Arial" panose="020B0604020202020204" pitchFamily="34" charset="0"/>
                <a:hlinkClick r:id="rId3"/>
              </a:rPr>
              <a:t>https://icd.who.int</a:t>
            </a:r>
            <a:r>
              <a:rPr lang="en-GB" sz="1100" dirty="0">
                <a:latin typeface="Arial" panose="020B0604020202020204" pitchFamily="34" charset="0"/>
                <a:cs typeface="Arial" panose="020B0604020202020204" pitchFamily="34" charset="0"/>
              </a:rPr>
              <a:t> (Accessed: 27 February </a:t>
            </a:r>
            <a:r>
              <a:rPr lang="en-GB" sz="1100">
                <a:latin typeface="Arial" panose="020B0604020202020204" pitchFamily="34" charset="0"/>
                <a:cs typeface="Arial" panose="020B0604020202020204" pitchFamily="34" charset="0"/>
              </a:rPr>
              <a:t>2026).</a:t>
            </a:r>
            <a:endParaRPr lang="en-GB" sz="11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000" dirty="0"/>
          </a:p>
        </p:txBody>
      </p:sp>
    </p:spTree>
    <p:extLst>
      <p:ext uri="{BB962C8B-B14F-4D97-AF65-F5344CB8AC3E}">
        <p14:creationId xmlns:p14="http://schemas.microsoft.com/office/powerpoint/2010/main" val="26852389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8827</TotalTime>
  <Words>1467</Words>
  <Application>Microsoft Macintosh PowerPoint</Application>
  <PresentationFormat>A4 Paper (210x297 mm)</PresentationFormat>
  <Paragraphs>107</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Calibri</vt:lpstr>
      <vt:lpstr>Aptos</vt:lpstr>
      <vt:lpstr>Times New Roman</vt:lpstr>
      <vt:lpstr>Wingdings</vt:lpstr>
      <vt:lpstr>Arial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Research Poster in Blue and White Minimal Style</dc:title>
  <cp:lastModifiedBy>Rose Araujo</cp:lastModifiedBy>
  <cp:revision>17</cp:revision>
  <dcterms:created xsi:type="dcterms:W3CDTF">2006-08-16T00:00:00Z</dcterms:created>
  <dcterms:modified xsi:type="dcterms:W3CDTF">2026-03-08T18:28:36Z</dcterms:modified>
  <dc:identifier>DAHBAUs_SsE</dc:identifier>
</cp:coreProperties>
</file>