
<file path=[Content_Types].xml><?xml version="1.0" encoding="utf-8"?>
<Types xmlns="http://schemas.openxmlformats.org/package/2006/content-types">
  <Default Extension="glb" ContentType="model/gltf.binary"/>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sldIdLst>
    <p:sldId id="256" r:id="rId2"/>
    <p:sldId id="257" r:id="rId3"/>
    <p:sldId id="258" r:id="rId4"/>
    <p:sldId id="259" r:id="rId5"/>
    <p:sldId id="262" r:id="rId6"/>
    <p:sldId id="261" r:id="rId7"/>
  </p:sldIdLst>
  <p:sldSz cx="12192000" cy="6858000"/>
  <p:notesSz cx="6858000" cy="9144000"/>
  <p:custShowLst>
    <p:custShow name="Custom Show 1" id="0">
      <p:sldLst>
        <p:sld r:id="rId2"/>
        <p:sld r:id="rId3"/>
        <p:sld r:id="rId4"/>
        <p:sld r:id="rId5"/>
        <p:sld r:id="rId6"/>
        <p:sld r:id="rId7"/>
      </p:sldLst>
    </p:custShow>
  </p:custShow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D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338045-4783-4812-AE0A-029724FFC697}" v="491" dt="2026-07-18T23:09:58.9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60"/>
  </p:normalViewPr>
  <p:slideViewPr>
    <p:cSldViewPr snapToGrid="0">
      <p:cViewPr varScale="1">
        <p:scale>
          <a:sx n="58" d="100"/>
          <a:sy n="58" d="100"/>
        </p:scale>
        <p:origin x="100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spc="0" baseline="0">
                <a:solidFill>
                  <a:schemeClr val="tx1">
                    <a:lumMod val="65000"/>
                    <a:lumOff val="35000"/>
                  </a:schemeClr>
                </a:solidFill>
                <a:latin typeface="+mn-lt"/>
                <a:ea typeface="+mn-ea"/>
                <a:cs typeface="+mn-cs"/>
              </a:defRPr>
            </a:pPr>
            <a:r>
              <a:rPr lang="en-GB"/>
              <a:t>Digital skill report</a:t>
            </a:r>
          </a:p>
        </c:rich>
      </c:tx>
      <c:overlay val="0"/>
      <c:spPr>
        <a:noFill/>
        <a:ln>
          <a:noFill/>
        </a:ln>
        <a:effectLst/>
      </c:spPr>
      <c:txPr>
        <a:bodyPr rot="0" spcFirstLastPara="1" vertOverflow="ellipsis" vert="horz" wrap="square" anchor="ctr" anchorCtr="1"/>
        <a:lstStyle/>
        <a:p>
          <a:pPr>
            <a:defRPr sz="1862"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523870631873497"/>
          <c:y val="0.15658541562911815"/>
          <c:w val="0.88418278128457084"/>
          <c:h val="0.27132325188903877"/>
        </c:manualLayout>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1"/>
                </a:solidFill>
                <a:prstDash val="sysDot"/>
              </a:ln>
              <a:effectLst/>
            </c:spPr>
            <c:trendlineType val="linear"/>
            <c:dispRSqr val="0"/>
            <c:dispEq val="0"/>
          </c:trendline>
          <c:errBars>
            <c:errBarType val="both"/>
            <c:errValType val="stdErr"/>
            <c:noEndCap val="0"/>
            <c:spPr>
              <a:noFill/>
              <a:ln w="9525" cap="flat" cmpd="sng" algn="ctr">
                <a:solidFill>
                  <a:schemeClr val="tx1">
                    <a:lumMod val="65000"/>
                    <a:lumOff val="35000"/>
                  </a:schemeClr>
                </a:solidFill>
                <a:round/>
              </a:ln>
              <a:effectLst/>
            </c:spPr>
          </c:errBars>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11B1-40F5-B000-6C9FD3EE84CE}"/>
            </c:ext>
          </c:extLst>
        </c:ser>
        <c:ser>
          <c:idx val="1"/>
          <c:order val="1"/>
          <c:tx>
            <c:strRef>
              <c:f>Sheet1!$C$1</c:f>
              <c:strCache>
                <c:ptCount val="1"/>
                <c:pt idx="0">
                  <c:v>Series 2</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errBars>
            <c:errBarType val="both"/>
            <c:errValType val="stdErr"/>
            <c:noEndCap val="0"/>
            <c:spPr>
              <a:noFill/>
              <a:ln w="9525" cap="flat" cmpd="sng" algn="ctr">
                <a:solidFill>
                  <a:schemeClr val="tx1">
                    <a:lumMod val="65000"/>
                    <a:lumOff val="35000"/>
                  </a:schemeClr>
                </a:solidFill>
                <a:round/>
              </a:ln>
              <a:effectLst/>
            </c:spPr>
          </c:errBars>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11B1-40F5-B000-6C9FD3EE84CE}"/>
            </c:ext>
          </c:extLst>
        </c:ser>
        <c:ser>
          <c:idx val="2"/>
          <c:order val="2"/>
          <c:tx>
            <c:strRef>
              <c:f>Sheet1!$D$1</c:f>
              <c:strCache>
                <c:ptCount val="1"/>
                <c:pt idx="0">
                  <c:v>Series 3</c:v>
                </c:pt>
              </c:strCache>
            </c:strRef>
          </c:tx>
          <c:spPr>
            <a:solidFill>
              <a:schemeClr val="accent3"/>
            </a:solidFill>
            <a:ln>
              <a:noFill/>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errBars>
            <c:errBarType val="both"/>
            <c:errValType val="stdErr"/>
            <c:noEndCap val="0"/>
            <c:spPr>
              <a:noFill/>
              <a:ln w="9525" cap="flat" cmpd="sng" algn="ctr">
                <a:solidFill>
                  <a:schemeClr val="tx1">
                    <a:lumMod val="65000"/>
                    <a:lumOff val="35000"/>
                  </a:schemeClr>
                </a:solidFill>
                <a:round/>
              </a:ln>
              <a:effectLst/>
            </c:spPr>
          </c:errBars>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11B1-40F5-B000-6C9FD3EE84CE}"/>
            </c:ext>
          </c:extLst>
        </c:ser>
        <c:dLbls>
          <c:dLblPos val="outEnd"/>
          <c:showLegendKey val="0"/>
          <c:showVal val="1"/>
          <c:showCatName val="0"/>
          <c:showSerName val="0"/>
          <c:showPercent val="0"/>
          <c:showBubbleSize val="0"/>
        </c:dLbls>
        <c:gapWidth val="219"/>
        <c:overlap val="-27"/>
        <c:axId val="75480879"/>
        <c:axId val="1365713199"/>
      </c:barChart>
      <c:catAx>
        <c:axId val="75480879"/>
        <c:scaling>
          <c:orientation val="minMax"/>
        </c:scaling>
        <c:delete val="0"/>
        <c:axPos val="b"/>
        <c:title>
          <c:tx>
            <c:rich>
              <a:bodyPr rot="0" spcFirstLastPara="1" vertOverflow="ellipsis" vert="horz" wrap="square" anchor="ctr" anchorCtr="1"/>
              <a:lstStyle/>
              <a:p>
                <a:pPr>
                  <a:defRPr sz="1330" b="1" i="0" u="none" strike="noStrike" kern="1200" baseline="0">
                    <a:solidFill>
                      <a:schemeClr val="tx1">
                        <a:lumMod val="65000"/>
                        <a:lumOff val="35000"/>
                      </a:schemeClr>
                    </a:solidFill>
                    <a:latin typeface="+mn-lt"/>
                    <a:ea typeface="+mn-ea"/>
                    <a:cs typeface="+mn-cs"/>
                  </a:defRPr>
                </a:pPr>
                <a:r>
                  <a:rPr lang="en-GB" dirty="0"/>
                  <a:t>Category</a:t>
                </a:r>
                <a:r>
                  <a:rPr lang="en-GB" baseline="0" dirty="0"/>
                  <a:t> 1, what the work </a:t>
                </a:r>
                <a:r>
                  <a:rPr lang="en-GB" baseline="0"/>
                  <a:t>is   </a:t>
                </a:r>
                <a:r>
                  <a:rPr lang="en-GB" baseline="0" dirty="0"/>
                  <a:t>category 2,  what skill shows       category 3, what was hard at the start   </a:t>
                </a:r>
              </a:p>
              <a:p>
                <a:pPr>
                  <a:defRPr/>
                </a:pPr>
                <a:r>
                  <a:rPr lang="en-GB" baseline="0" dirty="0"/>
                  <a:t> category 4,what I learned   </a:t>
                </a:r>
                <a:endParaRPr lang="en-GB" dirty="0"/>
              </a:p>
            </c:rich>
          </c:tx>
          <c:overlay val="0"/>
          <c:spPr>
            <a:noFill/>
            <a:ln>
              <a:noFill/>
            </a:ln>
            <a:effectLst/>
          </c:spPr>
          <c:txPr>
            <a:bodyPr rot="0" spcFirstLastPara="1" vertOverflow="ellipsis" vert="horz" wrap="square" anchor="ctr" anchorCtr="1"/>
            <a:lstStyle/>
            <a:p>
              <a:pPr>
                <a:defRPr sz="133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1" i="0" u="none" strike="noStrike" kern="1200" baseline="0">
                <a:solidFill>
                  <a:schemeClr val="tx1">
                    <a:lumMod val="65000"/>
                    <a:lumOff val="35000"/>
                  </a:schemeClr>
                </a:solidFill>
                <a:latin typeface="+mn-lt"/>
                <a:ea typeface="+mn-ea"/>
                <a:cs typeface="+mn-cs"/>
              </a:defRPr>
            </a:pPr>
            <a:endParaRPr lang="en-US"/>
          </a:p>
        </c:txPr>
        <c:crossAx val="1365713199"/>
        <c:crosses val="autoZero"/>
        <c:auto val="1"/>
        <c:lblAlgn val="ctr"/>
        <c:lblOffset val="100"/>
        <c:noMultiLvlLbl val="0"/>
      </c:catAx>
      <c:valAx>
        <c:axId val="136571319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1" i="0" u="none" strike="noStrike" kern="1200" baseline="0">
                <a:solidFill>
                  <a:schemeClr val="tx1">
                    <a:lumMod val="65000"/>
                    <a:lumOff val="35000"/>
                  </a:schemeClr>
                </a:solidFill>
                <a:latin typeface="+mn-lt"/>
                <a:ea typeface="+mn-ea"/>
                <a:cs typeface="+mn-cs"/>
              </a:defRPr>
            </a:pPr>
            <a:endParaRPr lang="en-US"/>
          </a:p>
        </c:txPr>
        <c:crossAx val="75480879"/>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1197" b="1"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1197"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b="1"/>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2F5DBD2-61E3-4272-8D7D-B77DBE6AD8E9}" type="datetimeFigureOut">
              <a:rPr lang="en-GB" smtClean="0"/>
              <a:t>21/07/2026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A940EE0-AB66-4303-9C9C-5A30CACD4FC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34450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2F5DBD2-61E3-4272-8D7D-B77DBE6AD8E9}"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940EE0-AB66-4303-9C9C-5A30CACD4FC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1558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2F5DBD2-61E3-4272-8D7D-B77DBE6AD8E9}"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940EE0-AB66-4303-9C9C-5A30CACD4FC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6209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2F5DBD2-61E3-4272-8D7D-B77DBE6AD8E9}"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940EE0-AB66-4303-9C9C-5A30CACD4FC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4046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2F5DBD2-61E3-4272-8D7D-B77DBE6AD8E9}" type="datetimeFigureOut">
              <a:rPr lang="en-GB" smtClean="0"/>
              <a:t>21/07/2026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940EE0-AB66-4303-9C9C-5A30CACD4FC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02276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2F5DBD2-61E3-4272-8D7D-B77DBE6AD8E9}" type="datetimeFigureOut">
              <a:rPr lang="en-GB" smtClean="0"/>
              <a:t>21/07/2026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940EE0-AB66-4303-9C9C-5A30CACD4FC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0187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F5DBD2-61E3-4272-8D7D-B77DBE6AD8E9}" type="datetimeFigureOut">
              <a:rPr lang="en-GB" smtClean="0"/>
              <a:t>21/07/2026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940EE0-AB66-4303-9C9C-5A30CACD4FC6}" type="slidenum">
              <a:rPr lang="en-GB" smtClean="0"/>
              <a:t>‹#›</a:t>
            </a:fld>
            <a:endParaRPr lang="en-GB"/>
          </a:p>
        </p:txBody>
      </p:sp>
    </p:spTree>
    <p:extLst>
      <p:ext uri="{BB962C8B-B14F-4D97-AF65-F5344CB8AC3E}">
        <p14:creationId xmlns:p14="http://schemas.microsoft.com/office/powerpoint/2010/main" val="1510765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2F5DBD2-61E3-4272-8D7D-B77DBE6AD8E9}"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940EE0-AB66-4303-9C9C-5A30CACD4FC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64804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2F5DBD2-61E3-4272-8D7D-B77DBE6AD8E9}" type="datetimeFigureOut">
              <a:rPr lang="en-GB" smtClean="0"/>
              <a:t>21/07/2026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A940EE0-AB66-4303-9C9C-5A30CACD4FC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32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2F5DBD2-61E3-4272-8D7D-B77DBE6AD8E9}"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940EE0-AB66-4303-9C9C-5A30CACD4FC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5774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2F5DBD2-61E3-4272-8D7D-B77DBE6AD8E9}"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940EE0-AB66-4303-9C9C-5A30CACD4FC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7731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2F5DBD2-61E3-4272-8D7D-B77DBE6AD8E9}" type="datetimeFigureOut">
              <a:rPr lang="en-GB" smtClean="0"/>
              <a:t>21/07/2026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A940EE0-AB66-4303-9C9C-5A30CACD4FC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7512136"/>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ictlogy.net/20090317-towards-a-comprehensive-definition-of-digital-skills/"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slideLayout" Target="../slideLayouts/slideLayout2.xml"/><Relationship Id="rId4" Type="http://schemas.openxmlformats.org/officeDocument/2006/relationships/audio" Target="../media/media2.m4a"/></Relationships>
</file>

<file path=ppt/slides/_rels/slide5.xml.rels><?xml version="1.0" encoding="UTF-8" standalone="yes"?>
<Relationships xmlns="http://schemas.openxmlformats.org/package/2006/relationships"><Relationship Id="rId3" Type="http://schemas.microsoft.com/office/2007/relationships/media" Target="../media/media4.m4a"/><Relationship Id="rId7" Type="http://schemas.openxmlformats.org/officeDocument/2006/relationships/image" Target="../media/image4.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microsoft.com/office/2017/06/relationships/model3d" Target="../media/model3d1.glb"/><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1" name="Rectangle 3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29497-EA82-39B5-16D9-7BE4AB5F3215}"/>
              </a:ext>
            </a:extLst>
          </p:cNvPr>
          <p:cNvSpPr>
            <a:spLocks noGrp="1"/>
          </p:cNvSpPr>
          <p:nvPr>
            <p:ph type="ctrTitle"/>
          </p:nvPr>
        </p:nvSpPr>
        <p:spPr>
          <a:xfrm>
            <a:off x="849683" y="1240076"/>
            <a:ext cx="2727813" cy="4584527"/>
          </a:xfrm>
        </p:spPr>
        <p:txBody>
          <a:bodyPr vert="horz" lIns="91440" tIns="45720" rIns="91440" bIns="45720" rtlCol="0" anchor="t">
            <a:normAutofit/>
          </a:bodyPr>
          <a:lstStyle/>
          <a:p>
            <a:r>
              <a:rPr lang="en-US" sz="3200" b="0" i="0" kern="1200" cap="all">
                <a:solidFill>
                  <a:srgbClr val="FFFFFF"/>
                </a:solidFill>
                <a:effectLst/>
                <a:latin typeface="+mj-lt"/>
                <a:ea typeface="+mj-ea"/>
                <a:cs typeface="+mj-cs"/>
              </a:rPr>
              <a:t>Digital skill report</a:t>
            </a:r>
            <a:br>
              <a:rPr lang="en-US" sz="3200" b="0" i="0" kern="1200" cap="all">
                <a:solidFill>
                  <a:srgbClr val="FFFFFF"/>
                </a:solidFill>
                <a:effectLst/>
                <a:latin typeface="+mj-lt"/>
                <a:ea typeface="+mj-ea"/>
                <a:cs typeface="+mj-cs"/>
              </a:rPr>
            </a:br>
            <a:endParaRPr lang="en-US" sz="3200" b="0" i="0" kern="1200" cap="all">
              <a:solidFill>
                <a:srgbClr val="FFFFFF"/>
              </a:solidFill>
              <a:effectLst/>
              <a:latin typeface="+mj-lt"/>
              <a:ea typeface="+mj-ea"/>
              <a:cs typeface="+mj-cs"/>
            </a:endParaRPr>
          </a:p>
        </p:txBody>
      </p:sp>
      <p:sp>
        <p:nvSpPr>
          <p:cNvPr id="3" name="Subtitle 2">
            <a:extLst>
              <a:ext uri="{FF2B5EF4-FFF2-40B4-BE49-F238E27FC236}">
                <a16:creationId xmlns:a16="http://schemas.microsoft.com/office/drawing/2014/main" id="{768E6141-01D6-BEC1-9285-6F27C703FE7B}"/>
              </a:ext>
            </a:extLst>
          </p:cNvPr>
          <p:cNvSpPr>
            <a:spLocks noGrp="1"/>
          </p:cNvSpPr>
          <p:nvPr>
            <p:ph type="subTitle" idx="1"/>
          </p:nvPr>
        </p:nvSpPr>
        <p:spPr>
          <a:xfrm>
            <a:off x="4911507" y="260295"/>
            <a:ext cx="6034827" cy="4916465"/>
          </a:xfrm>
        </p:spPr>
        <p:txBody>
          <a:bodyPr vert="horz" lIns="91440" tIns="45720" rIns="91440" bIns="45720" rtlCol="0" anchor="t">
            <a:normAutofit fontScale="47500" lnSpcReduction="20000"/>
          </a:bodyPr>
          <a:lstStyle/>
          <a:p>
            <a:pPr indent="-228600">
              <a:lnSpc>
                <a:spcPct val="110000"/>
              </a:lnSpc>
              <a:buFont typeface="Arial" panose="020B0604020202020204" pitchFamily="34" charset="0"/>
              <a:buChar char="•"/>
            </a:pPr>
            <a:r>
              <a:rPr lang="en-US" sz="1300" dirty="0">
                <a:highlight>
                  <a:srgbClr val="FFFF00"/>
                </a:highlight>
              </a:rPr>
              <a:t>Digital skills are important  because they help students learn,  Communicate, and prepare for future jobs. This report explains the digital skills taught at our school and suggests ways to improve them. I learned basic computer skills such as typing, using word  Processors, creating  presentations and searching for information online. I also learn how to use the internet safely and responsibly. And  I choose PowerPoint  because it is easy to use and helps me information clearly.it allows me to combine text, Pictures, charts, and Design, making my presentation  more interesting and easier for  audience to understand. </a:t>
            </a:r>
          </a:p>
          <a:p>
            <a:pPr>
              <a:lnSpc>
                <a:spcPct val="110000"/>
              </a:lnSpc>
            </a:pPr>
            <a:r>
              <a:rPr lang="en-US" sz="500" dirty="0">
                <a:solidFill>
                  <a:srgbClr val="00B0F0"/>
                </a:solidFill>
              </a:rPr>
              <a:t>                                         What the work is;     </a:t>
            </a:r>
          </a:p>
          <a:p>
            <a:pPr>
              <a:lnSpc>
                <a:spcPct val="110000"/>
              </a:lnSpc>
            </a:pPr>
            <a:r>
              <a:rPr lang="en-US" sz="500" dirty="0">
                <a:solidFill>
                  <a:srgbClr val="00B0F0"/>
                </a:solidFill>
              </a:rPr>
              <a:t>                                             My Assignment </a:t>
            </a:r>
          </a:p>
          <a:p>
            <a:pPr>
              <a:lnSpc>
                <a:spcPct val="110000"/>
              </a:lnSpc>
            </a:pPr>
            <a:r>
              <a:rPr lang="en-US" sz="500" dirty="0">
                <a:solidFill>
                  <a:srgbClr val="00B0F0"/>
                </a:solidFill>
              </a:rPr>
              <a:t>                                         What skill SHOWS;</a:t>
            </a:r>
          </a:p>
          <a:p>
            <a:pPr>
              <a:lnSpc>
                <a:spcPct val="110000"/>
              </a:lnSpc>
            </a:pPr>
            <a:r>
              <a:rPr lang="en-US" sz="500" dirty="0">
                <a:solidFill>
                  <a:srgbClr val="00B0F0"/>
                </a:solidFill>
              </a:rPr>
              <a:t>                                                  .Colores</a:t>
            </a:r>
          </a:p>
          <a:p>
            <a:pPr>
              <a:lnSpc>
                <a:spcPct val="110000"/>
              </a:lnSpc>
            </a:pPr>
            <a:r>
              <a:rPr lang="en-US" sz="500" dirty="0">
                <a:solidFill>
                  <a:srgbClr val="00B0F0"/>
                </a:solidFill>
              </a:rPr>
              <a:t>                                                   .fonts</a:t>
            </a:r>
          </a:p>
          <a:p>
            <a:pPr>
              <a:lnSpc>
                <a:spcPct val="110000"/>
              </a:lnSpc>
            </a:pPr>
            <a:r>
              <a:rPr lang="en-US" sz="500" dirty="0">
                <a:solidFill>
                  <a:srgbClr val="00B0F0"/>
                </a:solidFill>
              </a:rPr>
              <a:t>                                                   .grammar </a:t>
            </a:r>
          </a:p>
          <a:p>
            <a:pPr>
              <a:lnSpc>
                <a:spcPct val="110000"/>
              </a:lnSpc>
            </a:pPr>
            <a:r>
              <a:rPr lang="en-US" sz="500" dirty="0">
                <a:solidFill>
                  <a:srgbClr val="00B0F0"/>
                </a:solidFill>
              </a:rPr>
              <a:t>                                                     .Design</a:t>
            </a:r>
          </a:p>
          <a:p>
            <a:pPr>
              <a:lnSpc>
                <a:spcPct val="110000"/>
              </a:lnSpc>
            </a:pPr>
            <a:r>
              <a:rPr lang="en-US" sz="500" dirty="0">
                <a:solidFill>
                  <a:srgbClr val="00B0F0"/>
                </a:solidFill>
              </a:rPr>
              <a:t>                                                    .slides   </a:t>
            </a:r>
          </a:p>
          <a:p>
            <a:pPr>
              <a:lnSpc>
                <a:spcPct val="110000"/>
              </a:lnSpc>
            </a:pPr>
            <a:r>
              <a:rPr lang="en-US" sz="500" dirty="0">
                <a:solidFill>
                  <a:srgbClr val="00B0F0"/>
                </a:solidFill>
              </a:rPr>
              <a:t>                                                    .CHART</a:t>
            </a:r>
          </a:p>
          <a:p>
            <a:pPr>
              <a:lnSpc>
                <a:spcPct val="110000"/>
              </a:lnSpc>
            </a:pPr>
            <a:r>
              <a:rPr lang="en-US" sz="500" dirty="0">
                <a:solidFill>
                  <a:srgbClr val="00B0F0"/>
                </a:solidFill>
              </a:rPr>
              <a:t>                                                     .ANIMATIONS</a:t>
            </a:r>
          </a:p>
          <a:p>
            <a:pPr>
              <a:lnSpc>
                <a:spcPct val="110000"/>
              </a:lnSpc>
            </a:pPr>
            <a:r>
              <a:rPr lang="en-US" sz="500" dirty="0">
                <a:solidFill>
                  <a:srgbClr val="00B0F0"/>
                </a:solidFill>
              </a:rPr>
              <a:t>                                                     .GRAMMAR</a:t>
            </a:r>
          </a:p>
          <a:p>
            <a:pPr>
              <a:lnSpc>
                <a:spcPct val="110000"/>
              </a:lnSpc>
            </a:pPr>
            <a:r>
              <a:rPr lang="en-US" sz="500" dirty="0">
                <a:solidFill>
                  <a:srgbClr val="00B0F0"/>
                </a:solidFill>
              </a:rPr>
              <a:t>                                 What was hard  at the start</a:t>
            </a:r>
          </a:p>
          <a:p>
            <a:pPr>
              <a:lnSpc>
                <a:spcPct val="110000"/>
              </a:lnSpc>
            </a:pPr>
            <a:r>
              <a:rPr lang="en-US" sz="500" dirty="0">
                <a:solidFill>
                  <a:srgbClr val="00B0F0"/>
                </a:solidFill>
              </a:rPr>
              <a:t>                                                      .Editing</a:t>
            </a:r>
          </a:p>
          <a:p>
            <a:pPr>
              <a:lnSpc>
                <a:spcPct val="110000"/>
              </a:lnSpc>
            </a:pPr>
            <a:r>
              <a:rPr lang="en-US" sz="500" dirty="0">
                <a:solidFill>
                  <a:srgbClr val="00B0F0"/>
                </a:solidFill>
              </a:rPr>
              <a:t>                                                     .slides</a:t>
            </a:r>
          </a:p>
          <a:p>
            <a:pPr>
              <a:lnSpc>
                <a:spcPct val="110000"/>
              </a:lnSpc>
            </a:pPr>
            <a:r>
              <a:rPr lang="en-US" sz="500" dirty="0">
                <a:solidFill>
                  <a:srgbClr val="00B0F0"/>
                </a:solidFill>
              </a:rPr>
              <a:t>                                                     .</a:t>
            </a:r>
            <a:r>
              <a:rPr lang="en-US" sz="500" dirty="0" err="1">
                <a:solidFill>
                  <a:srgbClr val="00B0F0"/>
                </a:solidFill>
              </a:rPr>
              <a:t>ChanginG</a:t>
            </a:r>
            <a:r>
              <a:rPr lang="en-US" sz="500" dirty="0">
                <a:solidFill>
                  <a:srgbClr val="00B0F0"/>
                </a:solidFill>
              </a:rPr>
              <a:t>  </a:t>
            </a:r>
            <a:r>
              <a:rPr lang="en-US" sz="500" dirty="0" err="1">
                <a:solidFill>
                  <a:srgbClr val="00B0F0"/>
                </a:solidFill>
              </a:rPr>
              <a:t>ColoreS</a:t>
            </a:r>
            <a:endParaRPr lang="en-US" sz="500" dirty="0">
              <a:solidFill>
                <a:srgbClr val="00B0F0"/>
              </a:solidFill>
            </a:endParaRPr>
          </a:p>
          <a:p>
            <a:pPr>
              <a:lnSpc>
                <a:spcPct val="110000"/>
              </a:lnSpc>
            </a:pPr>
            <a:r>
              <a:rPr lang="en-US" sz="500" dirty="0">
                <a:solidFill>
                  <a:srgbClr val="00B0F0"/>
                </a:solidFill>
              </a:rPr>
              <a:t>                                                    .Chart</a:t>
            </a:r>
          </a:p>
          <a:p>
            <a:pPr>
              <a:lnSpc>
                <a:spcPct val="110000"/>
              </a:lnSpc>
            </a:pPr>
            <a:r>
              <a:rPr lang="en-US" sz="500" dirty="0">
                <a:solidFill>
                  <a:srgbClr val="00B0F0"/>
                </a:solidFill>
              </a:rPr>
              <a:t>                                    What I learned</a:t>
            </a:r>
          </a:p>
          <a:p>
            <a:pPr>
              <a:lnSpc>
                <a:spcPct val="110000"/>
              </a:lnSpc>
            </a:pPr>
            <a:r>
              <a:rPr lang="en-US" sz="500" dirty="0">
                <a:solidFill>
                  <a:srgbClr val="00B0F0"/>
                </a:solidFill>
              </a:rPr>
              <a:t>                                                      .Formatting texts</a:t>
            </a:r>
          </a:p>
          <a:p>
            <a:pPr>
              <a:lnSpc>
                <a:spcPct val="110000"/>
              </a:lnSpc>
            </a:pPr>
            <a:r>
              <a:rPr lang="en-US" sz="500" dirty="0">
                <a:solidFill>
                  <a:srgbClr val="00B0F0"/>
                </a:solidFill>
              </a:rPr>
              <a:t>                                                     .Changing Colores </a:t>
            </a:r>
          </a:p>
          <a:p>
            <a:pPr>
              <a:lnSpc>
                <a:spcPct val="110000"/>
              </a:lnSpc>
            </a:pPr>
            <a:r>
              <a:rPr lang="en-US" sz="500" dirty="0">
                <a:solidFill>
                  <a:srgbClr val="00B0F0"/>
                </a:solidFill>
              </a:rPr>
              <a:t>                                                      .Design</a:t>
            </a:r>
          </a:p>
          <a:p>
            <a:pPr>
              <a:lnSpc>
                <a:spcPct val="110000"/>
              </a:lnSpc>
            </a:pPr>
            <a:r>
              <a:rPr lang="en-US" sz="500" dirty="0">
                <a:solidFill>
                  <a:srgbClr val="00B0F0"/>
                </a:solidFill>
              </a:rPr>
              <a:t>                                                      .Editing</a:t>
            </a:r>
          </a:p>
          <a:p>
            <a:pPr>
              <a:lnSpc>
                <a:spcPct val="110000"/>
              </a:lnSpc>
            </a:pPr>
            <a:r>
              <a:rPr lang="en-US" sz="500" dirty="0">
                <a:solidFill>
                  <a:srgbClr val="00B0F0"/>
                </a:solidFill>
              </a:rPr>
              <a:t>                                                     .Record</a:t>
            </a:r>
          </a:p>
          <a:p>
            <a:pPr>
              <a:lnSpc>
                <a:spcPct val="110000"/>
              </a:lnSpc>
            </a:pPr>
            <a:r>
              <a:rPr lang="en-US" sz="500" dirty="0">
                <a:solidFill>
                  <a:srgbClr val="00B0F0"/>
                </a:solidFill>
              </a:rPr>
              <a:t>                                                    .CHART</a:t>
            </a:r>
          </a:p>
          <a:p>
            <a:pPr>
              <a:lnSpc>
                <a:spcPct val="110000"/>
              </a:lnSpc>
            </a:pPr>
            <a:r>
              <a:rPr lang="en-US" sz="500" dirty="0">
                <a:solidFill>
                  <a:srgbClr val="00B0F0"/>
                </a:solidFill>
              </a:rPr>
              <a:t>                                                  .CREATING PRESENTATIONS</a:t>
            </a:r>
          </a:p>
          <a:p>
            <a:pPr indent="-228600">
              <a:lnSpc>
                <a:spcPct val="110000"/>
              </a:lnSpc>
              <a:buFont typeface="Arial" panose="020B0604020202020204" pitchFamily="34" charset="0"/>
              <a:buChar char="•"/>
            </a:pPr>
            <a:r>
              <a:rPr lang="en-US" sz="500" dirty="0"/>
              <a:t>               .</a:t>
            </a:r>
          </a:p>
          <a:p>
            <a:pPr marL="342900" indent="-228600">
              <a:lnSpc>
                <a:spcPct val="110000"/>
              </a:lnSpc>
              <a:buFont typeface="Arial" panose="020B0604020202020204" pitchFamily="34" charset="0"/>
              <a:buChar char="•"/>
            </a:pPr>
            <a:endParaRPr lang="en-US" sz="500" dirty="0"/>
          </a:p>
          <a:p>
            <a:pPr indent="-228600">
              <a:lnSpc>
                <a:spcPct val="110000"/>
              </a:lnSpc>
              <a:buFont typeface="Arial" panose="020B0604020202020204" pitchFamily="34" charset="0"/>
              <a:buChar char="•"/>
            </a:pPr>
            <a:r>
              <a:rPr lang="en-US" sz="500" dirty="0"/>
              <a:t>.</a:t>
            </a:r>
          </a:p>
          <a:p>
            <a:pPr indent="-228600">
              <a:lnSpc>
                <a:spcPct val="110000"/>
              </a:lnSpc>
              <a:buFont typeface="Arial" panose="020B0604020202020204" pitchFamily="34" charset="0"/>
              <a:buChar char="•"/>
            </a:pPr>
            <a:endParaRPr lang="en-US" sz="500" dirty="0"/>
          </a:p>
        </p:txBody>
      </p:sp>
    </p:spTree>
    <p:extLst>
      <p:ext uri="{BB962C8B-B14F-4D97-AF65-F5344CB8AC3E}">
        <p14:creationId xmlns:p14="http://schemas.microsoft.com/office/powerpoint/2010/main" val="632279788"/>
      </p:ext>
    </p:extLst>
  </p:cSld>
  <p:clrMapOvr>
    <a:masterClrMapping/>
  </p:clrMapOvr>
  <mc:AlternateContent xmlns:mc="http://schemas.openxmlformats.org/markup-compatibility/2006" xmlns:p14="http://schemas.microsoft.com/office/powerpoint/2010/main">
    <mc:Choice Requires="p14">
      <p:transition spd="slow" p14:dur="2000" advTm="5795"/>
    </mc:Choice>
    <mc:Fallback xmlns="">
      <p:transition spd="slow" advTm="579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EC933-FBF4-060A-1D99-2D73A86BE724}"/>
              </a:ext>
            </a:extLst>
          </p:cNvPr>
          <p:cNvSpPr>
            <a:spLocks noGrp="1"/>
          </p:cNvSpPr>
          <p:nvPr>
            <p:ph type="title"/>
          </p:nvPr>
        </p:nvSpPr>
        <p:spPr/>
        <p:txBody>
          <a:bodyPr/>
          <a:lstStyle/>
          <a:p>
            <a:r>
              <a:rPr lang="en-GB" dirty="0"/>
              <a:t>Chart</a:t>
            </a:r>
          </a:p>
        </p:txBody>
      </p:sp>
      <p:graphicFrame>
        <p:nvGraphicFramePr>
          <p:cNvPr id="6" name="Content Placeholder 5">
            <a:extLst>
              <a:ext uri="{FF2B5EF4-FFF2-40B4-BE49-F238E27FC236}">
                <a16:creationId xmlns:a16="http://schemas.microsoft.com/office/drawing/2014/main" id="{A5EA619A-ACD0-B211-8F38-10549073E803}"/>
              </a:ext>
            </a:extLst>
          </p:cNvPr>
          <p:cNvGraphicFramePr>
            <a:graphicFrameLocks noGrp="1"/>
          </p:cNvGraphicFramePr>
          <p:nvPr>
            <p:ph idx="1"/>
            <p:extLst>
              <p:ext uri="{D42A27DB-BD31-4B8C-83A1-F6EECF244321}">
                <p14:modId xmlns:p14="http://schemas.microsoft.com/office/powerpoint/2010/main" val="226649559"/>
              </p:ext>
            </p:extLst>
          </p:nvPr>
        </p:nvGraphicFramePr>
        <p:xfrm>
          <a:off x="1450975" y="2016125"/>
          <a:ext cx="9604375" cy="34496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649524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22F2-5E08-8B2B-3D95-9652E8BED189}"/>
              </a:ext>
            </a:extLst>
          </p:cNvPr>
          <p:cNvSpPr>
            <a:spLocks noGrp="1"/>
          </p:cNvSpPr>
          <p:nvPr>
            <p:ph type="title"/>
          </p:nvPr>
        </p:nvSpPr>
        <p:spPr>
          <a:xfrm>
            <a:off x="1043631" y="809898"/>
            <a:ext cx="9942716" cy="1554480"/>
          </a:xfrm>
        </p:spPr>
        <p:txBody>
          <a:bodyPr anchor="ctr">
            <a:normAutofit/>
          </a:bodyPr>
          <a:lstStyle/>
          <a:p>
            <a:r>
              <a:rPr lang="en-GB" sz="4800" dirty="0"/>
              <a:t>Design</a:t>
            </a:r>
          </a:p>
        </p:txBody>
      </p:sp>
      <p:pic>
        <p:nvPicPr>
          <p:cNvPr id="5" name="Content Placeholder 4">
            <a:extLst>
              <a:ext uri="{FF2B5EF4-FFF2-40B4-BE49-F238E27FC236}">
                <a16:creationId xmlns:a16="http://schemas.microsoft.com/office/drawing/2014/main" id="{B66FC244-3AE6-9707-1BF7-A124438B90F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29618" y="2016125"/>
            <a:ext cx="5847088" cy="3449638"/>
          </a:xfrm>
        </p:spPr>
      </p:pic>
      <p:sp>
        <p:nvSpPr>
          <p:cNvPr id="6" name="TextBox 5">
            <a:extLst>
              <a:ext uri="{FF2B5EF4-FFF2-40B4-BE49-F238E27FC236}">
                <a16:creationId xmlns:a16="http://schemas.microsoft.com/office/drawing/2014/main" id="{5BF4A9BC-963C-C3FB-6BA4-D82635F8C703}"/>
              </a:ext>
            </a:extLst>
          </p:cNvPr>
          <p:cNvSpPr txBox="1"/>
          <p:nvPr/>
        </p:nvSpPr>
        <p:spPr>
          <a:xfrm>
            <a:off x="3368094" y="6142038"/>
            <a:ext cx="5295475" cy="230832"/>
          </a:xfrm>
          <a:prstGeom prst="rect">
            <a:avLst/>
          </a:prstGeom>
          <a:noFill/>
        </p:spPr>
        <p:txBody>
          <a:bodyPr wrap="square" rtlCol="0">
            <a:spAutoFit/>
          </a:bodyPr>
          <a:lstStyle/>
          <a:p>
            <a:r>
              <a:rPr lang="en-GB" sz="900">
                <a:hlinkClick r:id="rId3" tooltip="https://ictlogy.net/20090317-towards-a-comprehensive-definition-of-digital-skills/"/>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379047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D0FF-45EF-BBBB-FFD3-3F3E1C6216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DF0500-BB24-078E-2CA8-4332340FB4A0}"/>
              </a:ext>
            </a:extLst>
          </p:cNvPr>
          <p:cNvSpPr>
            <a:spLocks noGrp="1"/>
          </p:cNvSpPr>
          <p:nvPr>
            <p:ph idx="1"/>
          </p:nvPr>
        </p:nvSpPr>
        <p:spPr/>
        <p:txBody>
          <a:bodyPr/>
          <a:lstStyle/>
          <a:p>
            <a:endParaRPr lang="en-GB" dirty="0"/>
          </a:p>
        </p:txBody>
      </p:sp>
      <p:pic>
        <p:nvPicPr>
          <p:cNvPr id="5" name="Video 4" title="Programming and coding">
            <a:hlinkClick r:id="" action="ppaction://media"/>
            <a:extLst>
              <a:ext uri="{FF2B5EF4-FFF2-40B4-BE49-F238E27FC236}">
                <a16:creationId xmlns:a16="http://schemas.microsoft.com/office/drawing/2014/main" id="{737BD4C6-ED0D-52AA-D01F-3D67B10E90A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69950" y="488950"/>
            <a:ext cx="10450513" cy="5878513"/>
          </a:xfrm>
          <a:prstGeom prst="rect">
            <a:avLst/>
          </a:prstGeom>
        </p:spPr>
      </p:pic>
      <p:pic>
        <p:nvPicPr>
          <p:cNvPr id="11" name="Audio 10">
            <a:hlinkClick r:id="" action="ppaction://media"/>
            <a:extLst>
              <a:ext uri="{FF2B5EF4-FFF2-40B4-BE49-F238E27FC236}">
                <a16:creationId xmlns:a16="http://schemas.microsoft.com/office/drawing/2014/main" id="{691D4B83-7680-E9A6-D27F-F724E516090A}"/>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9145906"/>
      </p:ext>
    </p:extLst>
  </p:cSld>
  <p:clrMapOvr>
    <a:masterClrMapping/>
  </p:clrMapOvr>
  <mc:AlternateContent xmlns:mc="http://schemas.openxmlformats.org/markup-compatibility/2006" xmlns:p14="http://schemas.microsoft.com/office/powerpoint/2010/main">
    <mc:Choice Requires="p14">
      <p:transition spd="slow" p14:dur="2000" advTm="1801"/>
    </mc:Choice>
    <mc:Fallback xmlns="">
      <p:transition spd="slow" advTm="1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1" presetClass="mediacall" presetSubtype="0" fill="hold" nodeType="withEffect">
                                  <p:stCondLst>
                                    <p:cond delay="0"/>
                                  </p:stCondLst>
                                  <p:childTnLst>
                                    <p:cmd type="call" cmd="playFrom(0.0)">
                                      <p:cBhvr>
                                        <p:cTn id="8" dur="98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5"/>
                </p:tgtEl>
              </p:cMediaNode>
            </p:video>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audio isNarration="1">
              <p:cMediaNode vol="80000" showWhenStopped="0">
                <p:cTn id="15" fill="hold" display="0">
                  <p:stCondLst>
                    <p:cond delay="indefinite"/>
                  </p:stCondLst>
                  <p:endCondLst>
                    <p:cond evt="onStopAudio" delay="0">
                      <p:tgtEl>
                        <p:sldTgt/>
                      </p:tgtEl>
                    </p:cond>
                  </p:endCondLst>
                </p:cTn>
                <p:tgtEl>
                  <p:spTgt spid="11"/>
                </p:tgtEl>
              </p:cMediaNode>
            </p:audio>
          </p:childTnLst>
        </p:cTn>
      </p:par>
    </p:tnLst>
  </p:timing>
  <p:extLst>
    <p:ext uri="{E180D4A7-C9FB-4DFB-919C-405C955672EB}">
      <p14:showEvtLst xmlns:p14="http://schemas.microsoft.com/office/powerpoint/2010/main">
        <p14:playEvt time="122" objId="5"/>
        <p14:pauseEvt time="1801" objId="5"/>
        <p14:stopEvt time="1801" objId="5"/>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37DB-2D1C-AC10-0F4F-34CE1F1A37CE}"/>
              </a:ext>
            </a:extLst>
          </p:cNvPr>
          <p:cNvSpPr>
            <a:spLocks noGrp="1"/>
          </p:cNvSpPr>
          <p:nvPr>
            <p:ph type="title"/>
          </p:nvPr>
        </p:nvSpPr>
        <p:spPr/>
        <p:txBody>
          <a:bodyPr/>
          <a:lstStyle/>
          <a:p>
            <a:r>
              <a:rPr lang="en-GB" dirty="0"/>
              <a:t>Reflection on digital skill by an</a:t>
            </a:r>
          </a:p>
        </p:txBody>
      </p:sp>
      <p:sp>
        <p:nvSpPr>
          <p:cNvPr id="3" name="Content Placeholder 2">
            <a:extLst>
              <a:ext uri="{FF2B5EF4-FFF2-40B4-BE49-F238E27FC236}">
                <a16:creationId xmlns:a16="http://schemas.microsoft.com/office/drawing/2014/main" id="{A3F485AD-8E64-0BC4-139A-7FA9D32BAC9F}"/>
              </a:ext>
            </a:extLst>
          </p:cNvPr>
          <p:cNvSpPr>
            <a:spLocks noGrp="1"/>
          </p:cNvSpPr>
          <p:nvPr>
            <p:ph idx="1"/>
          </p:nvPr>
        </p:nvSpPr>
        <p:spPr/>
        <p:txBody>
          <a:bodyPr/>
          <a:lstStyle/>
          <a:p>
            <a:endParaRPr lang="en-GB" dirty="0"/>
          </a:p>
        </p:txBody>
      </p:sp>
      <p:pic>
        <p:nvPicPr>
          <p:cNvPr id="7" name="Video 6" title="Blue abstract technology animation">
            <a:hlinkClick r:id="" action="ppaction://media"/>
            <a:extLst>
              <a:ext uri="{FF2B5EF4-FFF2-40B4-BE49-F238E27FC236}">
                <a16:creationId xmlns:a16="http://schemas.microsoft.com/office/drawing/2014/main" id="{1F323F16-BED0-890A-8A2D-BF720E0DA106}"/>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69950" y="488950"/>
            <a:ext cx="10450513" cy="5878513"/>
          </a:xfrm>
          <a:prstGeom prst="rect">
            <a:avLst/>
          </a:prstGeom>
        </p:spPr>
      </p:pic>
      <p:pic>
        <p:nvPicPr>
          <p:cNvPr id="27" name="Audio 26">
            <a:hlinkClick r:id="" action="ppaction://media"/>
            <a:extLst>
              <a:ext uri="{FF2B5EF4-FFF2-40B4-BE49-F238E27FC236}">
                <a16:creationId xmlns:a16="http://schemas.microsoft.com/office/drawing/2014/main" id="{E863A350-3A83-419E-5675-8324F9D07B6C}"/>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5320873"/>
      </p:ext>
    </p:extLst>
  </p:cSld>
  <p:clrMapOvr>
    <a:masterClrMapping/>
  </p:clrMapOvr>
  <mc:AlternateContent xmlns:mc="http://schemas.openxmlformats.org/markup-compatibility/2006" xmlns:p14="http://schemas.microsoft.com/office/powerpoint/2010/main">
    <mc:Choice Requires="p14">
      <p:transition spd="slow" p14:dur="2000" advTm="118090"/>
    </mc:Choice>
    <mc:Fallback xmlns="">
      <p:transition spd="slow" advTm="11809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7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79268">
                <p:cTn id="11" repeatCount="indefinite" fill="hold" display="0">
                  <p:stCondLst>
                    <p:cond delay="indefinite"/>
                  </p:stCondLst>
                </p:cTn>
                <p:tgtEl>
                  <p:spTgt spid="7"/>
                </p:tgtEl>
              </p:cMediaNode>
            </p:video>
            <p:audio isNarration="1">
              <p:cMediaNode vol="80000" showWhenStopped="0">
                <p:cTn id="12" fill="hold" display="0">
                  <p:stCondLst>
                    <p:cond delay="indefinite"/>
                  </p:stCondLst>
                  <p:endCondLst>
                    <p:cond evt="onStopAudio" delay="0">
                      <p:tgtEl>
                        <p:sldTgt/>
                      </p:tgtEl>
                    </p:cond>
                  </p:endCondLst>
                </p:cTn>
                <p:tgtEl>
                  <p:spTgt spid="27"/>
                </p:tgtEl>
              </p:cMediaNode>
            </p:audio>
          </p:childTnLst>
        </p:cTn>
      </p:par>
    </p:tnLst>
  </p:timing>
  <p:extLst>
    <p:ext uri="{E180D4A7-C9FB-4DFB-919C-405C955672EB}">
      <p14:showEvtLst xmlns:p14="http://schemas.microsoft.com/office/powerpoint/2010/main">
        <p14:playEvt time="89" objId="7"/>
        <p14:pauseEvt time="118090" objId="7"/>
        <p14:stopEvt time="118090" objId="7"/>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68C09-6548-126F-025E-E19E35AE667F}"/>
              </a:ext>
            </a:extLst>
          </p:cNvPr>
          <p:cNvSpPr>
            <a:spLocks noGrp="1"/>
          </p:cNvSpPr>
          <p:nvPr>
            <p:ph type="ctrTitle"/>
          </p:nvPr>
        </p:nvSpPr>
        <p:spPr/>
        <p:txBody>
          <a:bodyPr/>
          <a:lstStyle/>
          <a:p>
            <a:r>
              <a:rPr lang="en-GB" dirty="0"/>
              <a:t>3D model DIGITAL SKILL</a:t>
            </a:r>
          </a:p>
        </p:txBody>
      </p:sp>
      <p:sp>
        <p:nvSpPr>
          <p:cNvPr id="3" name="Subtitle 2">
            <a:extLst>
              <a:ext uri="{FF2B5EF4-FFF2-40B4-BE49-F238E27FC236}">
                <a16:creationId xmlns:a16="http://schemas.microsoft.com/office/drawing/2014/main" id="{34A227C5-9BF6-0A1E-38AA-B8035D817D95}"/>
              </a:ext>
            </a:extLst>
          </p:cNvPr>
          <p:cNvSpPr>
            <a:spLocks noGrp="1"/>
          </p:cNvSpPr>
          <p:nvPr>
            <p:ph type="subTitle" idx="1"/>
          </p:nvPr>
        </p:nvSpPr>
        <p:spPr>
          <a:xfrm>
            <a:off x="1524000" y="3602038"/>
            <a:ext cx="9144000" cy="2387600"/>
          </a:xfrm>
        </p:spPr>
        <p:txBody>
          <a:bodyPr/>
          <a:lstStyle/>
          <a:p>
            <a:endParaRPr lang="en-GB" dirty="0"/>
          </a:p>
        </p:txBody>
      </p:sp>
      <mc:AlternateContent xmlns:mc="http://schemas.openxmlformats.org/markup-compatibility/2006">
        <mc:Choice xmlns:am3d="http://schemas.microsoft.com/office/drawing/2017/model3d" Requires="am3d">
          <p:graphicFrame>
            <p:nvGraphicFramePr>
              <p:cNvPr id="20" name="3D Model 19" descr="Laptop - Windows menu">
                <a:extLst>
                  <a:ext uri="{FF2B5EF4-FFF2-40B4-BE49-F238E27FC236}">
                    <a16:creationId xmlns:a16="http://schemas.microsoft.com/office/drawing/2014/main" id="{94DD09F4-3748-8FB5-042B-64472D6CFB98}"/>
                  </a:ext>
                </a:extLst>
              </p:cNvPr>
              <p:cNvGraphicFramePr/>
              <p:nvPr>
                <p:extLst>
                  <p:ext uri="{D42A27DB-BD31-4B8C-83A1-F6EECF244321}">
                    <p14:modId xmlns:p14="http://schemas.microsoft.com/office/powerpoint/2010/main" val="2510926649"/>
                  </p:ext>
                </p:extLst>
              </p:nvPr>
            </p:nvGraphicFramePr>
            <p:xfrm>
              <a:off x="3905103" y="3514272"/>
              <a:ext cx="4301051" cy="2475365"/>
            </p:xfrm>
            <a:graphic>
              <a:graphicData uri="http://schemas.microsoft.com/office/drawing/2017/model3d">
                <am3d:model3d r:embed="rId2">
                  <am3d:spPr>
                    <a:xfrm>
                      <a:off x="0" y="0"/>
                      <a:ext cx="4301051" cy="2475365"/>
                    </a:xfrm>
                    <a:prstGeom prst="rect">
                      <a:avLst/>
                    </a:prstGeom>
                  </am3d:spPr>
                  <am3d:camera>
                    <am3d:pos x="0" y="0" z="70664418"/>
                    <am3d:up dx="0" dy="36000000" dz="0"/>
                    <am3d:lookAt x="0" y="0" z="0"/>
                    <am3d:perspective fov="2700000"/>
                  </am3d:camera>
                  <am3d:trans>
                    <am3d:meterPerModelUnit n="3427928" d="1000000"/>
                    <am3d:preTrans dx="952605" dy="-10635068" dz="3626282"/>
                    <am3d:scale>
                      <am3d:sx n="1000000" d="1000000"/>
                      <am3d:sy n="1000000" d="1000000"/>
                      <am3d:sz n="1000000" d="1000000"/>
                    </am3d:scale>
                    <am3d:rot/>
                    <am3d:postTrans dx="0" dy="0" dz="0"/>
                  </am3d:trans>
                  <am3d:raster rName="Office3DRenderer" rVer="16.0.8326">
                    <am3d:blip r:embed="rId3"/>
                  </am3d:raster>
                  <am3d:objViewport viewportSz="513431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0" name="3D Model 19" descr="Laptop - Windows menu">
                <a:extLst>
                  <a:ext uri="{FF2B5EF4-FFF2-40B4-BE49-F238E27FC236}">
                    <a16:creationId xmlns:a16="http://schemas.microsoft.com/office/drawing/2014/main" id="{94DD09F4-3748-8FB5-042B-64472D6CFB98}"/>
                  </a:ext>
                </a:extLst>
              </p:cNvPr>
              <p:cNvPicPr>
                <a:picLocks noGrp="1" noRot="1" noChangeAspect="1" noMove="1" noResize="1" noEditPoints="1" noAdjustHandles="1" noChangeArrowheads="1" noChangeShapeType="1" noCrop="1"/>
              </p:cNvPicPr>
              <p:nvPr/>
            </p:nvPicPr>
            <p:blipFill>
              <a:blip r:embed="rId3"/>
              <a:stretch>
                <a:fillRect/>
              </a:stretch>
            </p:blipFill>
            <p:spPr>
              <a:xfrm>
                <a:off x="3905103" y="3514272"/>
                <a:ext cx="4301051" cy="2475365"/>
              </a:xfrm>
              <a:prstGeom prst="rect">
                <a:avLst/>
              </a:prstGeom>
            </p:spPr>
          </p:pic>
        </mc:Fallback>
      </mc:AlternateContent>
    </p:spTree>
    <p:extLst>
      <p:ext uri="{BB962C8B-B14F-4D97-AF65-F5344CB8AC3E}">
        <p14:creationId xmlns:p14="http://schemas.microsoft.com/office/powerpoint/2010/main" val="1094125328"/>
      </p:ext>
    </p:extLst>
  </p:cSld>
  <p:clrMapOvr>
    <a:masterClrMapping/>
  </p:clrMapOvr>
  <p:transition spd="slow" advTm="148039">
    <p:wipe/>
  </p:transition>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336</TotalTime>
  <Words>257</Words>
  <Application>Microsoft Office PowerPoint</Application>
  <PresentationFormat>Widescreen</PresentationFormat>
  <Paragraphs>37</Paragraphs>
  <Slides>6</Slides>
  <Notes>0</Notes>
  <HiddenSlides>0</HiddenSlides>
  <MMClips>4</MMClips>
  <ScaleCrop>false</ScaleCrop>
  <HeadingPairs>
    <vt:vector size="8" baseType="variant">
      <vt:variant>
        <vt:lpstr>Fonts Used</vt:lpstr>
      </vt:variant>
      <vt:variant>
        <vt:i4>2</vt:i4>
      </vt:variant>
      <vt:variant>
        <vt:lpstr>Theme</vt:lpstr>
      </vt:variant>
      <vt:variant>
        <vt:i4>1</vt:i4>
      </vt:variant>
      <vt:variant>
        <vt:lpstr>Slide Titles</vt:lpstr>
      </vt:variant>
      <vt:variant>
        <vt:i4>6</vt:i4>
      </vt:variant>
      <vt:variant>
        <vt:lpstr>Custom Shows</vt:lpstr>
      </vt:variant>
      <vt:variant>
        <vt:i4>1</vt:i4>
      </vt:variant>
    </vt:vector>
  </HeadingPairs>
  <TitlesOfParts>
    <vt:vector size="10" baseType="lpstr">
      <vt:lpstr>Arial</vt:lpstr>
      <vt:lpstr>Gill Sans MT</vt:lpstr>
      <vt:lpstr>Gallery</vt:lpstr>
      <vt:lpstr>Digital skill report </vt:lpstr>
      <vt:lpstr>Chart</vt:lpstr>
      <vt:lpstr>Design</vt:lpstr>
      <vt:lpstr>PowerPoint Presentation</vt:lpstr>
      <vt:lpstr>Reflection on digital skill by an</vt:lpstr>
      <vt:lpstr>3D model DIGITAL SKILL</vt:lpstr>
      <vt:lpstr>Custom Show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Addis Argay</dc:creator>
  <cp:lastModifiedBy>Addis Argay</cp:lastModifiedBy>
  <cp:revision>2</cp:revision>
  <dcterms:created xsi:type="dcterms:W3CDTF">2026-07-16T08:36:39Z</dcterms:created>
  <dcterms:modified xsi:type="dcterms:W3CDTF">2026-07-21T01:05:16Z</dcterms:modified>
</cp:coreProperties>
</file>