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513" r:id="rId2"/>
    <p:sldId id="257" r:id="rId3"/>
    <p:sldId id="349" r:id="rId4"/>
    <p:sldId id="348" r:id="rId5"/>
    <p:sldId id="418" r:id="rId6"/>
    <p:sldId id="441" r:id="rId7"/>
    <p:sldId id="427" r:id="rId8"/>
    <p:sldId id="428" r:id="rId9"/>
    <p:sldId id="352" r:id="rId10"/>
    <p:sldId id="353" r:id="rId11"/>
    <p:sldId id="514" r:id="rId12"/>
    <p:sldId id="282" r:id="rId13"/>
    <p:sldId id="342" r:id="rId14"/>
    <p:sldId id="302" r:id="rId15"/>
    <p:sldId id="311" r:id="rId16"/>
    <p:sldId id="520" r:id="rId17"/>
    <p:sldId id="515" r:id="rId18"/>
    <p:sldId id="516" r:id="rId19"/>
    <p:sldId id="517" r:id="rId20"/>
    <p:sldId id="518" r:id="rId21"/>
    <p:sldId id="519" r:id="rId22"/>
    <p:sldId id="521" r:id="rId23"/>
    <p:sldId id="528" r:id="rId24"/>
    <p:sldId id="526" r:id="rId25"/>
    <p:sldId id="527" r:id="rId26"/>
    <p:sldId id="354" r:id="rId27"/>
    <p:sldId id="271" r:id="rId28"/>
    <p:sldId id="346" r:id="rId29"/>
    <p:sldId id="522" r:id="rId30"/>
    <p:sldId id="523" r:id="rId31"/>
    <p:sldId id="524" r:id="rId32"/>
    <p:sldId id="52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DC3F9-50C6-4744-97F0-A65E39304D56}" v="16" dt="2024-04-10T10:07:35.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9732" autoAdjust="0"/>
  </p:normalViewPr>
  <p:slideViewPr>
    <p:cSldViewPr snapToGrid="0">
      <p:cViewPr varScale="1">
        <p:scale>
          <a:sx n="79" d="100"/>
          <a:sy n="79" d="100"/>
        </p:scale>
        <p:origin x="536" y="100"/>
      </p:cViewPr>
      <p:guideLst/>
    </p:cSldViewPr>
  </p:slideViewPr>
  <p:notesTextViewPr>
    <p:cViewPr>
      <p:scale>
        <a:sx n="3" d="2"/>
        <a:sy n="3" d="2"/>
      </p:scale>
      <p:origin x="0" y="0"/>
    </p:cViewPr>
  </p:notesTextViewPr>
  <p:sorterViewPr>
    <p:cViewPr>
      <p:scale>
        <a:sx n="100" d="100"/>
        <a:sy n="100" d="100"/>
      </p:scale>
      <p:origin x="0" y="-47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C3DC3F9-50C6-4744-97F0-A65E39304D56}"/>
    <pc:docChg chg="custSel addSld modSld">
      <pc:chgData name="Helen Evans (Institute of Management and Health)" userId="d9a8b39e-a9d4-4d81-a719-001f6364ef6d" providerId="ADAL" clId="{1C3DC3F9-50C6-4744-97F0-A65E39304D56}" dt="2024-04-10T10:16:09.173" v="164" actId="20577"/>
      <pc:docMkLst>
        <pc:docMk/>
      </pc:docMkLst>
      <pc:sldChg chg="modSp modAnim">
        <pc:chgData name="Helen Evans (Institute of Management and Health)" userId="d9a8b39e-a9d4-4d81-a719-001f6364ef6d" providerId="ADAL" clId="{1C3DC3F9-50C6-4744-97F0-A65E39304D56}" dt="2024-04-10T10:07:35.090" v="15" actId="20577"/>
        <pc:sldMkLst>
          <pc:docMk/>
          <pc:sldMk cId="4037029587" sldId="349"/>
        </pc:sldMkLst>
        <pc:spChg chg="mod">
          <ac:chgData name="Helen Evans (Institute of Management and Health)" userId="d9a8b39e-a9d4-4d81-a719-001f6364ef6d" providerId="ADAL" clId="{1C3DC3F9-50C6-4744-97F0-A65E39304D56}" dt="2024-04-10T10:07:35.090" v="15" actId="20577"/>
          <ac:spMkLst>
            <pc:docMk/>
            <pc:sldMk cId="4037029587" sldId="349"/>
            <ac:spMk id="3" creationId="{BB41A45C-02E6-427E-A849-1C580FC2ABDB}"/>
          </ac:spMkLst>
        </pc:spChg>
      </pc:sldChg>
      <pc:sldChg chg="modSp new mod">
        <pc:chgData name="Helen Evans (Institute of Management and Health)" userId="d9a8b39e-a9d4-4d81-a719-001f6364ef6d" providerId="ADAL" clId="{1C3DC3F9-50C6-4744-97F0-A65E39304D56}" dt="2024-04-10T10:12:54.531" v="60" actId="20577"/>
        <pc:sldMkLst>
          <pc:docMk/>
          <pc:sldMk cId="3376602646" sldId="526"/>
        </pc:sldMkLst>
        <pc:spChg chg="mod">
          <ac:chgData name="Helen Evans (Institute of Management and Health)" userId="d9a8b39e-a9d4-4d81-a719-001f6364ef6d" providerId="ADAL" clId="{1C3DC3F9-50C6-4744-97F0-A65E39304D56}" dt="2024-04-10T10:12:54.531" v="60" actId="20577"/>
          <ac:spMkLst>
            <pc:docMk/>
            <pc:sldMk cId="3376602646" sldId="526"/>
            <ac:spMk id="2" creationId="{961B9A8C-2060-46AE-A14C-74E15351D4A4}"/>
          </ac:spMkLst>
        </pc:spChg>
        <pc:spChg chg="mod">
          <ac:chgData name="Helen Evans (Institute of Management and Health)" userId="d9a8b39e-a9d4-4d81-a719-001f6364ef6d" providerId="ADAL" clId="{1C3DC3F9-50C6-4744-97F0-A65E39304D56}" dt="2024-04-10T10:12:42.207" v="26" actId="114"/>
          <ac:spMkLst>
            <pc:docMk/>
            <pc:sldMk cId="3376602646" sldId="526"/>
            <ac:spMk id="3" creationId="{85BADC4D-8CFB-4F0C-A4E0-842BCA85EF0F}"/>
          </ac:spMkLst>
        </pc:spChg>
      </pc:sldChg>
      <pc:sldChg chg="modSp new mod">
        <pc:chgData name="Helen Evans (Institute of Management and Health)" userId="d9a8b39e-a9d4-4d81-a719-001f6364ef6d" providerId="ADAL" clId="{1C3DC3F9-50C6-4744-97F0-A65E39304D56}" dt="2024-04-10T10:14:59.645" v="137" actId="403"/>
        <pc:sldMkLst>
          <pc:docMk/>
          <pc:sldMk cId="1069504230" sldId="527"/>
        </pc:sldMkLst>
        <pc:spChg chg="mod">
          <ac:chgData name="Helen Evans (Institute of Management and Health)" userId="d9a8b39e-a9d4-4d81-a719-001f6364ef6d" providerId="ADAL" clId="{1C3DC3F9-50C6-4744-97F0-A65E39304D56}" dt="2024-04-10T10:14:43.305" v="133" actId="20577"/>
          <ac:spMkLst>
            <pc:docMk/>
            <pc:sldMk cId="1069504230" sldId="527"/>
            <ac:spMk id="2" creationId="{99D39F8D-24CE-4BFD-81A0-70C421C89980}"/>
          </ac:spMkLst>
        </pc:spChg>
        <pc:spChg chg="mod">
          <ac:chgData name="Helen Evans (Institute of Management and Health)" userId="d9a8b39e-a9d4-4d81-a719-001f6364ef6d" providerId="ADAL" clId="{1C3DC3F9-50C6-4744-97F0-A65E39304D56}" dt="2024-04-10T10:14:59.645" v="137" actId="403"/>
          <ac:spMkLst>
            <pc:docMk/>
            <pc:sldMk cId="1069504230" sldId="527"/>
            <ac:spMk id="3" creationId="{F9670880-3283-44A1-B60C-A5FAE96327F8}"/>
          </ac:spMkLst>
        </pc:spChg>
      </pc:sldChg>
      <pc:sldChg chg="modSp new mod">
        <pc:chgData name="Helen Evans (Institute of Management and Health)" userId="d9a8b39e-a9d4-4d81-a719-001f6364ef6d" providerId="ADAL" clId="{1C3DC3F9-50C6-4744-97F0-A65E39304D56}" dt="2024-04-10T10:16:09.173" v="164" actId="20577"/>
        <pc:sldMkLst>
          <pc:docMk/>
          <pc:sldMk cId="4242653372" sldId="528"/>
        </pc:sldMkLst>
        <pc:spChg chg="mod">
          <ac:chgData name="Helen Evans (Institute of Management and Health)" userId="d9a8b39e-a9d4-4d81-a719-001f6364ef6d" providerId="ADAL" clId="{1C3DC3F9-50C6-4744-97F0-A65E39304D56}" dt="2024-04-10T10:16:09.173" v="164" actId="20577"/>
          <ac:spMkLst>
            <pc:docMk/>
            <pc:sldMk cId="4242653372" sldId="528"/>
            <ac:spMk id="2" creationId="{5AD2FE68-AD98-478D-B709-D6391EAB469F}"/>
          </ac:spMkLst>
        </pc:spChg>
        <pc:spChg chg="mod">
          <ac:chgData name="Helen Evans (Institute of Management and Health)" userId="d9a8b39e-a9d4-4d81-a719-001f6364ef6d" providerId="ADAL" clId="{1C3DC3F9-50C6-4744-97F0-A65E39304D56}" dt="2024-04-10T10:15:59.712" v="143" actId="20577"/>
          <ac:spMkLst>
            <pc:docMk/>
            <pc:sldMk cId="4242653372" sldId="528"/>
            <ac:spMk id="3" creationId="{5317F067-0566-4D45-A336-85A6BAAFB8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1A2EE-59F4-4639-9565-002FFAC49808}" type="datetimeFigureOut">
              <a:rPr lang="en-GB" smtClean="0"/>
              <a:t>10/04/2024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2E597-5371-47BA-A169-AC5A77D2CEBA}" type="slidenum">
              <a:rPr lang="en-GB" smtClean="0"/>
              <a:t>‹#›</a:t>
            </a:fld>
            <a:endParaRPr lang="en-GB"/>
          </a:p>
        </p:txBody>
      </p:sp>
    </p:spTree>
    <p:extLst>
      <p:ext uri="{BB962C8B-B14F-4D97-AF65-F5344CB8AC3E}">
        <p14:creationId xmlns:p14="http://schemas.microsoft.com/office/powerpoint/2010/main" val="2121322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ttc.org/Research/Economic-Impac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7934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2</a:t>
            </a:fld>
            <a:endParaRPr lang="en-GB"/>
          </a:p>
        </p:txBody>
      </p:sp>
    </p:spTree>
    <p:extLst>
      <p:ext uri="{BB962C8B-B14F-4D97-AF65-F5344CB8AC3E}">
        <p14:creationId xmlns:p14="http://schemas.microsoft.com/office/powerpoint/2010/main" val="2616000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4</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5</a:t>
            </a:fld>
            <a:endParaRPr lang="en-GB"/>
          </a:p>
        </p:txBody>
      </p:sp>
    </p:spTree>
    <p:extLst>
      <p:ext uri="{BB962C8B-B14F-4D97-AF65-F5344CB8AC3E}">
        <p14:creationId xmlns:p14="http://schemas.microsoft.com/office/powerpoint/2010/main" val="4186349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7F7F7F"/>
                </a:solidFill>
                <a:latin typeface="Ubuntu" panose="020B0504030602030204"/>
              </a:rPr>
              <a:t>Current labour trends Brexit/</a:t>
            </a:r>
            <a:r>
              <a:rPr lang="en-GB" sz="1200" dirty="0" err="1">
                <a:solidFill>
                  <a:srgbClr val="7F7F7F"/>
                </a:solidFill>
                <a:latin typeface="Ubuntu" panose="020B0504030602030204"/>
              </a:rPr>
              <a:t>Covid</a:t>
            </a:r>
            <a:r>
              <a:rPr lang="en-GB" sz="1200" dirty="0">
                <a:solidFill>
                  <a:srgbClr val="7F7F7F"/>
                </a:solidFill>
                <a:latin typeface="Ubuntu" panose="020B0504030602030204"/>
              </a:rPr>
              <a:t>..may impact on the recruitment and retention of suitable candidates for the roles</a:t>
            </a:r>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6</a:t>
            </a:fld>
            <a:endParaRPr lang="en-GB"/>
          </a:p>
        </p:txBody>
      </p:sp>
    </p:spTree>
    <p:extLst>
      <p:ext uri="{BB962C8B-B14F-4D97-AF65-F5344CB8AC3E}">
        <p14:creationId xmlns:p14="http://schemas.microsoft.com/office/powerpoint/2010/main" val="2142947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7</a:t>
            </a:r>
          </a:p>
          <a:p>
            <a:r>
              <a:rPr lang="en-GB" dirty="0"/>
              <a:t>Journal articles </a:t>
            </a:r>
          </a:p>
        </p:txBody>
      </p:sp>
      <p:sp>
        <p:nvSpPr>
          <p:cNvPr id="4" name="Slide Number Placeholder 3"/>
          <p:cNvSpPr>
            <a:spLocks noGrp="1"/>
          </p:cNvSpPr>
          <p:nvPr>
            <p:ph type="sldNum" sz="quarter" idx="5"/>
          </p:nvPr>
        </p:nvSpPr>
        <p:spPr/>
        <p:txBody>
          <a:bodyPr/>
          <a:lstStyle/>
          <a:p>
            <a:fld id="{AC02E597-5371-47BA-A169-AC5A77D2CEBA}" type="slidenum">
              <a:rPr lang="en-GB" smtClean="0"/>
              <a:t>8</a:t>
            </a:fld>
            <a:endParaRPr lang="en-GB"/>
          </a:p>
        </p:txBody>
      </p:sp>
    </p:spTree>
    <p:extLst>
      <p:ext uri="{BB962C8B-B14F-4D97-AF65-F5344CB8AC3E}">
        <p14:creationId xmlns:p14="http://schemas.microsoft.com/office/powerpoint/2010/main" val="4185389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9</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Early 20</a:t>
            </a:r>
            <a:r>
              <a:rPr lang="en-GB" baseline="30000" dirty="0"/>
              <a:t>th</a:t>
            </a:r>
            <a:r>
              <a:rPr lang="en-GB" dirty="0"/>
              <a:t> centaury – </a:t>
            </a:r>
          </a:p>
          <a:p>
            <a:r>
              <a:rPr lang="en-GB" dirty="0"/>
              <a:t>Hawthorn experience 1924 </a:t>
            </a:r>
          </a:p>
          <a:p>
            <a:r>
              <a:rPr lang="en-GB" dirty="0"/>
              <a:t>Maslow 1947 </a:t>
            </a:r>
          </a:p>
          <a:p>
            <a:r>
              <a:rPr lang="en-GB" dirty="0"/>
              <a:t>McGregor 1960’s ( carrot &amp; Stick approach) </a:t>
            </a:r>
          </a:p>
          <a:p>
            <a:r>
              <a:rPr lang="en-GB" dirty="0"/>
              <a:t>Indecently CIPD started in 1913 – then called </a:t>
            </a:r>
            <a:r>
              <a:rPr lang="en-GB" b="1" i="0" dirty="0">
                <a:solidFill>
                  <a:srgbClr val="58595B"/>
                </a:solidFill>
                <a:effectLst/>
                <a:latin typeface="Open Sans" panose="020B0606030504020204" pitchFamily="34" charset="0"/>
              </a:rPr>
              <a:t>Welfare Workers’ Association (WWA). Welfare workers were concerned predominantly with the working conditions of female employees in the UK's factories, so it's unsurprising that 29 of the founding members were women. (WW1) </a:t>
            </a:r>
          </a:p>
          <a:p>
            <a:r>
              <a:rPr lang="en-GB" b="1" i="0" dirty="0">
                <a:solidFill>
                  <a:srgbClr val="58595B"/>
                </a:solidFill>
                <a:effectLst/>
                <a:latin typeface="Open Sans" panose="020B0606030504020204" pitchFamily="34" charset="0"/>
              </a:rPr>
              <a:t>In 1919 the association opened its first office in London, and by 1924 the name had changed to the Institute of Industrial Welfare Workers (IIWW) by 1924.</a:t>
            </a:r>
          </a:p>
          <a:p>
            <a:r>
              <a:rPr lang="en-GB" b="1" i="0" dirty="0">
                <a:solidFill>
                  <a:srgbClr val="58595B"/>
                </a:solidFill>
                <a:effectLst/>
                <a:latin typeface="Open Sans" panose="020B0606030504020204" pitchFamily="34" charset="0"/>
              </a:rPr>
              <a:t>Labour movement 19</a:t>
            </a:r>
          </a:p>
          <a:p>
            <a:r>
              <a:rPr lang="en-GB" b="1" i="0" dirty="0">
                <a:solidFill>
                  <a:srgbClr val="58595B"/>
                </a:solidFill>
                <a:effectLst/>
                <a:latin typeface="Open Sans" panose="020B0606030504020204" pitchFamily="34" charset="0"/>
              </a:rPr>
              <a:t>Personnel and development  1940’s onwards </a:t>
            </a:r>
          </a:p>
          <a:p>
            <a:endParaRPr lang="en-GB" b="1" i="0" dirty="0">
              <a:solidFill>
                <a:srgbClr val="58595B"/>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12</a:t>
            </a:fld>
            <a:endParaRPr lang="en-GB"/>
          </a:p>
        </p:txBody>
      </p:sp>
    </p:spTree>
    <p:extLst>
      <p:ext uri="{BB962C8B-B14F-4D97-AF65-F5344CB8AC3E}">
        <p14:creationId xmlns:p14="http://schemas.microsoft.com/office/powerpoint/2010/main" val="1470982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last point, size of org. </a:t>
            </a:r>
            <a:r>
              <a:rPr lang="en-GB"/>
              <a:t>sector private</a:t>
            </a:r>
            <a:r>
              <a:rPr lang="en-GB" dirty="0"/>
              <a:t>/public etc </a:t>
            </a:r>
          </a:p>
        </p:txBody>
      </p:sp>
      <p:sp>
        <p:nvSpPr>
          <p:cNvPr id="4" name="Slide Number Placeholder 3"/>
          <p:cNvSpPr>
            <a:spLocks noGrp="1"/>
          </p:cNvSpPr>
          <p:nvPr>
            <p:ph type="sldNum" sz="quarter" idx="5"/>
          </p:nvPr>
        </p:nvSpPr>
        <p:spPr/>
        <p:txBody>
          <a:bodyPr/>
          <a:lstStyle/>
          <a:p>
            <a:fld id="{AC02E597-5371-47BA-A169-AC5A77D2CEBA}" type="slidenum">
              <a:rPr lang="en-GB" smtClean="0"/>
              <a:t>16</a:t>
            </a:fld>
            <a:endParaRPr lang="en-GB"/>
          </a:p>
        </p:txBody>
      </p:sp>
    </p:spTree>
    <p:extLst>
      <p:ext uri="{BB962C8B-B14F-4D97-AF65-F5344CB8AC3E}">
        <p14:creationId xmlns:p14="http://schemas.microsoft.com/office/powerpoint/2010/main" val="19639546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defRPr/>
            </a:pPr>
            <a:r>
              <a:rPr lang="en-GB" sz="1200" dirty="0"/>
              <a:t>HR professionals can play a proactive role, contributing to the formulation of corporate strategy, developing integrated HR strategies and volunteering guidance on matters related to upholding core values and ethical principles.</a:t>
            </a:r>
          </a:p>
          <a:p>
            <a:pPr eaLnBrk="1" hangingPunct="1">
              <a:buFontTx/>
              <a:buChar char="•"/>
              <a:defRPr/>
            </a:pPr>
            <a:r>
              <a:rPr lang="en-GB" sz="1200" dirty="0"/>
              <a:t>  They are involved in business issues and working with line managers to deliver performance targets but they are also concerned with people issues. </a:t>
            </a:r>
          </a:p>
          <a:p>
            <a:pPr eaLnBrk="1" hangingPunct="1">
              <a:buFontTx/>
              <a:buChar char="•"/>
              <a:defRPr/>
            </a:pPr>
            <a:r>
              <a:rPr lang="en-GB" sz="1200" dirty="0"/>
              <a:t>  They help to improve organizational capability - the capacity of the organization to perform effectively and thus reach its goals. </a:t>
            </a:r>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17</a:t>
            </a:fld>
            <a:endParaRPr lang="en-GB"/>
          </a:p>
        </p:txBody>
      </p:sp>
    </p:spTree>
    <p:extLst>
      <p:ext uri="{BB962C8B-B14F-4D97-AF65-F5344CB8AC3E}">
        <p14:creationId xmlns:p14="http://schemas.microsoft.com/office/powerpoint/2010/main" val="2899443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defRPr/>
            </a:pPr>
            <a:r>
              <a:rPr lang="en-US" sz="1200" dirty="0"/>
              <a:t>As business partners HR professionals: </a:t>
            </a:r>
          </a:p>
          <a:p>
            <a:pPr eaLnBrk="1" hangingPunct="1">
              <a:lnSpc>
                <a:spcPct val="90000"/>
              </a:lnSpc>
              <a:buFontTx/>
              <a:buChar char="•"/>
              <a:defRPr/>
            </a:pPr>
            <a:r>
              <a:rPr lang="en-US" sz="1200" dirty="0"/>
              <a:t>   are aware of business strategies and the opportunities and threats facing the organization;</a:t>
            </a:r>
          </a:p>
          <a:p>
            <a:pPr eaLnBrk="1" hangingPunct="1">
              <a:lnSpc>
                <a:spcPct val="90000"/>
              </a:lnSpc>
              <a:buFontTx/>
              <a:buChar char="•"/>
              <a:defRPr/>
            </a:pPr>
            <a:r>
              <a:rPr lang="en-US" sz="1200" dirty="0"/>
              <a:t>   contribute to the achievement of strategic goals;</a:t>
            </a:r>
          </a:p>
          <a:p>
            <a:pPr eaLnBrk="1" hangingPunct="1">
              <a:lnSpc>
                <a:spcPct val="90000"/>
              </a:lnSpc>
              <a:buFontTx/>
              <a:buChar char="•"/>
              <a:defRPr/>
            </a:pPr>
            <a:r>
              <a:rPr lang="en-US" sz="1200" dirty="0"/>
              <a:t>  are capable of </a:t>
            </a:r>
            <a:r>
              <a:rPr lang="en-US" sz="1200" dirty="0" err="1"/>
              <a:t>analysing</a:t>
            </a:r>
            <a:r>
              <a:rPr lang="en-US" sz="1200" dirty="0"/>
              <a:t> organizational strengths and weaknesses and diagnosing the issues facing the enterprise and their human resource implications;</a:t>
            </a:r>
          </a:p>
          <a:p>
            <a:pPr eaLnBrk="1" hangingPunct="1">
              <a:lnSpc>
                <a:spcPct val="90000"/>
              </a:lnSpc>
              <a:buFontTx/>
              <a:buChar char="•"/>
              <a:defRPr/>
            </a:pPr>
            <a:r>
              <a:rPr lang="en-US" sz="1200" dirty="0"/>
              <a:t>  know about the critical success factors which will create competitive advantage;</a:t>
            </a:r>
          </a:p>
          <a:p>
            <a:pPr eaLnBrk="1" hangingPunct="1">
              <a:lnSpc>
                <a:spcPct val="90000"/>
              </a:lnSpc>
              <a:buFontTx/>
              <a:buChar char="•"/>
              <a:defRPr/>
            </a:pPr>
            <a:r>
              <a:rPr lang="en-US" sz="1200" dirty="0"/>
              <a:t>  adopt a ‘value added’ approach when making a convincing business case for innovations;</a:t>
            </a:r>
          </a:p>
          <a:p>
            <a:pPr eaLnBrk="1" hangingPunct="1">
              <a:lnSpc>
                <a:spcPct val="90000"/>
              </a:lnSpc>
              <a:defRPr/>
            </a:pPr>
            <a:r>
              <a:rPr lang="en-GB" sz="1200" dirty="0"/>
              <a:t>But there is the danger of over-emphasizing the seemingly glamorous role of business partner at the expense of the service delivery aspect of the HR practitioner</a:t>
            </a:r>
            <a:r>
              <a:rPr lang="ja-JP" altLang="en-GB" sz="1200" dirty="0">
                <a:latin typeface="Arial"/>
              </a:rPr>
              <a:t>’</a:t>
            </a:r>
            <a:r>
              <a:rPr lang="en-GB" sz="1200" dirty="0"/>
              <a:t>s role. </a:t>
            </a:r>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18</a:t>
            </a:fld>
            <a:endParaRPr lang="en-GB"/>
          </a:p>
        </p:txBody>
      </p:sp>
    </p:spTree>
    <p:extLst>
      <p:ext uri="{BB962C8B-B14F-4D97-AF65-F5344CB8AC3E}">
        <p14:creationId xmlns:p14="http://schemas.microsoft.com/office/powerpoint/2010/main" val="488394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defRPr/>
            </a:pPr>
            <a:r>
              <a:rPr lang="en-US" i="1" dirty="0"/>
              <a:t>Personal credibility</a:t>
            </a:r>
          </a:p>
          <a:p>
            <a:pPr eaLnBrk="1" hangingPunct="1">
              <a:lnSpc>
                <a:spcPct val="90000"/>
              </a:lnSpc>
              <a:defRPr/>
            </a:pPr>
            <a:r>
              <a:rPr lang="en-US" dirty="0"/>
              <a:t>Live the firm’s values, maintain relationships founded on trust, act with an ‘attitude’ (a point of view about how the business can win, backing up opinion with evidence).</a:t>
            </a:r>
            <a:endParaRPr lang="en-US" b="1" dirty="0"/>
          </a:p>
          <a:p>
            <a:pPr eaLnBrk="1" hangingPunct="1">
              <a:lnSpc>
                <a:spcPct val="90000"/>
              </a:lnSpc>
              <a:defRPr/>
            </a:pPr>
            <a:r>
              <a:rPr lang="en-US" i="1" dirty="0"/>
              <a:t>Ability to manage change</a:t>
            </a:r>
          </a:p>
          <a:p>
            <a:pPr eaLnBrk="1" hangingPunct="1">
              <a:lnSpc>
                <a:spcPct val="90000"/>
              </a:lnSpc>
              <a:defRPr/>
            </a:pPr>
            <a:r>
              <a:rPr lang="en-US" dirty="0"/>
              <a:t>Understanding of the business Drive change: ability to diagnose problems, build relationships with clients, articulate a vision, set a leadership agenda, solve problems, and implement goals.</a:t>
            </a:r>
            <a:endParaRPr lang="en-US" b="1" dirty="0"/>
          </a:p>
          <a:p>
            <a:pPr eaLnBrk="1" hangingPunct="1">
              <a:lnSpc>
                <a:spcPct val="90000"/>
              </a:lnSpc>
              <a:defRPr/>
            </a:pPr>
            <a:r>
              <a:rPr lang="en-US" i="1" dirty="0"/>
              <a:t>Ability to manage culture</a:t>
            </a:r>
          </a:p>
          <a:p>
            <a:pPr eaLnBrk="1" hangingPunct="1">
              <a:lnSpc>
                <a:spcPct val="90000"/>
              </a:lnSpc>
              <a:defRPr/>
            </a:pPr>
            <a:r>
              <a:rPr lang="en-US" dirty="0"/>
              <a:t>Act as ‘keepers of the culture’, identify the culture required to meet the firm’s business strategy, frame culture in a way that excites employees, translate desired culture into specific </a:t>
            </a:r>
            <a:r>
              <a:rPr lang="en-US" dirty="0" err="1"/>
              <a:t>behaviours</a:t>
            </a:r>
            <a:r>
              <a:rPr lang="en-US" dirty="0"/>
              <a:t>, encourage executives to behave consistently with the desired culture.</a:t>
            </a:r>
            <a:endParaRPr lang="en-US" b="1" dirty="0"/>
          </a:p>
          <a:p>
            <a:pPr eaLnBrk="1" hangingPunct="1">
              <a:lnSpc>
                <a:spcPct val="90000"/>
              </a:lnSpc>
              <a:defRPr/>
            </a:pPr>
            <a:r>
              <a:rPr lang="en-US" i="1" dirty="0"/>
              <a:t>Delivery of human resource practices </a:t>
            </a:r>
          </a:p>
          <a:p>
            <a:pPr eaLnBrk="1" hangingPunct="1">
              <a:lnSpc>
                <a:spcPct val="90000"/>
              </a:lnSpc>
              <a:defRPr/>
            </a:pPr>
            <a:r>
              <a:rPr lang="en-US" dirty="0"/>
              <a:t>Expert in the </a:t>
            </a:r>
            <a:r>
              <a:rPr lang="en-US" dirty="0" err="1"/>
              <a:t>speciality</a:t>
            </a:r>
            <a:r>
              <a:rPr lang="en-US" dirty="0"/>
              <a:t>, able to deliver state-of-the-art innovative HR practices in such areas as recruitment, employee development, compensation and communication</a:t>
            </a:r>
          </a:p>
          <a:p>
            <a:pPr eaLnBrk="1" hangingPunct="1">
              <a:lnSpc>
                <a:spcPct val="90000"/>
              </a:lnSpc>
              <a:defRPr/>
            </a:pPr>
            <a:r>
              <a:rPr lang="en-US" i="1" dirty="0"/>
              <a:t>Understanding of the business</a:t>
            </a:r>
          </a:p>
          <a:p>
            <a:pPr eaLnBrk="1" hangingPunct="1">
              <a:lnSpc>
                <a:spcPct val="90000"/>
              </a:lnSpc>
              <a:defRPr/>
            </a:pPr>
            <a:r>
              <a:rPr lang="en-US" dirty="0"/>
              <a:t>Strategy, organization, competitors, finance, marketing, sales, operations and IT.</a:t>
            </a:r>
            <a:endParaRPr lang="en-US" b="1" dirty="0"/>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19</a:t>
            </a:fld>
            <a:endParaRPr lang="en-GB"/>
          </a:p>
        </p:txBody>
      </p:sp>
    </p:spTree>
    <p:extLst>
      <p:ext uri="{BB962C8B-B14F-4D97-AF65-F5344CB8AC3E}">
        <p14:creationId xmlns:p14="http://schemas.microsoft.com/office/powerpoint/2010/main" val="104814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HR specialists should function in accordance with a professional ethos. Fletcher (2004) stated that this is characterized by the following ingredients: </a:t>
            </a:r>
          </a:p>
          <a:p>
            <a:pPr eaLnBrk="1" hangingPunct="1">
              <a:buFontTx/>
              <a:buChar char="•"/>
              <a:defRPr/>
            </a:pPr>
            <a:r>
              <a:rPr lang="en-GB" dirty="0"/>
              <a:t>  the possession of specialized knowledge and skills;</a:t>
            </a:r>
          </a:p>
          <a:p>
            <a:pPr eaLnBrk="1" hangingPunct="1">
              <a:buFontTx/>
              <a:buChar char="•"/>
              <a:defRPr/>
            </a:pPr>
            <a:r>
              <a:rPr lang="en-GB" dirty="0"/>
              <a:t>  power and status based on expertise;</a:t>
            </a:r>
          </a:p>
          <a:p>
            <a:pPr eaLnBrk="1" hangingPunct="1">
              <a:buFontTx/>
              <a:buChar char="•"/>
              <a:defRPr/>
            </a:pPr>
            <a:r>
              <a:rPr lang="en-GB" dirty="0"/>
              <a:t>  self-discipline and adherence to some aspirational performance standards;</a:t>
            </a:r>
          </a:p>
          <a:p>
            <a:pPr eaLnBrk="1" hangingPunct="1">
              <a:buFontTx/>
              <a:buChar char="•"/>
              <a:defRPr/>
            </a:pPr>
            <a:r>
              <a:rPr lang="en-GB" dirty="0"/>
              <a:t>  the opportunity to display high levels of autonomy;</a:t>
            </a:r>
          </a:p>
          <a:p>
            <a:pPr eaLnBrk="1" hangingPunct="1">
              <a:buFontTx/>
              <a:buChar char="•"/>
              <a:defRPr/>
            </a:pPr>
            <a:r>
              <a:rPr lang="en-GB" dirty="0"/>
              <a:t>  the ability to apply some independence of judgment;</a:t>
            </a:r>
          </a:p>
          <a:p>
            <a:pPr eaLnBrk="1" hangingPunct="1">
              <a:buFontTx/>
              <a:buChar char="•"/>
              <a:defRPr/>
            </a:pPr>
            <a:r>
              <a:rPr lang="en-GB" dirty="0"/>
              <a:t>  operating, and being guided by, a code of ethics;</a:t>
            </a:r>
          </a:p>
          <a:p>
            <a:pPr eaLnBrk="1" hangingPunct="1">
              <a:defRPr/>
            </a:pPr>
            <a:r>
              <a:rPr lang="en-GB" dirty="0"/>
              <a:t>HR professionals are required to uphold the standards laid down by their professional body the CIPD but they must also adhere to their own ethical values. Additionally, they are bound by organizational codes of conduct expressed formally or accepted and understood as core values (the basic values adopted by an organization which set out what is believed to be important about how people and the organizations should behave).</a:t>
            </a:r>
          </a:p>
          <a:p>
            <a:pPr eaLnBrk="1" hangingPunct="1">
              <a:defRPr/>
            </a:pPr>
            <a:endParaRPr lang="en-GB" dirty="0"/>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20</a:t>
            </a:fld>
            <a:endParaRPr lang="en-GB"/>
          </a:p>
        </p:txBody>
      </p:sp>
    </p:spTree>
    <p:extLst>
      <p:ext uri="{BB962C8B-B14F-4D97-AF65-F5344CB8AC3E}">
        <p14:creationId xmlns:p14="http://schemas.microsoft.com/office/powerpoint/2010/main" val="518359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defRPr/>
            </a:pPr>
            <a:r>
              <a:rPr lang="en-GB" sz="1200" dirty="0"/>
              <a:t>If line managers are not inclined favourably towards what HR wants them to do they won</a:t>
            </a:r>
            <a:r>
              <a:rPr lang="ja-JP" altLang="en-GB" sz="1200" dirty="0">
                <a:latin typeface="Arial"/>
              </a:rPr>
              <a:t>’</a:t>
            </a:r>
            <a:r>
              <a:rPr lang="en-GB" sz="1200" dirty="0"/>
              <a:t>t do it, or if compelled to, they will be half-hearted about it. </a:t>
            </a:r>
          </a:p>
          <a:p>
            <a:pPr eaLnBrk="1" hangingPunct="1">
              <a:buFontTx/>
              <a:buChar char="•"/>
              <a:defRPr/>
            </a:pPr>
            <a:r>
              <a:rPr lang="en-GB" sz="1200" dirty="0"/>
              <a:t>  On the basis of their research, Guest and King (2004: 421) noted that </a:t>
            </a:r>
            <a:r>
              <a:rPr lang="ja-JP" altLang="en-GB" sz="1200" dirty="0">
                <a:latin typeface="Arial"/>
              </a:rPr>
              <a:t>‘</a:t>
            </a:r>
            <a:r>
              <a:rPr lang="en-GB" sz="1200" dirty="0"/>
              <a:t>better HR depended not so much on better procedures but better implementation and ownership of implementation by line managers</a:t>
            </a:r>
            <a:r>
              <a:rPr lang="ja-JP" altLang="en-GB" sz="1200" dirty="0">
                <a:latin typeface="Arial"/>
              </a:rPr>
              <a:t>’</a:t>
            </a:r>
            <a:r>
              <a:rPr lang="en-GB" sz="1200" dirty="0"/>
              <a:t>.</a:t>
            </a:r>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21</a:t>
            </a:fld>
            <a:endParaRPr lang="en-GB"/>
          </a:p>
        </p:txBody>
      </p:sp>
    </p:spTree>
    <p:extLst>
      <p:ext uri="{BB962C8B-B14F-4D97-AF65-F5344CB8AC3E}">
        <p14:creationId xmlns:p14="http://schemas.microsoft.com/office/powerpoint/2010/main" val="27293329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u="none" strike="noStrike" dirty="0">
              <a:solidFill>
                <a:srgbClr val="404040"/>
              </a:solidFill>
              <a:effectLst/>
              <a:latin typeface="knowledge-regular"/>
            </a:endParaRPr>
          </a:p>
          <a:p>
            <a:pPr algn="l"/>
            <a:endParaRPr lang="en-GB" b="0" i="0" u="none" strike="noStrike" dirty="0">
              <a:solidFill>
                <a:srgbClr val="404040"/>
              </a:solidFill>
              <a:effectLst/>
              <a:latin typeface="knowledge-regular"/>
            </a:endParaRPr>
          </a:p>
          <a:p>
            <a:pPr algn="l"/>
            <a:r>
              <a:rPr lang="en-GB" b="0" i="0" u="none" strike="noStrike" dirty="0">
                <a:solidFill>
                  <a:srgbClr val="404040"/>
                </a:solidFill>
                <a:effectLst/>
                <a:latin typeface="knowledge-regular"/>
              </a:rPr>
              <a:t>How do HR and organisations prepare for Labour shortages ?? </a:t>
            </a:r>
          </a:p>
          <a:p>
            <a:pPr algn="l"/>
            <a:r>
              <a:rPr lang="en-GB" b="0" i="0" u="none" strike="noStrike" dirty="0">
                <a:solidFill>
                  <a:srgbClr val="404040"/>
                </a:solidFill>
                <a:effectLst/>
                <a:latin typeface="knowledge-regular"/>
              </a:rPr>
              <a:t>most widespread in hospitality, followed by water utilities, healthcare and construction.</a:t>
            </a:r>
          </a:p>
          <a:p>
            <a:pPr algn="l"/>
            <a:r>
              <a:rPr lang="en-GB" b="0" i="0" u="none" strike="noStrike" dirty="0">
                <a:solidFill>
                  <a:srgbClr val="404040"/>
                </a:solidFill>
                <a:effectLst/>
                <a:latin typeface="knowledge-regular"/>
              </a:rPr>
              <a:t>Britain introduced new immigration rules on Jan. 1 which require most EU workers not already living in Britain to get work visas, something that can be time-consuming and costly.</a:t>
            </a:r>
          </a:p>
          <a:p>
            <a:pPr algn="l"/>
            <a:endParaRPr lang="en-GB" b="0" i="0" u="none" strike="noStrike" dirty="0">
              <a:solidFill>
                <a:srgbClr val="404040"/>
              </a:solidFill>
              <a:effectLst/>
              <a:latin typeface="knowledge-regular"/>
            </a:endParaRPr>
          </a:p>
          <a:p>
            <a:pPr algn="l"/>
            <a:r>
              <a:rPr lang="en-GB" b="0" i="0" dirty="0">
                <a:solidFill>
                  <a:srgbClr val="353535"/>
                </a:solidFill>
                <a:effectLst/>
                <a:latin typeface="sofia-pro"/>
              </a:rPr>
              <a:t>Massive travel and tourism industry jobs shortfall is looming on the horizon in 2022 to the tune of more than 200,000 positions across the UK, which are predicted to remain unfilled by the end of the 2022  - according to analysis by </a:t>
            </a:r>
            <a:r>
              <a:rPr lang="en-GB" b="0" i="0" u="sng" dirty="0">
                <a:solidFill>
                  <a:srgbClr val="C2AC80"/>
                </a:solidFill>
                <a:effectLst/>
                <a:latin typeface="sofia-pro"/>
                <a:hlinkClick r:id="rId3"/>
              </a:rPr>
              <a:t>the World Travel and Tourism Council (WTTC)</a:t>
            </a:r>
            <a:r>
              <a:rPr lang="en-GB" b="0" i="0" dirty="0">
                <a:solidFill>
                  <a:srgbClr val="353535"/>
                </a:solidFill>
                <a:effectLst/>
                <a:latin typeface="sofia-pro"/>
              </a:rPr>
              <a:t>.</a:t>
            </a:r>
            <a:endParaRPr lang="en-GB" b="0" i="0" u="none" strike="noStrike" dirty="0">
              <a:solidFill>
                <a:srgbClr val="404040"/>
              </a:solidFill>
              <a:effectLst/>
              <a:latin typeface="knowledge-regular"/>
            </a:endParaRPr>
          </a:p>
          <a:p>
            <a:endParaRPr lang="en-GB" dirty="0"/>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22</a:t>
            </a:fld>
            <a:endParaRPr lang="en-GB"/>
          </a:p>
        </p:txBody>
      </p:sp>
    </p:spTree>
    <p:extLst>
      <p:ext uri="{BB962C8B-B14F-4D97-AF65-F5344CB8AC3E}">
        <p14:creationId xmlns:p14="http://schemas.microsoft.com/office/powerpoint/2010/main" val="7071580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25</a:t>
            </a:fld>
            <a:endParaRPr lang="en-GB"/>
          </a:p>
        </p:txBody>
      </p:sp>
    </p:spTree>
    <p:extLst>
      <p:ext uri="{BB962C8B-B14F-4D97-AF65-F5344CB8AC3E}">
        <p14:creationId xmlns:p14="http://schemas.microsoft.com/office/powerpoint/2010/main" val="7912846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26</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err="1"/>
              <a:t>Covid</a:t>
            </a:r>
            <a:r>
              <a:rPr lang="en-GB" altLang="en-US" sz="1200" dirty="0"/>
              <a:t> – retention ( the great resignation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BREXIT - Relaxation of employment legislation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dirty="0"/>
              <a:t>- </a:t>
            </a:r>
            <a:r>
              <a:rPr lang="en-GB" sz="1200" dirty="0"/>
              <a:t>47% of employers have hard-to-fill vacancies. These are most common in education (56%), transport and storage (55%), and the voluntary sector (53%). </a:t>
            </a: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altLang="en-US" sz="1200" b="1" i="1" dirty="0"/>
          </a:p>
          <a:p>
            <a:endParaRPr lang="en-GB" dirty="0"/>
          </a:p>
        </p:txBody>
      </p:sp>
      <p:sp>
        <p:nvSpPr>
          <p:cNvPr id="4" name="Slide Number Placeholder 3"/>
          <p:cNvSpPr>
            <a:spLocks noGrp="1"/>
          </p:cNvSpPr>
          <p:nvPr>
            <p:ph type="sldNum" sz="quarter" idx="5"/>
          </p:nvPr>
        </p:nvSpPr>
        <p:spPr/>
        <p:txBody>
          <a:bodyPr/>
          <a:lstStyle/>
          <a:p>
            <a:fld id="{AC02E597-5371-47BA-A169-AC5A77D2CEBA}" type="slidenum">
              <a:rPr lang="en-GB" smtClean="0"/>
              <a:t>27</a:t>
            </a:fld>
            <a:endParaRPr lang="en-GB"/>
          </a:p>
        </p:txBody>
      </p:sp>
    </p:spTree>
    <p:extLst>
      <p:ext uri="{BB962C8B-B14F-4D97-AF65-F5344CB8AC3E}">
        <p14:creationId xmlns:p14="http://schemas.microsoft.com/office/powerpoint/2010/main" val="1546328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28</a:t>
            </a:fld>
            <a:endParaRPr lang="en-GB"/>
          </a:p>
        </p:txBody>
      </p:sp>
    </p:spTree>
    <p:extLst>
      <p:ext uri="{BB962C8B-B14F-4D97-AF65-F5344CB8AC3E}">
        <p14:creationId xmlns:p14="http://schemas.microsoft.com/office/powerpoint/2010/main" val="2729128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5135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150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70356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4805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012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5514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8296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5809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30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1747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5908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2094733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course/view.php?id=12028&amp;section=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articles/hospitalitybusinessesaremostlikelytobestrugglingtofillvacancies/2021-09-16"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ttc.org/Research/Economic-Impact"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eb-p-ebscohost-com.ezproxy.uwtsd.ac.uk/ehost/pdfviewer/pdfviewer?vid=1&amp;sid=a35010bc-7653-4c4d-b0af-43f8e3494607%40redi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YQ0NNes6_M?start=38&amp;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A99C69-DD87-4E62-BF15-EC945517C48E}"/>
              </a:ext>
            </a:extLst>
          </p:cNvPr>
          <p:cNvSpPr>
            <a:spLocks noGrp="1"/>
          </p:cNvSpPr>
          <p:nvPr>
            <p:ph type="ctrTitle"/>
          </p:nvPr>
        </p:nvSpPr>
        <p:spPr>
          <a:xfrm>
            <a:off x="2207568" y="1988841"/>
            <a:ext cx="7772400" cy="1470025"/>
          </a:xfrm>
        </p:spPr>
        <p:txBody>
          <a:bodyPr anchor="ctr">
            <a:normAutofit fontScale="90000"/>
          </a:bodyPr>
          <a:lstStyle/>
          <a:p>
            <a:r>
              <a:rPr lang="en-GB" sz="4400" b="1" dirty="0">
                <a:solidFill>
                  <a:srgbClr val="FFFFFF"/>
                </a:solidFill>
              </a:rPr>
              <a:t>BMMB7025D</a:t>
            </a:r>
            <a:br>
              <a:rPr lang="en-GB" sz="4400" b="1" dirty="0">
                <a:solidFill>
                  <a:srgbClr val="FFFFFF"/>
                </a:solidFill>
              </a:rPr>
            </a:br>
            <a:r>
              <a:rPr lang="en-GB" sz="4400" b="1" dirty="0">
                <a:solidFill>
                  <a:srgbClr val="FFFFFF"/>
                </a:solidFill>
              </a:rPr>
              <a:t>Managing People in Organisations </a:t>
            </a:r>
            <a:br>
              <a:rPr lang="en-GB" sz="4400" b="1" dirty="0">
                <a:solidFill>
                  <a:srgbClr val="FFFFFF"/>
                </a:solidFill>
              </a:rPr>
            </a:br>
            <a:endParaRPr lang="en-GB" sz="4400" b="1" dirty="0">
              <a:solidFill>
                <a:srgbClr val="FFFFFF"/>
              </a:solidFill>
            </a:endParaRPr>
          </a:p>
        </p:txBody>
      </p:sp>
      <p:sp>
        <p:nvSpPr>
          <p:cNvPr id="10" name="Subtitle 2">
            <a:extLst>
              <a:ext uri="{FF2B5EF4-FFF2-40B4-BE49-F238E27FC236}">
                <a16:creationId xmlns:a16="http://schemas.microsoft.com/office/drawing/2014/main" id="{582887F0-19F9-4E3F-A32E-8A7971C9EE49}"/>
              </a:ext>
            </a:extLst>
          </p:cNvPr>
          <p:cNvSpPr>
            <a:spLocks noGrp="1"/>
          </p:cNvSpPr>
          <p:nvPr>
            <p:ph type="subTitle" idx="1"/>
          </p:nvPr>
        </p:nvSpPr>
        <p:spPr>
          <a:xfrm>
            <a:off x="2963169" y="4121543"/>
            <a:ext cx="6400800" cy="1752600"/>
          </a:xfrm>
        </p:spPr>
        <p:txBody>
          <a:bodyPr/>
          <a:lstStyle/>
          <a:p>
            <a:r>
              <a:rPr lang="en-US" dirty="0"/>
              <a:t>Lecture 1</a:t>
            </a:r>
          </a:p>
        </p:txBody>
      </p:sp>
    </p:spTree>
    <p:extLst>
      <p:ext uri="{BB962C8B-B14F-4D97-AF65-F5344CB8AC3E}">
        <p14:creationId xmlns:p14="http://schemas.microsoft.com/office/powerpoint/2010/main" val="332421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8A436-55B0-41DD-924C-BC709A4AD6D7}"/>
              </a:ext>
            </a:extLst>
          </p:cNvPr>
          <p:cNvSpPr>
            <a:spLocks noGrp="1"/>
          </p:cNvSpPr>
          <p:nvPr>
            <p:ph type="title"/>
          </p:nvPr>
        </p:nvSpPr>
        <p:spPr/>
        <p:txBody>
          <a:bodyPr>
            <a:normAutofit/>
          </a:bodyPr>
          <a:lstStyle/>
          <a:p>
            <a:r>
              <a:rPr lang="en-GB" b="1" dirty="0"/>
              <a:t>Session aim</a:t>
            </a:r>
          </a:p>
        </p:txBody>
      </p:sp>
      <p:sp>
        <p:nvSpPr>
          <p:cNvPr id="3" name="Content Placeholder 2">
            <a:extLst>
              <a:ext uri="{FF2B5EF4-FFF2-40B4-BE49-F238E27FC236}">
                <a16:creationId xmlns:a16="http://schemas.microsoft.com/office/drawing/2014/main" id="{0B17A2E7-E979-4FBE-9E34-24D14BC36877}"/>
              </a:ext>
            </a:extLst>
          </p:cNvPr>
          <p:cNvSpPr>
            <a:spLocks noGrp="1"/>
          </p:cNvSpPr>
          <p:nvPr>
            <p:ph idx="1"/>
          </p:nvPr>
        </p:nvSpPr>
        <p:spPr/>
        <p:txBody>
          <a:bodyPr anchor="ctr">
            <a:normAutofit/>
          </a:bodyPr>
          <a:lstStyle/>
          <a:p>
            <a:pPr>
              <a:spcBef>
                <a:spcPts val="600"/>
              </a:spcBef>
            </a:pPr>
            <a:r>
              <a:rPr lang="en-GB" dirty="0">
                <a:effectLst/>
                <a:ea typeface="Times New Roman" panose="02020603050405020304" pitchFamily="18" charset="0"/>
                <a:cs typeface="Arial" panose="020B0604020202020204" pitchFamily="34" charset="0"/>
              </a:rPr>
              <a:t>Introductions</a:t>
            </a:r>
          </a:p>
          <a:p>
            <a:pPr>
              <a:spcBef>
                <a:spcPts val="600"/>
              </a:spcBef>
            </a:pPr>
            <a:r>
              <a:rPr lang="en-GB" dirty="0">
                <a:effectLst/>
                <a:ea typeface="Times New Roman" panose="02020603050405020304" pitchFamily="18" charset="0"/>
                <a:cs typeface="Arial" panose="020B0604020202020204" pitchFamily="34" charset="0"/>
              </a:rPr>
              <a:t>Module and assignment</a:t>
            </a:r>
          </a:p>
          <a:p>
            <a:pPr>
              <a:spcBef>
                <a:spcPts val="600"/>
              </a:spcBef>
            </a:pPr>
            <a:r>
              <a:rPr lang="en-GB" dirty="0">
                <a:effectLst/>
                <a:ea typeface="Times New Roman" panose="02020603050405020304" pitchFamily="18" charset="0"/>
                <a:cs typeface="Arial" panose="020B0604020202020204" pitchFamily="34" charset="0"/>
              </a:rPr>
              <a:t>What is HRM? History and context</a:t>
            </a:r>
          </a:p>
          <a:p>
            <a:pPr>
              <a:spcBef>
                <a:spcPts val="600"/>
              </a:spcBef>
            </a:pPr>
            <a:r>
              <a:rPr lang="en-GB" dirty="0">
                <a:effectLst/>
                <a:ea typeface="Times New Roman" panose="02020603050405020304" pitchFamily="18" charset="0"/>
                <a:cs typeface="Arial" panose="020B0604020202020204" pitchFamily="34" charset="0"/>
              </a:rPr>
              <a:t>The role of HRM </a:t>
            </a:r>
          </a:p>
          <a:p>
            <a:pPr>
              <a:spcBef>
                <a:spcPts val="600"/>
              </a:spcBef>
            </a:pPr>
            <a:r>
              <a:rPr lang="en-GB" dirty="0">
                <a:ea typeface="Times New Roman" panose="02020603050405020304" pitchFamily="18" charset="0"/>
                <a:cs typeface="Arial" panose="020B0604020202020204" pitchFamily="34" charset="0"/>
              </a:rPr>
              <a:t>Trends and challenges </a:t>
            </a:r>
            <a:endParaRPr lang="en-GB" dirty="0">
              <a:effectLst/>
              <a:ea typeface="Times New Roman" panose="02020603050405020304" pitchFamily="18" charset="0"/>
              <a:cs typeface="Arial" panose="020B0604020202020204" pitchFamily="34" charset="0"/>
            </a:endParaRPr>
          </a:p>
          <a:p>
            <a:pPr>
              <a:spcBef>
                <a:spcPts val="600"/>
              </a:spcBef>
            </a:pPr>
            <a:endParaRPr lang="en-GB" dirty="0">
              <a:effectLst/>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71275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5D519-E6A1-4BDF-8ED8-6A986995F7A4}"/>
              </a:ext>
            </a:extLst>
          </p:cNvPr>
          <p:cNvSpPr>
            <a:spLocks noGrp="1"/>
          </p:cNvSpPr>
          <p:nvPr>
            <p:ph type="title"/>
          </p:nvPr>
        </p:nvSpPr>
        <p:spPr/>
        <p:txBody>
          <a:bodyPr>
            <a:normAutofit/>
          </a:bodyPr>
          <a:lstStyle/>
          <a:p>
            <a:r>
              <a:rPr lang="en-GB" b="1" dirty="0"/>
              <a:t>Module handbook</a:t>
            </a:r>
          </a:p>
        </p:txBody>
      </p:sp>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p:txBody>
          <a:bodyPr anchor="ctr">
            <a:normAutofit/>
          </a:bodyPr>
          <a:lstStyle/>
          <a:p>
            <a:r>
              <a:rPr lang="en-GB" dirty="0"/>
              <a:t>Module information Reading list </a:t>
            </a:r>
          </a:p>
          <a:p>
            <a:r>
              <a:rPr lang="en-GB" dirty="0"/>
              <a:t>Journal and website links </a:t>
            </a:r>
          </a:p>
          <a:p>
            <a:r>
              <a:rPr lang="en-GB" dirty="0"/>
              <a:t>Weekly schedule</a:t>
            </a:r>
          </a:p>
          <a:p>
            <a:r>
              <a:rPr lang="en-GB" dirty="0"/>
              <a:t>Assessments (and additional guidance)</a:t>
            </a:r>
          </a:p>
          <a:p>
            <a:r>
              <a:rPr lang="en-GB" b="1" dirty="0"/>
              <a:t>Found here - </a:t>
            </a:r>
            <a:r>
              <a:rPr lang="en-GB" dirty="0">
                <a:hlinkClick r:id="rId2"/>
              </a:rPr>
              <a:t>Course: Managing People in Organisations (BMMB7025D_SWAN), Tile: Module Information (uwtsd.ac.uk)</a:t>
            </a:r>
            <a:r>
              <a:rPr lang="en-GB" dirty="0"/>
              <a:t> </a:t>
            </a:r>
            <a:endParaRPr lang="en-GB" b="1" dirty="0"/>
          </a:p>
        </p:txBody>
      </p:sp>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VLOG (Ted Talk) </a:t>
            </a:r>
          </a:p>
          <a:p>
            <a:r>
              <a:rPr lang="en-GB" sz="2400" dirty="0"/>
              <a:t>15 minutes</a:t>
            </a:r>
          </a:p>
          <a:p>
            <a:r>
              <a:rPr lang="en-GB" sz="2400" dirty="0"/>
              <a:t>50%</a:t>
            </a:r>
          </a:p>
          <a:p>
            <a:endParaRPr lang="en-GB" sz="2200" dirty="0"/>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CB96-55BB-48DC-AA8B-370971A7CFC2}"/>
              </a:ext>
            </a:extLst>
          </p:cNvPr>
          <p:cNvSpPr>
            <a:spLocks noGrp="1"/>
          </p:cNvSpPr>
          <p:nvPr>
            <p:ph type="title"/>
          </p:nvPr>
        </p:nvSpPr>
        <p:spPr/>
        <p:txBody>
          <a:bodyPr>
            <a:normAutofit fontScale="90000"/>
          </a:bodyPr>
          <a:lstStyle/>
          <a:p>
            <a:r>
              <a:rPr lang="en-GB" dirty="0">
                <a:latin typeface="Ubuntu" panose="020B0504030602030204" pitchFamily="34" charset="0"/>
                <a:ea typeface="Roboto Light" charset="0"/>
                <a:cs typeface="Roboto Light" charset="0"/>
              </a:rPr>
              <a:t>Assignment 1 (2,500 words)</a:t>
            </a:r>
            <a:br>
              <a:rPr lang="en-GB" dirty="0">
                <a:latin typeface="Ubuntu" panose="020B0504030602030204" pitchFamily="34" charset="0"/>
                <a:ea typeface="Roboto Light" charset="0"/>
                <a:cs typeface="Roboto Light" charset="0"/>
              </a:rPr>
            </a:br>
            <a:endParaRPr lang="en-GB" dirty="0"/>
          </a:p>
        </p:txBody>
      </p:sp>
      <p:sp>
        <p:nvSpPr>
          <p:cNvPr id="3" name="Subtitle 2"/>
          <p:cNvSpPr>
            <a:spLocks noGrp="1"/>
          </p:cNvSpPr>
          <p:nvPr>
            <p:ph idx="1"/>
          </p:nvPr>
        </p:nvSpPr>
        <p:spPr/>
        <p:txBody>
          <a:bodyPr>
            <a:normAutofit fontScale="92500" lnSpcReduction="20000"/>
          </a:bodyPr>
          <a:lstStyle/>
          <a:p>
            <a:r>
              <a:rPr lang="en-GB" sz="3600" dirty="0">
                <a:latin typeface="Ubuntu" panose="020B0504030602030204" pitchFamily="34" charset="0"/>
                <a:ea typeface="Roboto Light" charset="0"/>
                <a:cs typeface="Roboto Light" charset="0"/>
              </a:rPr>
              <a:t>Write a report </a:t>
            </a:r>
          </a:p>
          <a:p>
            <a:pPr algn="ctr"/>
            <a:r>
              <a:rPr lang="en-GB" b="1" dirty="0"/>
              <a:t>“A Comparative Case Study Between Traditional and Agile Work Environments"</a:t>
            </a:r>
            <a:endParaRPr lang="en-GB" dirty="0"/>
          </a:p>
          <a:p>
            <a:r>
              <a:rPr lang="en-GB" sz="3600" dirty="0">
                <a:latin typeface="Ubuntu" panose="020B0504030602030204" pitchFamily="34" charset="0"/>
                <a:ea typeface="Roboto Light" charset="0"/>
                <a:cs typeface="Roboto Light" charset="0"/>
              </a:rPr>
              <a:t>Clear criteria looking at:</a:t>
            </a:r>
          </a:p>
          <a:p>
            <a:pPr lvl="1"/>
            <a:r>
              <a:rPr lang="en-GB" sz="3200" dirty="0">
                <a:latin typeface="Ubuntu" panose="020B0504030602030204" pitchFamily="34" charset="0"/>
                <a:ea typeface="Roboto Light" charset="0"/>
                <a:cs typeface="Roboto Light" charset="0"/>
              </a:rPr>
              <a:t>Business Orientation (Strategic HRM)</a:t>
            </a:r>
          </a:p>
          <a:p>
            <a:pPr lvl="1"/>
            <a:r>
              <a:rPr lang="en-GB" sz="3200" dirty="0">
                <a:latin typeface="Ubuntu" panose="020B0504030602030204" pitchFamily="34" charset="0"/>
                <a:ea typeface="Roboto Light" charset="0"/>
                <a:cs typeface="Roboto Light" charset="0"/>
              </a:rPr>
              <a:t>Application Capability</a:t>
            </a:r>
          </a:p>
          <a:p>
            <a:pPr lvl="1"/>
            <a:r>
              <a:rPr lang="en-GB" sz="3200" dirty="0">
                <a:latin typeface="Ubuntu" panose="020B0504030602030204" pitchFamily="34" charset="0"/>
                <a:ea typeface="Roboto Light" charset="0"/>
                <a:cs typeface="Roboto Light" charset="0"/>
              </a:rPr>
              <a:t>Knowledge and Understanding</a:t>
            </a:r>
          </a:p>
          <a:p>
            <a:pPr lvl="1"/>
            <a:r>
              <a:rPr lang="en-GB" sz="3200" dirty="0">
                <a:latin typeface="Ubuntu" panose="020B0504030602030204" pitchFamily="34" charset="0"/>
                <a:ea typeface="Roboto Light" charset="0"/>
                <a:cs typeface="Roboto Light" charset="0"/>
              </a:rPr>
              <a:t>Presentation and Persuasion</a:t>
            </a:r>
          </a:p>
          <a:p>
            <a:pPr eaLnBrk="1" hangingPunct="1"/>
            <a:endParaRPr lang="en-GB" sz="3600" dirty="0">
              <a:solidFill>
                <a:schemeClr val="tx1"/>
              </a:solidFill>
              <a:latin typeface="Ubuntu" panose="020B0504030602030204" pitchFamily="34" charset="0"/>
              <a:ea typeface="Roboto Light" charset="0"/>
              <a:cs typeface="Roboto Light" charset="0"/>
            </a:endParaRPr>
          </a:p>
        </p:txBody>
      </p:sp>
    </p:spTree>
    <p:extLst>
      <p:ext uri="{BB962C8B-B14F-4D97-AF65-F5344CB8AC3E}">
        <p14:creationId xmlns:p14="http://schemas.microsoft.com/office/powerpoint/2010/main" val="378230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209B-18D7-4771-BAB0-4B66A5DFB9CD}"/>
              </a:ext>
            </a:extLst>
          </p:cNvPr>
          <p:cNvSpPr>
            <a:spLocks noGrp="1"/>
          </p:cNvSpPr>
          <p:nvPr>
            <p:ph type="title"/>
          </p:nvPr>
        </p:nvSpPr>
        <p:spPr/>
        <p:txBody>
          <a:bodyPr>
            <a:normAutofit fontScale="90000"/>
          </a:bodyPr>
          <a:lstStyle/>
          <a:p>
            <a:r>
              <a:rPr lang="en-GB" dirty="0">
                <a:latin typeface="Ubuntu" panose="020B0504030602030204" pitchFamily="34" charset="0"/>
                <a:ea typeface="Roboto Light" charset="0"/>
                <a:cs typeface="Roboto Light" charset="0"/>
              </a:rPr>
              <a:t>Assignment</a:t>
            </a:r>
            <a:br>
              <a:rPr lang="en-GB" dirty="0">
                <a:latin typeface="Ubuntu" panose="020B0504030602030204" pitchFamily="34" charset="0"/>
                <a:ea typeface="Roboto Light" charset="0"/>
                <a:cs typeface="Roboto Light" charset="0"/>
              </a:rPr>
            </a:br>
            <a:endParaRPr lang="en-GB" dirty="0"/>
          </a:p>
        </p:txBody>
      </p:sp>
      <p:sp>
        <p:nvSpPr>
          <p:cNvPr id="3" name="Subtitle 2"/>
          <p:cNvSpPr>
            <a:spLocks noGrp="1"/>
          </p:cNvSpPr>
          <p:nvPr>
            <p:ph idx="1"/>
          </p:nvPr>
        </p:nvSpPr>
        <p:spPr/>
        <p:txBody>
          <a:bodyPr>
            <a:normAutofit fontScale="62500" lnSpcReduction="20000"/>
          </a:bodyPr>
          <a:lstStyle/>
          <a:p>
            <a:pPr marL="285750" indent="-285750"/>
            <a:r>
              <a:rPr lang="en-GB" sz="4000" dirty="0">
                <a:latin typeface="Ubuntu" panose="020B0504030602030204"/>
              </a:rPr>
              <a:t>T</a:t>
            </a:r>
            <a:r>
              <a:rPr lang="en-GB" dirty="0"/>
              <a:t>wo priority areas of HRM in the context of talent management that are of importance to the strategic function of a hospitality organisation. </a:t>
            </a:r>
          </a:p>
          <a:p>
            <a:pPr marL="285750" indent="-285750"/>
            <a:endParaRPr lang="en-GB" sz="4000" dirty="0">
              <a:latin typeface="Ubuntu" panose="020B0504030602030204"/>
            </a:endParaRPr>
          </a:p>
          <a:p>
            <a:pPr marL="285750" indent="-285750"/>
            <a:r>
              <a:rPr lang="en-GB" sz="4000" dirty="0" err="1">
                <a:latin typeface="Ubuntu" panose="020B0504030602030204"/>
              </a:rPr>
              <a:t>E.g</a:t>
            </a:r>
            <a:r>
              <a:rPr lang="en-GB" sz="4000" dirty="0">
                <a:latin typeface="Ubuntu" panose="020B0504030602030204"/>
              </a:rPr>
              <a:t> Employee Engagement - </a:t>
            </a:r>
          </a:p>
          <a:p>
            <a:pPr marL="285750" indent="-285750"/>
            <a:r>
              <a:rPr lang="en-GB" sz="4000" dirty="0">
                <a:latin typeface="Ubuntu" panose="020B0504030602030204"/>
              </a:rPr>
              <a:t>A big concern for hospitality sector. (retention)</a:t>
            </a:r>
          </a:p>
          <a:p>
            <a:pPr marL="285750" indent="-285750"/>
            <a:r>
              <a:rPr lang="en-GB" sz="4000" dirty="0">
                <a:latin typeface="Ubuntu" panose="020B0504030602030204"/>
              </a:rPr>
              <a:t>An strategic analysis of EE practices are orgs. Doing what needed to engage employees, a move away for traditional workforce planning and talent management : PM and attractive to potential applicants </a:t>
            </a:r>
          </a:p>
          <a:p>
            <a:pPr marL="285750" indent="-285750"/>
            <a:r>
              <a:rPr lang="en-GB" sz="4000" dirty="0">
                <a:latin typeface="Ubuntu" panose="020B0504030602030204"/>
              </a:rPr>
              <a:t>Retention strategies, diversity management and flexible working initiatives that will address the issues experienced by the hospitality</a:t>
            </a:r>
          </a:p>
          <a:p>
            <a:pPr marL="285750" indent="-285750"/>
            <a:r>
              <a:rPr lang="en-GB" sz="4000" dirty="0">
                <a:latin typeface="Ubuntu" panose="020B0504030602030204"/>
              </a:rPr>
              <a:t>How will you implement these and why…?</a:t>
            </a:r>
          </a:p>
          <a:p>
            <a:pPr eaLnBrk="1" hangingPunct="1"/>
            <a:endParaRPr lang="en-GB" sz="4000" dirty="0">
              <a:solidFill>
                <a:schemeClr val="tx1"/>
              </a:solidFill>
              <a:latin typeface="Ubuntu" panose="020B0504030602030204" pitchFamily="34" charset="0"/>
              <a:ea typeface="Roboto Light" charset="0"/>
              <a:cs typeface="Roboto Light" charset="0"/>
            </a:endParaRPr>
          </a:p>
        </p:txBody>
      </p:sp>
    </p:spTree>
    <p:extLst>
      <p:ext uri="{BB962C8B-B14F-4D97-AF65-F5344CB8AC3E}">
        <p14:creationId xmlns:p14="http://schemas.microsoft.com/office/powerpoint/2010/main" val="196698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grpId="0" nodeType="after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childTnLst>
                                </p:cTn>
                              </p:par>
                            </p:childTnLst>
                          </p:cTn>
                        </p:par>
                        <p:par>
                          <p:cTn id="14" fill="hold">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0" nodeType="after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045A3-194F-4AFF-A62B-C69D11CE359A}"/>
              </a:ext>
            </a:extLst>
          </p:cNvPr>
          <p:cNvSpPr>
            <a:spLocks noGrp="1"/>
          </p:cNvSpPr>
          <p:nvPr>
            <p:ph type="title"/>
          </p:nvPr>
        </p:nvSpPr>
        <p:spPr/>
        <p:txBody>
          <a:bodyPr>
            <a:normAutofit fontScale="90000"/>
          </a:bodyPr>
          <a:lstStyle/>
          <a:p>
            <a:pPr eaLnBrk="1" hangingPunct="1"/>
            <a:r>
              <a:rPr lang="en-GB" sz="4400" b="1" dirty="0">
                <a:solidFill>
                  <a:schemeClr val="tx1"/>
                </a:solidFill>
                <a:latin typeface="Ubuntu" panose="020B0504030602030204" pitchFamily="34" charset="0"/>
                <a:ea typeface="Roboto Light" charset="0"/>
                <a:cs typeface="Roboto Light" charset="0"/>
              </a:rPr>
              <a:t>Assignment</a:t>
            </a:r>
            <a:br>
              <a:rPr lang="en-GB" sz="4400" b="1" dirty="0">
                <a:solidFill>
                  <a:schemeClr val="tx1"/>
                </a:solidFill>
                <a:latin typeface="Ubuntu" panose="020B0504030602030204" pitchFamily="34" charset="0"/>
                <a:ea typeface="Roboto Light" charset="0"/>
                <a:cs typeface="Roboto Light" charset="0"/>
              </a:rPr>
            </a:br>
            <a:r>
              <a:rPr lang="en-GB" sz="4400" b="1" dirty="0">
                <a:solidFill>
                  <a:schemeClr val="tx1"/>
                </a:solidFill>
                <a:latin typeface="Ubuntu" panose="020B0504030602030204" pitchFamily="34" charset="0"/>
                <a:ea typeface="Roboto Light" charset="0"/>
                <a:cs typeface="Roboto Light" charset="0"/>
              </a:rPr>
              <a:t>– What Good Looks Like</a:t>
            </a:r>
            <a:br>
              <a:rPr lang="en-GB" sz="4400" b="1" dirty="0">
                <a:solidFill>
                  <a:schemeClr val="tx1"/>
                </a:solidFill>
                <a:latin typeface="Ubuntu" panose="020B0504030602030204" pitchFamily="34" charset="0"/>
                <a:ea typeface="Roboto Light" charset="0"/>
                <a:cs typeface="Roboto Light" charset="0"/>
              </a:rPr>
            </a:br>
            <a:endParaRPr lang="en-GB" dirty="0"/>
          </a:p>
        </p:txBody>
      </p:sp>
      <p:sp>
        <p:nvSpPr>
          <p:cNvPr id="3" name="Subtitle 2"/>
          <p:cNvSpPr>
            <a:spLocks noGrp="1"/>
          </p:cNvSpPr>
          <p:nvPr>
            <p:ph idx="1"/>
          </p:nvPr>
        </p:nvSpPr>
        <p:spPr/>
        <p:txBody>
          <a:bodyPr>
            <a:noAutofit/>
          </a:bodyPr>
          <a:lstStyle/>
          <a:p>
            <a:r>
              <a:rPr lang="en-GB" sz="2800" dirty="0">
                <a:latin typeface="Ubuntu" panose="020B0504030602030204" pitchFamily="34" charset="0"/>
              </a:rPr>
              <a:t>Read the definitions of what a distinction, merit, pass covers</a:t>
            </a:r>
          </a:p>
          <a:p>
            <a:r>
              <a:rPr lang="en-GB" sz="2800" dirty="0">
                <a:latin typeface="Ubuntu" panose="020B0504030602030204" pitchFamily="34" charset="0"/>
              </a:rPr>
              <a:t>Read the assignment in depth and analyse what’s really going on </a:t>
            </a:r>
          </a:p>
          <a:p>
            <a:r>
              <a:rPr lang="en-GB" sz="2800" dirty="0">
                <a:latin typeface="Ubuntu" panose="020B0504030602030204" pitchFamily="34" charset="0"/>
              </a:rPr>
              <a:t>Think about the past and focus on the future</a:t>
            </a:r>
          </a:p>
          <a:p>
            <a:r>
              <a:rPr lang="en-GB" sz="2800" dirty="0">
                <a:latin typeface="Ubuntu" panose="020B0504030602030204" pitchFamily="34" charset="0"/>
              </a:rPr>
              <a:t>Lots of academic references</a:t>
            </a:r>
          </a:p>
          <a:p>
            <a:r>
              <a:rPr lang="en-GB" sz="2800" dirty="0">
                <a:latin typeface="Ubuntu" panose="020B0504030602030204" pitchFamily="34" charset="0"/>
              </a:rPr>
              <a:t>Explore </a:t>
            </a:r>
            <a:r>
              <a:rPr lang="en-GB" sz="2800" dirty="0">
                <a:solidFill>
                  <a:srgbClr val="FF0000"/>
                </a:solidFill>
                <a:latin typeface="Ubuntu" panose="020B0504030602030204" pitchFamily="34" charset="0"/>
              </a:rPr>
              <a:t>current thinking</a:t>
            </a:r>
            <a:r>
              <a:rPr lang="en-GB" sz="2800" dirty="0">
                <a:latin typeface="Ubuntu" panose="020B0504030602030204" pitchFamily="34" charset="0"/>
              </a:rPr>
              <a:t>/case studies</a:t>
            </a:r>
          </a:p>
          <a:p>
            <a:pPr eaLnBrk="1" hangingPunct="1"/>
            <a:endParaRPr lang="en-GB" sz="2800" b="1" dirty="0">
              <a:solidFill>
                <a:schemeClr val="tx1"/>
              </a:solidFill>
              <a:latin typeface="Ubuntu" panose="020B0504030602030204" pitchFamily="34" charset="0"/>
              <a:ea typeface="Roboto Light" charset="0"/>
              <a:cs typeface="Roboto Light" charset="0"/>
            </a:endParaRPr>
          </a:p>
        </p:txBody>
      </p:sp>
      <p:sp>
        <p:nvSpPr>
          <p:cNvPr id="6" name="TextBox 5"/>
          <p:cNvSpPr txBox="1"/>
          <p:nvPr/>
        </p:nvSpPr>
        <p:spPr>
          <a:xfrm>
            <a:off x="2203451" y="1492250"/>
            <a:ext cx="7915275" cy="584200"/>
          </a:xfrm>
          <a:prstGeom prst="rect">
            <a:avLst/>
          </a:prstGeom>
          <a:noFill/>
        </p:spPr>
        <p:txBody>
          <a:bodyPr>
            <a:spAutoFit/>
          </a:bodyPr>
          <a:lstStyle/>
          <a:p>
            <a:pPr marL="360000" indent="-356400">
              <a:spcBef>
                <a:spcPts val="600"/>
              </a:spcBef>
              <a:buClr>
                <a:schemeClr val="bg1">
                  <a:lumMod val="50000"/>
                </a:schemeClr>
              </a:buClr>
              <a:buFont typeface="Arial"/>
              <a:buChar char="•"/>
              <a:defRPr/>
            </a:pPr>
            <a:endParaRPr lang="en-US" sz="3200" dirty="0">
              <a:solidFill>
                <a:schemeClr val="bg1">
                  <a:lumMod val="50000"/>
                </a:schemeClr>
              </a:solidFill>
              <a:latin typeface="Roboto Light"/>
              <a:cs typeface="Roboto Light"/>
            </a:endParaRPr>
          </a:p>
        </p:txBody>
      </p:sp>
    </p:spTree>
    <p:extLst>
      <p:ext uri="{BB962C8B-B14F-4D97-AF65-F5344CB8AC3E}">
        <p14:creationId xmlns:p14="http://schemas.microsoft.com/office/powerpoint/2010/main" val="2491750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nodePh="1">
                                  <p:stCondLst>
                                    <p:cond delay="0"/>
                                  </p:stCondLst>
                                  <p:endCondLst>
                                    <p:cond evt="begin" delay="0">
                                      <p:tn val="20"/>
                                    </p:cond>
                                  </p:end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DD52-30C1-45EE-A6A7-774A43386E6D}"/>
              </a:ext>
            </a:extLst>
          </p:cNvPr>
          <p:cNvSpPr>
            <a:spLocks noGrp="1"/>
          </p:cNvSpPr>
          <p:nvPr>
            <p:ph type="title"/>
          </p:nvPr>
        </p:nvSpPr>
        <p:spPr/>
        <p:txBody>
          <a:bodyPr>
            <a:normAutofit fontScale="90000"/>
          </a:bodyPr>
          <a:lstStyle/>
          <a:p>
            <a:r>
              <a:rPr lang="en-GB" b="1" dirty="0">
                <a:latin typeface="Ubuntu" panose="020B0504030602030204" pitchFamily="34" charset="0"/>
                <a:ea typeface="Roboto Light" charset="0"/>
                <a:cs typeface="Roboto Light" charset="0"/>
              </a:rPr>
              <a:t>Assignment – What Good Looks Like</a:t>
            </a:r>
            <a:br>
              <a:rPr lang="en-GB" b="1" dirty="0">
                <a:latin typeface="Ubuntu" panose="020B0504030602030204" pitchFamily="34" charset="0"/>
                <a:ea typeface="Roboto Light" charset="0"/>
                <a:cs typeface="Roboto Light" charset="0"/>
              </a:rPr>
            </a:br>
            <a:endParaRPr lang="en-GB" dirty="0"/>
          </a:p>
        </p:txBody>
      </p:sp>
      <p:sp>
        <p:nvSpPr>
          <p:cNvPr id="3" name="Subtitle 2"/>
          <p:cNvSpPr>
            <a:spLocks noGrp="1"/>
          </p:cNvSpPr>
          <p:nvPr>
            <p:ph idx="1"/>
          </p:nvPr>
        </p:nvSpPr>
        <p:spPr/>
        <p:txBody>
          <a:bodyPr>
            <a:normAutofit fontScale="85000" lnSpcReduction="10000"/>
          </a:bodyPr>
          <a:lstStyle/>
          <a:p>
            <a:r>
              <a:rPr lang="en-GB" sz="4000" dirty="0">
                <a:latin typeface="Ubuntu" panose="020B0504030602030204" pitchFamily="34" charset="0"/>
              </a:rPr>
              <a:t>Professional-looking report format needed as always!</a:t>
            </a:r>
          </a:p>
          <a:p>
            <a:r>
              <a:rPr lang="en-GB" sz="4000" dirty="0">
                <a:latin typeface="Ubuntu" panose="020B0504030602030204" pitchFamily="34" charset="0"/>
              </a:rPr>
              <a:t>Executive summary and contents page</a:t>
            </a:r>
          </a:p>
          <a:p>
            <a:r>
              <a:rPr lang="en-GB" sz="4000" dirty="0">
                <a:latin typeface="Ubuntu" panose="020B0504030602030204" pitchFamily="34" charset="0"/>
              </a:rPr>
              <a:t>Clearly-labelled headings</a:t>
            </a:r>
          </a:p>
          <a:p>
            <a:r>
              <a:rPr lang="en-GB" sz="4000" dirty="0">
                <a:latin typeface="Ubuntu" panose="020B0504030602030204" pitchFamily="34" charset="0"/>
              </a:rPr>
              <a:t>Harvard Referencing</a:t>
            </a:r>
          </a:p>
          <a:p>
            <a:r>
              <a:rPr lang="en-GB" sz="4000" dirty="0">
                <a:latin typeface="Ubuntu" panose="020B0504030602030204" pitchFamily="34" charset="0"/>
              </a:rPr>
              <a:t>UWTSD website for resources for more guidance on Report Writing and Harvard Referencing if you need help</a:t>
            </a:r>
          </a:p>
          <a:p>
            <a:r>
              <a:rPr lang="en-GB" sz="4000" dirty="0">
                <a:latin typeface="Ubuntu" panose="020B0504030602030204" pitchFamily="34" charset="0"/>
              </a:rPr>
              <a:t>Contact Your Tutor for any clarification on the assignment</a:t>
            </a:r>
          </a:p>
          <a:p>
            <a:pPr eaLnBrk="1" hangingPunct="1"/>
            <a:endParaRPr lang="en-GB" sz="4000" b="1" dirty="0">
              <a:solidFill>
                <a:schemeClr val="tx1"/>
              </a:solidFill>
              <a:latin typeface="Ubuntu" panose="020B0504030602030204" pitchFamily="34" charset="0"/>
              <a:ea typeface="Roboto Light" charset="0"/>
              <a:cs typeface="Roboto Light" charset="0"/>
            </a:endParaRPr>
          </a:p>
        </p:txBody>
      </p:sp>
      <p:sp>
        <p:nvSpPr>
          <p:cNvPr id="6" name="TextBox 5"/>
          <p:cNvSpPr txBox="1"/>
          <p:nvPr/>
        </p:nvSpPr>
        <p:spPr>
          <a:xfrm>
            <a:off x="2203451" y="1360515"/>
            <a:ext cx="7915275" cy="584200"/>
          </a:xfrm>
          <a:prstGeom prst="rect">
            <a:avLst/>
          </a:prstGeom>
          <a:noFill/>
        </p:spPr>
        <p:txBody>
          <a:bodyPr>
            <a:spAutoFit/>
          </a:bodyPr>
          <a:lstStyle/>
          <a:p>
            <a:pPr marL="360000" indent="-356400">
              <a:spcBef>
                <a:spcPts val="600"/>
              </a:spcBef>
              <a:buClr>
                <a:schemeClr val="bg1">
                  <a:lumMod val="50000"/>
                </a:schemeClr>
              </a:buClr>
              <a:buFont typeface="Arial"/>
              <a:buChar char="•"/>
              <a:defRPr/>
            </a:pPr>
            <a:endParaRPr lang="en-US" sz="3200" dirty="0">
              <a:solidFill>
                <a:schemeClr val="bg1">
                  <a:lumMod val="50000"/>
                </a:schemeClr>
              </a:solidFill>
              <a:latin typeface="Roboto Light"/>
              <a:cs typeface="Roboto Light"/>
            </a:endParaRPr>
          </a:p>
        </p:txBody>
      </p:sp>
    </p:spTree>
    <p:extLst>
      <p:ext uri="{BB962C8B-B14F-4D97-AF65-F5344CB8AC3E}">
        <p14:creationId xmlns:p14="http://schemas.microsoft.com/office/powerpoint/2010/main" val="3984210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grpId="0" nodeType="after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0"/>
                            </p:stCondLst>
                            <p:childTnLst>
                              <p:par>
                                <p:cTn id="20" presetID="1" presetClass="entr" presetSubtype="0" fill="hold" grpId="0" nodeType="after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0"/>
                            </p:stCondLst>
                            <p:childTnLst>
                              <p:par>
                                <p:cTn id="23" presetID="1" presetClass="entr" presetSubtype="0" fill="hold" grpId="0" nodeType="afterEffect" nodePh="1">
                                  <p:stCondLst>
                                    <p:cond delay="0"/>
                                  </p:stCondLst>
                                  <p:endCondLst>
                                    <p:cond evt="begin" delay="0">
                                      <p:tn val="23"/>
                                    </p:cond>
                                  </p:end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dirty="0"/>
              <a:t>Suggested resources </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1019570" y="1250085"/>
            <a:ext cx="10600007" cy="4498484"/>
          </a:xfrm>
        </p:spPr>
        <p:txBody>
          <a:bodyPr anchor="ctr">
            <a:noAutofit/>
          </a:bodyPr>
          <a:lstStyle/>
          <a:p>
            <a:r>
              <a:rPr lang="en-GB" sz="2800" dirty="0"/>
              <a:t>Engage with CIPD and People Management</a:t>
            </a:r>
          </a:p>
          <a:p>
            <a:r>
              <a:rPr lang="en-GB" sz="2800" dirty="0"/>
              <a:t>Sign up to ‘PM daily’ - </a:t>
            </a:r>
            <a:r>
              <a:rPr lang="en-GB" sz="2800" dirty="0">
                <a:hlinkClick r:id="rId3"/>
              </a:rPr>
              <a:t>https://www.peoplemanagement.co.uk/newsletter-signup#gref</a:t>
            </a:r>
            <a:endParaRPr lang="en-GB" sz="2800" dirty="0"/>
          </a:p>
          <a:p>
            <a:r>
              <a:rPr lang="en-GB" sz="2800" dirty="0"/>
              <a:t>Find the key academic journals – E.G. HRMJ/Journal of OB/Academy of </a:t>
            </a:r>
            <a:r>
              <a:rPr lang="en-GB" sz="2800" dirty="0" err="1"/>
              <a:t>Mgt</a:t>
            </a:r>
            <a:r>
              <a:rPr lang="en-GB" sz="2800" dirty="0"/>
              <a:t>/ILR Review/Work, Employment and Society/Employee Relations</a:t>
            </a:r>
          </a:p>
          <a:p>
            <a:pPr marL="457200" lvl="1" indent="0" algn="ctr">
              <a:buNone/>
            </a:pPr>
            <a:r>
              <a:rPr lang="en-GB" i="1" dirty="0"/>
              <a:t>The use of Academic Journals are a requirement in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Any questions?</a:t>
            </a:r>
            <a:br>
              <a:rPr lang="en-US" sz="5400" dirty="0"/>
            </a:br>
            <a:endParaRPr lang="en-US" sz="5400" dirty="0"/>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FA48A62-5822-E41B-A3E3-AA7E8EE645F4}"/>
              </a:ext>
            </a:extLst>
          </p:cNvPr>
          <p:cNvSpPr>
            <a:spLocks noGrp="1"/>
          </p:cNvSpPr>
          <p:nvPr>
            <p:ph type="title"/>
          </p:nvPr>
        </p:nvSpPr>
        <p:spPr>
          <a:xfrm>
            <a:off x="635193" y="2429529"/>
            <a:ext cx="10581911" cy="2058709"/>
          </a:xfrm>
        </p:spPr>
        <p:txBody>
          <a:bodyPr>
            <a:normAutofit fontScale="90000"/>
          </a:bodyPr>
          <a:lstStyle/>
          <a:p>
            <a:pPr algn="ctr"/>
            <a:r>
              <a:rPr lang="en-US" sz="4400" dirty="0"/>
              <a:t>What is HRM and what do they do… ?</a:t>
            </a:r>
            <a:br>
              <a:rPr lang="en-US" sz="4400" dirty="0"/>
            </a:br>
            <a:endParaRPr lang="en-US" sz="4400" dirty="0"/>
          </a:p>
        </p:txBody>
      </p:sp>
    </p:spTree>
    <p:extLst>
      <p:ext uri="{BB962C8B-B14F-4D97-AF65-F5344CB8AC3E}">
        <p14:creationId xmlns:p14="http://schemas.microsoft.com/office/powerpoint/2010/main" val="3978651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a:extLst>
              <a:ext uri="{FF2B5EF4-FFF2-40B4-BE49-F238E27FC236}">
                <a16:creationId xmlns:a16="http://schemas.microsoft.com/office/drawing/2014/main" id="{29152616-0C44-4DA7-8923-8621D3D1746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D9DF15-F8CB-4808-A0FF-0904F974594A}" type="slidenum">
              <a:rPr lang="en-GB" altLang="en-US"/>
              <a:pPr eaLnBrk="1" hangingPunct="1"/>
              <a:t>12</a:t>
            </a:fld>
            <a:endParaRPr lang="en-GB" altLang="en-US"/>
          </a:p>
        </p:txBody>
      </p:sp>
      <p:sp>
        <p:nvSpPr>
          <p:cNvPr id="13315" name="Rectangle 2">
            <a:extLst>
              <a:ext uri="{FF2B5EF4-FFF2-40B4-BE49-F238E27FC236}">
                <a16:creationId xmlns:a16="http://schemas.microsoft.com/office/drawing/2014/main" id="{B5F21204-472C-4AE4-8F1B-A9FED0307054}"/>
              </a:ext>
            </a:extLst>
          </p:cNvPr>
          <p:cNvSpPr>
            <a:spLocks noGrp="1" noChangeArrowheads="1"/>
          </p:cNvSpPr>
          <p:nvPr>
            <p:ph type="title"/>
          </p:nvPr>
        </p:nvSpPr>
        <p:spPr/>
        <p:txBody>
          <a:bodyPr/>
          <a:lstStyle/>
          <a:p>
            <a:pPr eaLnBrk="1" hangingPunct="1"/>
            <a:r>
              <a:rPr lang="en-GB" altLang="en-US" b="1" dirty="0"/>
              <a:t>History of People management </a:t>
            </a:r>
          </a:p>
        </p:txBody>
      </p:sp>
      <p:sp>
        <p:nvSpPr>
          <p:cNvPr id="13316" name="Rectangle 6">
            <a:extLst>
              <a:ext uri="{FF2B5EF4-FFF2-40B4-BE49-F238E27FC236}">
                <a16:creationId xmlns:a16="http://schemas.microsoft.com/office/drawing/2014/main" id="{824BF022-9CA9-4AD2-B8B2-A4AA6F9D5701}"/>
              </a:ext>
            </a:extLst>
          </p:cNvPr>
          <p:cNvSpPr>
            <a:spLocks noGrp="1" noChangeArrowheads="1"/>
          </p:cNvSpPr>
          <p:nvPr>
            <p:ph type="body" idx="1"/>
          </p:nvPr>
        </p:nvSpPr>
        <p:spPr/>
        <p:txBody>
          <a:bodyPr>
            <a:normAutofit lnSpcReduction="10000"/>
          </a:bodyPr>
          <a:lstStyle/>
          <a:p>
            <a:pPr eaLnBrk="1" hangingPunct="1">
              <a:lnSpc>
                <a:spcPct val="90000"/>
              </a:lnSpc>
            </a:pPr>
            <a:r>
              <a:rPr lang="en-GB" altLang="en-US" dirty="0"/>
              <a:t>Early 20</a:t>
            </a:r>
            <a:r>
              <a:rPr lang="en-GB" altLang="en-US" baseline="30000" dirty="0"/>
              <a:t>th</a:t>
            </a:r>
            <a:r>
              <a:rPr lang="en-GB" altLang="en-US" dirty="0"/>
              <a:t> century: scientific management and the psychology of learning</a:t>
            </a:r>
          </a:p>
          <a:p>
            <a:pPr eaLnBrk="1" hangingPunct="1">
              <a:lnSpc>
                <a:spcPct val="90000"/>
              </a:lnSpc>
            </a:pPr>
            <a:r>
              <a:rPr lang="en-GB" altLang="en-US" dirty="0"/>
              <a:t>WW2: growth of industrial training</a:t>
            </a:r>
          </a:p>
          <a:p>
            <a:pPr eaLnBrk="1" hangingPunct="1">
              <a:lnSpc>
                <a:spcPct val="90000"/>
              </a:lnSpc>
            </a:pPr>
            <a:r>
              <a:rPr lang="en-GB" altLang="en-US" dirty="0"/>
              <a:t>Post-war years: organisational psychology &amp; systems theory</a:t>
            </a:r>
          </a:p>
          <a:p>
            <a:pPr eaLnBrk="1" hangingPunct="1">
              <a:lnSpc>
                <a:spcPct val="90000"/>
              </a:lnSpc>
            </a:pPr>
            <a:r>
              <a:rPr lang="en-GB" altLang="en-US" dirty="0"/>
              <a:t>1970s &amp; 80s: human capital theory &amp; push for business results </a:t>
            </a:r>
          </a:p>
          <a:p>
            <a:pPr eaLnBrk="1" hangingPunct="1">
              <a:lnSpc>
                <a:spcPct val="90000"/>
              </a:lnSpc>
            </a:pPr>
            <a:r>
              <a:rPr lang="en-GB" altLang="en-US" dirty="0"/>
              <a:t>1990s: strategic perspectives &amp; the significance of context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59380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4B130C20-298B-4EBE-9E5F-5A48F03BA30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D19BB2F-87DF-4DE7-BA56-E08EB5EEA190}" type="slidenum">
              <a:rPr lang="en-GB" altLang="en-US"/>
              <a:pPr eaLnBrk="1" hangingPunct="1"/>
              <a:t>14</a:t>
            </a:fld>
            <a:endParaRPr lang="en-GB" altLang="en-US"/>
          </a:p>
        </p:txBody>
      </p:sp>
      <p:sp>
        <p:nvSpPr>
          <p:cNvPr id="19459" name="Rectangle 2">
            <a:extLst>
              <a:ext uri="{FF2B5EF4-FFF2-40B4-BE49-F238E27FC236}">
                <a16:creationId xmlns:a16="http://schemas.microsoft.com/office/drawing/2014/main" id="{FA4CFF67-2479-4093-8DC1-49DF199A4D81}"/>
              </a:ext>
            </a:extLst>
          </p:cNvPr>
          <p:cNvSpPr>
            <a:spLocks noGrp="1" noChangeArrowheads="1"/>
          </p:cNvSpPr>
          <p:nvPr>
            <p:ph type="title"/>
          </p:nvPr>
        </p:nvSpPr>
        <p:spPr>
          <a:xfrm>
            <a:off x="1885156" y="428626"/>
            <a:ext cx="8507413" cy="1143000"/>
          </a:xfrm>
        </p:spPr>
        <p:txBody>
          <a:bodyPr>
            <a:normAutofit fontScale="90000"/>
          </a:bodyPr>
          <a:lstStyle/>
          <a:p>
            <a:pPr eaLnBrk="1" hangingPunct="1"/>
            <a:r>
              <a:rPr lang="en-GB" altLang="en-US" sz="4000" b="1" dirty="0"/>
              <a:t>HISTORY</a:t>
            </a:r>
            <a:br>
              <a:rPr lang="en-GB" altLang="en-US" sz="4000" dirty="0"/>
            </a:br>
            <a:endParaRPr lang="en-GB" altLang="en-US" sz="4000" dirty="0"/>
          </a:p>
        </p:txBody>
      </p:sp>
      <p:sp>
        <p:nvSpPr>
          <p:cNvPr id="19460" name="Rectangle 3">
            <a:extLst>
              <a:ext uri="{FF2B5EF4-FFF2-40B4-BE49-F238E27FC236}">
                <a16:creationId xmlns:a16="http://schemas.microsoft.com/office/drawing/2014/main" id="{284DE3F6-0190-4696-B6EB-07DF864A2FB3}"/>
              </a:ext>
            </a:extLst>
          </p:cNvPr>
          <p:cNvSpPr>
            <a:spLocks noGrp="1" noChangeArrowheads="1"/>
          </p:cNvSpPr>
          <p:nvPr>
            <p:ph type="body" idx="1"/>
          </p:nvPr>
        </p:nvSpPr>
        <p:spPr>
          <a:xfrm>
            <a:off x="823658" y="1571626"/>
            <a:ext cx="10658693" cy="4525963"/>
          </a:xfrm>
        </p:spPr>
        <p:txBody>
          <a:bodyPr>
            <a:normAutofit/>
          </a:bodyPr>
          <a:lstStyle/>
          <a:p>
            <a:pPr eaLnBrk="1" hangingPunct="1">
              <a:lnSpc>
                <a:spcPct val="90000"/>
              </a:lnSpc>
            </a:pPr>
            <a:r>
              <a:rPr lang="en-GB" altLang="en-US" sz="3200" dirty="0"/>
              <a:t>HRD theory &amp; practice from late 80s</a:t>
            </a:r>
            <a:endParaRPr lang="en-GB" altLang="en-US" dirty="0"/>
          </a:p>
          <a:p>
            <a:pPr lvl="1">
              <a:lnSpc>
                <a:spcPct val="90000"/>
              </a:lnSpc>
            </a:pPr>
            <a:r>
              <a:rPr lang="en-GB" altLang="en-US" dirty="0"/>
              <a:t>Connection to corporate strategy</a:t>
            </a:r>
          </a:p>
          <a:p>
            <a:pPr lvl="1">
              <a:lnSpc>
                <a:spcPct val="90000"/>
              </a:lnSpc>
            </a:pPr>
            <a:r>
              <a:rPr lang="en-GB" altLang="en-US" dirty="0"/>
              <a:t>Performance management</a:t>
            </a:r>
          </a:p>
          <a:p>
            <a:pPr lvl="1">
              <a:lnSpc>
                <a:spcPct val="90000"/>
              </a:lnSpc>
            </a:pPr>
            <a:r>
              <a:rPr lang="en-GB" altLang="en-US" dirty="0"/>
              <a:t>Individuals taking responsibility for their own learning</a:t>
            </a:r>
          </a:p>
          <a:p>
            <a:pPr lvl="1">
              <a:lnSpc>
                <a:spcPct val="90000"/>
              </a:lnSpc>
            </a:pPr>
            <a:r>
              <a:rPr lang="en-GB" altLang="en-US" dirty="0"/>
              <a:t>Broadening of the HRD community</a:t>
            </a:r>
          </a:p>
          <a:p>
            <a:pPr lvl="1">
              <a:lnSpc>
                <a:spcPct val="90000"/>
              </a:lnSpc>
            </a:pPr>
            <a:r>
              <a:rPr lang="en-GB" altLang="en-US" dirty="0"/>
              <a:t>Extension into team learning</a:t>
            </a:r>
          </a:p>
          <a:p>
            <a:pPr lvl="1">
              <a:lnSpc>
                <a:spcPct val="90000"/>
              </a:lnSpc>
            </a:pPr>
            <a:r>
              <a:rPr lang="en-GB" altLang="en-US" dirty="0"/>
              <a:t>Incorporation of Organisational Development  </a:t>
            </a:r>
          </a:p>
          <a:p>
            <a:pPr lvl="1">
              <a:lnSpc>
                <a:spcPct val="90000"/>
              </a:lnSpc>
            </a:pPr>
            <a:r>
              <a:rPr lang="en-GB" altLang="en-US" dirty="0"/>
              <a:t>Focus on OL &amp; later on Knowledge Management (Human Capital)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643467" y="321734"/>
            <a:ext cx="10905066" cy="1135737"/>
          </a:xfrm>
        </p:spPr>
        <p:txBody>
          <a:bodyPr>
            <a:normAutofit/>
          </a:bodyPr>
          <a:lstStyle/>
          <a:p>
            <a:r>
              <a:rPr lang="en-GB" sz="3600" b="1"/>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670705" y="1457471"/>
            <a:ext cx="8975866"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‘How people are employed, managed and developed in organisations’ (Armstrong, 2023)</a:t>
            </a:r>
          </a:p>
        </p:txBody>
      </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41799" y="321734"/>
            <a:ext cx="2482182" cy="1583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1DE89-8EC3-4983-964C-AC38E3A25E66}"/>
              </a:ext>
            </a:extLst>
          </p:cNvPr>
          <p:cNvSpPr>
            <a:spLocks noGrp="1"/>
          </p:cNvSpPr>
          <p:nvPr>
            <p:ph type="title"/>
          </p:nvPr>
        </p:nvSpPr>
        <p:spPr/>
        <p:txBody>
          <a:bodyPr/>
          <a:lstStyle/>
          <a:p>
            <a:r>
              <a:rPr lang="en-GB" dirty="0"/>
              <a:t>What does HR do..?</a:t>
            </a:r>
          </a:p>
        </p:txBody>
      </p:sp>
      <p:sp>
        <p:nvSpPr>
          <p:cNvPr id="3" name="Content Placeholder 2">
            <a:extLst>
              <a:ext uri="{FF2B5EF4-FFF2-40B4-BE49-F238E27FC236}">
                <a16:creationId xmlns:a16="http://schemas.microsoft.com/office/drawing/2014/main" id="{106DCE7B-DA1F-4460-9523-63C360CD1D74}"/>
              </a:ext>
            </a:extLst>
          </p:cNvPr>
          <p:cNvSpPr>
            <a:spLocks noGrp="1"/>
          </p:cNvSpPr>
          <p:nvPr>
            <p:ph idx="1"/>
          </p:nvPr>
        </p:nvSpPr>
        <p:spPr/>
        <p:txBody>
          <a:bodyPr/>
          <a:lstStyle/>
          <a:p>
            <a:r>
              <a:rPr lang="en-GB" dirty="0"/>
              <a:t>Through the people professionals who work within it, the HR function helps an organisation deliver its corporate strategy and objectives by effectively recruiting and developing people and managing their performance. </a:t>
            </a:r>
          </a:p>
          <a:p>
            <a:r>
              <a:rPr lang="en-GB" dirty="0"/>
              <a:t>HR objectives are delivered differently in different types of organisations. </a:t>
            </a:r>
          </a:p>
          <a:p>
            <a:pPr algn="r"/>
            <a:r>
              <a:rPr lang="en-GB" sz="1800" i="1" dirty="0"/>
              <a:t>(</a:t>
            </a:r>
            <a:r>
              <a:rPr lang="en-GB" sz="1800" i="1" dirty="0" err="1"/>
              <a:t>Cipd</a:t>
            </a:r>
            <a:r>
              <a:rPr lang="en-GB" sz="1800" i="1" dirty="0"/>
              <a:t> 2022)</a:t>
            </a:r>
          </a:p>
        </p:txBody>
      </p:sp>
    </p:spTree>
    <p:extLst>
      <p:ext uri="{BB962C8B-B14F-4D97-AF65-F5344CB8AC3E}">
        <p14:creationId xmlns:p14="http://schemas.microsoft.com/office/powerpoint/2010/main" val="2171383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1FF03-0655-43F1-8B2B-1B615B904AFA}"/>
              </a:ext>
            </a:extLst>
          </p:cNvPr>
          <p:cNvSpPr>
            <a:spLocks noGrp="1"/>
          </p:cNvSpPr>
          <p:nvPr>
            <p:ph type="title"/>
          </p:nvPr>
        </p:nvSpPr>
        <p:spPr/>
        <p:txBody>
          <a:bodyPr/>
          <a:lstStyle/>
          <a:p>
            <a:r>
              <a:rPr lang="en-GB" dirty="0"/>
              <a:t>What do HR professionals do? </a:t>
            </a:r>
          </a:p>
        </p:txBody>
      </p:sp>
      <p:sp>
        <p:nvSpPr>
          <p:cNvPr id="3" name="Content Placeholder 2">
            <a:extLst>
              <a:ext uri="{FF2B5EF4-FFF2-40B4-BE49-F238E27FC236}">
                <a16:creationId xmlns:a16="http://schemas.microsoft.com/office/drawing/2014/main" id="{58CEC165-54D2-44F8-B273-C4B332E82494}"/>
              </a:ext>
            </a:extLst>
          </p:cNvPr>
          <p:cNvSpPr>
            <a:spLocks noGrp="1"/>
          </p:cNvSpPr>
          <p:nvPr>
            <p:ph idx="1"/>
          </p:nvPr>
        </p:nvSpPr>
        <p:spPr/>
        <p:txBody>
          <a:bodyPr>
            <a:normAutofit fontScale="92500" lnSpcReduction="10000"/>
          </a:bodyPr>
          <a:lstStyle/>
          <a:p>
            <a:r>
              <a:rPr lang="en-GB" dirty="0"/>
              <a:t>Can acts as – </a:t>
            </a:r>
          </a:p>
          <a:p>
            <a:pPr lvl="1"/>
            <a:r>
              <a:rPr lang="en-GB" dirty="0"/>
              <a:t>Business partners</a:t>
            </a:r>
          </a:p>
          <a:p>
            <a:pPr lvl="1"/>
            <a:r>
              <a:rPr lang="en-GB" dirty="0"/>
              <a:t>Strategist</a:t>
            </a:r>
          </a:p>
          <a:p>
            <a:pPr lvl="1"/>
            <a:r>
              <a:rPr lang="en-GB" dirty="0"/>
              <a:t>Innovators </a:t>
            </a:r>
          </a:p>
          <a:p>
            <a:pPr lvl="1"/>
            <a:r>
              <a:rPr lang="en-GB" dirty="0"/>
              <a:t>Change agents </a:t>
            </a:r>
          </a:p>
          <a:p>
            <a:pPr lvl="1"/>
            <a:r>
              <a:rPr lang="en-GB" dirty="0"/>
              <a:t>Internal consultants </a:t>
            </a:r>
          </a:p>
          <a:p>
            <a:pPr lvl="1"/>
            <a:r>
              <a:rPr lang="en-GB" dirty="0"/>
              <a:t>Facilitators </a:t>
            </a:r>
          </a:p>
          <a:p>
            <a:pPr lvl="1"/>
            <a:r>
              <a:rPr lang="en-GB" dirty="0"/>
              <a:t>Coaches</a:t>
            </a:r>
          </a:p>
          <a:p>
            <a:pPr marL="457200" lvl="1" indent="0" algn="r">
              <a:buNone/>
            </a:pPr>
            <a:r>
              <a:rPr lang="en-GB" sz="1700" i="1" dirty="0"/>
              <a:t>Torrington Hall (2016)</a:t>
            </a:r>
          </a:p>
          <a:p>
            <a:endParaRPr lang="en-GB" dirty="0"/>
          </a:p>
          <a:p>
            <a:endParaRPr lang="en-GB" dirty="0"/>
          </a:p>
          <a:p>
            <a:endParaRPr lang="en-GB" dirty="0"/>
          </a:p>
        </p:txBody>
      </p:sp>
    </p:spTree>
    <p:extLst>
      <p:ext uri="{BB962C8B-B14F-4D97-AF65-F5344CB8AC3E}">
        <p14:creationId xmlns:p14="http://schemas.microsoft.com/office/powerpoint/2010/main" val="1047141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E5628-0DBD-47B1-AE7B-F1C1F31E0E97}"/>
              </a:ext>
            </a:extLst>
          </p:cNvPr>
          <p:cNvSpPr>
            <a:spLocks noGrp="1"/>
          </p:cNvSpPr>
          <p:nvPr>
            <p:ph type="title"/>
          </p:nvPr>
        </p:nvSpPr>
        <p:spPr/>
        <p:txBody>
          <a:bodyPr/>
          <a:lstStyle/>
          <a:p>
            <a:r>
              <a:rPr lang="en-GB" dirty="0"/>
              <a:t>HR business Partners </a:t>
            </a:r>
          </a:p>
        </p:txBody>
      </p:sp>
      <p:sp>
        <p:nvSpPr>
          <p:cNvPr id="3" name="Content Placeholder 2">
            <a:extLst>
              <a:ext uri="{FF2B5EF4-FFF2-40B4-BE49-F238E27FC236}">
                <a16:creationId xmlns:a16="http://schemas.microsoft.com/office/drawing/2014/main" id="{8781D181-03CD-467B-BB4A-7EFDD8102388}"/>
              </a:ext>
            </a:extLst>
          </p:cNvPr>
          <p:cNvSpPr>
            <a:spLocks noGrp="1"/>
          </p:cNvSpPr>
          <p:nvPr>
            <p:ph idx="1"/>
          </p:nvPr>
        </p:nvSpPr>
        <p:spPr/>
        <p:txBody>
          <a:bodyPr/>
          <a:lstStyle/>
          <a:p>
            <a:r>
              <a:rPr lang="en-GB" dirty="0"/>
              <a:t>As business partners HR professionals </a:t>
            </a:r>
          </a:p>
          <a:p>
            <a:pPr lvl="1"/>
            <a:r>
              <a:rPr lang="en-GB" dirty="0"/>
              <a:t>Work closely with their line management colleagues </a:t>
            </a:r>
          </a:p>
          <a:p>
            <a:pPr lvl="1"/>
            <a:r>
              <a:rPr lang="en-GB" dirty="0"/>
              <a:t>Get involved with them in implementing business strategy and running the business  </a:t>
            </a:r>
          </a:p>
          <a:p>
            <a:pPr lvl="1"/>
            <a:r>
              <a:rPr lang="en-GB" dirty="0"/>
              <a:t>Importance ?</a:t>
            </a:r>
          </a:p>
          <a:p>
            <a:endParaRPr lang="en-GB" dirty="0"/>
          </a:p>
        </p:txBody>
      </p:sp>
      <p:sp>
        <p:nvSpPr>
          <p:cNvPr id="5" name="TextBox 4">
            <a:extLst>
              <a:ext uri="{FF2B5EF4-FFF2-40B4-BE49-F238E27FC236}">
                <a16:creationId xmlns:a16="http://schemas.microsoft.com/office/drawing/2014/main" id="{34EEB2FA-A9CA-4AE8-94F8-E90B3913530D}"/>
              </a:ext>
            </a:extLst>
          </p:cNvPr>
          <p:cNvSpPr txBox="1"/>
          <p:nvPr/>
        </p:nvSpPr>
        <p:spPr>
          <a:xfrm>
            <a:off x="7676424" y="5073133"/>
            <a:ext cx="6097162" cy="369332"/>
          </a:xfrm>
          <a:prstGeom prst="rect">
            <a:avLst/>
          </a:prstGeom>
          <a:noFill/>
        </p:spPr>
        <p:txBody>
          <a:bodyPr wrap="square">
            <a:spAutoFit/>
          </a:bodyPr>
          <a:lstStyle/>
          <a:p>
            <a:r>
              <a:rPr lang="en-GB" dirty="0"/>
              <a:t>Adapted from - Torrington Hall (2016)</a:t>
            </a:r>
          </a:p>
        </p:txBody>
      </p:sp>
    </p:spTree>
    <p:extLst>
      <p:ext uri="{BB962C8B-B14F-4D97-AF65-F5344CB8AC3E}">
        <p14:creationId xmlns:p14="http://schemas.microsoft.com/office/powerpoint/2010/main" val="3113657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F8B99-3145-4FC2-BE93-38423E0E748E}"/>
              </a:ext>
            </a:extLst>
          </p:cNvPr>
          <p:cNvSpPr>
            <a:spLocks noGrp="1"/>
          </p:cNvSpPr>
          <p:nvPr>
            <p:ph type="title"/>
          </p:nvPr>
        </p:nvSpPr>
        <p:spPr/>
        <p:txBody>
          <a:bodyPr/>
          <a:lstStyle/>
          <a:p>
            <a:r>
              <a:rPr lang="en-GB" dirty="0"/>
              <a:t>HR competencies</a:t>
            </a:r>
          </a:p>
        </p:txBody>
      </p:sp>
      <p:sp>
        <p:nvSpPr>
          <p:cNvPr id="3" name="Content Placeholder 2">
            <a:extLst>
              <a:ext uri="{FF2B5EF4-FFF2-40B4-BE49-F238E27FC236}">
                <a16:creationId xmlns:a16="http://schemas.microsoft.com/office/drawing/2014/main" id="{D50F8D90-0E83-4BA4-B430-440B73E52285}"/>
              </a:ext>
            </a:extLst>
          </p:cNvPr>
          <p:cNvSpPr>
            <a:spLocks noGrp="1"/>
          </p:cNvSpPr>
          <p:nvPr>
            <p:ph idx="1"/>
          </p:nvPr>
        </p:nvSpPr>
        <p:spPr/>
        <p:txBody>
          <a:bodyPr/>
          <a:lstStyle/>
          <a:p>
            <a:r>
              <a:rPr lang="en-GB" dirty="0"/>
              <a:t>Personal credibility </a:t>
            </a:r>
          </a:p>
          <a:p>
            <a:r>
              <a:rPr lang="en-GB" dirty="0"/>
              <a:t>Ability to manage change</a:t>
            </a:r>
          </a:p>
          <a:p>
            <a:r>
              <a:rPr lang="en-GB" dirty="0"/>
              <a:t>Ability to manage culture</a:t>
            </a:r>
          </a:p>
          <a:p>
            <a:r>
              <a:rPr lang="en-GB" dirty="0"/>
              <a:t>Delivery of human resource practices </a:t>
            </a:r>
          </a:p>
          <a:p>
            <a:r>
              <a:rPr lang="en-GB" dirty="0"/>
              <a:t>Understanding of the business </a:t>
            </a:r>
          </a:p>
          <a:p>
            <a:endParaRPr lang="en-GB" sz="2000" i="1" dirty="0"/>
          </a:p>
          <a:p>
            <a:pPr marL="0" indent="0" algn="r">
              <a:buNone/>
            </a:pPr>
            <a:r>
              <a:rPr lang="en-GB" sz="2000" i="1" dirty="0"/>
              <a:t>Source: Brockbank et al 1999</a:t>
            </a:r>
            <a:endParaRPr lang="en-GB" i="1" dirty="0"/>
          </a:p>
        </p:txBody>
      </p:sp>
    </p:spTree>
    <p:extLst>
      <p:ext uri="{BB962C8B-B14F-4D97-AF65-F5344CB8AC3E}">
        <p14:creationId xmlns:p14="http://schemas.microsoft.com/office/powerpoint/2010/main" val="518265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AE40-694C-47C1-898A-6114E7D8E9D8}"/>
              </a:ext>
            </a:extLst>
          </p:cNvPr>
          <p:cNvSpPr>
            <a:spLocks noGrp="1"/>
          </p:cNvSpPr>
          <p:nvPr>
            <p:ph type="title"/>
          </p:nvPr>
        </p:nvSpPr>
        <p:spPr/>
        <p:txBody>
          <a:bodyPr/>
          <a:lstStyle/>
          <a:p>
            <a:r>
              <a:rPr lang="en-GB" dirty="0"/>
              <a:t>Professionalism in HR </a:t>
            </a:r>
          </a:p>
        </p:txBody>
      </p:sp>
      <p:sp>
        <p:nvSpPr>
          <p:cNvPr id="3" name="Content Placeholder 2">
            <a:extLst>
              <a:ext uri="{FF2B5EF4-FFF2-40B4-BE49-F238E27FC236}">
                <a16:creationId xmlns:a16="http://schemas.microsoft.com/office/drawing/2014/main" id="{45E560EB-FA45-4257-A682-FBEB7D0B45E3}"/>
              </a:ext>
            </a:extLst>
          </p:cNvPr>
          <p:cNvSpPr>
            <a:spLocks noGrp="1"/>
          </p:cNvSpPr>
          <p:nvPr>
            <p:ph idx="1"/>
          </p:nvPr>
        </p:nvSpPr>
        <p:spPr/>
        <p:txBody>
          <a:bodyPr/>
          <a:lstStyle/>
          <a:p>
            <a:r>
              <a:rPr lang="en-GB" dirty="0"/>
              <a:t>Professionalism in HR is exhibited by people who are providing advice and services which require expertise which meet defined or generally accepted standards of behaviour. </a:t>
            </a:r>
          </a:p>
          <a:p>
            <a:r>
              <a:rPr lang="en-GB" dirty="0"/>
              <a:t>HR professionals are required to uphold the standards laid down by their professional body the CIPD but they must also adhere to their own ethical values. </a:t>
            </a:r>
          </a:p>
          <a:p>
            <a:endParaRPr lang="en-GB" dirty="0"/>
          </a:p>
          <a:p>
            <a:endParaRPr lang="en-GB" dirty="0"/>
          </a:p>
        </p:txBody>
      </p:sp>
      <p:pic>
        <p:nvPicPr>
          <p:cNvPr id="4" name="Picture 3">
            <a:extLst>
              <a:ext uri="{FF2B5EF4-FFF2-40B4-BE49-F238E27FC236}">
                <a16:creationId xmlns:a16="http://schemas.microsoft.com/office/drawing/2014/main" id="{7934D46D-CDC1-488E-835C-C497EEA9EA2A}"/>
              </a:ext>
            </a:extLst>
          </p:cNvPr>
          <p:cNvPicPr>
            <a:picLocks noChangeAspect="1"/>
          </p:cNvPicPr>
          <p:nvPr/>
        </p:nvPicPr>
        <p:blipFill>
          <a:blip r:embed="rId3"/>
          <a:stretch>
            <a:fillRect/>
          </a:stretch>
        </p:blipFill>
        <p:spPr>
          <a:xfrm>
            <a:off x="7490646" y="5136533"/>
            <a:ext cx="6145301" cy="493819"/>
          </a:xfrm>
          <a:prstGeom prst="rect">
            <a:avLst/>
          </a:prstGeom>
        </p:spPr>
      </p:pic>
    </p:spTree>
    <p:extLst>
      <p:ext uri="{BB962C8B-B14F-4D97-AF65-F5344CB8AC3E}">
        <p14:creationId xmlns:p14="http://schemas.microsoft.com/office/powerpoint/2010/main" val="3431566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48C58-810E-4C9C-B078-60E16784791E}"/>
              </a:ext>
            </a:extLst>
          </p:cNvPr>
          <p:cNvSpPr>
            <a:spLocks noGrp="1"/>
          </p:cNvSpPr>
          <p:nvPr>
            <p:ph type="title"/>
          </p:nvPr>
        </p:nvSpPr>
        <p:spPr/>
        <p:txBody>
          <a:bodyPr/>
          <a:lstStyle/>
          <a:p>
            <a:r>
              <a:rPr lang="en-GB" dirty="0"/>
              <a:t>HR role of Line managers </a:t>
            </a:r>
          </a:p>
        </p:txBody>
      </p:sp>
      <p:sp>
        <p:nvSpPr>
          <p:cNvPr id="3" name="Content Placeholder 2">
            <a:extLst>
              <a:ext uri="{FF2B5EF4-FFF2-40B4-BE49-F238E27FC236}">
                <a16:creationId xmlns:a16="http://schemas.microsoft.com/office/drawing/2014/main" id="{4C0971BF-4915-412E-BCA3-377554F85C0E}"/>
              </a:ext>
            </a:extLst>
          </p:cNvPr>
          <p:cNvSpPr>
            <a:spLocks noGrp="1"/>
          </p:cNvSpPr>
          <p:nvPr>
            <p:ph idx="1"/>
          </p:nvPr>
        </p:nvSpPr>
        <p:spPr/>
        <p:txBody>
          <a:bodyPr/>
          <a:lstStyle/>
          <a:p>
            <a:r>
              <a:rPr lang="en-GB" dirty="0"/>
              <a:t>HR can initiate new policies and practices but it is line managers that have the main responsibility of implementing them</a:t>
            </a:r>
          </a:p>
        </p:txBody>
      </p:sp>
      <p:sp>
        <p:nvSpPr>
          <p:cNvPr id="4" name="TextBox 3">
            <a:extLst>
              <a:ext uri="{FF2B5EF4-FFF2-40B4-BE49-F238E27FC236}">
                <a16:creationId xmlns:a16="http://schemas.microsoft.com/office/drawing/2014/main" id="{A3555D37-E0EF-49F3-9549-FA905226F9BD}"/>
              </a:ext>
            </a:extLst>
          </p:cNvPr>
          <p:cNvSpPr txBox="1"/>
          <p:nvPr/>
        </p:nvSpPr>
        <p:spPr>
          <a:xfrm>
            <a:off x="7676424" y="5073133"/>
            <a:ext cx="6097162" cy="369332"/>
          </a:xfrm>
          <a:prstGeom prst="rect">
            <a:avLst/>
          </a:prstGeom>
          <a:noFill/>
        </p:spPr>
        <p:txBody>
          <a:bodyPr wrap="square">
            <a:spAutoFit/>
          </a:bodyPr>
          <a:lstStyle/>
          <a:p>
            <a:r>
              <a:rPr lang="en-GB" dirty="0"/>
              <a:t>Adapted from - Torrington Hall (2016)</a:t>
            </a:r>
          </a:p>
        </p:txBody>
      </p:sp>
    </p:spTree>
    <p:extLst>
      <p:ext uri="{BB962C8B-B14F-4D97-AF65-F5344CB8AC3E}">
        <p14:creationId xmlns:p14="http://schemas.microsoft.com/office/powerpoint/2010/main" val="4016204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CBBE1-0EFB-4B2E-BD2B-FE3E4099BAD1}"/>
              </a:ext>
            </a:extLst>
          </p:cNvPr>
          <p:cNvSpPr>
            <a:spLocks noGrp="1"/>
          </p:cNvSpPr>
          <p:nvPr>
            <p:ph type="title"/>
          </p:nvPr>
        </p:nvSpPr>
        <p:spPr/>
        <p:txBody>
          <a:bodyPr/>
          <a:lstStyle/>
          <a:p>
            <a:r>
              <a:rPr lang="en-GB" dirty="0"/>
              <a:t>Labour market trends – hospitality </a:t>
            </a:r>
          </a:p>
        </p:txBody>
      </p:sp>
      <p:sp>
        <p:nvSpPr>
          <p:cNvPr id="3" name="Content Placeholder 2">
            <a:extLst>
              <a:ext uri="{FF2B5EF4-FFF2-40B4-BE49-F238E27FC236}">
                <a16:creationId xmlns:a16="http://schemas.microsoft.com/office/drawing/2014/main" id="{1D854C46-9585-4757-8A3F-836CEB7241E2}"/>
              </a:ext>
            </a:extLst>
          </p:cNvPr>
          <p:cNvSpPr>
            <a:spLocks noGrp="1"/>
          </p:cNvSpPr>
          <p:nvPr>
            <p:ph idx="1"/>
          </p:nvPr>
        </p:nvSpPr>
        <p:spPr/>
        <p:txBody>
          <a:bodyPr>
            <a:normAutofit fontScale="77500" lnSpcReduction="20000"/>
          </a:bodyPr>
          <a:lstStyle/>
          <a:p>
            <a:pPr algn="l"/>
            <a:r>
              <a:rPr lang="en-GB" b="0" i="0" dirty="0">
                <a:solidFill>
                  <a:srgbClr val="323132"/>
                </a:solidFill>
                <a:effectLst/>
                <a:latin typeface="open sans" panose="020B0606030504020204" pitchFamily="34" charset="0"/>
              </a:rPr>
              <a:t>Hospitality businesses are more than twice as likely as other industries to be experiencing challenges in filling vacancies</a:t>
            </a:r>
          </a:p>
          <a:p>
            <a:pPr algn="l"/>
            <a:r>
              <a:rPr lang="en-GB" b="0" i="0" dirty="0">
                <a:effectLst/>
                <a:latin typeface="open sans" panose="020B0606030504020204" pitchFamily="34" charset="0"/>
              </a:rPr>
              <a:t>August  - September 2021, </a:t>
            </a:r>
            <a:r>
              <a:rPr lang="en-GB" b="0" i="0" dirty="0">
                <a:solidFill>
                  <a:srgbClr val="323132"/>
                </a:solidFill>
                <a:effectLst/>
                <a:latin typeface="open sans" panose="020B0606030504020204" pitchFamily="34" charset="0"/>
              </a:rPr>
              <a:t>30% of hospitality businesses said that vacancies were more difficult to fill than normal. </a:t>
            </a:r>
          </a:p>
          <a:p>
            <a:pPr algn="l"/>
            <a:r>
              <a:rPr lang="en-GB" dirty="0">
                <a:solidFill>
                  <a:srgbClr val="323132"/>
                </a:solidFill>
                <a:latin typeface="open sans" panose="020B0606030504020204" pitchFamily="34" charset="0"/>
              </a:rPr>
              <a:t>In 2021 3 in 10 hospitality businesses are finding vacancies difficult to fill</a:t>
            </a:r>
          </a:p>
          <a:p>
            <a:pPr algn="l"/>
            <a:r>
              <a:rPr lang="en-GB" b="0" i="0" dirty="0">
                <a:solidFill>
                  <a:srgbClr val="323132"/>
                </a:solidFill>
                <a:effectLst/>
                <a:latin typeface="open sans" panose="020B0606030504020204" pitchFamily="34" charset="0"/>
              </a:rPr>
              <a:t>A lack of EU applicants is contributing to recruitment challenges</a:t>
            </a:r>
          </a:p>
          <a:p>
            <a:pPr algn="l"/>
            <a:r>
              <a:rPr lang="en-GB" dirty="0">
                <a:solidFill>
                  <a:srgbClr val="353535"/>
                </a:solidFill>
                <a:latin typeface="sofia-pro"/>
              </a:rPr>
              <a:t>I</a:t>
            </a:r>
            <a:r>
              <a:rPr lang="en-GB" b="0" i="0" dirty="0">
                <a:solidFill>
                  <a:srgbClr val="353535"/>
                </a:solidFill>
                <a:effectLst/>
                <a:latin typeface="sofia-pro"/>
              </a:rPr>
              <a:t>n 2022 Tourism industry jobs shortfall - more than 200,000 positions across the UK, which are predicted to remain unfilled by the end of the year</a:t>
            </a:r>
            <a:endParaRPr lang="en-GB" b="0" i="0" dirty="0">
              <a:solidFill>
                <a:srgbClr val="323132"/>
              </a:solidFill>
              <a:effectLst/>
              <a:latin typeface="open sans" panose="020B0606030504020204" pitchFamily="34" charset="0"/>
            </a:endParaRPr>
          </a:p>
          <a:p>
            <a:pPr marL="0" indent="0" algn="r">
              <a:buNone/>
            </a:pPr>
            <a:r>
              <a:rPr lang="en-GB" sz="2400" dirty="0">
                <a:hlinkClick r:id="rId3"/>
              </a:rPr>
              <a:t>(ons.gov.uk)</a:t>
            </a:r>
            <a:endParaRPr lang="en-GB" sz="2400" dirty="0"/>
          </a:p>
          <a:p>
            <a:pPr algn="r"/>
            <a:r>
              <a:rPr lang="en-GB" sz="2400" b="0" i="0" u="sng" dirty="0">
                <a:solidFill>
                  <a:srgbClr val="C2AC80"/>
                </a:solidFill>
                <a:effectLst/>
                <a:latin typeface="sofia-pro"/>
                <a:hlinkClick r:id="rId4"/>
              </a:rPr>
              <a:t>the World Travel and Tourism Council (WTTC)</a:t>
            </a:r>
            <a:r>
              <a:rPr lang="en-GB" sz="2400" b="0" i="0" dirty="0">
                <a:solidFill>
                  <a:srgbClr val="353535"/>
                </a:solidFill>
                <a:effectLst/>
                <a:latin typeface="sofia-pro"/>
              </a:rPr>
              <a:t>.</a:t>
            </a:r>
            <a:endParaRPr lang="en-GB" sz="2400" b="0" i="0" dirty="0">
              <a:solidFill>
                <a:srgbClr val="323132"/>
              </a:solidFill>
              <a:effectLst/>
              <a:latin typeface="open sans" panose="020B0606030504020204" pitchFamily="34" charset="0"/>
            </a:endParaRPr>
          </a:p>
          <a:p>
            <a:pPr algn="l"/>
            <a:endParaRPr lang="en-GB" b="0" i="0" dirty="0">
              <a:solidFill>
                <a:srgbClr val="323132"/>
              </a:solidFill>
              <a:effectLst/>
              <a:latin typeface="open sans" panose="020B0606030504020204" pitchFamily="34" charset="0"/>
            </a:endParaRPr>
          </a:p>
          <a:p>
            <a:pPr algn="l"/>
            <a:endParaRPr lang="en-GB" b="0" i="0" dirty="0">
              <a:solidFill>
                <a:srgbClr val="323132"/>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124685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2FE68-AD98-478D-B709-D6391EAB469F}"/>
              </a:ext>
            </a:extLst>
          </p:cNvPr>
          <p:cNvSpPr>
            <a:spLocks noGrp="1"/>
          </p:cNvSpPr>
          <p:nvPr>
            <p:ph type="title"/>
          </p:nvPr>
        </p:nvSpPr>
        <p:spPr/>
        <p:txBody>
          <a:bodyPr/>
          <a:lstStyle/>
          <a:p>
            <a:r>
              <a:rPr lang="en-GB"/>
              <a:t>Industry Challenges </a:t>
            </a:r>
            <a:endParaRPr lang="en-GB" dirty="0"/>
          </a:p>
        </p:txBody>
      </p:sp>
      <p:sp>
        <p:nvSpPr>
          <p:cNvPr id="3" name="Content Placeholder 2">
            <a:extLst>
              <a:ext uri="{FF2B5EF4-FFF2-40B4-BE49-F238E27FC236}">
                <a16:creationId xmlns:a16="http://schemas.microsoft.com/office/drawing/2014/main" id="{5317F067-0566-4D45-A336-85A6BAAFB84F}"/>
              </a:ext>
            </a:extLst>
          </p:cNvPr>
          <p:cNvSpPr>
            <a:spLocks noGrp="1"/>
          </p:cNvSpPr>
          <p:nvPr>
            <p:ph idx="1"/>
          </p:nvPr>
        </p:nvSpPr>
        <p:spPr/>
        <p:txBody>
          <a:bodyPr/>
          <a:lstStyle/>
          <a:p>
            <a:r>
              <a:rPr lang="en-GB" dirty="0"/>
              <a:t>Work-Life Balance </a:t>
            </a:r>
          </a:p>
          <a:p>
            <a:r>
              <a:rPr lang="en-GB" dirty="0"/>
              <a:t>The Rise of Remote Work </a:t>
            </a:r>
          </a:p>
          <a:p>
            <a:r>
              <a:rPr lang="en-GB" dirty="0"/>
              <a:t>Burnout </a:t>
            </a:r>
          </a:p>
          <a:p>
            <a:r>
              <a:rPr lang="en-GB" dirty="0"/>
              <a:t>“Easy” Jobs </a:t>
            </a:r>
          </a:p>
        </p:txBody>
      </p:sp>
    </p:spTree>
    <p:extLst>
      <p:ext uri="{BB962C8B-B14F-4D97-AF65-F5344CB8AC3E}">
        <p14:creationId xmlns:p14="http://schemas.microsoft.com/office/powerpoint/2010/main" val="4242653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9A8C-2060-46AE-A14C-74E15351D4A4}"/>
              </a:ext>
            </a:extLst>
          </p:cNvPr>
          <p:cNvSpPr>
            <a:spLocks noGrp="1"/>
          </p:cNvSpPr>
          <p:nvPr>
            <p:ph type="title"/>
          </p:nvPr>
        </p:nvSpPr>
        <p:spPr/>
        <p:txBody>
          <a:bodyPr/>
          <a:lstStyle/>
          <a:p>
            <a:r>
              <a:rPr lang="en-GB" dirty="0"/>
              <a:t>Hospitality Industry </a:t>
            </a:r>
          </a:p>
        </p:txBody>
      </p:sp>
      <p:sp>
        <p:nvSpPr>
          <p:cNvPr id="3" name="Content Placeholder 2">
            <a:extLst>
              <a:ext uri="{FF2B5EF4-FFF2-40B4-BE49-F238E27FC236}">
                <a16:creationId xmlns:a16="http://schemas.microsoft.com/office/drawing/2014/main" id="{85BADC4D-8CFB-4F0C-A4E0-842BCA85EF0F}"/>
              </a:ext>
            </a:extLst>
          </p:cNvPr>
          <p:cNvSpPr>
            <a:spLocks noGrp="1"/>
          </p:cNvSpPr>
          <p:nvPr>
            <p:ph idx="1"/>
          </p:nvPr>
        </p:nvSpPr>
        <p:spPr/>
        <p:txBody>
          <a:bodyPr>
            <a:normAutofit lnSpcReduction="10000"/>
          </a:bodyPr>
          <a:lstStyle/>
          <a:p>
            <a:r>
              <a:rPr lang="en-GB" dirty="0"/>
              <a:t>As a service industry, the satisfaction of staff is vital to the performance of any hospitality business </a:t>
            </a:r>
          </a:p>
          <a:p>
            <a:pPr marL="0" indent="0">
              <a:buNone/>
            </a:pPr>
            <a:r>
              <a:rPr lang="en-GB" dirty="0"/>
              <a:t>• Profits within this industry are driven by the people working in them. </a:t>
            </a:r>
          </a:p>
          <a:p>
            <a:pPr marL="0" indent="0">
              <a:buNone/>
            </a:pPr>
            <a:r>
              <a:rPr lang="en-GB" dirty="0"/>
              <a:t>• Hospitality need managers who are skilled in human resources management. </a:t>
            </a:r>
          </a:p>
          <a:p>
            <a:pPr marL="0" indent="0" algn="ctr">
              <a:buNone/>
            </a:pPr>
            <a:r>
              <a:rPr lang="en-GB" i="1" dirty="0">
                <a:solidFill>
                  <a:srgbClr val="FF0000"/>
                </a:solidFill>
              </a:rPr>
              <a:t>What sort of HRM practices could you see being beneficial within the Hospitality Sector?...</a:t>
            </a:r>
          </a:p>
        </p:txBody>
      </p:sp>
    </p:spTree>
    <p:extLst>
      <p:ext uri="{BB962C8B-B14F-4D97-AF65-F5344CB8AC3E}">
        <p14:creationId xmlns:p14="http://schemas.microsoft.com/office/powerpoint/2010/main" val="3376602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9F8D-24CE-4BFD-81A0-70C421C89980}"/>
              </a:ext>
            </a:extLst>
          </p:cNvPr>
          <p:cNvSpPr>
            <a:spLocks noGrp="1"/>
          </p:cNvSpPr>
          <p:nvPr>
            <p:ph type="title"/>
          </p:nvPr>
        </p:nvSpPr>
        <p:spPr/>
        <p:txBody>
          <a:bodyPr/>
          <a:lstStyle/>
          <a:p>
            <a:r>
              <a:rPr lang="en-GB" dirty="0"/>
              <a:t>Hospitality Industry v Other Industries .. </a:t>
            </a:r>
          </a:p>
        </p:txBody>
      </p:sp>
      <p:sp>
        <p:nvSpPr>
          <p:cNvPr id="3" name="Content Placeholder 2">
            <a:extLst>
              <a:ext uri="{FF2B5EF4-FFF2-40B4-BE49-F238E27FC236}">
                <a16:creationId xmlns:a16="http://schemas.microsoft.com/office/drawing/2014/main" id="{F9670880-3283-44A1-B60C-A5FAE96327F8}"/>
              </a:ext>
            </a:extLst>
          </p:cNvPr>
          <p:cNvSpPr>
            <a:spLocks noGrp="1"/>
          </p:cNvSpPr>
          <p:nvPr>
            <p:ph idx="1"/>
          </p:nvPr>
        </p:nvSpPr>
        <p:spPr/>
        <p:txBody>
          <a:bodyPr/>
          <a:lstStyle/>
          <a:p>
            <a:pPr marL="0" indent="0">
              <a:buNone/>
            </a:pPr>
            <a:r>
              <a:rPr lang="en-GB" b="1" dirty="0"/>
              <a:t>First Steps..</a:t>
            </a:r>
          </a:p>
          <a:p>
            <a:pPr lvl="1"/>
            <a:r>
              <a:rPr lang="en-GB" sz="3200" dirty="0"/>
              <a:t>Talent Acquisition </a:t>
            </a:r>
          </a:p>
          <a:p>
            <a:pPr lvl="1"/>
            <a:r>
              <a:rPr lang="en-GB" sz="3200" dirty="0"/>
              <a:t>Recruiting and Onboarding </a:t>
            </a:r>
          </a:p>
          <a:p>
            <a:pPr lvl="1"/>
            <a:r>
              <a:rPr lang="en-GB" sz="3200" dirty="0"/>
              <a:t>Employee Development </a:t>
            </a:r>
          </a:p>
          <a:p>
            <a:pPr lvl="1"/>
            <a:r>
              <a:rPr lang="en-GB" sz="3200" dirty="0"/>
              <a:t>Employee Satisfaction </a:t>
            </a:r>
          </a:p>
          <a:p>
            <a:pPr lvl="1"/>
            <a:r>
              <a:rPr lang="en-GB" sz="3200" dirty="0"/>
              <a:t>Employee Retention </a:t>
            </a:r>
          </a:p>
        </p:txBody>
      </p:sp>
    </p:spTree>
    <p:extLst>
      <p:ext uri="{BB962C8B-B14F-4D97-AF65-F5344CB8AC3E}">
        <p14:creationId xmlns:p14="http://schemas.microsoft.com/office/powerpoint/2010/main" val="1069504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p:txBody>
          <a:bodyPr>
            <a:normAutofit/>
          </a:bodyPr>
          <a:lstStyle/>
          <a:p>
            <a:r>
              <a:rPr lang="en-GB" b="1" dirty="0"/>
              <a:t>Reflection</a:t>
            </a:r>
          </a:p>
        </p:txBody>
      </p:sp>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p:txBody>
          <a:bodyPr anchor="ctr">
            <a:normAutofit/>
          </a:bodyPr>
          <a:lstStyle/>
          <a:p>
            <a:r>
              <a:rPr lang="en-GB" dirty="0"/>
              <a:t>Current climate </a:t>
            </a:r>
          </a:p>
          <a:p>
            <a:r>
              <a:rPr lang="en-GB" dirty="0"/>
              <a:t>What is the business impact?</a:t>
            </a:r>
          </a:p>
          <a:p>
            <a:r>
              <a:rPr lang="en-GB" dirty="0"/>
              <a:t>What can HR do to manage talent effectively? </a:t>
            </a:r>
          </a:p>
        </p:txBody>
      </p:sp>
    </p:spTree>
    <p:extLst>
      <p:ext uri="{BB962C8B-B14F-4D97-AF65-F5344CB8AC3E}">
        <p14:creationId xmlns:p14="http://schemas.microsoft.com/office/powerpoint/2010/main" val="79560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6">
            <a:extLst>
              <a:ext uri="{FF2B5EF4-FFF2-40B4-BE49-F238E27FC236}">
                <a16:creationId xmlns:a16="http://schemas.microsoft.com/office/drawing/2014/main" id="{DC73CA68-ACF6-4A77-97E9-FBFEFFE7BAD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3793588-A8D2-4838-B2F7-E45C4071F767}" type="slidenum">
              <a:rPr lang="en-GB" altLang="en-US"/>
              <a:pPr eaLnBrk="1" hangingPunct="1"/>
              <a:t>27</a:t>
            </a:fld>
            <a:endParaRPr lang="en-GB" altLang="en-US"/>
          </a:p>
        </p:txBody>
      </p:sp>
      <p:sp>
        <p:nvSpPr>
          <p:cNvPr id="24579" name="Rectangle 2">
            <a:extLst>
              <a:ext uri="{FF2B5EF4-FFF2-40B4-BE49-F238E27FC236}">
                <a16:creationId xmlns:a16="http://schemas.microsoft.com/office/drawing/2014/main" id="{CC7F5307-5949-48DA-AB04-A0CB735E13AF}"/>
              </a:ext>
            </a:extLst>
          </p:cNvPr>
          <p:cNvSpPr>
            <a:spLocks noGrp="1" noChangeArrowheads="1"/>
          </p:cNvSpPr>
          <p:nvPr>
            <p:ph type="title"/>
          </p:nvPr>
        </p:nvSpPr>
        <p:spPr/>
        <p:txBody>
          <a:bodyPr/>
          <a:lstStyle/>
          <a:p>
            <a:pPr eaLnBrk="1" hangingPunct="1"/>
            <a:r>
              <a:rPr lang="en-GB" altLang="en-US" dirty="0"/>
              <a:t>Challenges</a:t>
            </a:r>
          </a:p>
        </p:txBody>
      </p:sp>
      <p:sp>
        <p:nvSpPr>
          <p:cNvPr id="24580" name="Rectangle 3">
            <a:extLst>
              <a:ext uri="{FF2B5EF4-FFF2-40B4-BE49-F238E27FC236}">
                <a16:creationId xmlns:a16="http://schemas.microsoft.com/office/drawing/2014/main" id="{A41E5F24-48C1-411E-9E08-B4DD21365882}"/>
              </a:ext>
            </a:extLst>
          </p:cNvPr>
          <p:cNvSpPr>
            <a:spLocks noGrp="1" noChangeArrowheads="1"/>
          </p:cNvSpPr>
          <p:nvPr>
            <p:ph type="body" sz="half" idx="1"/>
          </p:nvPr>
        </p:nvSpPr>
        <p:spPr/>
        <p:txBody>
          <a:bodyPr>
            <a:normAutofit/>
          </a:bodyPr>
          <a:lstStyle/>
          <a:p>
            <a:pPr eaLnBrk="1" hangingPunct="1">
              <a:lnSpc>
                <a:spcPct val="90000"/>
              </a:lnSpc>
            </a:pPr>
            <a:r>
              <a:rPr lang="en-GB" altLang="en-US" sz="2400" dirty="0"/>
              <a:t>Lack of long-term or clear business strategy?</a:t>
            </a:r>
          </a:p>
          <a:p>
            <a:pPr eaLnBrk="1" hangingPunct="1">
              <a:lnSpc>
                <a:spcPct val="90000"/>
              </a:lnSpc>
            </a:pPr>
            <a:r>
              <a:rPr lang="en-GB" altLang="en-US" sz="2400" dirty="0"/>
              <a:t>Change - Decentralisation, delayering &amp; downsizing trends V investment in people &amp; empowerment rhetoric?</a:t>
            </a:r>
          </a:p>
          <a:p>
            <a:pPr eaLnBrk="1" hangingPunct="1">
              <a:lnSpc>
                <a:spcPct val="90000"/>
              </a:lnSpc>
            </a:pPr>
            <a:r>
              <a:rPr lang="en-GB" altLang="en-US" sz="2400" dirty="0"/>
              <a:t>Employee engagement – recession</a:t>
            </a:r>
          </a:p>
          <a:p>
            <a:pPr eaLnBrk="1" hangingPunct="1">
              <a:lnSpc>
                <a:spcPct val="90000"/>
              </a:lnSpc>
            </a:pPr>
            <a:r>
              <a:rPr lang="en-GB" altLang="en-US" sz="2400" dirty="0" err="1"/>
              <a:t>Covid</a:t>
            </a:r>
            <a:r>
              <a:rPr lang="en-GB" altLang="en-US" sz="2400" dirty="0"/>
              <a:t> – retention/ work life balance  </a:t>
            </a:r>
          </a:p>
          <a:p>
            <a:pPr eaLnBrk="1" hangingPunct="1">
              <a:lnSpc>
                <a:spcPct val="90000"/>
              </a:lnSpc>
            </a:pPr>
            <a:r>
              <a:rPr lang="en-GB" altLang="en-US" sz="2400" dirty="0"/>
              <a:t>Flexible work practices</a:t>
            </a:r>
          </a:p>
          <a:p>
            <a:pPr marL="0" indent="0" eaLnBrk="1" hangingPunct="1">
              <a:lnSpc>
                <a:spcPct val="90000"/>
              </a:lnSpc>
              <a:buNone/>
            </a:pPr>
            <a:endParaRPr lang="en-GB" altLang="en-US" sz="2400" dirty="0"/>
          </a:p>
          <a:p>
            <a:pPr eaLnBrk="1" hangingPunct="1">
              <a:lnSpc>
                <a:spcPct val="90000"/>
              </a:lnSpc>
            </a:pPr>
            <a:endParaRPr lang="en-GB" altLang="en-US" sz="2400" dirty="0"/>
          </a:p>
          <a:p>
            <a:pPr eaLnBrk="1" hangingPunct="1">
              <a:lnSpc>
                <a:spcPct val="90000"/>
              </a:lnSpc>
            </a:pPr>
            <a:endParaRPr lang="en-GB" altLang="en-US" sz="2400" dirty="0"/>
          </a:p>
        </p:txBody>
      </p:sp>
      <p:sp>
        <p:nvSpPr>
          <p:cNvPr id="24581" name="Rectangle 4">
            <a:extLst>
              <a:ext uri="{FF2B5EF4-FFF2-40B4-BE49-F238E27FC236}">
                <a16:creationId xmlns:a16="http://schemas.microsoft.com/office/drawing/2014/main" id="{65452BED-8DE1-41D3-801F-132035BE4C2C}"/>
              </a:ext>
            </a:extLst>
          </p:cNvPr>
          <p:cNvSpPr>
            <a:spLocks noGrp="1" noChangeArrowheads="1"/>
          </p:cNvSpPr>
          <p:nvPr>
            <p:ph type="body" sz="half" idx="2"/>
          </p:nvPr>
        </p:nvSpPr>
        <p:spPr/>
        <p:txBody>
          <a:bodyPr/>
          <a:lstStyle/>
          <a:p>
            <a:pPr eaLnBrk="1" hangingPunct="1">
              <a:lnSpc>
                <a:spcPct val="90000"/>
              </a:lnSpc>
            </a:pPr>
            <a:r>
              <a:rPr lang="en-GB" altLang="en-US" sz="2400" dirty="0"/>
              <a:t>Controlling approach to employees</a:t>
            </a:r>
          </a:p>
          <a:p>
            <a:pPr lvl="1" eaLnBrk="1" hangingPunct="1">
              <a:lnSpc>
                <a:spcPct val="90000"/>
              </a:lnSpc>
            </a:pPr>
            <a:r>
              <a:rPr lang="en-GB" altLang="en-US" sz="2000" dirty="0"/>
              <a:t>Low wage, inflation, unemployment</a:t>
            </a:r>
          </a:p>
          <a:p>
            <a:pPr lvl="1" eaLnBrk="1" hangingPunct="1">
              <a:lnSpc>
                <a:spcPct val="90000"/>
              </a:lnSpc>
            </a:pPr>
            <a:r>
              <a:rPr lang="en-GB" altLang="en-US" sz="2000" dirty="0"/>
              <a:t>Deregulation of labour market</a:t>
            </a:r>
          </a:p>
          <a:p>
            <a:pPr lvl="1" eaLnBrk="1" hangingPunct="1">
              <a:lnSpc>
                <a:spcPct val="90000"/>
              </a:lnSpc>
            </a:pPr>
            <a:r>
              <a:rPr lang="en-GB" altLang="en-US" sz="2000" dirty="0"/>
              <a:t>Relaxation of employment legislation</a:t>
            </a:r>
          </a:p>
          <a:p>
            <a:pPr eaLnBrk="1" hangingPunct="1">
              <a:lnSpc>
                <a:spcPct val="90000"/>
              </a:lnSpc>
            </a:pPr>
            <a:r>
              <a:rPr lang="en-GB" altLang="en-US" sz="2400" dirty="0"/>
              <a:t>Concerns about scattergun investment in training not linked to skills gaps</a:t>
            </a:r>
          </a:p>
          <a:p>
            <a:pPr>
              <a:lnSpc>
                <a:spcPct val="90000"/>
              </a:lnSpc>
            </a:pPr>
            <a:r>
              <a:rPr lang="en-GB" altLang="en-US" sz="2400" dirty="0"/>
              <a:t>Labour market</a:t>
            </a:r>
          </a:p>
          <a:p>
            <a:pPr>
              <a:lnSpc>
                <a:spcPct val="90000"/>
              </a:lnSpc>
            </a:pPr>
            <a:r>
              <a:rPr lang="en-GB" altLang="en-US" sz="2400" dirty="0"/>
              <a:t>Hybrid working </a:t>
            </a:r>
          </a:p>
          <a:p>
            <a:pPr eaLnBrk="1" hangingPunct="1">
              <a:lnSpc>
                <a:spcPct val="90000"/>
              </a:lnSpc>
            </a:pPr>
            <a:endParaRPr lang="en-GB" alt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247935" y="206613"/>
            <a:ext cx="3600860" cy="5431536"/>
          </a:xfrm>
        </p:spPr>
        <p:txBody>
          <a:bodyPr>
            <a:normAutofit/>
          </a:bodyPr>
          <a:lstStyle/>
          <a:p>
            <a:r>
              <a:rPr lang="en-GB" sz="5400" b="1" dirty="0"/>
              <a:t>Summary</a:t>
            </a:r>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4292794" y="552091"/>
            <a:ext cx="7496684"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The role of HRM </a:t>
            </a:r>
          </a:p>
          <a:p>
            <a:pPr>
              <a:spcBef>
                <a:spcPts val="600"/>
              </a:spcBef>
            </a:pPr>
            <a:r>
              <a:rPr lang="en-GB" dirty="0">
                <a:ea typeface="Times New Roman" panose="02020603050405020304" pitchFamily="18" charset="0"/>
                <a:cs typeface="Arial" panose="020B0604020202020204" pitchFamily="34" charset="0"/>
              </a:rPr>
              <a:t>Trends and challenges </a:t>
            </a:r>
          </a:p>
          <a:p>
            <a:pPr>
              <a:spcBef>
                <a:spcPts val="600"/>
              </a:spcBef>
            </a:pPr>
            <a:r>
              <a:rPr lang="en-GB" dirty="0">
                <a:ea typeface="Times New Roman" panose="02020603050405020304" pitchFamily="18" charset="0"/>
                <a:cs typeface="Arial" panose="020B0604020202020204" pitchFamily="34" charset="0"/>
              </a:rPr>
              <a:t>Next week - </a:t>
            </a:r>
            <a:r>
              <a:rPr lang="en-GB" dirty="0"/>
              <a:t>Strategic HRM and Organisational Behaviour </a:t>
            </a:r>
            <a:endParaRPr lang="en-GB" dirty="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6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4F32B-46FF-4024-9325-015BBC5D5C21}"/>
              </a:ext>
            </a:extLst>
          </p:cNvPr>
          <p:cNvSpPr>
            <a:spLocks noGrp="1"/>
          </p:cNvSpPr>
          <p:nvPr>
            <p:ph type="title"/>
          </p:nvPr>
        </p:nvSpPr>
        <p:spPr/>
        <p:txBody>
          <a:bodyPr>
            <a:normAutofit fontScale="90000"/>
          </a:bodyPr>
          <a:lstStyle/>
          <a:p>
            <a:r>
              <a:rPr lang="en-GB" dirty="0">
                <a:solidFill>
                  <a:srgbClr val="FF0000"/>
                </a:solidFill>
                <a:ea typeface="Times New Roman" panose="02020603050405020304" pitchFamily="18" charset="0"/>
                <a:cs typeface="Arial" panose="020B0604020202020204" pitchFamily="34" charset="0"/>
              </a:rPr>
              <a:t>Next week…. </a:t>
            </a:r>
            <a:br>
              <a:rPr lang="en-GB" dirty="0">
                <a:ea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5D78C5B-07C9-4D27-A533-F64E462BCA09}"/>
              </a:ext>
            </a:extLst>
          </p:cNvPr>
          <p:cNvSpPr>
            <a:spLocks noGrp="1"/>
          </p:cNvSpPr>
          <p:nvPr>
            <p:ph idx="1"/>
          </p:nvPr>
        </p:nvSpPr>
        <p:spPr/>
        <p:txBody>
          <a:bodyPr/>
          <a:lstStyle/>
          <a:p>
            <a:r>
              <a:rPr lang="en-GB" dirty="0"/>
              <a:t>Strategic HRM and Organisational Behaviour</a:t>
            </a:r>
          </a:p>
          <a:p>
            <a:pPr marL="0" indent="0">
              <a:buNone/>
            </a:pPr>
            <a:endParaRPr lang="en-GB" dirty="0"/>
          </a:p>
          <a:p>
            <a:pPr marL="0" indent="0">
              <a:buNone/>
            </a:pPr>
            <a:r>
              <a:rPr lang="en-GB" dirty="0"/>
              <a:t>Prepare seminar 1 &amp; 2 activities </a:t>
            </a:r>
          </a:p>
          <a:p>
            <a:r>
              <a:rPr lang="en-GB" dirty="0"/>
              <a:t>Bring your answers to the session next week </a:t>
            </a:r>
          </a:p>
          <a:p>
            <a:r>
              <a:rPr lang="en-GB" dirty="0"/>
              <a:t>Consider detail and additional research in your answers and remember do not describe .. give them context using your org. or one familiar to you … </a:t>
            </a:r>
          </a:p>
        </p:txBody>
      </p:sp>
    </p:spTree>
    <p:extLst>
      <p:ext uri="{BB962C8B-B14F-4D97-AF65-F5344CB8AC3E}">
        <p14:creationId xmlns:p14="http://schemas.microsoft.com/office/powerpoint/2010/main" val="40789605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4AF1-F149-4A2E-8664-46A66A67F37E}"/>
              </a:ext>
            </a:extLst>
          </p:cNvPr>
          <p:cNvSpPr>
            <a:spLocks noGrp="1"/>
          </p:cNvSpPr>
          <p:nvPr>
            <p:ph type="title"/>
          </p:nvPr>
        </p:nvSpPr>
        <p:spPr/>
        <p:txBody>
          <a:bodyPr/>
          <a:lstStyle/>
          <a:p>
            <a:r>
              <a:rPr lang="en-GB" dirty="0"/>
              <a:t>Prepare for next week. </a:t>
            </a:r>
          </a:p>
        </p:txBody>
      </p:sp>
      <p:sp>
        <p:nvSpPr>
          <p:cNvPr id="3" name="Content Placeholder 2">
            <a:extLst>
              <a:ext uri="{FF2B5EF4-FFF2-40B4-BE49-F238E27FC236}">
                <a16:creationId xmlns:a16="http://schemas.microsoft.com/office/drawing/2014/main" id="{85D94D1B-92A6-4BD5-9F9C-DE2A68E2F8B0}"/>
              </a:ext>
            </a:extLst>
          </p:cNvPr>
          <p:cNvSpPr>
            <a:spLocks noGrp="1"/>
          </p:cNvSpPr>
          <p:nvPr>
            <p:ph idx="1"/>
          </p:nvPr>
        </p:nvSpPr>
        <p:spPr>
          <a:xfrm>
            <a:off x="609600" y="1312269"/>
            <a:ext cx="10972800" cy="4204964"/>
          </a:xfrm>
        </p:spPr>
        <p:txBody>
          <a:bodyPr>
            <a:normAutofit fontScale="70000" lnSpcReduction="20000"/>
          </a:bodyPr>
          <a:lstStyle/>
          <a:p>
            <a:pPr marL="0" indent="0" algn="l">
              <a:buNone/>
            </a:pPr>
            <a:r>
              <a:rPr lang="en-GB" b="1" i="0" u="sng" dirty="0">
                <a:solidFill>
                  <a:srgbClr val="373A3C"/>
                </a:solidFill>
                <a:effectLst/>
                <a:latin typeface="-apple-system"/>
              </a:rPr>
              <a:t>Seminar 1 - </a:t>
            </a:r>
            <a:endParaRPr lang="en-GB" b="1" u="sng" dirty="0">
              <a:solidFill>
                <a:srgbClr val="373A3C"/>
              </a:solidFill>
              <a:latin typeface="-apple-system"/>
            </a:endParaRPr>
          </a:p>
          <a:p>
            <a:pPr marL="0" indent="0" algn="ctr">
              <a:buNone/>
            </a:pPr>
            <a:r>
              <a:rPr lang="en-GB" b="0" i="0" dirty="0">
                <a:solidFill>
                  <a:schemeClr val="tx2">
                    <a:lumMod val="60000"/>
                    <a:lumOff val="40000"/>
                  </a:schemeClr>
                </a:solidFill>
                <a:effectLst/>
                <a:latin typeface="-apple-system"/>
              </a:rPr>
              <a:t>The Harvard Business Review (2015) </a:t>
            </a:r>
            <a:r>
              <a:rPr lang="en-GB" b="1" i="0" dirty="0">
                <a:solidFill>
                  <a:schemeClr val="tx2">
                    <a:lumMod val="60000"/>
                    <a:lumOff val="40000"/>
                  </a:schemeClr>
                </a:solidFill>
                <a:effectLst/>
                <a:latin typeface="-apple-system"/>
              </a:rPr>
              <a:t>People Before Strategy: A New Role for the CHRO. </a:t>
            </a:r>
          </a:p>
          <a:p>
            <a:pPr marL="0" indent="0" algn="l">
              <a:buNone/>
            </a:pPr>
            <a:r>
              <a:rPr lang="en-GB" b="0" i="1" dirty="0">
                <a:solidFill>
                  <a:srgbClr val="373A3C"/>
                </a:solidFill>
                <a:effectLst/>
                <a:latin typeface="-apple-system"/>
              </a:rPr>
              <a:t>This article presents a valid argument around the strategic importance of the CHRO in organisations and was written ahead of its time.  However has much changed much since 2015 and does this article need to be circulated again?</a:t>
            </a:r>
          </a:p>
          <a:p>
            <a:pPr marL="0" indent="0" algn="l">
              <a:buNone/>
            </a:pPr>
            <a:r>
              <a:rPr lang="en-GB" b="0" i="0" u="none" strike="noStrike" dirty="0">
                <a:solidFill>
                  <a:srgbClr val="013E5B"/>
                </a:solidFill>
                <a:effectLst/>
                <a:latin typeface="-apple-system"/>
                <a:hlinkClick r:id="rId2"/>
              </a:rPr>
              <a:t>People Before Strategy: A New Role for the CHRO.: EBSCOhost (uwtsd.ac.uk)</a:t>
            </a:r>
            <a:r>
              <a:rPr lang="en-GB" b="0" i="0" dirty="0">
                <a:solidFill>
                  <a:srgbClr val="373A3C"/>
                </a:solidFill>
                <a:effectLst/>
                <a:latin typeface="-apple-system"/>
              </a:rPr>
              <a:t> </a:t>
            </a:r>
          </a:p>
          <a:p>
            <a:pPr marL="0" indent="0" algn="l">
              <a:buNone/>
            </a:pPr>
            <a:endParaRPr lang="en-GB" sz="2900" b="0" i="0" dirty="0">
              <a:solidFill>
                <a:srgbClr val="373A3C"/>
              </a:solidFill>
              <a:effectLst/>
              <a:latin typeface="-apple-system"/>
            </a:endParaRPr>
          </a:p>
          <a:p>
            <a:pPr marL="0" indent="0" algn="l">
              <a:buNone/>
            </a:pPr>
            <a:r>
              <a:rPr lang="en-GB" sz="2900" b="0" i="0" dirty="0">
                <a:solidFill>
                  <a:srgbClr val="373A3C"/>
                </a:solidFill>
                <a:effectLst/>
                <a:latin typeface="-apple-system"/>
              </a:rPr>
              <a:t>Read the HBR article on the link above </a:t>
            </a:r>
            <a:r>
              <a:rPr lang="en-GB" sz="2900" b="0" i="1" dirty="0">
                <a:solidFill>
                  <a:srgbClr val="373A3C"/>
                </a:solidFill>
                <a:effectLst/>
                <a:latin typeface="-apple-system"/>
              </a:rPr>
              <a:t>(</a:t>
            </a:r>
            <a:r>
              <a:rPr lang="en-GB" sz="2900" b="1" i="1" dirty="0">
                <a:solidFill>
                  <a:srgbClr val="373A3C"/>
                </a:solidFill>
                <a:effectLst/>
                <a:latin typeface="-apple-system"/>
              </a:rPr>
              <a:t>Use your UWTSD login details to access)</a:t>
            </a:r>
            <a:r>
              <a:rPr lang="en-GB" sz="2900" b="1" i="0" dirty="0">
                <a:solidFill>
                  <a:srgbClr val="373A3C"/>
                </a:solidFill>
                <a:effectLst/>
                <a:latin typeface="-apple-system"/>
              </a:rPr>
              <a:t> - </a:t>
            </a:r>
            <a:endParaRPr lang="en-GB" sz="2900" b="0" i="0" dirty="0">
              <a:solidFill>
                <a:srgbClr val="373A3C"/>
              </a:solidFill>
              <a:effectLst/>
              <a:latin typeface="-apple-system"/>
            </a:endParaRPr>
          </a:p>
          <a:p>
            <a:pPr lvl="1">
              <a:buFont typeface="+mj-lt"/>
              <a:buAutoNum type="arabicPeriod"/>
            </a:pPr>
            <a:r>
              <a:rPr lang="en-GB" b="0" i="0" dirty="0">
                <a:solidFill>
                  <a:srgbClr val="373A3C"/>
                </a:solidFill>
                <a:effectLst/>
                <a:latin typeface="-apple-system"/>
              </a:rPr>
              <a:t>Consider your organisation or one familiar to you, has much changed in that organisation, how does it compare to the issues outlined in the article?</a:t>
            </a:r>
          </a:p>
          <a:p>
            <a:pPr lvl="1">
              <a:buFont typeface="+mj-lt"/>
              <a:buAutoNum type="arabicPeriod"/>
            </a:pPr>
            <a:r>
              <a:rPr lang="en-GB" b="0" i="0" dirty="0">
                <a:solidFill>
                  <a:srgbClr val="373A3C"/>
                </a:solidFill>
                <a:effectLst/>
                <a:latin typeface="-apple-system"/>
              </a:rPr>
              <a:t>Is HR a strategic partner driving talent management and putting people first or not?  </a:t>
            </a:r>
          </a:p>
          <a:p>
            <a:pPr lvl="1">
              <a:buFont typeface="+mj-lt"/>
              <a:buAutoNum type="arabicPeriod"/>
            </a:pPr>
            <a:r>
              <a:rPr lang="en-GB" b="0" i="0" dirty="0">
                <a:solidFill>
                  <a:srgbClr val="373A3C"/>
                </a:solidFill>
                <a:effectLst/>
                <a:latin typeface="-apple-system"/>
              </a:rPr>
              <a:t>Critique/comment upon some of your peer contributions  replying to one or two other people's posts, perhaps by mentioning something that you agree with or have read that interests you.</a:t>
            </a:r>
          </a:p>
          <a:p>
            <a:endParaRPr lang="en-GB" dirty="0"/>
          </a:p>
        </p:txBody>
      </p:sp>
    </p:spTree>
    <p:extLst>
      <p:ext uri="{BB962C8B-B14F-4D97-AF65-F5344CB8AC3E}">
        <p14:creationId xmlns:p14="http://schemas.microsoft.com/office/powerpoint/2010/main" val="3135300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4809-CD04-4F33-AAF8-00A806D709B4}"/>
              </a:ext>
            </a:extLst>
          </p:cNvPr>
          <p:cNvSpPr>
            <a:spLocks noGrp="1"/>
          </p:cNvSpPr>
          <p:nvPr>
            <p:ph type="title"/>
          </p:nvPr>
        </p:nvSpPr>
        <p:spPr/>
        <p:txBody>
          <a:bodyPr/>
          <a:lstStyle/>
          <a:p>
            <a:r>
              <a:rPr lang="en-GB" dirty="0"/>
              <a:t>Seminar 2 -</a:t>
            </a:r>
          </a:p>
        </p:txBody>
      </p:sp>
      <p:pic>
        <p:nvPicPr>
          <p:cNvPr id="4" name="Online Media 3" title="Rethinking HR Value Creation in the Age of Disruptions | Dave Ulrich">
            <a:hlinkClick r:id="" action="ppaction://media"/>
            <a:extLst>
              <a:ext uri="{FF2B5EF4-FFF2-40B4-BE49-F238E27FC236}">
                <a16:creationId xmlns:a16="http://schemas.microsoft.com/office/drawing/2014/main" id="{B91BA000-AB1A-42F3-B05A-3CBD0B317F45}"/>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98945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7FC47-9F92-4E6C-B41B-CF3DADA97233}"/>
              </a:ext>
            </a:extLst>
          </p:cNvPr>
          <p:cNvSpPr>
            <a:spLocks noGrp="1"/>
          </p:cNvSpPr>
          <p:nvPr>
            <p:ph type="title"/>
          </p:nvPr>
        </p:nvSpPr>
        <p:spPr/>
        <p:txBody>
          <a:bodyPr/>
          <a:lstStyle/>
          <a:p>
            <a:r>
              <a:rPr lang="en-GB" dirty="0"/>
              <a:t>Seminar 2 </a:t>
            </a:r>
          </a:p>
        </p:txBody>
      </p:sp>
      <p:sp>
        <p:nvSpPr>
          <p:cNvPr id="3" name="Content Placeholder 2">
            <a:extLst>
              <a:ext uri="{FF2B5EF4-FFF2-40B4-BE49-F238E27FC236}">
                <a16:creationId xmlns:a16="http://schemas.microsoft.com/office/drawing/2014/main" id="{51A32E22-980B-4790-BF31-709A7646923B}"/>
              </a:ext>
            </a:extLst>
          </p:cNvPr>
          <p:cNvSpPr>
            <a:spLocks noGrp="1"/>
          </p:cNvSpPr>
          <p:nvPr>
            <p:ph idx="1"/>
          </p:nvPr>
        </p:nvSpPr>
        <p:spPr>
          <a:xfrm>
            <a:off x="609600" y="1514693"/>
            <a:ext cx="10972800" cy="4002540"/>
          </a:xfrm>
        </p:spPr>
        <p:txBody>
          <a:bodyPr>
            <a:normAutofit fontScale="77500" lnSpcReduction="20000"/>
          </a:bodyPr>
          <a:lstStyle/>
          <a:p>
            <a:pPr marL="0" indent="0" algn="ctr">
              <a:buNone/>
            </a:pPr>
            <a:r>
              <a:rPr lang="en-GB" b="1" i="0" dirty="0">
                <a:solidFill>
                  <a:schemeClr val="tx2">
                    <a:lumMod val="60000"/>
                    <a:lumOff val="40000"/>
                  </a:schemeClr>
                </a:solidFill>
                <a:effectLst/>
                <a:latin typeface="-apple-system"/>
              </a:rPr>
              <a:t>Watch Dave Ulrich the world's leading business thinker present at the HR Congress Summit in 2022. </a:t>
            </a:r>
          </a:p>
          <a:p>
            <a:pPr marL="0" indent="0" algn="l">
              <a:buNone/>
            </a:pPr>
            <a:endParaRPr lang="en-GB" b="1" i="0" dirty="0">
              <a:solidFill>
                <a:srgbClr val="373A3C"/>
              </a:solidFill>
              <a:effectLst/>
              <a:latin typeface="-apple-system"/>
            </a:endParaRPr>
          </a:p>
          <a:p>
            <a:pPr marL="0" indent="0" algn="l">
              <a:buNone/>
            </a:pPr>
            <a:r>
              <a:rPr lang="en-GB" b="0" i="0" dirty="0">
                <a:solidFill>
                  <a:srgbClr val="373A3C"/>
                </a:solidFill>
                <a:effectLst/>
                <a:latin typeface="-apple-system"/>
              </a:rPr>
              <a:t>Consider the following questions - </a:t>
            </a:r>
          </a:p>
          <a:p>
            <a:pPr marL="0" indent="0" algn="l">
              <a:buNone/>
            </a:pPr>
            <a:endParaRPr lang="en-GB" b="0" i="0" dirty="0">
              <a:solidFill>
                <a:srgbClr val="373A3C"/>
              </a:solidFill>
              <a:effectLst/>
              <a:latin typeface="-apple-system"/>
            </a:endParaRPr>
          </a:p>
          <a:p>
            <a:pPr marL="400050" lvl="1" indent="0">
              <a:buNone/>
            </a:pPr>
            <a:r>
              <a:rPr lang="en-GB" b="0" i="0" dirty="0">
                <a:solidFill>
                  <a:srgbClr val="373A3C"/>
                </a:solidFill>
                <a:effectLst/>
                <a:latin typeface="-apple-system"/>
              </a:rPr>
              <a:t>1. Is business success based on Talent or Organisation?</a:t>
            </a:r>
          </a:p>
          <a:p>
            <a:pPr marL="400050" lvl="1" indent="0">
              <a:buNone/>
            </a:pPr>
            <a:r>
              <a:rPr lang="en-GB" b="0" i="0" dirty="0">
                <a:solidFill>
                  <a:srgbClr val="373A3C"/>
                </a:solidFill>
                <a:effectLst/>
                <a:latin typeface="-apple-system"/>
              </a:rPr>
              <a:t>2. What does Ulrich outline as the key dimensions needed for organisations to thrive in the market place in an age of disruption?  </a:t>
            </a:r>
          </a:p>
          <a:p>
            <a:pPr marL="400050" lvl="1" indent="0">
              <a:buNone/>
            </a:pPr>
            <a:r>
              <a:rPr lang="en-GB" b="0" i="0" dirty="0">
                <a:solidFill>
                  <a:srgbClr val="373A3C"/>
                </a:solidFill>
                <a:effectLst/>
                <a:latin typeface="-apple-system"/>
              </a:rPr>
              <a:t>3. What is Strategic Agility and why is this needed for the future of talent management in organisations</a:t>
            </a:r>
          </a:p>
          <a:p>
            <a:pPr marL="400050" lvl="1" indent="0">
              <a:buNone/>
            </a:pPr>
            <a:r>
              <a:rPr lang="en-GB" b="0" i="0" dirty="0">
                <a:solidFill>
                  <a:srgbClr val="373A3C"/>
                </a:solidFill>
                <a:effectLst/>
                <a:latin typeface="-apple-system"/>
              </a:rPr>
              <a:t>4. SHRM models keep changing over time, why might this be happening?</a:t>
            </a:r>
          </a:p>
          <a:p>
            <a:endParaRPr lang="en-GB" dirty="0"/>
          </a:p>
        </p:txBody>
      </p:sp>
    </p:spTree>
    <p:extLst>
      <p:ext uri="{BB962C8B-B14F-4D97-AF65-F5344CB8AC3E}">
        <p14:creationId xmlns:p14="http://schemas.microsoft.com/office/powerpoint/2010/main" val="39783948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3255</Words>
  <Application>Microsoft Office PowerPoint</Application>
  <PresentationFormat>Widescreen</PresentationFormat>
  <Paragraphs>306</Paragraphs>
  <Slides>32</Slides>
  <Notes>21</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32</vt:i4>
      </vt:variant>
    </vt:vector>
  </HeadingPairs>
  <TitlesOfParts>
    <vt:vector size="45" baseType="lpstr">
      <vt:lpstr>-apple-system</vt:lpstr>
      <vt:lpstr>knowledge-regular</vt:lpstr>
      <vt:lpstr>Myriad Pro</vt:lpstr>
      <vt:lpstr>sofia-pro</vt:lpstr>
      <vt:lpstr>Ubuntu</vt:lpstr>
      <vt:lpstr>Arial</vt:lpstr>
      <vt:lpstr>Calibri</vt:lpstr>
      <vt:lpstr>Calibri Light</vt:lpstr>
      <vt:lpstr>open sans</vt:lpstr>
      <vt:lpstr>open sans</vt:lpstr>
      <vt:lpstr>Roboto Light</vt:lpstr>
      <vt:lpstr>Times New Roman</vt:lpstr>
      <vt:lpstr>20140311PresentationUWTSDTemplate</vt:lpstr>
      <vt:lpstr>BMMB7025D Managing People in Organisations  </vt:lpstr>
      <vt:lpstr>Session aim</vt:lpstr>
      <vt:lpstr>Module handbook</vt:lpstr>
      <vt:lpstr>Assessments</vt:lpstr>
      <vt:lpstr>Assignment 1 (2,500 words) </vt:lpstr>
      <vt:lpstr>Assignment </vt:lpstr>
      <vt:lpstr>Assignment – What Good Looks Like </vt:lpstr>
      <vt:lpstr>Assignment – What Good Looks Like </vt:lpstr>
      <vt:lpstr>Suggested resources </vt:lpstr>
      <vt:lpstr>Any questions? </vt:lpstr>
      <vt:lpstr>What is HRM and what do they do… ? </vt:lpstr>
      <vt:lpstr>History of People management </vt:lpstr>
      <vt:lpstr>Personnel Management -&gt; HRM</vt:lpstr>
      <vt:lpstr>HISTORY </vt:lpstr>
      <vt:lpstr>What is HRM?</vt:lpstr>
      <vt:lpstr>What does HR do..?</vt:lpstr>
      <vt:lpstr>What do HR professionals do? </vt:lpstr>
      <vt:lpstr>HR business Partners </vt:lpstr>
      <vt:lpstr>HR competencies</vt:lpstr>
      <vt:lpstr>Professionalism in HR </vt:lpstr>
      <vt:lpstr>HR role of Line managers </vt:lpstr>
      <vt:lpstr>Labour market trends – hospitality </vt:lpstr>
      <vt:lpstr>Industry Challenges </vt:lpstr>
      <vt:lpstr>Hospitality Industry </vt:lpstr>
      <vt:lpstr>Hospitality Industry v Other Industries .. </vt:lpstr>
      <vt:lpstr>Reflection</vt:lpstr>
      <vt:lpstr>Challenges</vt:lpstr>
      <vt:lpstr>Summary</vt:lpstr>
      <vt:lpstr>Next week….  </vt:lpstr>
      <vt:lpstr>Prepare for next week. </vt:lpstr>
      <vt:lpstr>Seminar 2 -</vt:lpstr>
      <vt:lpstr>Seminar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BMMB7007 Human Resource Management</dc:title>
  <dc:creator>Helen Evans (Institute of Management and Health)</dc:creator>
  <cp:lastModifiedBy>Helen Evans (Institute of Management and Health)</cp:lastModifiedBy>
  <cp:revision>2</cp:revision>
  <dcterms:created xsi:type="dcterms:W3CDTF">2022-09-22T12:59:07Z</dcterms:created>
  <dcterms:modified xsi:type="dcterms:W3CDTF">2024-04-10T10:16:13Z</dcterms:modified>
</cp:coreProperties>
</file>