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73" r:id="rId3"/>
    <p:sldId id="264" r:id="rId4"/>
    <p:sldId id="269" r:id="rId5"/>
    <p:sldId id="270" r:id="rId6"/>
    <p:sldId id="261" r:id="rId7"/>
    <p:sldId id="262" r:id="rId8"/>
    <p:sldId id="260" r:id="rId9"/>
    <p:sldId id="263" r:id="rId10"/>
    <p:sldId id="271" r:id="rId11"/>
    <p:sldId id="272" r:id="rId12"/>
    <p:sldId id="265" r:id="rId13"/>
    <p:sldId id="266" r:id="rId14"/>
    <p:sldId id="268" r:id="rId15"/>
    <p:sldId id="274" r:id="rId16"/>
    <p:sldId id="279" r:id="rId17"/>
    <p:sldId id="280" r:id="rId18"/>
    <p:sldId id="281" r:id="rId19"/>
    <p:sldId id="282" r:id="rId20"/>
    <p:sldId id="257" r:id="rId21"/>
    <p:sldId id="278" r:id="rId22"/>
    <p:sldId id="258" r:id="rId23"/>
    <p:sldId id="259" r:id="rId24"/>
    <p:sldId id="276" r:id="rId25"/>
    <p:sldId id="277" r:id="rId26"/>
    <p:sldId id="27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4" autoAdjust="0"/>
    <p:restoredTop sz="93478" autoAdjust="0"/>
  </p:normalViewPr>
  <p:slideViewPr>
    <p:cSldViewPr>
      <p:cViewPr varScale="1">
        <p:scale>
          <a:sx n="107" d="100"/>
          <a:sy n="107" d="100"/>
        </p:scale>
        <p:origin x="175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638B73-A839-47E8-B45F-C4E4EDF20B40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A4D199-8164-484A-8188-3810255396E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634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4D199-8164-484A-8188-3810255396E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514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BBCA674-07F7-4D9A-8C92-E09340385DF9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offin lid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>
            <a:off x="395536" y="188640"/>
            <a:ext cx="6214160" cy="64807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4221088"/>
            <a:ext cx="8077200" cy="1673352"/>
          </a:xfrm>
        </p:spPr>
        <p:txBody>
          <a:bodyPr>
            <a:no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476672"/>
            <a:ext cx="8223448" cy="1555600"/>
          </a:xfrm>
        </p:spPr>
        <p:txBody>
          <a:bodyPr>
            <a:noAutofit/>
          </a:bodyPr>
          <a:lstStyle/>
          <a:p>
            <a:pPr lvl="0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Commemoration, Status &amp; Identity in the 2</a:t>
            </a:r>
            <a:r>
              <a:rPr lang="en-GB" sz="40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</a:t>
            </a: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Millennium Levant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Historical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3960440" cy="4752528"/>
          </a:xfrm>
        </p:spPr>
        <p:txBody>
          <a:bodyPr>
            <a:noAutofit/>
          </a:bodyPr>
          <a:lstStyle/>
          <a:p>
            <a:r>
              <a:rPr lang="en-GB" sz="2400" dirty="0"/>
              <a:t>MBA (c.2000-1600 BC):</a:t>
            </a:r>
          </a:p>
          <a:p>
            <a:pPr lvl="1"/>
            <a:r>
              <a:rPr lang="en-GB" sz="2000" dirty="0"/>
              <a:t>Significant cultural changes</a:t>
            </a:r>
          </a:p>
          <a:p>
            <a:pPr lvl="1"/>
            <a:r>
              <a:rPr lang="en-GB" sz="2000" dirty="0"/>
              <a:t>Population movement: Amorites from Mesopotamia?</a:t>
            </a:r>
          </a:p>
          <a:p>
            <a:pPr lvl="1"/>
            <a:r>
              <a:rPr lang="en-GB" sz="2000" dirty="0"/>
              <a:t>Foundation of Amorite city kingdoms</a:t>
            </a:r>
          </a:p>
          <a:p>
            <a:r>
              <a:rPr lang="en-GB" sz="2400" dirty="0"/>
              <a:t>LBA (c.1600-1200 BC):</a:t>
            </a:r>
          </a:p>
          <a:p>
            <a:pPr lvl="1"/>
            <a:r>
              <a:rPr lang="en-GB" sz="2000" dirty="0"/>
              <a:t>Egyptian, Mitanni &amp; Hittite superpowers dominate region</a:t>
            </a:r>
          </a:p>
          <a:p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88840"/>
            <a:ext cx="3732122" cy="43204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Canaanite Funerary Ritual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474840" cy="4724024"/>
          </a:xfrm>
        </p:spPr>
        <p:txBody>
          <a:bodyPr>
            <a:normAutofit/>
          </a:bodyPr>
          <a:lstStyle/>
          <a:p>
            <a:r>
              <a:rPr lang="en-GB" sz="2400" dirty="0"/>
              <a:t>Great diversity throughout region for treatment of the dead</a:t>
            </a:r>
          </a:p>
          <a:p>
            <a:r>
              <a:rPr lang="en-GB" sz="2400" dirty="0"/>
              <a:t>Funerary ritual develops as area for (elite) display</a:t>
            </a:r>
          </a:p>
          <a:p>
            <a:r>
              <a:rPr lang="en-GB" sz="2400" dirty="0"/>
              <a:t>Funerary ritual, material culture &amp; ceremonial action open to external influences:</a:t>
            </a:r>
          </a:p>
          <a:p>
            <a:pPr lvl="1"/>
            <a:r>
              <a:rPr lang="en-GB" sz="2000" dirty="0"/>
              <a:t>Hybridized practices reflecting distinct identities</a:t>
            </a:r>
          </a:p>
          <a:p>
            <a:pPr lvl="1"/>
            <a:r>
              <a:rPr lang="en-GB" sz="2000" dirty="0"/>
              <a:t>Some practices shared between very different communities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5364088" y="5589240"/>
            <a:ext cx="2215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Jericho MBA Tomb </a:t>
            </a:r>
          </a:p>
        </p:txBody>
      </p:sp>
      <p:pic>
        <p:nvPicPr>
          <p:cNvPr id="12" name="Content Placeholder 11" descr="jericho tomb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972044" y="2348880"/>
            <a:ext cx="3776420" cy="308979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MBA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Regional variation in placement of dead reflecting very different ideologies</a:t>
            </a:r>
          </a:p>
          <a:p>
            <a:r>
              <a:rPr lang="en-GB" dirty="0"/>
              <a:t>Syria: burial beneath houses (possibly mimicking royal </a:t>
            </a:r>
            <a:r>
              <a:rPr lang="en-GB" dirty="0" err="1"/>
              <a:t>hypogaea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 </a:t>
            </a:r>
            <a:r>
              <a:rPr lang="en-GB" dirty="0" err="1"/>
              <a:t>eg</a:t>
            </a:r>
            <a:r>
              <a:rPr lang="en-GB" dirty="0"/>
              <a:t>. </a:t>
            </a:r>
            <a:r>
              <a:rPr lang="en-GB" dirty="0" err="1"/>
              <a:t>Qatna</a:t>
            </a:r>
            <a:r>
              <a:rPr lang="en-GB" dirty="0"/>
              <a:t>, Ugarit, Sukas</a:t>
            </a:r>
          </a:p>
          <a:p>
            <a:r>
              <a:rPr lang="en-GB" dirty="0"/>
              <a:t>Central  &amp; southern Levant</a:t>
            </a:r>
          </a:p>
          <a:p>
            <a:pPr lvl="1"/>
            <a:r>
              <a:rPr lang="en-GB" dirty="0"/>
              <a:t>Adults buried in external cemeteries, at Jericho, Megiddo, ‘</a:t>
            </a:r>
            <a:r>
              <a:rPr lang="en-GB" dirty="0" err="1"/>
              <a:t>Ajjul</a:t>
            </a:r>
            <a:r>
              <a:rPr lang="en-GB" dirty="0"/>
              <a:t> (courtyard cemetery)</a:t>
            </a:r>
          </a:p>
          <a:p>
            <a:pPr lvl="1"/>
            <a:r>
              <a:rPr lang="en-GB" dirty="0"/>
              <a:t>Infants buried in settlement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MBA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3654" y="1677187"/>
            <a:ext cx="4906888" cy="4623816"/>
          </a:xfrm>
        </p:spPr>
        <p:txBody>
          <a:bodyPr>
            <a:normAutofit/>
          </a:bodyPr>
          <a:lstStyle/>
          <a:p>
            <a:r>
              <a:rPr lang="en-GB" dirty="0"/>
              <a:t>Variability in tomb type between settlements (but all types are represent throughout the region)</a:t>
            </a:r>
          </a:p>
          <a:p>
            <a:pPr lvl="1"/>
            <a:r>
              <a:rPr lang="en-GB" dirty="0"/>
              <a:t>Rock cut chamber tombs</a:t>
            </a:r>
          </a:p>
          <a:p>
            <a:pPr lvl="1"/>
            <a:r>
              <a:rPr lang="en-GB" dirty="0"/>
              <a:t>Built chamber tombs</a:t>
            </a:r>
          </a:p>
          <a:p>
            <a:pPr lvl="1"/>
            <a:r>
              <a:rPr lang="en-GB" dirty="0"/>
              <a:t>Built cists</a:t>
            </a:r>
          </a:p>
          <a:p>
            <a:pPr lvl="1"/>
            <a:r>
              <a:rPr lang="en-GB" dirty="0"/>
              <a:t>Shaft graves</a:t>
            </a:r>
          </a:p>
          <a:p>
            <a:pPr lvl="1"/>
            <a:r>
              <a:rPr lang="en-GB" dirty="0"/>
              <a:t>Pit graves</a:t>
            </a:r>
          </a:p>
          <a:p>
            <a:r>
              <a:rPr lang="en-GB" dirty="0"/>
              <a:t>Usually primary inhumation</a:t>
            </a:r>
          </a:p>
        </p:txBody>
      </p:sp>
      <p:pic>
        <p:nvPicPr>
          <p:cNvPr id="5" name="Content Placeholder 4" descr="Tomb50 el Gib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r="42944"/>
          <a:stretch>
            <a:fillRect/>
          </a:stretch>
        </p:blipFill>
        <p:spPr>
          <a:xfrm>
            <a:off x="5857520" y="548680"/>
            <a:ext cx="2746928" cy="3179698"/>
          </a:xfrm>
        </p:spPr>
      </p:pic>
      <p:sp>
        <p:nvSpPr>
          <p:cNvPr id="6" name="Rectangle 5"/>
          <p:cNvSpPr/>
          <p:nvPr/>
        </p:nvSpPr>
        <p:spPr>
          <a:xfrm>
            <a:off x="8069056" y="692696"/>
            <a:ext cx="463384" cy="26240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Tomb50 el Gib.gif"/>
          <p:cNvPicPr>
            <a:picLocks noChangeAspect="1"/>
          </p:cNvPicPr>
          <p:nvPr/>
        </p:nvPicPr>
        <p:blipFill>
          <a:blip r:embed="rId2" cstate="email"/>
          <a:srcRect l="57052" t="17967" b="15831"/>
          <a:stretch>
            <a:fillRect/>
          </a:stretch>
        </p:blipFill>
        <p:spPr>
          <a:xfrm>
            <a:off x="6516216" y="4365104"/>
            <a:ext cx="2192660" cy="223224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228184" y="3789040"/>
            <a:ext cx="16733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El Jib Tomb 50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MB Warrior Graves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895424"/>
          </a:xfrm>
        </p:spPr>
        <p:txBody>
          <a:bodyPr>
            <a:normAutofit/>
          </a:bodyPr>
          <a:lstStyle/>
          <a:p>
            <a:r>
              <a:rPr lang="en-GB" sz="2400" dirty="0"/>
              <a:t>Widespread phenomenon:</a:t>
            </a:r>
          </a:p>
          <a:p>
            <a:pPr lvl="1"/>
            <a:r>
              <a:rPr lang="en-GB" sz="2000" dirty="0" err="1"/>
              <a:t>Mespotamia</a:t>
            </a:r>
            <a:endParaRPr lang="en-GB" sz="2000" dirty="0"/>
          </a:p>
          <a:p>
            <a:pPr lvl="1"/>
            <a:r>
              <a:rPr lang="en-GB" sz="2000" dirty="0"/>
              <a:t>Levant</a:t>
            </a:r>
          </a:p>
          <a:p>
            <a:pPr lvl="1"/>
            <a:r>
              <a:rPr lang="en-GB" sz="2000" dirty="0"/>
              <a:t>Nile Delta</a:t>
            </a:r>
          </a:p>
          <a:p>
            <a:pPr lvl="1"/>
            <a:r>
              <a:rPr lang="en-GB" sz="2000" dirty="0"/>
              <a:t>Cyprus</a:t>
            </a:r>
          </a:p>
          <a:p>
            <a:r>
              <a:rPr lang="en-GB" sz="2400" dirty="0"/>
              <a:t>Developed from Early Dynastic III warrior burials in Ur &amp; Kish:</a:t>
            </a:r>
          </a:p>
          <a:p>
            <a:pPr lvl="1"/>
            <a:r>
              <a:rPr lang="en-GB" sz="2000" dirty="0"/>
              <a:t>Male burials equipped with axes &amp; daggers</a:t>
            </a:r>
          </a:p>
          <a:p>
            <a:pPr lvl="1"/>
            <a:r>
              <a:rPr lang="en-GB" sz="2000" dirty="0"/>
              <a:t>Related to status, identity &amp; official position</a:t>
            </a:r>
          </a:p>
          <a:p>
            <a:r>
              <a:rPr lang="en-GB" sz="2400" dirty="0"/>
              <a:t>MB II phenomenon in Levant</a:t>
            </a:r>
          </a:p>
          <a:p>
            <a:endParaRPr lang="en-GB" sz="2400" dirty="0"/>
          </a:p>
        </p:txBody>
      </p:sp>
      <p:pic>
        <p:nvPicPr>
          <p:cNvPr id="7" name="Picture 10" descr="EMe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5148064" y="2132856"/>
            <a:ext cx="3747489" cy="359410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452320" y="5877272"/>
            <a:ext cx="12137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Near East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MB Warrior Graves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824536" cy="4896544"/>
          </a:xfrm>
        </p:spPr>
        <p:txBody>
          <a:bodyPr>
            <a:normAutofit/>
          </a:bodyPr>
          <a:lstStyle/>
          <a:p>
            <a:r>
              <a:rPr lang="en-GB" dirty="0"/>
              <a:t>Typical equipment:</a:t>
            </a:r>
          </a:p>
          <a:p>
            <a:pPr lvl="1"/>
            <a:r>
              <a:rPr lang="en-GB" dirty="0"/>
              <a:t>Dagger </a:t>
            </a:r>
          </a:p>
          <a:p>
            <a:pPr lvl="1"/>
            <a:r>
              <a:rPr lang="en-GB" dirty="0"/>
              <a:t>Fenestrated or </a:t>
            </a:r>
            <a:r>
              <a:rPr lang="en-GB" dirty="0" err="1"/>
              <a:t>socketed</a:t>
            </a:r>
            <a:r>
              <a:rPr lang="en-GB" dirty="0"/>
              <a:t> axes</a:t>
            </a:r>
          </a:p>
          <a:p>
            <a:pPr lvl="1"/>
            <a:r>
              <a:rPr lang="en-GB" dirty="0" err="1"/>
              <a:t>Socketed</a:t>
            </a:r>
            <a:r>
              <a:rPr lang="en-GB" dirty="0"/>
              <a:t> spearheads </a:t>
            </a:r>
          </a:p>
          <a:p>
            <a:pPr lvl="1"/>
            <a:r>
              <a:rPr lang="en-GB" dirty="0"/>
              <a:t>Metal belts </a:t>
            </a:r>
          </a:p>
          <a:p>
            <a:r>
              <a:rPr lang="en-GB" dirty="0"/>
              <a:t>Structured practice reflecting shared ideology throughout wide region:</a:t>
            </a:r>
          </a:p>
          <a:p>
            <a:pPr lvl="1"/>
            <a:r>
              <a:rPr lang="en-GB" dirty="0"/>
              <a:t>Shared cultural milieu of MB elites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7" descr="axe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96136" y="3778753"/>
            <a:ext cx="2808312" cy="2407125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5940152" y="6237312"/>
            <a:ext cx="25010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Fenestrated axe-head</a:t>
            </a:r>
          </a:p>
        </p:txBody>
      </p:sp>
      <p:pic>
        <p:nvPicPr>
          <p:cNvPr id="16" name="Content Placeholder 15" descr="220px-MBII_ribbed_dagger_Rishon_Le-Zion.pn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 rot="10800000">
            <a:off x="5868144" y="1196752"/>
            <a:ext cx="2890052" cy="1944216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948264" y="3284984"/>
            <a:ext cx="17395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Ribbed dagger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Spread of Warrior Burials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4186808" cy="4464496"/>
          </a:xfrm>
        </p:spPr>
        <p:txBody>
          <a:bodyPr>
            <a:normAutofit/>
          </a:bodyPr>
          <a:lstStyle/>
          <a:p>
            <a:r>
              <a:rPr lang="en-GB" sz="2400" dirty="0"/>
              <a:t>Practice spreads into Nile Delta in MB IIB/C:</a:t>
            </a:r>
          </a:p>
          <a:p>
            <a:pPr lvl="1"/>
            <a:r>
              <a:rPr lang="en-GB" sz="2000" dirty="0"/>
              <a:t>Tell </a:t>
            </a:r>
            <a:r>
              <a:rPr lang="en-GB" sz="2000" dirty="0" err="1"/>
              <a:t>ed-Dab’a</a:t>
            </a:r>
            <a:endParaRPr lang="en-GB" sz="2000" dirty="0"/>
          </a:p>
          <a:p>
            <a:pPr lvl="1"/>
            <a:r>
              <a:rPr lang="en-GB" sz="2000" dirty="0"/>
              <a:t>Tell </a:t>
            </a:r>
            <a:r>
              <a:rPr lang="en-GB" sz="2000" dirty="0" err="1"/>
              <a:t>Maskhuta</a:t>
            </a:r>
            <a:endParaRPr lang="en-GB" sz="2000" dirty="0"/>
          </a:p>
          <a:p>
            <a:r>
              <a:rPr lang="en-GB" sz="2400" dirty="0"/>
              <a:t>Spread of Asiatic practices to Egypt as part of Hyksos phenomenon – cultural hybridity?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80112" y="5013176"/>
            <a:ext cx="30273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Tell </a:t>
            </a:r>
            <a:r>
              <a:rPr lang="en-GB" sz="2000" dirty="0" err="1"/>
              <a:t>ed-Dab’a</a:t>
            </a:r>
            <a:r>
              <a:rPr lang="en-GB" sz="2000" dirty="0"/>
              <a:t> warrior grave</a:t>
            </a:r>
          </a:p>
        </p:txBody>
      </p:sp>
      <p:pic>
        <p:nvPicPr>
          <p:cNvPr id="11" name="Content Placeholder 10" descr="daba warrior bu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48064" y="2380818"/>
            <a:ext cx="3646362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MB </a:t>
            </a:r>
            <a:r>
              <a:rPr lang="en-GB" dirty="0" err="1"/>
              <a:t>Equid</a:t>
            </a:r>
            <a:r>
              <a:rPr lang="en-GB" dirty="0"/>
              <a:t>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536504" cy="4824536"/>
          </a:xfrm>
        </p:spPr>
        <p:txBody>
          <a:bodyPr>
            <a:normAutofit/>
          </a:bodyPr>
          <a:lstStyle/>
          <a:p>
            <a:r>
              <a:rPr lang="en-GB" sz="2400" dirty="0" err="1"/>
              <a:t>Equids</a:t>
            </a:r>
            <a:r>
              <a:rPr lang="en-GB" sz="2400" dirty="0"/>
              <a:t>  accompanying human burials at ‘</a:t>
            </a:r>
            <a:r>
              <a:rPr lang="en-GB" sz="2400" dirty="0" err="1"/>
              <a:t>Ajjul</a:t>
            </a:r>
            <a:r>
              <a:rPr lang="en-GB" sz="2400" dirty="0"/>
              <a:t>, Jericho, </a:t>
            </a:r>
            <a:r>
              <a:rPr lang="en-GB" sz="2400" dirty="0" err="1"/>
              <a:t>Jemmeh</a:t>
            </a:r>
            <a:r>
              <a:rPr lang="en-GB" sz="2400" dirty="0"/>
              <a:t> &amp; in northern Syria</a:t>
            </a:r>
          </a:p>
          <a:p>
            <a:r>
              <a:rPr lang="en-GB" sz="2400" dirty="0"/>
              <a:t>‘</a:t>
            </a:r>
            <a:r>
              <a:rPr lang="en-GB" sz="2400" dirty="0" err="1"/>
              <a:t>Ajjul</a:t>
            </a:r>
            <a:r>
              <a:rPr lang="en-GB" sz="2400" dirty="0"/>
              <a:t>: shoulder, pelvic girdle &amp;/or front limbs removed:</a:t>
            </a:r>
          </a:p>
          <a:p>
            <a:pPr lvl="1"/>
            <a:r>
              <a:rPr lang="en-GB" sz="2000" dirty="0"/>
              <a:t>Possibly for consumption?</a:t>
            </a:r>
          </a:p>
          <a:p>
            <a:r>
              <a:rPr lang="en-GB" sz="2400" dirty="0"/>
              <a:t>Also represented in Nile Delta (</a:t>
            </a:r>
            <a:r>
              <a:rPr lang="en-GB" sz="2400" dirty="0" err="1"/>
              <a:t>Hyksos</a:t>
            </a:r>
            <a:r>
              <a:rPr lang="en-GB" sz="2400" dirty="0"/>
              <a:t>):</a:t>
            </a:r>
          </a:p>
          <a:p>
            <a:pPr lvl="1"/>
            <a:r>
              <a:rPr lang="en-GB" sz="2000" dirty="0"/>
              <a:t>Tell </a:t>
            </a:r>
            <a:r>
              <a:rPr lang="en-GB" sz="2000" dirty="0" err="1"/>
              <a:t>ed-Dab’a</a:t>
            </a:r>
            <a:r>
              <a:rPr lang="en-GB" sz="2000" dirty="0"/>
              <a:t>: 13th dynasty palace tombs </a:t>
            </a:r>
          </a:p>
          <a:p>
            <a:pPr lvl="1"/>
            <a:r>
              <a:rPr lang="en-GB" sz="2000" dirty="0"/>
              <a:t>Tell </a:t>
            </a:r>
            <a:r>
              <a:rPr lang="en-GB" sz="2000" dirty="0" err="1"/>
              <a:t>Maskhuta</a:t>
            </a:r>
            <a:endParaRPr lang="en-GB" sz="2000" dirty="0"/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6731565" y="2924944"/>
            <a:ext cx="2016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Equid</a:t>
            </a:r>
            <a:r>
              <a:rPr lang="en-GB" sz="2000" dirty="0"/>
              <a:t> burial ‘</a:t>
            </a:r>
            <a:r>
              <a:rPr lang="en-GB" sz="2000" dirty="0" err="1"/>
              <a:t>Ajjul</a:t>
            </a:r>
            <a:endParaRPr lang="en-GB" sz="2000" dirty="0"/>
          </a:p>
        </p:txBody>
      </p:sp>
      <p:pic>
        <p:nvPicPr>
          <p:cNvPr id="6" name="Content Placeholder 6" descr="Ajjul-buria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652120" y="404664"/>
            <a:ext cx="3274195" cy="2448272"/>
          </a:xfrm>
        </p:spPr>
      </p:pic>
      <p:pic>
        <p:nvPicPr>
          <p:cNvPr id="7" name="Picture 4" descr="080310-science-donkey-skeletons-256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292080" y="3645024"/>
            <a:ext cx="3384376" cy="2439899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796136" y="6165304"/>
            <a:ext cx="28591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Equid</a:t>
            </a:r>
            <a:r>
              <a:rPr lang="en-GB" sz="2000" dirty="0"/>
              <a:t> burial Tell </a:t>
            </a:r>
            <a:r>
              <a:rPr lang="en-GB" sz="2000" dirty="0" err="1"/>
              <a:t>ed-Dab’a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Feasting the Dead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625609"/>
          </a:xfrm>
        </p:spPr>
        <p:txBody>
          <a:bodyPr>
            <a:normAutofit/>
          </a:bodyPr>
          <a:lstStyle/>
          <a:p>
            <a:r>
              <a:rPr lang="en-GB" sz="2800" dirty="0"/>
              <a:t>Central Levant: significant evidence for animal sacrifice &amp; feasting:</a:t>
            </a:r>
          </a:p>
          <a:p>
            <a:pPr lvl="1"/>
            <a:r>
              <a:rPr lang="en-GB" sz="2400" dirty="0"/>
              <a:t>Animal bones (sheep, goat, cow &amp; pig) found in burials at Byblos, Sidon, </a:t>
            </a:r>
            <a:r>
              <a:rPr lang="en-GB" sz="2400" dirty="0" err="1"/>
              <a:t>Kemid</a:t>
            </a:r>
            <a:r>
              <a:rPr lang="en-GB" sz="2400" dirty="0"/>
              <a:t> el-</a:t>
            </a:r>
            <a:r>
              <a:rPr lang="en-GB" sz="2400" dirty="0" err="1"/>
              <a:t>Loz</a:t>
            </a:r>
            <a:r>
              <a:rPr lang="en-GB" sz="2400" dirty="0"/>
              <a:t>, </a:t>
            </a:r>
            <a:r>
              <a:rPr lang="en-GB" sz="2400" dirty="0" err="1"/>
              <a:t>Arqa</a:t>
            </a:r>
            <a:endParaRPr lang="en-GB" sz="2400" dirty="0"/>
          </a:p>
          <a:p>
            <a:pPr lvl="1"/>
            <a:r>
              <a:rPr lang="en-GB" sz="2400" dirty="0"/>
              <a:t>Sidon &amp; </a:t>
            </a:r>
            <a:r>
              <a:rPr lang="en-GB" sz="2400" dirty="0" err="1"/>
              <a:t>Arqa</a:t>
            </a:r>
            <a:r>
              <a:rPr lang="en-GB" sz="2400" dirty="0"/>
              <a:t>: heads of sacrificed animals</a:t>
            </a:r>
          </a:p>
          <a:p>
            <a:pPr lvl="1"/>
            <a:r>
              <a:rPr lang="en-GB" sz="2400" dirty="0"/>
              <a:t>Ovens identified at Sidon: funerary banquets</a:t>
            </a:r>
          </a:p>
          <a:p>
            <a:r>
              <a:rPr lang="en-GB" sz="2800" dirty="0"/>
              <a:t>Supported by texts:</a:t>
            </a:r>
          </a:p>
          <a:p>
            <a:pPr lvl="1"/>
            <a:r>
              <a:rPr lang="en-GB" sz="2400" dirty="0"/>
              <a:t>Byblos stele lists different foods offered in funerary ritual (bread, beer, beef &amp; fowl)</a:t>
            </a:r>
          </a:p>
          <a:p>
            <a:pPr lvl="1"/>
            <a:endParaRPr lang="en-GB" sz="2400" dirty="0"/>
          </a:p>
          <a:p>
            <a:pPr lvl="1"/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320480" cy="4968552"/>
          </a:xfrm>
        </p:spPr>
        <p:txBody>
          <a:bodyPr>
            <a:noAutofit/>
          </a:bodyPr>
          <a:lstStyle/>
          <a:p>
            <a:r>
              <a:rPr lang="en-GB" sz="2400" dirty="0"/>
              <a:t>Pottery continues to be standard:</a:t>
            </a:r>
          </a:p>
          <a:p>
            <a:pPr lvl="1"/>
            <a:r>
              <a:rPr lang="en-GB" sz="2000" dirty="0"/>
              <a:t>Bowls, </a:t>
            </a:r>
            <a:r>
              <a:rPr lang="en-GB" sz="2000" dirty="0" err="1"/>
              <a:t>juglets</a:t>
            </a:r>
            <a:r>
              <a:rPr lang="en-GB" sz="2000" dirty="0"/>
              <a:t>, jars, lamps</a:t>
            </a:r>
          </a:p>
          <a:p>
            <a:r>
              <a:rPr lang="en-GB" sz="2400" dirty="0"/>
              <a:t>Greater provision of personalised objects &amp; more access to luxuries:</a:t>
            </a:r>
          </a:p>
          <a:p>
            <a:pPr lvl="1"/>
            <a:r>
              <a:rPr lang="en-GB" sz="2000" dirty="0"/>
              <a:t>Weapons, personal adornment, scarabs, luxury pottery, (including certain types of </a:t>
            </a:r>
            <a:r>
              <a:rPr lang="en-GB" sz="2000" dirty="0" err="1"/>
              <a:t>juglet</a:t>
            </a:r>
            <a:r>
              <a:rPr lang="en-GB" sz="2000" dirty="0"/>
              <a:t>), wooden furniture (Jericho)</a:t>
            </a:r>
          </a:p>
          <a:p>
            <a:r>
              <a:rPr lang="en-GB" sz="2400" dirty="0"/>
              <a:t>Wealth removed from circulation &amp; materiality used to express identities</a:t>
            </a:r>
          </a:p>
        </p:txBody>
      </p:sp>
      <p:pic>
        <p:nvPicPr>
          <p:cNvPr id="5" name="Content Placeholder 4" descr="MB pottery jericho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660232" y="368248"/>
            <a:ext cx="2241060" cy="3348784"/>
          </a:xfrm>
        </p:spPr>
      </p:pic>
      <p:sp>
        <p:nvSpPr>
          <p:cNvPr id="6" name="TextBox 5"/>
          <p:cNvSpPr txBox="1"/>
          <p:nvPr/>
        </p:nvSpPr>
        <p:spPr>
          <a:xfrm>
            <a:off x="6732240" y="3789040"/>
            <a:ext cx="21898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MB pottery Jericho</a:t>
            </a:r>
          </a:p>
        </p:txBody>
      </p:sp>
      <p:pic>
        <p:nvPicPr>
          <p:cNvPr id="7" name="Picture 6" descr="jewellery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372200" y="4437112"/>
            <a:ext cx="2610291" cy="20882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444208" y="6021288"/>
            <a:ext cx="12282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Jewellery </a:t>
            </a:r>
          </a:p>
        </p:txBody>
      </p:sp>
      <p:pic>
        <p:nvPicPr>
          <p:cNvPr id="9" name="Picture 8" descr="hyksos scarab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4572000" y="3933056"/>
            <a:ext cx="1450447" cy="203062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4048" y="6021288"/>
            <a:ext cx="912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Scarab</a:t>
            </a:r>
          </a:p>
        </p:txBody>
      </p:sp>
      <p:pic>
        <p:nvPicPr>
          <p:cNvPr id="11" name="Picture 10" descr="TAY juglet.jpg"/>
          <p:cNvPicPr>
            <a:picLocks noChangeAspect="1"/>
          </p:cNvPicPr>
          <p:nvPr/>
        </p:nvPicPr>
        <p:blipFill>
          <a:blip r:embed="rId5" cstate="email"/>
          <a:srcRect/>
          <a:stretch>
            <a:fillRect/>
          </a:stretch>
        </p:blipFill>
        <p:spPr>
          <a:xfrm>
            <a:off x="4427984" y="836712"/>
            <a:ext cx="1995494" cy="223224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499992" y="3212976"/>
            <a:ext cx="19593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Yahudiyeh</a:t>
            </a:r>
            <a:r>
              <a:rPr lang="en-GB" sz="2000" dirty="0"/>
              <a:t> </a:t>
            </a:r>
            <a:r>
              <a:rPr lang="en-GB" sz="2000" dirty="0" err="1"/>
              <a:t>juglet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Royal Tombs of Byblos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3331" y="1573628"/>
            <a:ext cx="5688632" cy="4406890"/>
          </a:xfrm>
        </p:spPr>
        <p:txBody>
          <a:bodyPr>
            <a:normAutofit/>
          </a:bodyPr>
          <a:lstStyle/>
          <a:p>
            <a:r>
              <a:rPr lang="en-GB" sz="2400" dirty="0"/>
              <a:t>8 rock cut shaft tombs identified as royal</a:t>
            </a:r>
          </a:p>
          <a:p>
            <a:pPr lvl="1"/>
            <a:r>
              <a:rPr lang="en-GB" sz="2000" dirty="0"/>
              <a:t>Tombs  I, II &amp; III found intact </a:t>
            </a:r>
          </a:p>
          <a:p>
            <a:r>
              <a:rPr lang="en-GB" sz="2400" dirty="0"/>
              <a:t>Selective adoption of certain Egyptian features:</a:t>
            </a:r>
          </a:p>
          <a:p>
            <a:pPr lvl="1"/>
            <a:r>
              <a:rPr lang="en-GB" sz="2000" dirty="0"/>
              <a:t>Tomb IV: alabaster vase inscribed with an offering formula</a:t>
            </a:r>
          </a:p>
          <a:p>
            <a:pPr lvl="1"/>
            <a:r>
              <a:rPr lang="en-GB" sz="2000" dirty="0"/>
              <a:t>Personal adornment of Egyptian style </a:t>
            </a:r>
          </a:p>
          <a:p>
            <a:pPr lvl="1"/>
            <a:r>
              <a:rPr lang="en-GB" sz="2000" dirty="0"/>
              <a:t>Use of Egyptian hieroglyphs &amp; titles</a:t>
            </a:r>
          </a:p>
        </p:txBody>
      </p:sp>
      <p:pic>
        <p:nvPicPr>
          <p:cNvPr id="5" name="Content Placeholder 4" descr="byblos pectoral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4005" y="5035324"/>
            <a:ext cx="2614234" cy="1683895"/>
          </a:xfrm>
        </p:spPr>
      </p:pic>
      <p:pic>
        <p:nvPicPr>
          <p:cNvPr id="9" name="Picture 8" descr="pendant Tomb II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300192" y="178635"/>
            <a:ext cx="2522135" cy="267499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04248" y="2897911"/>
            <a:ext cx="1723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Pendant Tomb II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067647" y="6119490"/>
            <a:ext cx="25008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Gold pectoral Tomb III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11963" y="3632770"/>
            <a:ext cx="2969017" cy="259789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846675" y="6237312"/>
            <a:ext cx="1710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Pectoral Tomb 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Royal Tombs of Byblos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176464" cy="4968552"/>
          </a:xfrm>
        </p:spPr>
        <p:txBody>
          <a:bodyPr>
            <a:normAutofit/>
          </a:bodyPr>
          <a:lstStyle/>
          <a:p>
            <a:r>
              <a:rPr lang="en-GB" sz="2400" dirty="0"/>
              <a:t>Egyptian named royal objects</a:t>
            </a:r>
          </a:p>
          <a:p>
            <a:r>
              <a:rPr lang="en-GB" sz="2400" dirty="0"/>
              <a:t>Material objects &amp; inferred practices suggest hybridity:</a:t>
            </a:r>
          </a:p>
          <a:p>
            <a:pPr lvl="1"/>
            <a:r>
              <a:rPr lang="en-GB" sz="2000" dirty="0"/>
              <a:t>Tomb I faience fragments from an Egyptian-style coffin </a:t>
            </a:r>
          </a:p>
          <a:p>
            <a:pPr lvl="1"/>
            <a:r>
              <a:rPr lang="en-GB" sz="2000" dirty="0"/>
              <a:t>Tomb II: gold scimitar inscribed with Egyptian hieroglyphs to record “</a:t>
            </a:r>
            <a:r>
              <a:rPr lang="en-GB" sz="2000" dirty="0" err="1"/>
              <a:t>Yapishemuabi</a:t>
            </a:r>
            <a:r>
              <a:rPr lang="en-GB" sz="2000" dirty="0"/>
              <a:t> &amp; his father as the ‘high officials’ of Byblos”</a:t>
            </a:r>
          </a:p>
          <a:p>
            <a:endParaRPr lang="en-GB" sz="2400" dirty="0"/>
          </a:p>
        </p:txBody>
      </p:sp>
      <p:pic>
        <p:nvPicPr>
          <p:cNvPr id="5" name="Content Placeholder 4" descr="sickle sword Tomb II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74862" y="1170383"/>
            <a:ext cx="4108491" cy="2088232"/>
          </a:xfrm>
        </p:spPr>
      </p:pic>
      <p:sp>
        <p:nvSpPr>
          <p:cNvPr id="6" name="Rectangle 5"/>
          <p:cNvSpPr/>
          <p:nvPr/>
        </p:nvSpPr>
        <p:spPr>
          <a:xfrm>
            <a:off x="5117709" y="2780928"/>
            <a:ext cx="24656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Gold scimitar  Tomb II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22646" y="3566397"/>
            <a:ext cx="3129436" cy="234316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774862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pt serif"/>
              </a:rPr>
              <a:t>Tomb II, box with the name of pharaoh </a:t>
            </a:r>
            <a:r>
              <a:rPr lang="en-GB" dirty="0" err="1">
                <a:latin typeface="pt serif"/>
              </a:rPr>
              <a:t>Amunemhet</a:t>
            </a:r>
            <a:r>
              <a:rPr lang="en-GB" dirty="0">
                <a:latin typeface="pt serif"/>
              </a:rPr>
              <a:t> 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Jar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02832" cy="4679400"/>
          </a:xfrm>
        </p:spPr>
        <p:txBody>
          <a:bodyPr/>
          <a:lstStyle/>
          <a:p>
            <a:r>
              <a:rPr lang="en-GB" dirty="0"/>
              <a:t>Used throughout MB &amp; LBA:</a:t>
            </a:r>
          </a:p>
          <a:p>
            <a:pPr lvl="1"/>
            <a:r>
              <a:rPr lang="en-GB" dirty="0"/>
              <a:t>Intramural (placed next to or aligned with walls)</a:t>
            </a:r>
          </a:p>
          <a:p>
            <a:pPr lvl="1"/>
            <a:r>
              <a:rPr lang="en-GB" dirty="0"/>
              <a:t>Babies &amp; infants up to 2 years placed in storage jars or transport amphorae</a:t>
            </a:r>
          </a:p>
          <a:p>
            <a:pPr lvl="1"/>
            <a:r>
              <a:rPr lang="en-GB" dirty="0"/>
              <a:t>Small range of grave goods – usually </a:t>
            </a:r>
            <a:r>
              <a:rPr lang="en-GB" dirty="0" err="1"/>
              <a:t>juglets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012160" y="5393885"/>
            <a:ext cx="22346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Jar burial, Ashkelon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04048" y="2204864"/>
            <a:ext cx="3870430" cy="309634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LBA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608512" cy="4869160"/>
          </a:xfrm>
        </p:spPr>
        <p:txBody>
          <a:bodyPr>
            <a:normAutofit/>
          </a:bodyPr>
          <a:lstStyle/>
          <a:p>
            <a:r>
              <a:rPr lang="en-GB" sz="2400" dirty="0"/>
              <a:t>Tomb types &amp; grave goods continue MB tradition:</a:t>
            </a:r>
          </a:p>
          <a:p>
            <a:pPr lvl="1"/>
            <a:r>
              <a:rPr lang="en-GB" sz="2000" dirty="0"/>
              <a:t>Cave burials (rock-cut chambers) for multiple inhumation</a:t>
            </a:r>
          </a:p>
          <a:p>
            <a:pPr lvl="1"/>
            <a:r>
              <a:rPr lang="en-GB" sz="2000" dirty="0"/>
              <a:t>Pit graves (single burials)</a:t>
            </a:r>
          </a:p>
          <a:p>
            <a:pPr lvl="1"/>
            <a:r>
              <a:rPr lang="en-GB" sz="2000" dirty="0"/>
              <a:t>Syria: built chamber tombs beneath houses</a:t>
            </a:r>
          </a:p>
          <a:p>
            <a:r>
              <a:rPr lang="en-GB" sz="2400" dirty="0"/>
              <a:t>Exotics incorporated into funerary furniture:</a:t>
            </a:r>
          </a:p>
          <a:p>
            <a:pPr lvl="1"/>
            <a:r>
              <a:rPr lang="en-GB" sz="2000" dirty="0"/>
              <a:t>Cypriot &amp; Mycenaean pottery</a:t>
            </a:r>
          </a:p>
        </p:txBody>
      </p:sp>
      <p:pic>
        <p:nvPicPr>
          <p:cNvPr id="5" name="Picture 5" descr="tomb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48064" y="260648"/>
            <a:ext cx="3737681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148064" y="3212976"/>
            <a:ext cx="36343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Ugarit: corbel vaulted built tomb</a:t>
            </a:r>
          </a:p>
        </p:txBody>
      </p:sp>
      <p:pic>
        <p:nvPicPr>
          <p:cNvPr id="7" name="Picture 6" descr="milk bow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3861048"/>
            <a:ext cx="3272711" cy="225817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588224" y="6093296"/>
            <a:ext cx="1832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White Slip bowl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Royal Ancestors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7524" y="1673424"/>
            <a:ext cx="5040560" cy="4995936"/>
          </a:xfrm>
        </p:spPr>
        <p:txBody>
          <a:bodyPr>
            <a:normAutofit fontScale="92500"/>
          </a:bodyPr>
          <a:lstStyle/>
          <a:p>
            <a:r>
              <a:rPr lang="en-GB" dirty="0"/>
              <a:t>Ritual performance in northern palaces included elaborate mortuary ceremonies &amp; communion with the ancestors</a:t>
            </a:r>
          </a:p>
          <a:p>
            <a:r>
              <a:rPr lang="en-GB" dirty="0"/>
              <a:t>Elaborately constructed royal tombs </a:t>
            </a:r>
            <a:r>
              <a:rPr lang="en-GB" dirty="0">
                <a:solidFill>
                  <a:schemeClr val="accent1"/>
                </a:solidFill>
              </a:rPr>
              <a:t>beneath </a:t>
            </a:r>
            <a:r>
              <a:rPr lang="en-GB" dirty="0"/>
              <a:t>palaces</a:t>
            </a:r>
          </a:p>
          <a:p>
            <a:pPr lvl="1"/>
            <a:r>
              <a:rPr lang="en-GB" dirty="0"/>
              <a:t>Ugarit: beneath courtyard II: large gatherings in this area for mortuary cult</a:t>
            </a:r>
          </a:p>
          <a:p>
            <a:pPr lvl="1"/>
            <a:r>
              <a:rPr lang="en-GB" dirty="0" err="1"/>
              <a:t>Qatna</a:t>
            </a:r>
            <a:r>
              <a:rPr lang="en-GB" dirty="0"/>
              <a:t>: subterranean passageway leading to large tomb, with antechamber for practice of cult</a:t>
            </a:r>
          </a:p>
        </p:txBody>
      </p:sp>
      <p:pic>
        <p:nvPicPr>
          <p:cNvPr id="8" name="Content Placeholder 7" descr="royal tombs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96136" y="1052736"/>
            <a:ext cx="2996305" cy="2232248"/>
          </a:xfrm>
        </p:spPr>
      </p:pic>
      <p:pic>
        <p:nvPicPr>
          <p:cNvPr id="9" name="Picture 8" descr="royal tombs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5724128" y="3933056"/>
            <a:ext cx="3240360" cy="223224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588224" y="3284984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Royal tomb, </a:t>
            </a:r>
            <a:r>
              <a:rPr lang="en-GB" dirty="0" err="1"/>
              <a:t>Qatna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804248" y="6165304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Royal tomb, Ugarit</a:t>
            </a:r>
          </a:p>
        </p:txBody>
      </p:sp>
    </p:spTree>
    <p:extLst>
      <p:ext uri="{BB962C8B-B14F-4D97-AF65-F5344CB8AC3E}">
        <p14:creationId xmlns:p14="http://schemas.microsoft.com/office/powerpoint/2010/main" val="29461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Qatna</a:t>
            </a:r>
            <a:r>
              <a:rPr lang="en-GB" b="1" dirty="0"/>
              <a:t>: Royal Ancestors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05" y="1844824"/>
            <a:ext cx="4464496" cy="4770731"/>
          </a:xfrm>
        </p:spPr>
        <p:txBody>
          <a:bodyPr>
            <a:normAutofit/>
          </a:bodyPr>
          <a:lstStyle/>
          <a:p>
            <a:r>
              <a:rPr lang="en-GB" sz="2400" dirty="0"/>
              <a:t>Passage to the Ancestors:</a:t>
            </a:r>
          </a:p>
          <a:p>
            <a:pPr lvl="1"/>
            <a:r>
              <a:rPr lang="en-GB" sz="2000" dirty="0"/>
              <a:t>40m subterranean corridor from ceremonial hall to </a:t>
            </a:r>
            <a:r>
              <a:rPr lang="en-GB" sz="2000" dirty="0" err="1"/>
              <a:t>hypogaeum</a:t>
            </a:r>
            <a:endParaRPr lang="en-GB" sz="2000" dirty="0"/>
          </a:p>
          <a:p>
            <a:r>
              <a:rPr lang="en-GB" sz="2400" dirty="0"/>
              <a:t>Antechamber: 2 basalt statues flanking entrance to tomb</a:t>
            </a:r>
          </a:p>
          <a:p>
            <a:pPr lvl="1"/>
            <a:r>
              <a:rPr lang="en-GB" sz="2000" dirty="0"/>
              <a:t>Recipients of offerings: animal bones &amp; bowls placed before them</a:t>
            </a:r>
          </a:p>
          <a:p>
            <a:pPr lvl="1"/>
            <a:r>
              <a:rPr lang="en-GB" sz="2000" dirty="0"/>
              <a:t>Guardians to the “underworld”</a:t>
            </a:r>
          </a:p>
          <a:p>
            <a:pPr lvl="1"/>
            <a:r>
              <a:rPr lang="en-GB" sz="2000" dirty="0"/>
              <a:t>Royal ancestors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84168" y="6002815"/>
            <a:ext cx="2450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Basalt statuary, </a:t>
            </a:r>
            <a:r>
              <a:rPr lang="en-GB" dirty="0" err="1"/>
              <a:t>Qatna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38600" y="1988840"/>
            <a:ext cx="2821832" cy="3908187"/>
          </a:xfrm>
        </p:spPr>
      </p:pic>
    </p:spTree>
    <p:extLst>
      <p:ext uri="{BB962C8B-B14F-4D97-AF65-F5344CB8AC3E}">
        <p14:creationId xmlns:p14="http://schemas.microsoft.com/office/powerpoint/2010/main" val="296322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Royal Ancestors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4402832" cy="4752528"/>
          </a:xfrm>
        </p:spPr>
        <p:txBody>
          <a:bodyPr>
            <a:normAutofit/>
          </a:bodyPr>
          <a:lstStyle/>
          <a:p>
            <a:r>
              <a:rPr lang="en-GB" sz="2400" dirty="0"/>
              <a:t>Burial chambers: bones mixed with grave goods in basalt sarcophagus &amp; on wooden biers</a:t>
            </a:r>
          </a:p>
          <a:p>
            <a:r>
              <a:rPr lang="en-GB" sz="2400" dirty="0"/>
              <a:t>Removal of wealth from circulation:</a:t>
            </a:r>
          </a:p>
          <a:p>
            <a:pPr lvl="1"/>
            <a:r>
              <a:rPr lang="en-GB" sz="2000" dirty="0"/>
              <a:t>Visual display in funerary procession</a:t>
            </a:r>
          </a:p>
          <a:p>
            <a:pPr lvl="1"/>
            <a:r>
              <a:rPr lang="en-GB" sz="2000" dirty="0"/>
              <a:t>Viewed in subsequent ceremonies in tombs (&amp; possibly manipulated in these ceremonies)</a:t>
            </a:r>
          </a:p>
          <a:p>
            <a:pPr lvl="1"/>
            <a:r>
              <a:rPr lang="en-GB" sz="2000" dirty="0"/>
              <a:t>Gifts to the ancestors</a:t>
            </a:r>
          </a:p>
        </p:txBody>
      </p:sp>
      <p:pic>
        <p:nvPicPr>
          <p:cNvPr id="5" name="Content Placeholder 4" descr="syriaduckhead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148064" y="548680"/>
            <a:ext cx="3657600" cy="2232248"/>
          </a:xfrm>
        </p:spPr>
      </p:pic>
      <p:sp>
        <p:nvSpPr>
          <p:cNvPr id="6" name="TextBox 5"/>
          <p:cNvSpPr txBox="1"/>
          <p:nvPr/>
        </p:nvSpPr>
        <p:spPr>
          <a:xfrm>
            <a:off x="5868144" y="2852936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duck heads, </a:t>
            </a:r>
            <a:r>
              <a:rPr lang="en-GB" dirty="0" err="1"/>
              <a:t>Qatna</a:t>
            </a:r>
            <a:endParaRPr lang="en-GB" dirty="0"/>
          </a:p>
        </p:txBody>
      </p:sp>
      <p:pic>
        <p:nvPicPr>
          <p:cNvPr id="7" name="Picture 6" descr="qatna3 royal tomb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5364088" y="3356992"/>
            <a:ext cx="3456384" cy="298108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796136" y="6309320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Grave goods </a:t>
            </a:r>
            <a:r>
              <a:rPr lang="en-GB" i="1" dirty="0"/>
              <a:t>in situ</a:t>
            </a:r>
            <a:r>
              <a:rPr lang="en-GB" dirty="0"/>
              <a:t>, </a:t>
            </a:r>
            <a:r>
              <a:rPr lang="en-GB" dirty="0" err="1"/>
              <a:t>Qatna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700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err="1"/>
              <a:t>Kispum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536504" cy="4824536"/>
          </a:xfrm>
        </p:spPr>
        <p:txBody>
          <a:bodyPr>
            <a:normAutofit/>
          </a:bodyPr>
          <a:lstStyle/>
          <a:p>
            <a:r>
              <a:rPr lang="en-GB" sz="2400" dirty="0"/>
              <a:t>Ritual feasting with the dead &amp; ensuring provision of food for the deceased</a:t>
            </a:r>
          </a:p>
          <a:p>
            <a:r>
              <a:rPr lang="en-GB" sz="2400" dirty="0" err="1"/>
              <a:t>Qatna</a:t>
            </a:r>
            <a:r>
              <a:rPr lang="en-GB" sz="2400" dirty="0"/>
              <a:t> Royal Tombs in main chamber &amp; 3 side chambers:</a:t>
            </a:r>
          </a:p>
          <a:p>
            <a:pPr lvl="1"/>
            <a:r>
              <a:rPr lang="en-GB" sz="2000" dirty="0"/>
              <a:t>Animal bones mixed with pottery found beneath benches around walls of main chamber: feasting on part of living</a:t>
            </a:r>
          </a:p>
          <a:p>
            <a:pPr lvl="1"/>
            <a:r>
              <a:rPr lang="en-GB" sz="2000" dirty="0"/>
              <a:t>South chamber identified as a banqueting hall for deceased</a:t>
            </a:r>
          </a:p>
        </p:txBody>
      </p:sp>
      <p:pic>
        <p:nvPicPr>
          <p:cNvPr id="5" name="Content Placeholder 4" descr="obsidian-cup qatna royal tomb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148064" y="1916832"/>
            <a:ext cx="3696411" cy="3412071"/>
          </a:xfrm>
        </p:spPr>
      </p:pic>
      <p:sp>
        <p:nvSpPr>
          <p:cNvPr id="6" name="TextBox 5"/>
          <p:cNvSpPr txBox="1"/>
          <p:nvPr/>
        </p:nvSpPr>
        <p:spPr>
          <a:xfrm>
            <a:off x="5100059" y="5373216"/>
            <a:ext cx="3813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Detail of obsidian cup </a:t>
            </a:r>
            <a:r>
              <a:rPr lang="en-GB" i="1" dirty="0"/>
              <a:t>in situ</a:t>
            </a:r>
            <a:r>
              <a:rPr lang="en-GB" dirty="0"/>
              <a:t>, </a:t>
            </a:r>
            <a:r>
              <a:rPr lang="en-GB" dirty="0" err="1"/>
              <a:t>Qatna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155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Egyptianising</a:t>
            </a:r>
            <a:r>
              <a:rPr lang="en-GB" dirty="0"/>
              <a:t> Ritual in LB II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536504" cy="4864606"/>
          </a:xfrm>
        </p:spPr>
        <p:txBody>
          <a:bodyPr>
            <a:normAutofit/>
          </a:bodyPr>
          <a:lstStyle/>
          <a:p>
            <a:r>
              <a:rPr lang="en-GB" dirty="0"/>
              <a:t>Hybridized  funerary ritual at </a:t>
            </a:r>
            <a:r>
              <a:rPr lang="en-GB" dirty="0" err="1"/>
              <a:t>Deir</a:t>
            </a:r>
            <a:r>
              <a:rPr lang="en-GB" dirty="0"/>
              <a:t> el-</a:t>
            </a:r>
            <a:r>
              <a:rPr lang="en-GB" dirty="0" err="1"/>
              <a:t>Balah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Mix of Canaanite traditions &amp; new Egyptianizing  elements</a:t>
            </a:r>
          </a:p>
          <a:p>
            <a:r>
              <a:rPr lang="en-GB" dirty="0"/>
              <a:t>Clay coffins placed in pit graves = Egyptian practice</a:t>
            </a:r>
          </a:p>
          <a:p>
            <a:r>
              <a:rPr lang="en-GB" dirty="0"/>
              <a:t>Other ritual does not appear Egyptian</a:t>
            </a:r>
          </a:p>
          <a:p>
            <a:endParaRPr lang="en-GB" dirty="0"/>
          </a:p>
        </p:txBody>
      </p:sp>
      <p:pic>
        <p:nvPicPr>
          <p:cNvPr id="10" name="Picture 2" descr="DeirelBalah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64088" y="1916832"/>
            <a:ext cx="3430462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5868144" y="6021288"/>
            <a:ext cx="28180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Clay Coffins </a:t>
            </a:r>
            <a:r>
              <a:rPr lang="en-GB" sz="2000" dirty="0" err="1"/>
              <a:t>Deir</a:t>
            </a:r>
            <a:r>
              <a:rPr lang="en-GB" sz="2000" dirty="0"/>
              <a:t> el </a:t>
            </a:r>
            <a:r>
              <a:rPr lang="en-GB" sz="2000" dirty="0" err="1"/>
              <a:t>Balah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4208" y="1625243"/>
            <a:ext cx="2371325" cy="4956140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Egyptianising</a:t>
            </a:r>
            <a:r>
              <a:rPr lang="en-GB" dirty="0"/>
              <a:t> Ritual in LB II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844824"/>
            <a:ext cx="4392488" cy="4808567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Certain items necessary to prepare an Egyptian for the afterlife are missing:</a:t>
            </a:r>
          </a:p>
          <a:p>
            <a:pPr lvl="1"/>
            <a:r>
              <a:rPr lang="en-GB" sz="2000" dirty="0"/>
              <a:t>Only one </a:t>
            </a:r>
            <a:r>
              <a:rPr lang="en-GB" sz="2000" i="1" dirty="0" err="1"/>
              <a:t>ushabti</a:t>
            </a:r>
            <a:r>
              <a:rPr lang="en-GB" sz="2000" dirty="0"/>
              <a:t> </a:t>
            </a:r>
          </a:p>
          <a:p>
            <a:pPr lvl="1"/>
            <a:r>
              <a:rPr lang="en-GB" sz="2000" dirty="0"/>
              <a:t>No evidence for the mummification of the body</a:t>
            </a:r>
          </a:p>
          <a:p>
            <a:pPr lvl="1"/>
            <a:r>
              <a:rPr lang="en-GB" sz="2000" dirty="0"/>
              <a:t>No Egyptian amulets</a:t>
            </a:r>
          </a:p>
          <a:p>
            <a:pPr lvl="1"/>
            <a:r>
              <a:rPr lang="en-GB" sz="2000" dirty="0"/>
              <a:t>No </a:t>
            </a:r>
            <a:r>
              <a:rPr lang="en-GB" sz="2000" dirty="0" err="1"/>
              <a:t>canopic</a:t>
            </a:r>
            <a:r>
              <a:rPr lang="en-GB" sz="2000" dirty="0"/>
              <a:t> jars</a:t>
            </a:r>
          </a:p>
          <a:p>
            <a:r>
              <a:rPr lang="en-GB" sz="2400" dirty="0"/>
              <a:t>Not burying Egyptians but Canaanites aware of Egyptian practices?</a:t>
            </a:r>
          </a:p>
          <a:p>
            <a:r>
              <a:rPr lang="en-GB" sz="2400" dirty="0"/>
              <a:t>Egyptian funerary stelae, but without funerary formula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92080" y="6021288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Ushabti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605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Egyptianising</a:t>
            </a:r>
            <a:r>
              <a:rPr lang="en-GB" dirty="0"/>
              <a:t> Ritual in LB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/>
          </a:bodyPr>
          <a:lstStyle/>
          <a:p>
            <a:r>
              <a:rPr lang="en-GB" dirty="0"/>
              <a:t>Structured placement of grave goods:</a:t>
            </a:r>
          </a:p>
          <a:p>
            <a:pPr lvl="1"/>
            <a:r>
              <a:rPr lang="en-GB" dirty="0"/>
              <a:t>Coffin placed in a shaft at the bottom of a larger shallow pit</a:t>
            </a:r>
          </a:p>
          <a:p>
            <a:pPr lvl="1"/>
            <a:r>
              <a:rPr lang="en-GB" dirty="0"/>
              <a:t>Large storage vessels containing dipper </a:t>
            </a:r>
            <a:r>
              <a:rPr lang="en-GB" dirty="0" err="1"/>
              <a:t>juglets</a:t>
            </a:r>
            <a:r>
              <a:rPr lang="en-GB" dirty="0"/>
              <a:t> placed above the coffin </a:t>
            </a:r>
          </a:p>
          <a:p>
            <a:pPr lvl="1"/>
            <a:r>
              <a:rPr lang="en-GB" dirty="0"/>
              <a:t>Smaller pottery vessels &amp; other objects also placed around body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68144" y="6165304"/>
            <a:ext cx="25969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Tomb 118 </a:t>
            </a:r>
            <a:r>
              <a:rPr lang="en-GB" sz="2000" dirty="0" err="1"/>
              <a:t>Deir</a:t>
            </a:r>
            <a:r>
              <a:rPr lang="en-GB" sz="2000" dirty="0"/>
              <a:t> el </a:t>
            </a:r>
            <a:r>
              <a:rPr lang="en-GB" sz="2000" dirty="0" err="1"/>
              <a:t>Balah</a:t>
            </a:r>
            <a:endParaRPr lang="en-GB" sz="20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4168" y="1628800"/>
            <a:ext cx="2083130" cy="436604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Egyptianising</a:t>
            </a:r>
            <a:r>
              <a:rPr lang="en-GB" dirty="0"/>
              <a:t> Ritual in LB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Canaanite &amp; </a:t>
            </a:r>
            <a:r>
              <a:rPr lang="en-GB" dirty="0" err="1"/>
              <a:t>Egyptianising</a:t>
            </a:r>
            <a:r>
              <a:rPr lang="en-GB" dirty="0"/>
              <a:t> objects</a:t>
            </a:r>
          </a:p>
          <a:p>
            <a:r>
              <a:rPr lang="en-GB" dirty="0"/>
              <a:t>Pottery: mix of Canaanite, Cypriot, Mycenaean &amp; locally produced Egyptian wares </a:t>
            </a:r>
          </a:p>
          <a:p>
            <a:r>
              <a:rPr lang="en-GB" dirty="0"/>
              <a:t>Bronze wine set: </a:t>
            </a:r>
          </a:p>
          <a:p>
            <a:pPr lvl="1"/>
            <a:r>
              <a:rPr lang="en-GB" dirty="0"/>
              <a:t>Adoption of Egyptian practices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6732240" y="1772350"/>
            <a:ext cx="186621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/>
              <a:t>Bronze wine set</a:t>
            </a:r>
          </a:p>
          <a:p>
            <a:r>
              <a:rPr lang="en-GB" sz="2000" dirty="0"/>
              <a:t>Tomb 114</a:t>
            </a:r>
          </a:p>
          <a:p>
            <a:r>
              <a:rPr lang="en-GB" sz="2000" dirty="0" err="1"/>
              <a:t>Deir</a:t>
            </a:r>
            <a:r>
              <a:rPr lang="en-GB" sz="2000" dirty="0"/>
              <a:t> el </a:t>
            </a:r>
            <a:r>
              <a:rPr lang="en-GB" sz="2000" dirty="0" err="1"/>
              <a:t>Balah</a:t>
            </a:r>
            <a:endParaRPr lang="en-GB" sz="2000" dirty="0"/>
          </a:p>
        </p:txBody>
      </p:sp>
      <p:sp>
        <p:nvSpPr>
          <p:cNvPr id="12" name="TextBox 11"/>
          <p:cNvSpPr txBox="1"/>
          <p:nvPr/>
        </p:nvSpPr>
        <p:spPr>
          <a:xfrm>
            <a:off x="4101901" y="5805264"/>
            <a:ext cx="24143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Drinking wine: Tomb </a:t>
            </a:r>
          </a:p>
          <a:p>
            <a:r>
              <a:rPr lang="en-GB" sz="2000" dirty="0"/>
              <a:t>of </a:t>
            </a:r>
            <a:r>
              <a:rPr lang="en-GB" sz="2000" dirty="0" err="1"/>
              <a:t>Meryre</a:t>
            </a:r>
            <a:r>
              <a:rPr lang="en-GB" sz="2000" dirty="0"/>
              <a:t>, Amarna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68321" y="1658538"/>
            <a:ext cx="2036064" cy="3592068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32240" y="3344798"/>
            <a:ext cx="2232248" cy="28887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Egyptianising</a:t>
            </a:r>
            <a:r>
              <a:rPr lang="en-GB" dirty="0"/>
              <a:t> Ritual in LB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>
            <a:normAutofit/>
          </a:bodyPr>
          <a:lstStyle/>
          <a:p>
            <a:r>
              <a:rPr lang="en-GB" dirty="0"/>
              <a:t>Personal adornment : Mix of Egyptian &amp; Canaanite:</a:t>
            </a:r>
          </a:p>
          <a:p>
            <a:pPr lvl="1"/>
            <a:r>
              <a:rPr lang="en-GB" dirty="0"/>
              <a:t>Egyptian items: necklaces with lotus seed beads, </a:t>
            </a:r>
            <a:r>
              <a:rPr lang="en-GB" i="1" dirty="0" err="1"/>
              <a:t>Wadjet</a:t>
            </a:r>
            <a:r>
              <a:rPr lang="en-GB" dirty="0"/>
              <a:t> eyes, scarabs, gold embossed </a:t>
            </a:r>
            <a:r>
              <a:rPr lang="en-GB" dirty="0" err="1"/>
              <a:t>palmettes</a:t>
            </a:r>
            <a:endParaRPr lang="en-GB" dirty="0"/>
          </a:p>
          <a:p>
            <a:pPr lvl="1"/>
            <a:r>
              <a:rPr lang="en-GB" dirty="0" err="1"/>
              <a:t>Egyptianising</a:t>
            </a:r>
            <a:r>
              <a:rPr lang="en-GB" dirty="0"/>
              <a:t>: carnelian beads</a:t>
            </a:r>
          </a:p>
          <a:p>
            <a:pPr lvl="1"/>
            <a:r>
              <a:rPr lang="en-GB" dirty="0"/>
              <a:t>Canaanite items: hoop &amp; drop earrings, gold pendant</a:t>
            </a:r>
          </a:p>
        </p:txBody>
      </p:sp>
      <p:pic>
        <p:nvPicPr>
          <p:cNvPr id="6" name="Picture 5" descr="deir el balah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184527" y="4066494"/>
            <a:ext cx="1542821" cy="259536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943457" y="4439107"/>
            <a:ext cx="201503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Jewellery from</a:t>
            </a:r>
          </a:p>
          <a:p>
            <a:r>
              <a:rPr lang="en-GB" sz="2000" dirty="0"/>
              <a:t>Tomb 118, </a:t>
            </a:r>
            <a:r>
              <a:rPr lang="en-GB" sz="2000" dirty="0" err="1"/>
              <a:t>Deir</a:t>
            </a:r>
            <a:r>
              <a:rPr lang="en-GB" sz="2000" dirty="0"/>
              <a:t> el</a:t>
            </a:r>
          </a:p>
          <a:p>
            <a:r>
              <a:rPr lang="en-GB" sz="2000" dirty="0" err="1"/>
              <a:t>Balah</a:t>
            </a:r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2040" y="1122929"/>
            <a:ext cx="4038600" cy="285348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Egyptianising</a:t>
            </a:r>
            <a:r>
              <a:rPr lang="en-GB" dirty="0"/>
              <a:t> Ritual in LB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042792" cy="4680520"/>
          </a:xfrm>
        </p:spPr>
        <p:txBody>
          <a:bodyPr>
            <a:normAutofit/>
          </a:bodyPr>
          <a:lstStyle/>
          <a:p>
            <a:r>
              <a:rPr lang="en-GB" sz="2400" dirty="0"/>
              <a:t>Luxuries include alabaster lotus goblet </a:t>
            </a:r>
          </a:p>
          <a:p>
            <a:pPr lvl="1"/>
            <a:r>
              <a:rPr lang="en-GB" sz="2000" dirty="0"/>
              <a:t>Widespread in Egypt &amp; Levant in religious &amp; high status contexts</a:t>
            </a:r>
          </a:p>
          <a:p>
            <a:pPr lvl="1"/>
            <a:r>
              <a:rPr lang="en-GB" sz="2000" dirty="0"/>
              <a:t>Symbol of sun &amp; creation</a:t>
            </a:r>
          </a:p>
          <a:p>
            <a:r>
              <a:rPr lang="en-GB" sz="2400" dirty="0"/>
              <a:t>Alabaster cosmetic spoon of swimming girl:</a:t>
            </a:r>
          </a:p>
          <a:p>
            <a:pPr lvl="1"/>
            <a:r>
              <a:rPr lang="en-GB" sz="2000" dirty="0"/>
              <a:t>Typical Egyptian form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56176" y="4797152"/>
            <a:ext cx="27155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Alabaster objects from</a:t>
            </a:r>
          </a:p>
          <a:p>
            <a:r>
              <a:rPr lang="en-GB" sz="2000" dirty="0"/>
              <a:t>Tomb 118, </a:t>
            </a:r>
            <a:r>
              <a:rPr lang="en-GB" sz="2000" dirty="0" err="1"/>
              <a:t>Deir</a:t>
            </a:r>
            <a:r>
              <a:rPr lang="en-GB" sz="2000" dirty="0"/>
              <a:t> el </a:t>
            </a:r>
            <a:r>
              <a:rPr lang="en-GB" sz="2000" dirty="0" err="1"/>
              <a:t>Balah</a:t>
            </a:r>
            <a:r>
              <a:rPr lang="en-GB" sz="2000" dirty="0"/>
              <a:t> 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6319" y="2420888"/>
            <a:ext cx="4542763" cy="230425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/>
          </a:bodyPr>
          <a:lstStyle/>
          <a:p>
            <a:r>
              <a:rPr lang="en-GB" sz="2800" dirty="0"/>
              <a:t>Great variety in burial facilities throughout region</a:t>
            </a:r>
          </a:p>
          <a:p>
            <a:pPr lvl="1"/>
            <a:r>
              <a:rPr lang="en-GB" sz="2400" dirty="0"/>
              <a:t>Syria in household</a:t>
            </a:r>
          </a:p>
          <a:p>
            <a:pPr lvl="1"/>
            <a:r>
              <a:rPr lang="en-GB" sz="2400" dirty="0"/>
              <a:t>Palestine in cemeteries</a:t>
            </a:r>
          </a:p>
          <a:p>
            <a:r>
              <a:rPr lang="en-GB" sz="2800" dirty="0"/>
              <a:t>Shared ideologies of over wide area: warrior tombs</a:t>
            </a:r>
          </a:p>
          <a:p>
            <a:r>
              <a:rPr lang="en-GB" sz="2800" dirty="0"/>
              <a:t>Ancestor cult: related to </a:t>
            </a:r>
            <a:r>
              <a:rPr lang="en-GB" sz="2800" i="1" dirty="0" err="1"/>
              <a:t>kispum</a:t>
            </a:r>
            <a:r>
              <a:rPr lang="en-GB" sz="2800" dirty="0"/>
              <a:t>?</a:t>
            </a:r>
          </a:p>
          <a:p>
            <a:r>
              <a:rPr lang="en-GB" sz="2800" dirty="0"/>
              <a:t>Burial becomes arena for expression &amp; manipulation of identities: expressed in particular through materiality</a:t>
            </a:r>
          </a:p>
          <a:p>
            <a:r>
              <a:rPr lang="en-GB" sz="2800" dirty="0"/>
              <a:t>Egyptian influence important in construction of identities &amp; status in both MB &amp; LB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563</TotalTime>
  <Words>1304</Words>
  <Application>Microsoft Office PowerPoint</Application>
  <PresentationFormat>On-screen Show (4:3)</PresentationFormat>
  <Paragraphs>202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Corbel</vt:lpstr>
      <vt:lpstr>pt serif</vt:lpstr>
      <vt:lpstr>Wingdings</vt:lpstr>
      <vt:lpstr>Wingdings 2</vt:lpstr>
      <vt:lpstr>Wingdings 3</vt:lpstr>
      <vt:lpstr>Module</vt:lpstr>
      <vt:lpstr>Towns, Tombs &amp; Temples</vt:lpstr>
      <vt:lpstr>Historical Background</vt:lpstr>
      <vt:lpstr>Canaanite Funerary Ritual </vt:lpstr>
      <vt:lpstr>MBA Burials</vt:lpstr>
      <vt:lpstr>MBA Burials</vt:lpstr>
      <vt:lpstr>MB Warrior Graves</vt:lpstr>
      <vt:lpstr>MB Warrior Graves</vt:lpstr>
      <vt:lpstr>Spread of Warrior Burials </vt:lpstr>
      <vt:lpstr>MB Equid Burials</vt:lpstr>
      <vt:lpstr>Feasting the Dead</vt:lpstr>
      <vt:lpstr>Grave Goods</vt:lpstr>
      <vt:lpstr>Royal Tombs of Byblos</vt:lpstr>
      <vt:lpstr>Royal Tombs of Byblos</vt:lpstr>
      <vt:lpstr>Jar Burials</vt:lpstr>
      <vt:lpstr>LBA Burials</vt:lpstr>
      <vt:lpstr>Royal Ancestors</vt:lpstr>
      <vt:lpstr>Qatna: Royal Ancestors</vt:lpstr>
      <vt:lpstr>Royal Ancestors</vt:lpstr>
      <vt:lpstr>Kispum</vt:lpstr>
      <vt:lpstr>Egyptianising Ritual in LB II</vt:lpstr>
      <vt:lpstr>Egyptianising Ritual in LB II</vt:lpstr>
      <vt:lpstr>Egyptianising Ritual in LB II</vt:lpstr>
      <vt:lpstr>Egyptianising Ritual in LB II</vt:lpstr>
      <vt:lpstr>Egyptianising Ritual in LB II</vt:lpstr>
      <vt:lpstr>Egyptianising Ritual in LB II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</dc:title>
  <dc:creator>Louise</dc:creator>
  <cp:lastModifiedBy>Louise Steel</cp:lastModifiedBy>
  <cp:revision>41</cp:revision>
  <dcterms:created xsi:type="dcterms:W3CDTF">2014-03-22T11:03:58Z</dcterms:created>
  <dcterms:modified xsi:type="dcterms:W3CDTF">2020-11-19T11:02:22Z</dcterms:modified>
</cp:coreProperties>
</file>