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3" r:id="rId3"/>
    <p:sldId id="282" r:id="rId4"/>
    <p:sldId id="269" r:id="rId5"/>
    <p:sldId id="263" r:id="rId6"/>
    <p:sldId id="284" r:id="rId7"/>
    <p:sldId id="260" r:id="rId8"/>
    <p:sldId id="258" r:id="rId9"/>
    <p:sldId id="264" r:id="rId10"/>
    <p:sldId id="267" r:id="rId11"/>
    <p:sldId id="265" r:id="rId12"/>
    <p:sldId id="268" r:id="rId13"/>
    <p:sldId id="270" r:id="rId14"/>
    <p:sldId id="261" r:id="rId15"/>
    <p:sldId id="266" r:id="rId16"/>
    <p:sldId id="285" r:id="rId17"/>
    <p:sldId id="271" r:id="rId18"/>
    <p:sldId id="286" r:id="rId19"/>
    <p:sldId id="275" r:id="rId20"/>
    <p:sldId id="277" r:id="rId21"/>
    <p:sldId id="276" r:id="rId22"/>
    <p:sldId id="281" r:id="rId23"/>
    <p:sldId id="273" r:id="rId24"/>
    <p:sldId id="272" r:id="rId25"/>
    <p:sldId id="278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 snapToGrid="0">
      <p:cViewPr>
        <p:scale>
          <a:sx n="94" d="100"/>
          <a:sy n="94" d="100"/>
        </p:scale>
        <p:origin x="132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16913E-039A-2149-4741-B8591ED769B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894EEC8-388A-33B4-D4FD-E68E26E6763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C0FFCB-93C8-78A4-51B8-70D9BE5297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24/09/2023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F19CCF-22B5-9389-7D85-A8C4450D8D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244A5F-0355-1676-A299-B7A6B663CE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54272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57886B-9B0D-1A77-0296-5455790C21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19E5A6-9E91-D89D-3300-FF8D6E300C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8477B7-42D1-33DE-684E-926CCDB851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24/09/2023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9508F3-BB50-296B-CF0D-F5D6859B90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9153CC-E956-C64F-05BE-4B14DD3B1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07002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70B797-2F89-538A-09EE-F4BDD73174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5E09BD-D78A-2378-07C8-9AB84D3635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C7E176-E036-9671-426F-CE83CA66C5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24/09/2023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FDA4D1-10E6-21F0-16E5-881F0276DD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204284-2F6A-A66A-1A8F-FAFDD175F7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63233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83B3DE-13A1-616E-84B5-E77D2F1CC3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9E62F8-256C-A05F-D248-9CF8A7A5300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E8BDD5-29BB-7699-AF0F-AF4E0AF9E6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6ED8E4-A071-C229-257A-6D417B5C1F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24/09/2023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B5521AD-5538-0356-7AB4-2EC179D614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6168449-7CA2-A451-81F2-C2C145E7E3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14334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901E71-70B2-C517-BBD6-ACDF425034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15786F-C830-06A1-FA7D-29AC8E4DD5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0D3140-0917-924C-547C-187B1366A3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F9A0479-196A-8FAE-8FF8-06A56A821FD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C33F88A-AD85-CC52-41FF-A5BD38315A0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FC93942-43D4-BB2A-22FE-D13B8CE082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24/09/2023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881C794-C4BF-BF49-C827-7B521D8229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2C5924B-ED7E-9756-41FA-1436448F4E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67993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2453D4-0FAB-6F25-0558-6A8A3D96FA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13F6A44-C593-6A7A-99AC-E1A0BCD3C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24/09/2023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464AE85-DDE8-BBC6-A4B2-63B9433E71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AB8D453-EBBA-EE30-A8AA-740FE2D6F4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55262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8E7434-FCF2-E50C-C4A2-6FCE02C291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24/09/2023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A03123-9034-D97D-3C7F-4132DCEEA1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D13E24-275A-537F-4BBD-8212CB34AE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1448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8B0D98-2B82-E6D9-4987-2C7C08EB0C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DD6CF0-8985-AC41-2ACF-9458ED04C2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6B9C27-51D5-2A7D-CF4C-1AEF5DB37B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73B1F9-11EB-8313-B676-3A7F29A582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24/09/2023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F40189-76F9-E972-B702-D33B90C574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C6D6C0-5728-92A2-BDA5-D01EC15C26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55003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7EEF05-2E80-0AD1-0CB1-3D92CB358F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E333B6C-74FE-596F-A71F-77ABE0C4706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F7B152-36E0-B77F-CB19-A0DB35B31D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242735-B875-F255-92F6-F3E3625472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24/09/2023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198C3B-9D87-E657-06D4-C178BCFB45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E4894E-DC66-2E1B-C5D9-232D3DA54D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18676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1EBDD1-AB72-F52D-B626-CD67303A04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DFE925-6C37-A8D7-0449-EA91459AC6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471EA7-C4CC-7E3B-2180-FCBCA02142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24/09/2023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D1488E-0259-6321-8D9D-96EB13D74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219974-3295-4978-072C-0E729FBD1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1568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7ACA418-0C41-46E3-3D9C-291B397D98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C138515-1189-1376-3018-AC7BDB35C6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369115-C55B-CE6A-097F-3EF8503A39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24/09/2023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1705DE-ACC3-1B62-BACC-DC7C234357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0F0302-09E5-FA73-3194-C14DE02911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32766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98BCAE4-E4DF-56DA-A567-0D05449D4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FC735F-9803-259C-18EA-C03700DE63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0C043A-F9F6-2403-EEB1-C6BC3D5A43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C4154B-04FC-4633-BD43-0C1D80178E1C}" type="datetimeFigureOut">
              <a:rPr lang="en-GB" smtClean="0"/>
              <a:t>24/09/2023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CEE623-190A-71D3-79DE-892556427F7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D25559-A655-D606-8FC4-CBEFF924C2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08494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helpfulprofessor.com/collaborative-learning/" TargetMode="External"/><Relationship Id="rId2" Type="http://schemas.openxmlformats.org/officeDocument/2006/relationships/hyperlink" Target="https://helpfulprofessor.com/experiential-learning-examples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87B34D3-CF74-F251-B88E-14F79E250091}"/>
              </a:ext>
            </a:extLst>
          </p:cNvPr>
          <p:cNvSpPr txBox="1"/>
          <p:nvPr/>
        </p:nvSpPr>
        <p:spPr>
          <a:xfrm>
            <a:off x="386350" y="784690"/>
            <a:ext cx="364715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BMTP4016</a:t>
            </a:r>
            <a:endParaRPr lang="en-GB" sz="5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6E66B9-5E97-9ABB-EF4B-9D37D0CF9BE5}"/>
              </a:ext>
            </a:extLst>
          </p:cNvPr>
          <p:cNvSpPr txBox="1"/>
          <p:nvPr/>
        </p:nvSpPr>
        <p:spPr>
          <a:xfrm>
            <a:off x="386350" y="1634872"/>
            <a:ext cx="9725739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Events &amp; Festivals Experience </a:t>
            </a:r>
          </a:p>
          <a:p>
            <a:r>
              <a:rPr lang="en-GB" sz="5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Placement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DDBD4A8-0007-5EFA-628C-3A9FCA50BB6B}"/>
              </a:ext>
            </a:extLst>
          </p:cNvPr>
          <p:cNvSpPr txBox="1"/>
          <p:nvPr/>
        </p:nvSpPr>
        <p:spPr>
          <a:xfrm>
            <a:off x="386350" y="3495612"/>
            <a:ext cx="380104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</a:p>
        </p:txBody>
      </p:sp>
    </p:spTree>
    <p:extLst>
      <p:ext uri="{BB962C8B-B14F-4D97-AF65-F5344CB8AC3E}">
        <p14:creationId xmlns:p14="http://schemas.microsoft.com/office/powerpoint/2010/main" val="9313011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07D6B3-B706-23FD-FF4E-55182BB8B5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Additional Learning Opportunities – Do!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51613F-AD21-B049-384D-1859BFF186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1876" y="1825625"/>
            <a:ext cx="11131924" cy="4351338"/>
          </a:xfrm>
        </p:spPr>
        <p:txBody>
          <a:bodyPr>
            <a:normAutofit/>
          </a:bodyPr>
          <a:lstStyle/>
          <a:p>
            <a:pPr algn="l" fontAlgn="base">
              <a:buFont typeface="Arial" panose="020B0604020202020204" pitchFamily="34" charset="0"/>
              <a:buChar char="•"/>
            </a:pPr>
            <a:r>
              <a:rPr lang="en-GB" b="1" dirty="0"/>
              <a:t>Observational</a:t>
            </a:r>
            <a:r>
              <a:rPr lang="en-GB" dirty="0"/>
              <a:t> </a:t>
            </a:r>
            <a:r>
              <a:rPr lang="en-GB" dirty="0">
                <a:solidFill>
                  <a:srgbClr val="3A3A3A"/>
                </a:solidFill>
                <a:latin typeface="Arial" panose="020B0604020202020204" pitchFamily="34" charset="0"/>
              </a:rPr>
              <a:t>- P</a:t>
            </a:r>
            <a:r>
              <a:rPr lang="en-GB" b="0" i="0" dirty="0">
                <a:solidFill>
                  <a:srgbClr val="3A3A3A"/>
                </a:solidFill>
                <a:effectLst/>
                <a:latin typeface="Arial" panose="020B0604020202020204" pitchFamily="34" charset="0"/>
              </a:rPr>
              <a:t>assive learning, students come to a realization through watching 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en-GB" b="1" i="0" dirty="0">
                <a:solidFill>
                  <a:srgbClr val="3A3A3A"/>
                </a:solidFill>
                <a:effectLst/>
                <a:latin typeface="Arial" panose="020B0604020202020204" pitchFamily="34" charset="0"/>
              </a:rPr>
              <a:t>Research –</a:t>
            </a:r>
            <a:r>
              <a:rPr lang="en-GB" b="0" i="0" dirty="0">
                <a:solidFill>
                  <a:srgbClr val="3A3A3A"/>
                </a:solidFill>
                <a:effectLst/>
                <a:latin typeface="Arial" panose="020B0604020202020204" pitchFamily="34" charset="0"/>
              </a:rPr>
              <a:t> </a:t>
            </a:r>
            <a:r>
              <a:rPr lang="en-GB" dirty="0">
                <a:solidFill>
                  <a:srgbClr val="3A3A3A"/>
                </a:solidFill>
                <a:latin typeface="Arial" panose="020B0604020202020204" pitchFamily="34" charset="0"/>
              </a:rPr>
              <a:t>F</a:t>
            </a:r>
            <a:r>
              <a:rPr lang="en-GB" b="0" i="0" dirty="0">
                <a:solidFill>
                  <a:srgbClr val="3A3A3A"/>
                </a:solidFill>
                <a:effectLst/>
                <a:latin typeface="Arial" panose="020B0604020202020204" pitchFamily="34" charset="0"/>
              </a:rPr>
              <a:t>acilitate or support learning 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en-GB" b="1" i="0" dirty="0">
                <a:solidFill>
                  <a:srgbClr val="3A3A3A"/>
                </a:solidFill>
                <a:effectLst/>
                <a:latin typeface="Arial" panose="020B0604020202020204" pitchFamily="34" charset="0"/>
              </a:rPr>
              <a:t>Independent –</a:t>
            </a:r>
            <a:r>
              <a:rPr lang="en-GB" b="0" i="0" dirty="0">
                <a:solidFill>
                  <a:srgbClr val="3A3A3A"/>
                </a:solidFill>
                <a:effectLst/>
                <a:latin typeface="Arial" panose="020B0604020202020204" pitchFamily="34" charset="0"/>
              </a:rPr>
              <a:t> Independently led to support &amp; develop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en-GB" b="1" i="0" dirty="0">
                <a:solidFill>
                  <a:srgbClr val="3A3A3A"/>
                </a:solidFill>
                <a:effectLst/>
                <a:latin typeface="Arial" panose="020B0604020202020204" pitchFamily="34" charset="0"/>
              </a:rPr>
              <a:t>Blended –</a:t>
            </a:r>
            <a:r>
              <a:rPr lang="en-GB" b="0" i="0" dirty="0">
                <a:solidFill>
                  <a:srgbClr val="3A3A3A"/>
                </a:solidFill>
                <a:effectLst/>
                <a:latin typeface="Arial" panose="020B0604020202020204" pitchFamily="34" charset="0"/>
              </a:rPr>
              <a:t> Mix of teaching,  instruction and student-led learning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en-GB" b="1" i="0" dirty="0">
                <a:solidFill>
                  <a:srgbClr val="3A3A3A"/>
                </a:solidFill>
                <a:effectLst/>
                <a:latin typeface="Arial" panose="020B0604020202020204" pitchFamily="34" charset="0"/>
              </a:rPr>
              <a:t>Project-Based –</a:t>
            </a:r>
            <a:r>
              <a:rPr lang="en-GB" b="0" i="0" dirty="0">
                <a:solidFill>
                  <a:srgbClr val="3A3A3A"/>
                </a:solidFill>
                <a:effectLst/>
                <a:latin typeface="Arial" panose="020B0604020202020204" pitchFamily="34" charset="0"/>
              </a:rPr>
              <a:t> </a:t>
            </a:r>
            <a:r>
              <a:rPr lang="en-GB" dirty="0">
                <a:solidFill>
                  <a:srgbClr val="3A3A3A"/>
                </a:solidFill>
                <a:latin typeface="Arial" panose="020B0604020202020204" pitchFamily="34" charset="0"/>
              </a:rPr>
              <a:t>P</a:t>
            </a:r>
            <a:r>
              <a:rPr lang="en-GB" b="0" i="0" dirty="0">
                <a:solidFill>
                  <a:srgbClr val="3A3A3A"/>
                </a:solidFill>
                <a:effectLst/>
                <a:latin typeface="Arial" panose="020B0604020202020204" pitchFamily="34" charset="0"/>
              </a:rPr>
              <a:t>roject to meet learning outcomes &amp; development</a:t>
            </a:r>
          </a:p>
          <a:p>
            <a:pPr fontAlgn="base"/>
            <a:r>
              <a:rPr lang="en-GB" b="1" dirty="0">
                <a:solidFill>
                  <a:srgbClr val="3A3A3A"/>
                </a:solidFill>
                <a:latin typeface="Arial" panose="020B0604020202020204" pitchFamily="34" charset="0"/>
              </a:rPr>
              <a:t>Experiential – </a:t>
            </a:r>
            <a:r>
              <a:rPr lang="en-GB" dirty="0">
                <a:solidFill>
                  <a:srgbClr val="3A3A3A"/>
                </a:solidFill>
                <a:latin typeface="Arial" panose="020B0604020202020204" pitchFamily="34" charset="0"/>
              </a:rPr>
              <a:t>Learning through experience </a:t>
            </a:r>
            <a:endParaRPr lang="en-GB" i="0" dirty="0">
              <a:solidFill>
                <a:srgbClr val="3A3A3A"/>
              </a:solidFill>
              <a:effectLst/>
              <a:latin typeface="Arial" panose="020B0604020202020204" pitchFamily="34" charset="0"/>
            </a:endParaRPr>
          </a:p>
          <a:p>
            <a:pPr algn="l" fontAlgn="base">
              <a:buFont typeface="Arial" panose="020B0604020202020204" pitchFamily="34" charset="0"/>
              <a:buChar char="•"/>
            </a:pPr>
            <a:endParaRPr lang="en-GB" b="0" i="0" dirty="0">
              <a:solidFill>
                <a:srgbClr val="3A3A3A"/>
              </a:solidFill>
              <a:effectLst/>
              <a:latin typeface="Arial" panose="020B0604020202020204" pitchFamily="34" charset="0"/>
            </a:endParaRP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23943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4B0671-1977-6F15-CBB4-B5CC0AC765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Types of Learning &amp; Development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975921-6590-A5B8-ABCC-87F3EA2355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" y="1825625"/>
            <a:ext cx="11873753" cy="4351338"/>
          </a:xfrm>
        </p:spPr>
        <p:txBody>
          <a:bodyPr>
            <a:normAutofit/>
          </a:bodyPr>
          <a:lstStyle/>
          <a:p>
            <a:pPr algn="l" fontAlgn="base">
              <a:buFont typeface="Arial" panose="020B0604020202020204" pitchFamily="34" charset="0"/>
              <a:buChar char="•"/>
            </a:pPr>
            <a:r>
              <a:rPr lang="en-GB" b="1" i="0" dirty="0">
                <a:solidFill>
                  <a:srgbClr val="3A3A3A"/>
                </a:solidFill>
                <a:effectLst/>
                <a:latin typeface="Arial" panose="020B0604020202020204" pitchFamily="34" charset="0"/>
              </a:rPr>
              <a:t>Structured –</a:t>
            </a:r>
            <a:r>
              <a:rPr lang="en-GB" dirty="0">
                <a:solidFill>
                  <a:srgbClr val="3A3A3A"/>
                </a:solidFill>
                <a:latin typeface="Arial" panose="020B0604020202020204" pitchFamily="34" charset="0"/>
              </a:rPr>
              <a:t> C</a:t>
            </a:r>
            <a:r>
              <a:rPr lang="en-GB" b="0" i="0" dirty="0">
                <a:solidFill>
                  <a:srgbClr val="3A3A3A"/>
                </a:solidFill>
                <a:effectLst/>
                <a:latin typeface="Arial" panose="020B0604020202020204" pitchFamily="34" charset="0"/>
              </a:rPr>
              <a:t>lear procedure to ensure learning occurs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en-GB" b="1" i="0" dirty="0">
                <a:solidFill>
                  <a:srgbClr val="3A3A3A"/>
                </a:solidFill>
                <a:effectLst/>
                <a:latin typeface="Arial" panose="020B0604020202020204" pitchFamily="34" charset="0"/>
              </a:rPr>
              <a:t>Unstructured –</a:t>
            </a:r>
            <a:r>
              <a:rPr lang="en-GB" b="0" i="0" dirty="0">
                <a:solidFill>
                  <a:srgbClr val="3A3A3A"/>
                </a:solidFill>
                <a:effectLst/>
                <a:latin typeface="Arial" panose="020B0604020202020204" pitchFamily="34" charset="0"/>
              </a:rPr>
              <a:t> Experiences have learning as a goal, but</a:t>
            </a:r>
            <a:r>
              <a:rPr lang="en-GB" dirty="0">
                <a:solidFill>
                  <a:srgbClr val="3A3A3A"/>
                </a:solidFill>
                <a:latin typeface="Arial" panose="020B0604020202020204" pitchFamily="34" charset="0"/>
              </a:rPr>
              <a:t> allow flexibility </a:t>
            </a:r>
            <a:endParaRPr lang="en-GB" b="0" i="0" dirty="0">
              <a:solidFill>
                <a:srgbClr val="3A3A3A"/>
              </a:solidFill>
              <a:effectLst/>
              <a:latin typeface="Arial" panose="020B0604020202020204" pitchFamily="34" charset="0"/>
            </a:endParaRP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en-GB" b="1" i="0" u="sng" dirty="0">
                <a:solidFill>
                  <a:srgbClr val="2E38FF"/>
                </a:solidFill>
                <a:effectLst/>
                <a:latin typeface="Arial" panose="020B0604020202020204" pitchFamily="34" charset="0"/>
                <a:hlinkClick r:id="rId2"/>
              </a:rPr>
              <a:t>Experiential</a:t>
            </a:r>
            <a:r>
              <a:rPr lang="en-GB" b="1" i="0" dirty="0">
                <a:solidFill>
                  <a:srgbClr val="3A3A3A"/>
                </a:solidFill>
                <a:effectLst/>
                <a:latin typeface="Arial" panose="020B0604020202020204" pitchFamily="34" charset="0"/>
              </a:rPr>
              <a:t> –</a:t>
            </a:r>
            <a:r>
              <a:rPr lang="en-GB" b="0" i="0" dirty="0">
                <a:solidFill>
                  <a:srgbClr val="3A3A3A"/>
                </a:solidFill>
                <a:effectLst/>
                <a:latin typeface="Arial" panose="020B0604020202020204" pitchFamily="34" charset="0"/>
              </a:rPr>
              <a:t>  ‘Experiencing’ situations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en-GB" b="1" i="0" u="sng" dirty="0">
                <a:solidFill>
                  <a:srgbClr val="2E38FF"/>
                </a:solidFill>
                <a:effectLst/>
                <a:latin typeface="Arial" panose="020B0604020202020204" pitchFamily="34" charset="0"/>
                <a:hlinkClick r:id="rId3"/>
              </a:rPr>
              <a:t>Collaborative</a:t>
            </a:r>
            <a:r>
              <a:rPr lang="en-GB" b="1" i="0" dirty="0">
                <a:solidFill>
                  <a:srgbClr val="3A3A3A"/>
                </a:solidFill>
                <a:effectLst/>
                <a:latin typeface="Arial" panose="020B0604020202020204" pitchFamily="34" charset="0"/>
              </a:rPr>
              <a:t> –</a:t>
            </a:r>
            <a:r>
              <a:rPr lang="en-GB" dirty="0">
                <a:solidFill>
                  <a:srgbClr val="3A3A3A"/>
                </a:solidFill>
                <a:latin typeface="Arial" panose="020B0604020202020204" pitchFamily="34" charset="0"/>
              </a:rPr>
              <a:t> L</a:t>
            </a:r>
            <a:r>
              <a:rPr lang="en-GB" b="0" i="0" dirty="0">
                <a:solidFill>
                  <a:srgbClr val="3A3A3A"/>
                </a:solidFill>
                <a:effectLst/>
                <a:latin typeface="Arial" panose="020B0604020202020204" pitchFamily="34" charset="0"/>
              </a:rPr>
              <a:t>earning that occurs alongside and with other learners. </a:t>
            </a:r>
            <a:endParaRPr lang="en-GB" dirty="0"/>
          </a:p>
        </p:txBody>
      </p:sp>
      <p:pic>
        <p:nvPicPr>
          <p:cNvPr id="5" name="Picture 4" descr="A person smiling at camera&#10;&#10;Description automatically generated">
            <a:extLst>
              <a:ext uri="{FF2B5EF4-FFF2-40B4-BE49-F238E27FC236}">
                <a16:creationId xmlns:a16="http://schemas.microsoft.com/office/drawing/2014/main" id="{364230A9-AF79-64B3-B067-7B88F4E24AE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49407"/>
            <a:ext cx="3281083" cy="1657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71507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796C60-DA1A-6D75-0F58-0238D21F97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Experiential Learning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042E0F-F3BB-3BF1-E0B2-98D2336241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8494"/>
            <a:ext cx="10515600" cy="4778469"/>
          </a:xfrm>
        </p:spPr>
        <p:txBody>
          <a:bodyPr/>
          <a:lstStyle/>
          <a:p>
            <a:r>
              <a:rPr lang="en-GB" dirty="0"/>
              <a:t>Active Engagement in learning through doing &amp; reflecting on activities</a:t>
            </a:r>
          </a:p>
          <a:p>
            <a:r>
              <a:rPr lang="en-GB" dirty="0"/>
              <a:t>Experience &amp; reflection together </a:t>
            </a:r>
          </a:p>
          <a:p>
            <a:r>
              <a:rPr lang="en-GB" dirty="0"/>
              <a:t>Professional &amp; personal development</a:t>
            </a:r>
          </a:p>
          <a:p>
            <a:r>
              <a:rPr lang="en-GB" dirty="0"/>
              <a:t>Skills Development</a:t>
            </a:r>
          </a:p>
          <a:p>
            <a:r>
              <a:rPr lang="en-GB" dirty="0"/>
              <a:t>Placements &amp; Events Projects</a:t>
            </a:r>
          </a:p>
          <a:p>
            <a:r>
              <a:rPr lang="en-GB" dirty="0"/>
              <a:t>Employability</a:t>
            </a:r>
          </a:p>
          <a:p>
            <a:r>
              <a:rPr lang="en-GB" dirty="0"/>
              <a:t>Action Centred</a:t>
            </a:r>
          </a:p>
          <a:p>
            <a:r>
              <a:rPr lang="en-GB" dirty="0"/>
              <a:t>Management &amp; Leadership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7" name="Picture 6" descr="A red and black runway with a crowd of people watching&#10;&#10;Description automatically generated">
            <a:extLst>
              <a:ext uri="{FF2B5EF4-FFF2-40B4-BE49-F238E27FC236}">
                <a16:creationId xmlns:a16="http://schemas.microsoft.com/office/drawing/2014/main" id="{8AF9B0E9-990E-EA81-1D4E-A9C2CF5359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7799" y="1896533"/>
            <a:ext cx="3885294" cy="3732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94160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892E53-3866-9AA9-CE6E-2F7FBB2661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Learning By Experience based on Kolb (2014)</a:t>
            </a:r>
          </a:p>
        </p:txBody>
      </p:sp>
      <p:pic>
        <p:nvPicPr>
          <p:cNvPr id="2050" name="Picture 2" descr="Kolb's Experiential Learning Cycle begins with a concrete experience followed by reflective observation into abstract conceptualization then active experimentation">
            <a:extLst>
              <a:ext uri="{FF2B5EF4-FFF2-40B4-BE49-F238E27FC236}">
                <a16:creationId xmlns:a16="http://schemas.microsoft.com/office/drawing/2014/main" id="{58C647BB-5569-1AE5-4499-F58FE8355E8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7432" y="1690688"/>
            <a:ext cx="5182323" cy="3677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99697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707845-3929-E830-058B-17F9BA9B1A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70094" y="67236"/>
            <a:ext cx="8583706" cy="613802"/>
          </a:xfrm>
        </p:spPr>
        <p:txBody>
          <a:bodyPr>
            <a:normAutofit fontScale="90000"/>
          </a:bodyPr>
          <a:lstStyle/>
          <a:p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Experiential Learning Typologies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0A2602-824C-C6A3-5C6D-11DD4CB330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1024" y="578224"/>
            <a:ext cx="11232776" cy="5598739"/>
          </a:xfrm>
        </p:spPr>
        <p:txBody>
          <a:bodyPr>
            <a:normAutofit/>
          </a:bodyPr>
          <a:lstStyle/>
          <a:p>
            <a:r>
              <a:rPr lang="en-GB" sz="2000" dirty="0"/>
              <a:t>Placements</a:t>
            </a:r>
          </a:p>
          <a:p>
            <a:r>
              <a:rPr lang="en-GB" sz="2000" dirty="0"/>
              <a:t>Project Based</a:t>
            </a:r>
          </a:p>
          <a:p>
            <a:r>
              <a:rPr lang="en-GB" sz="2000" dirty="0"/>
              <a:t>Enquiry / Research Based </a:t>
            </a:r>
          </a:p>
          <a:p>
            <a:r>
              <a:rPr lang="en-GB" sz="2000" dirty="0"/>
              <a:t>Observation</a:t>
            </a:r>
          </a:p>
          <a:p>
            <a:r>
              <a:rPr lang="en-GB" sz="2000" dirty="0"/>
              <a:t>Experimentation</a:t>
            </a:r>
          </a:p>
          <a:p>
            <a:r>
              <a:rPr lang="en-GB" sz="2000" dirty="0"/>
              <a:t>Self Reflection</a:t>
            </a:r>
          </a:p>
          <a:p>
            <a:r>
              <a:rPr lang="en-GB" sz="2000" dirty="0"/>
              <a:t>Teamwork Tasks &amp; Professional Development</a:t>
            </a:r>
          </a:p>
          <a:p>
            <a:r>
              <a:rPr lang="en-GB" sz="2000" dirty="0"/>
              <a:t>Cooperative Learning </a:t>
            </a:r>
          </a:p>
          <a:p>
            <a:r>
              <a:rPr lang="en-GB" sz="2000" dirty="0"/>
              <a:t>Service Learning</a:t>
            </a:r>
          </a:p>
          <a:p>
            <a:r>
              <a:rPr lang="en-GB" sz="2000" dirty="0"/>
              <a:t>Performance Based</a:t>
            </a:r>
          </a:p>
          <a:p>
            <a:r>
              <a:rPr lang="en-GB" sz="2000" dirty="0"/>
              <a:t>Study Abroad</a:t>
            </a:r>
          </a:p>
          <a:p>
            <a:r>
              <a:rPr lang="en-GB" sz="2000" dirty="0"/>
              <a:t>Volunteering / Civic Engagement / Community Projects</a:t>
            </a:r>
          </a:p>
          <a:p>
            <a:r>
              <a:rPr lang="en-GB" sz="2000" dirty="0"/>
              <a:t>Events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 descr="A group of people posing for a photo&#10;&#10;Description automatically generated">
            <a:extLst>
              <a:ext uri="{FF2B5EF4-FFF2-40B4-BE49-F238E27FC236}">
                <a16:creationId xmlns:a16="http://schemas.microsoft.com/office/drawing/2014/main" id="{FB9E564A-48C8-2605-259A-F20DC839B1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7252" y="866905"/>
            <a:ext cx="5391573" cy="4605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884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A162AA-BD88-D74B-E097-B22B722C0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Association of Experiential Education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7920D7-1268-1B05-0FD1-0D63580671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555555"/>
                </a:solidFill>
                <a:effectLst/>
                <a:latin typeface="Benton-Sans"/>
              </a:rPr>
              <a:t>Knowledge—the concepts, facts, and information acquired through formal learning and past experience</a:t>
            </a:r>
            <a:r>
              <a:rPr lang="en-GB" dirty="0">
                <a:solidFill>
                  <a:srgbClr val="555555"/>
                </a:solidFill>
                <a:latin typeface="Benton-Sans"/>
              </a:rPr>
              <a:t>.</a:t>
            </a:r>
            <a:endParaRPr lang="en-GB" b="0" i="0" dirty="0">
              <a:solidFill>
                <a:srgbClr val="555555"/>
              </a:solidFill>
              <a:effectLst/>
              <a:latin typeface="Benton-Sans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555555"/>
                </a:solidFill>
                <a:latin typeface="Benton-Sans"/>
              </a:rPr>
              <a:t>A</a:t>
            </a:r>
            <a:r>
              <a:rPr lang="en-GB" b="0" i="0" dirty="0">
                <a:solidFill>
                  <a:srgbClr val="555555"/>
                </a:solidFill>
                <a:effectLst/>
                <a:latin typeface="Benton-Sans"/>
              </a:rPr>
              <a:t>ctivity—the application of knowledge to a “real world” setting.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555555"/>
                </a:solidFill>
                <a:latin typeface="Benton-Sans"/>
              </a:rPr>
              <a:t>R</a:t>
            </a:r>
            <a:r>
              <a:rPr lang="en-GB" b="0" i="0" dirty="0">
                <a:solidFill>
                  <a:srgbClr val="555555"/>
                </a:solidFill>
                <a:effectLst/>
                <a:latin typeface="Benton-Sans"/>
              </a:rPr>
              <a:t>eflection—the analysis and synthesis of knowledge and activity to create new knowledge”.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GB" dirty="0">
              <a:solidFill>
                <a:srgbClr val="555555"/>
              </a:solidFill>
              <a:latin typeface="Benton-Sans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555555"/>
                </a:solidFill>
                <a:effectLst/>
                <a:latin typeface="Benton-Sans"/>
              </a:rPr>
              <a:t>(Indiana University, 2006, </a:t>
            </a:r>
            <a:r>
              <a:rPr lang="en-GB" b="0" i="0" dirty="0" err="1">
                <a:solidFill>
                  <a:srgbClr val="555555"/>
                </a:solidFill>
                <a:effectLst/>
                <a:latin typeface="Benton-Sans"/>
              </a:rPr>
              <a:t>n.p.</a:t>
            </a:r>
            <a:r>
              <a:rPr lang="en-GB" b="0" i="0" dirty="0">
                <a:solidFill>
                  <a:srgbClr val="555555"/>
                </a:solidFill>
                <a:effectLst/>
                <a:latin typeface="Benton-Sans"/>
              </a:rPr>
              <a:t>).</a:t>
            </a:r>
          </a:p>
          <a:p>
            <a:endParaRPr lang="en-GB" dirty="0"/>
          </a:p>
        </p:txBody>
      </p:sp>
      <p:pic>
        <p:nvPicPr>
          <p:cNvPr id="5" name="Picture 4" descr="A group of people in a room&#10;&#10;Description automatically generated">
            <a:extLst>
              <a:ext uri="{FF2B5EF4-FFF2-40B4-BE49-F238E27FC236}">
                <a16:creationId xmlns:a16="http://schemas.microsoft.com/office/drawing/2014/main" id="{48D80BD0-36DE-750F-B16A-078E27A0F1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4214" y="3725333"/>
            <a:ext cx="3224106" cy="191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37537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39F6B7-AC25-541B-9026-C29ECCE340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Kolb’s Cycle of Experiential Learning </a:t>
            </a:r>
          </a:p>
        </p:txBody>
      </p:sp>
      <p:pic>
        <p:nvPicPr>
          <p:cNvPr id="1026" name="Picture 2" descr="Figure-V2">
            <a:extLst>
              <a:ext uri="{FF2B5EF4-FFF2-40B4-BE49-F238E27FC236}">
                <a16:creationId xmlns:a16="http://schemas.microsoft.com/office/drawing/2014/main" id="{88909D03-E263-B2B4-9D51-1CF4FD8572D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5094" y="1825625"/>
            <a:ext cx="5101812" cy="3890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2257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A382F9-C23F-FCC5-D765-45D57FFE25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Experiential Learning Education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859BBB-056A-B873-8F74-88D2B96AB9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0" i="1" dirty="0">
                <a:solidFill>
                  <a:srgbClr val="585858"/>
                </a:solidFill>
                <a:effectLst/>
                <a:latin typeface="Bliss Light Italic"/>
              </a:rPr>
              <a:t>In its simplest form, experiential learning means learning from experience or learning by doing.  </a:t>
            </a:r>
          </a:p>
          <a:p>
            <a:r>
              <a:rPr lang="en-GB" b="0" i="1" dirty="0">
                <a:solidFill>
                  <a:srgbClr val="585858"/>
                </a:solidFill>
                <a:effectLst/>
                <a:latin typeface="Bliss Light Italic"/>
              </a:rPr>
              <a:t>Experiential education first immerses learners in an experience and then encourages reflection about the experience to develop new skills, new attitudes, or new ways of thinking.</a:t>
            </a:r>
          </a:p>
          <a:p>
            <a:br>
              <a:rPr lang="en-GB" dirty="0"/>
            </a:br>
            <a:r>
              <a:rPr lang="en-GB" b="0" i="1" dirty="0">
                <a:solidFill>
                  <a:srgbClr val="585858"/>
                </a:solidFill>
                <a:effectLst/>
                <a:latin typeface="Bliss Light Italic"/>
              </a:rPr>
              <a:t>-Lewis &amp; Williams (1994)</a:t>
            </a:r>
            <a:endParaRPr lang="en-GB" dirty="0"/>
          </a:p>
        </p:txBody>
      </p:sp>
      <p:pic>
        <p:nvPicPr>
          <p:cNvPr id="5" name="Picture 4" descr="A group of people posing for a photo&#10;&#10;Description automatically generated">
            <a:extLst>
              <a:ext uri="{FF2B5EF4-FFF2-40B4-BE49-F238E27FC236}">
                <a16:creationId xmlns:a16="http://schemas.microsoft.com/office/drawing/2014/main" id="{0AD64D1D-98CC-ADD3-175B-E73861FE10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7467" y="3478107"/>
            <a:ext cx="304800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01511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10A776-2CAC-C239-21BD-0FF113F293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Experiential Education v Experiential Learning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F34A69-658F-5650-72B8-F9CB9BCA4F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 fontAlgn="base"/>
            <a:r>
              <a:rPr lang="en-GB" b="0" i="0" dirty="0">
                <a:solidFill>
                  <a:srgbClr val="585858"/>
                </a:solidFill>
                <a:effectLst/>
                <a:latin typeface="Bliss Light"/>
              </a:rPr>
              <a:t>Experiential education (EE) is defined as the philosophical process that guides the development of structural and functional learning experiences</a:t>
            </a:r>
          </a:p>
          <a:p>
            <a:pPr algn="l" fontAlgn="base"/>
            <a:r>
              <a:rPr lang="en-GB" dirty="0">
                <a:solidFill>
                  <a:srgbClr val="585858"/>
                </a:solidFill>
                <a:latin typeface="Bliss Light"/>
              </a:rPr>
              <a:t>Education is a broader concept</a:t>
            </a:r>
            <a:endParaRPr lang="en-GB" b="0" i="0" dirty="0">
              <a:solidFill>
                <a:srgbClr val="585858"/>
              </a:solidFill>
              <a:effectLst/>
              <a:latin typeface="Bliss Light"/>
            </a:endParaRPr>
          </a:p>
          <a:p>
            <a:pPr algn="l" fontAlgn="base"/>
            <a:r>
              <a:rPr lang="en-GB" b="0" i="0" dirty="0">
                <a:solidFill>
                  <a:srgbClr val="585858"/>
                </a:solidFill>
                <a:effectLst/>
                <a:latin typeface="Bliss Light"/>
              </a:rPr>
              <a:t>Experiential learning (EL) is defined as the specific techniques or mechanisms that an individual can implement to acquire or meet learning goals (Roberts, 2012)</a:t>
            </a:r>
          </a:p>
          <a:p>
            <a:pPr algn="l" fontAlgn="base"/>
            <a:r>
              <a:rPr lang="en-GB" b="0" i="0" dirty="0">
                <a:solidFill>
                  <a:srgbClr val="585858"/>
                </a:solidFill>
                <a:effectLst/>
                <a:latin typeface="Bliss Light"/>
              </a:rPr>
              <a:t>Specific learning categories and learning processes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72919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F8D58F-DF47-3A1A-DCF8-A229E813C3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Benefits of Experiential Learning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F60585-3BA1-D124-FF04-5210148935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38835"/>
            <a:ext cx="10515600" cy="4738128"/>
          </a:xfrm>
        </p:spPr>
        <p:txBody>
          <a:bodyPr/>
          <a:lstStyle/>
          <a:p>
            <a:pPr marL="0" indent="0">
              <a:buNone/>
            </a:pPr>
            <a:endParaRPr lang="en-GB" dirty="0"/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585858"/>
                </a:solidFill>
                <a:latin typeface="inherit"/>
              </a:rPr>
              <a:t>I</a:t>
            </a:r>
            <a:r>
              <a:rPr lang="en-GB" b="0" i="0" dirty="0">
                <a:solidFill>
                  <a:srgbClr val="585858"/>
                </a:solidFill>
                <a:effectLst/>
                <a:latin typeface="inherit"/>
              </a:rPr>
              <a:t>ncrease in students’ content knowledge and skills.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585858"/>
                </a:solidFill>
                <a:effectLst/>
                <a:latin typeface="inherit"/>
              </a:rPr>
              <a:t>Statistically higher outcomes in application of coursework to everyday life than comparable students not engaged in experiential learning.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585858"/>
                </a:solidFill>
                <a:effectLst/>
                <a:latin typeface="inherit"/>
              </a:rPr>
              <a:t>Improved higher-order thinking skills—an ability to demonstrate greater complexities of understanding.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585858"/>
                </a:solidFill>
                <a:effectLst/>
                <a:latin typeface="inherit"/>
              </a:rPr>
              <a:t>Statistically significant increases in ability to </a:t>
            </a:r>
            <a:r>
              <a:rPr lang="en-GB" b="0" i="0" dirty="0" err="1">
                <a:solidFill>
                  <a:srgbClr val="585858"/>
                </a:solidFill>
                <a:effectLst/>
                <a:latin typeface="inherit"/>
              </a:rPr>
              <a:t>analyze</a:t>
            </a:r>
            <a:r>
              <a:rPr lang="en-GB" b="0" i="0" dirty="0">
                <a:solidFill>
                  <a:srgbClr val="585858"/>
                </a:solidFill>
                <a:effectLst/>
                <a:latin typeface="inherit"/>
              </a:rPr>
              <a:t> increasingly complex problems.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585858"/>
                </a:solidFill>
                <a:effectLst/>
                <a:latin typeface="inherit"/>
              </a:rPr>
              <a:t>Significant increases in students’ critical thinking abilities.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184873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1C90CC-A874-4B2C-E124-FFBE351E8A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Experiential &amp; Applied Learning Concepts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0D54CD57-864B-93A8-9A3D-841C012B424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3369" y="1529080"/>
            <a:ext cx="4339243" cy="3977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20189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7FF711-D516-96B6-977D-8023388C2E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6347" y="-134471"/>
            <a:ext cx="11479305" cy="1331259"/>
          </a:xfrm>
        </p:spPr>
        <p:txBody>
          <a:bodyPr/>
          <a:lstStyle/>
          <a:p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AIMS &amp; OBJECTIVES OF EXPERIENTIAL LEARNING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176B87-C847-2C7B-03AE-E341C6C320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6347" y="853888"/>
            <a:ext cx="10997453" cy="5567083"/>
          </a:xfrm>
        </p:spPr>
        <p:txBody>
          <a:bodyPr>
            <a:normAutofit fontScale="77500" lnSpcReduction="20000"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b="1" i="0" dirty="0">
                <a:solidFill>
                  <a:srgbClr val="16192B"/>
                </a:solidFill>
                <a:effectLst/>
                <a:latin typeface="Haas Grot Text Web"/>
              </a:rPr>
              <a:t>Increases student motivation to learn. 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16192B"/>
                </a:solidFill>
                <a:latin typeface="Haas Grot Text Web"/>
              </a:rPr>
              <a:t>Appreciate r</a:t>
            </a:r>
            <a:r>
              <a:rPr lang="en-GB" b="0" i="0" dirty="0">
                <a:solidFill>
                  <a:srgbClr val="16192B"/>
                </a:solidFill>
                <a:effectLst/>
                <a:latin typeface="Haas Grot Text Web"/>
              </a:rPr>
              <a:t>elevance 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16192B"/>
                </a:solidFill>
                <a:latin typeface="Haas Grot Text Web"/>
              </a:rPr>
              <a:t>S</a:t>
            </a:r>
            <a:r>
              <a:rPr lang="en-GB" b="0" i="0" dirty="0">
                <a:solidFill>
                  <a:srgbClr val="16192B"/>
                </a:solidFill>
                <a:effectLst/>
                <a:latin typeface="Haas Grot Text Web"/>
              </a:rPr>
              <a:t>timulates academic inquiry 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16192B"/>
                </a:solidFill>
                <a:latin typeface="Haas Grot Text Web"/>
              </a:rPr>
              <a:t>E</a:t>
            </a:r>
            <a:r>
              <a:rPr lang="en-GB" b="0" i="0" dirty="0">
                <a:solidFill>
                  <a:srgbClr val="16192B"/>
                </a:solidFill>
                <a:effectLst/>
                <a:latin typeface="Haas Grot Text Web"/>
              </a:rPr>
              <a:t>nriches and applies the content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16192B"/>
                </a:solidFill>
                <a:effectLst/>
                <a:latin typeface="Haas Grot Text Web"/>
              </a:rPr>
              <a:t>Provided authentic opportunities for applying learning 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16192B"/>
                </a:solidFill>
                <a:effectLst/>
                <a:latin typeface="Haas Grot Text Web"/>
              </a:rPr>
              <a:t>Motivates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GB" b="0" i="0" dirty="0">
              <a:solidFill>
                <a:srgbClr val="16192B"/>
              </a:solidFill>
              <a:effectLst/>
              <a:latin typeface="Haas Grot Text Web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1" i="0" dirty="0">
                <a:solidFill>
                  <a:srgbClr val="16192B"/>
                </a:solidFill>
                <a:effectLst/>
                <a:latin typeface="Haas Grot Text Web"/>
              </a:rPr>
              <a:t>Produces autonomous learners</a:t>
            </a:r>
            <a:endParaRPr lang="en-GB" dirty="0">
              <a:solidFill>
                <a:srgbClr val="16192B"/>
              </a:solidFill>
              <a:latin typeface="Haas Grot Text Web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16192B"/>
                </a:solidFill>
                <a:effectLst/>
                <a:latin typeface="Haas Grot Text Web"/>
              </a:rPr>
              <a:t>Problem Solving 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16192B"/>
                </a:solidFill>
                <a:effectLst/>
                <a:latin typeface="Haas Grot Text Web"/>
              </a:rPr>
              <a:t>Task Management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16192B"/>
                </a:solidFill>
                <a:effectLst/>
                <a:latin typeface="Haas Grot Text Web"/>
              </a:rPr>
              <a:t>Real-world context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16192B"/>
                </a:solidFill>
                <a:latin typeface="Haas Grot Text Web"/>
              </a:rPr>
              <a:t>Understanding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16192B"/>
                </a:solidFill>
                <a:effectLst/>
                <a:latin typeface="Haas Grot Text Web"/>
              </a:rPr>
              <a:t>What you  know, what </a:t>
            </a:r>
            <a:r>
              <a:rPr lang="en-GB" dirty="0">
                <a:solidFill>
                  <a:srgbClr val="16192B"/>
                </a:solidFill>
                <a:latin typeface="Haas Grot Text Web"/>
              </a:rPr>
              <a:t>you </a:t>
            </a:r>
            <a:r>
              <a:rPr lang="en-GB" b="0" i="0" dirty="0">
                <a:solidFill>
                  <a:srgbClr val="16192B"/>
                </a:solidFill>
                <a:effectLst/>
                <a:latin typeface="Haas Grot Text Web"/>
              </a:rPr>
              <a:t>do not know, and how to learn it.</a:t>
            </a:r>
          </a:p>
          <a:p>
            <a:pPr marL="0" indent="0" algn="l">
              <a:buNone/>
            </a:pPr>
            <a:br>
              <a:rPr lang="en-GB" dirty="0"/>
            </a:br>
            <a:br>
              <a:rPr lang="en-GB" dirty="0"/>
            </a:br>
            <a:endParaRPr lang="en-GB" dirty="0"/>
          </a:p>
        </p:txBody>
      </p:sp>
      <p:pic>
        <p:nvPicPr>
          <p:cNvPr id="5" name="Picture 4" descr="A person holding a microphone and another person holding a microphone&#10;&#10;Description automatically generated">
            <a:extLst>
              <a:ext uri="{FF2B5EF4-FFF2-40B4-BE49-F238E27FC236}">
                <a16:creationId xmlns:a16="http://schemas.microsoft.com/office/drawing/2014/main" id="{445382A4-0606-E1A5-41D3-BE4710D8E7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8480" y="2810933"/>
            <a:ext cx="4033521" cy="2363893"/>
          </a:xfrm>
          <a:prstGeom prst="rect">
            <a:avLst/>
          </a:prstGeom>
        </p:spPr>
      </p:pic>
      <p:pic>
        <p:nvPicPr>
          <p:cNvPr id="7" name="Picture 6" descr="A group of people at tables&#10;&#10;Description automatically generated">
            <a:extLst>
              <a:ext uri="{FF2B5EF4-FFF2-40B4-BE49-F238E27FC236}">
                <a16:creationId xmlns:a16="http://schemas.microsoft.com/office/drawing/2014/main" id="{F5D4C65A-0443-3264-5F0B-6858F70710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3093" y="806028"/>
            <a:ext cx="2465493" cy="1945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7238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DFDCB2-ED83-7493-D840-E3EDA6AB1C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288" y="53789"/>
            <a:ext cx="5013512" cy="564776"/>
          </a:xfrm>
        </p:spPr>
        <p:txBody>
          <a:bodyPr>
            <a:normAutofit fontScale="90000"/>
          </a:bodyPr>
          <a:lstStyle/>
          <a:p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Learning Targets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A55824-AD47-CCA5-5D0F-7348C063FC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18565"/>
            <a:ext cx="10515600" cy="5558398"/>
          </a:xfrm>
        </p:spPr>
        <p:txBody>
          <a:bodyPr>
            <a:norm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sz="2000" b="0" i="0" dirty="0">
                <a:solidFill>
                  <a:srgbClr val="555555"/>
                </a:solidFill>
                <a:effectLst/>
                <a:latin typeface="Benton-Sans"/>
              </a:rPr>
              <a:t>Select suitable experiences – Action Centred 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000" b="0" i="0" dirty="0">
                <a:solidFill>
                  <a:srgbClr val="555555"/>
                </a:solidFill>
                <a:effectLst/>
                <a:latin typeface="Benton-Sans"/>
              </a:rPr>
              <a:t>Link to criteria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000" b="0" i="0" dirty="0">
                <a:solidFill>
                  <a:srgbClr val="555555"/>
                </a:solidFill>
                <a:effectLst/>
                <a:latin typeface="Benton-Sans"/>
              </a:rPr>
              <a:t>Problems</a:t>
            </a:r>
            <a:r>
              <a:rPr lang="en-GB" sz="2000" dirty="0">
                <a:solidFill>
                  <a:srgbClr val="555555"/>
                </a:solidFill>
                <a:latin typeface="Benton-Sans"/>
              </a:rPr>
              <a:t> Solving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555555"/>
                </a:solidFill>
                <a:latin typeface="Benton-Sans"/>
              </a:rPr>
              <a:t>Empowerment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555555"/>
                </a:solidFill>
                <a:latin typeface="Benton-Sans"/>
              </a:rPr>
              <a:t>Enterprise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555555"/>
                </a:solidFill>
                <a:latin typeface="Benton-Sans"/>
              </a:rPr>
              <a:t>Set Learning Outcomes</a:t>
            </a:r>
            <a:r>
              <a:rPr lang="en-GB" sz="2000" b="0" i="0" dirty="0">
                <a:solidFill>
                  <a:srgbClr val="555555"/>
                </a:solidFill>
                <a:effectLst/>
                <a:latin typeface="Benton-Sans"/>
              </a:rPr>
              <a:t> 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555555"/>
                </a:solidFill>
                <a:latin typeface="Benton-Sans"/>
              </a:rPr>
              <a:t>Facilitator / Tutor / Employer 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555555"/>
                </a:solidFill>
                <a:latin typeface="Benton-Sans"/>
              </a:rPr>
              <a:t>Resources 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555555"/>
                </a:solidFill>
                <a:latin typeface="Benton-Sans"/>
              </a:rPr>
              <a:t>Physical &amp; Emotional Safety 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000" b="0" i="0" dirty="0">
                <a:solidFill>
                  <a:srgbClr val="555555"/>
                </a:solidFill>
                <a:effectLst/>
                <a:latin typeface="Benton-Sans"/>
              </a:rPr>
              <a:t>Challeng</a:t>
            </a:r>
            <a:r>
              <a:rPr lang="en-GB" sz="2000" dirty="0">
                <a:solidFill>
                  <a:srgbClr val="555555"/>
                </a:solidFill>
                <a:latin typeface="Benton-Sans"/>
              </a:rPr>
              <a:t>es 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000" b="0" dirty="0">
                <a:solidFill>
                  <a:srgbClr val="555555"/>
                </a:solidFill>
                <a:effectLst/>
                <a:latin typeface="Benton-Sans"/>
              </a:rPr>
              <a:t>Experimentation 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555555"/>
                </a:solidFill>
                <a:latin typeface="Benton-Sans"/>
              </a:rPr>
              <a:t>Teamwork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555555"/>
                </a:solidFill>
                <a:latin typeface="Benton-Sans"/>
              </a:rPr>
              <a:t>Leadership Development</a:t>
            </a:r>
            <a:endParaRPr lang="en-GB" sz="2000" dirty="0"/>
          </a:p>
        </p:txBody>
      </p:sp>
      <p:pic>
        <p:nvPicPr>
          <p:cNvPr id="5" name="Picture 4" descr="A group of people wearing blue sweatshirts&#10;&#10;Description automatically generated">
            <a:extLst>
              <a:ext uri="{FF2B5EF4-FFF2-40B4-BE49-F238E27FC236}">
                <a16:creationId xmlns:a16="http://schemas.microsoft.com/office/drawing/2014/main" id="{BA359161-F3D3-02E8-5960-1337D0AEE5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0640" y="1281267"/>
            <a:ext cx="6339840" cy="4069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9040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930A0B-7730-3734-2F07-1AFA7BEA61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Personal Development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E9E66D-4BE3-019C-6EC2-6B2D102012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05280"/>
            <a:ext cx="10515600" cy="4571683"/>
          </a:xfrm>
        </p:spPr>
        <p:txBody>
          <a:bodyPr/>
          <a:lstStyle/>
          <a:p>
            <a:pPr algn="l" fontAlgn="base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585858"/>
                </a:solidFill>
                <a:latin typeface="inherit"/>
              </a:rPr>
              <a:t>Employability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585858"/>
                </a:solidFill>
                <a:effectLst/>
                <a:latin typeface="inherit"/>
              </a:rPr>
              <a:t>Enterprise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585858"/>
                </a:solidFill>
                <a:latin typeface="inherit"/>
              </a:rPr>
              <a:t>Empowerment</a:t>
            </a:r>
            <a:endParaRPr lang="en-GB" b="0" i="0" dirty="0">
              <a:solidFill>
                <a:srgbClr val="585858"/>
              </a:solidFill>
              <a:effectLst/>
              <a:latin typeface="inherit"/>
            </a:endParaRP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585858"/>
                </a:solidFill>
                <a:effectLst/>
                <a:latin typeface="inherit"/>
              </a:rPr>
              <a:t>Increases students’ self-esteem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585858"/>
                </a:solidFill>
                <a:effectLst/>
                <a:latin typeface="inherit"/>
              </a:rPr>
              <a:t>Enhances students’ sense of self-efficacy and empowerment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585858"/>
                </a:solidFill>
                <a:effectLst/>
                <a:latin typeface="inherit"/>
              </a:rPr>
              <a:t>Increases students’ likelihood to engage and decreases students’ likelihood to engage in at-risk behaviours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585858"/>
                </a:solidFill>
                <a:effectLst/>
                <a:latin typeface="inherit"/>
              </a:rPr>
              <a:t>Positive effect on students’ motivation for learning</a:t>
            </a:r>
          </a:p>
          <a:p>
            <a:endParaRPr lang="en-GB" dirty="0"/>
          </a:p>
        </p:txBody>
      </p:sp>
      <p:pic>
        <p:nvPicPr>
          <p:cNvPr id="5" name="Picture 4" descr="A group of people standing in a room with red chairs&#10;&#10;Description automatically generated">
            <a:extLst>
              <a:ext uri="{FF2B5EF4-FFF2-40B4-BE49-F238E27FC236}">
                <a16:creationId xmlns:a16="http://schemas.microsoft.com/office/drawing/2014/main" id="{47030CEE-6B82-1105-85A3-6174513B38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9787" y="183939"/>
            <a:ext cx="4768426" cy="3433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53930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265954-CA6D-E52F-76C2-E75A49A565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Reflection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13130E-F9C4-EBB5-9DB6-3DA6A2B9A0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8347" y="1825625"/>
            <a:ext cx="11035453" cy="4351338"/>
          </a:xfrm>
        </p:spPr>
        <p:txBody>
          <a:bodyPr>
            <a:norm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b="1" i="0" dirty="0">
                <a:solidFill>
                  <a:srgbClr val="C4007E"/>
                </a:solidFill>
                <a:effectLst/>
                <a:latin typeface="Haas Grot Text Web"/>
              </a:rPr>
              <a:t>Reflection deepens learning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C4007E"/>
                </a:solidFill>
                <a:effectLst/>
                <a:latin typeface="Haas Grot Text Web"/>
              </a:rPr>
              <a:t>Transfer previous learning to new contexts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C4007E"/>
                </a:solidFill>
                <a:effectLst/>
                <a:latin typeface="Haas Grot Text Web"/>
              </a:rPr>
              <a:t>Master new concepts, principles, and skills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C4007E"/>
                </a:solidFill>
                <a:effectLst/>
                <a:latin typeface="Haas Grot Text Web"/>
              </a:rPr>
              <a:t>Articulates how you developed</a:t>
            </a:r>
          </a:p>
          <a:p>
            <a:pPr marL="0" indent="0" algn="l">
              <a:buNone/>
            </a:pPr>
            <a:br>
              <a:rPr lang="en-GB" b="0" i="0" dirty="0">
                <a:solidFill>
                  <a:srgbClr val="C4007E"/>
                </a:solidFill>
                <a:effectLst/>
                <a:latin typeface="Haas Grot Text Web"/>
              </a:rPr>
            </a:br>
            <a:br>
              <a:rPr lang="en-GB" b="0" i="0" dirty="0">
                <a:solidFill>
                  <a:srgbClr val="C4007E"/>
                </a:solidFill>
                <a:effectLst/>
                <a:latin typeface="Haas Grot Text Web"/>
              </a:rPr>
            </a:br>
            <a:endParaRPr lang="en-GB" dirty="0"/>
          </a:p>
        </p:txBody>
      </p:sp>
      <p:pic>
        <p:nvPicPr>
          <p:cNvPr id="5" name="Picture 4" descr="Two men standing in a theater&#10;&#10;Description automatically generated">
            <a:extLst>
              <a:ext uri="{FF2B5EF4-FFF2-40B4-BE49-F238E27FC236}">
                <a16:creationId xmlns:a16="http://schemas.microsoft.com/office/drawing/2014/main" id="{8058827D-4D01-62BC-361D-3E9F801CF6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8745" y="1027906"/>
            <a:ext cx="3285067" cy="4447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46778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C8FF13-1474-BD32-A5EE-68477F8D9D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Transferable Skill</a:t>
            </a:r>
            <a:r>
              <a:rPr lang="en-GB" dirty="0"/>
              <a:t>s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489696-A0EF-DAED-B773-EF0277A146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235" y="1825625"/>
            <a:ext cx="11806518" cy="4351338"/>
          </a:xfrm>
        </p:spPr>
        <p:txBody>
          <a:bodyPr/>
          <a:lstStyle/>
          <a:p>
            <a:r>
              <a:rPr lang="en-GB" b="1" i="0" dirty="0">
                <a:solidFill>
                  <a:srgbClr val="C4007E"/>
                </a:solidFill>
                <a:effectLst/>
                <a:latin typeface="Haas Grot Text Web"/>
              </a:rPr>
              <a:t>Most transferable and marketable skills are forged in “real world” settings </a:t>
            </a:r>
            <a:endParaRPr lang="en-GB" dirty="0">
              <a:solidFill>
                <a:srgbClr val="C4007E"/>
              </a:solidFill>
              <a:latin typeface="Haas Grot Text Web"/>
            </a:endParaRPr>
          </a:p>
          <a:p>
            <a:r>
              <a:rPr lang="en-GB" b="0" i="0" dirty="0">
                <a:solidFill>
                  <a:srgbClr val="C4007E"/>
                </a:solidFill>
                <a:effectLst/>
                <a:latin typeface="Haas Grot Text Web"/>
              </a:rPr>
              <a:t>Civic engagement</a:t>
            </a:r>
          </a:p>
          <a:p>
            <a:r>
              <a:rPr lang="en-GB" dirty="0">
                <a:solidFill>
                  <a:srgbClr val="C4007E"/>
                </a:solidFill>
                <a:latin typeface="Haas Grot Text Web"/>
              </a:rPr>
              <a:t>T</a:t>
            </a:r>
            <a:r>
              <a:rPr lang="en-GB" b="0" i="0" dirty="0">
                <a:solidFill>
                  <a:srgbClr val="C4007E"/>
                </a:solidFill>
                <a:effectLst/>
                <a:latin typeface="Haas Grot Text Web"/>
              </a:rPr>
              <a:t>eamwork</a:t>
            </a:r>
          </a:p>
          <a:p>
            <a:r>
              <a:rPr lang="en-GB" dirty="0">
                <a:solidFill>
                  <a:srgbClr val="C4007E"/>
                </a:solidFill>
                <a:latin typeface="Haas Grot Text Web"/>
              </a:rPr>
              <a:t>L</a:t>
            </a:r>
            <a:r>
              <a:rPr lang="en-GB" b="0" i="0" dirty="0">
                <a:solidFill>
                  <a:srgbClr val="C4007E"/>
                </a:solidFill>
                <a:effectLst/>
                <a:latin typeface="Haas Grot Text Web"/>
              </a:rPr>
              <a:t>eadership </a:t>
            </a:r>
          </a:p>
          <a:p>
            <a:r>
              <a:rPr lang="en-GB" dirty="0">
                <a:solidFill>
                  <a:srgbClr val="C4007E"/>
                </a:solidFill>
                <a:latin typeface="Haas Grot Text Web"/>
              </a:rPr>
              <a:t>Key Skills</a:t>
            </a:r>
            <a:endParaRPr lang="en-GB" b="0" i="0" dirty="0">
              <a:solidFill>
                <a:srgbClr val="C4007E"/>
              </a:solidFill>
              <a:effectLst/>
              <a:latin typeface="Haas Grot Text Web"/>
            </a:endParaRPr>
          </a:p>
          <a:p>
            <a:r>
              <a:rPr lang="en-GB" dirty="0">
                <a:solidFill>
                  <a:srgbClr val="C4007E"/>
                </a:solidFill>
                <a:latin typeface="Haas Grot Text Web"/>
              </a:rPr>
              <a:t>Instilled through practice not remembering / memory</a:t>
            </a:r>
            <a:endParaRPr lang="en-GB" b="0" i="0" dirty="0">
              <a:solidFill>
                <a:srgbClr val="C4007E"/>
              </a:solidFill>
              <a:effectLst/>
              <a:latin typeface="Haas Grot Text Web"/>
            </a:endParaRPr>
          </a:p>
          <a:p>
            <a:r>
              <a:rPr lang="en-GB" dirty="0">
                <a:solidFill>
                  <a:srgbClr val="C4007E"/>
                </a:solidFill>
                <a:latin typeface="Haas Grot Text Web"/>
              </a:rPr>
              <a:t>B</a:t>
            </a:r>
            <a:r>
              <a:rPr lang="en-GB" b="0" i="0" dirty="0">
                <a:solidFill>
                  <a:srgbClr val="C4007E"/>
                </a:solidFill>
                <a:effectLst/>
                <a:latin typeface="Haas Grot Text Web"/>
              </a:rPr>
              <a:t>est practiced in the “real-world” not sitting in a classroom</a:t>
            </a:r>
          </a:p>
          <a:p>
            <a:endParaRPr lang="en-GB" dirty="0"/>
          </a:p>
        </p:txBody>
      </p:sp>
      <p:pic>
        <p:nvPicPr>
          <p:cNvPr id="5" name="Picture 4" descr="A group of people posing for a photo&#10;&#10;Description automatically generated">
            <a:extLst>
              <a:ext uri="{FF2B5EF4-FFF2-40B4-BE49-F238E27FC236}">
                <a16:creationId xmlns:a16="http://schemas.microsoft.com/office/drawing/2014/main" id="{DC739777-A30C-92F9-B936-0729F33688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7093" y="2431576"/>
            <a:ext cx="2956361" cy="1781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79073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BB0D61-7877-F298-8823-A47B6010E1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Ownership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09D74F-F483-D16C-E777-6B89BEDF45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99347"/>
            <a:ext cx="10515600" cy="4677616"/>
          </a:xfrm>
        </p:spPr>
        <p:txBody>
          <a:bodyPr/>
          <a:lstStyle/>
          <a:p>
            <a:r>
              <a:rPr lang="en-GB" dirty="0"/>
              <a:t>Self Management</a:t>
            </a:r>
          </a:p>
          <a:p>
            <a:r>
              <a:rPr lang="en-GB" dirty="0"/>
              <a:t>Employability</a:t>
            </a:r>
          </a:p>
          <a:p>
            <a:r>
              <a:rPr lang="en-GB" dirty="0"/>
              <a:t>Empowerment</a:t>
            </a:r>
          </a:p>
          <a:p>
            <a:r>
              <a:rPr lang="en-GB" dirty="0"/>
              <a:t>Enterprise</a:t>
            </a:r>
          </a:p>
          <a:p>
            <a:r>
              <a:rPr lang="en-GB" dirty="0"/>
              <a:t>Events</a:t>
            </a:r>
          </a:p>
          <a:p>
            <a:r>
              <a:rPr lang="en-GB" dirty="0"/>
              <a:t>Self Development</a:t>
            </a:r>
          </a:p>
          <a:p>
            <a:r>
              <a:rPr lang="en-GB" dirty="0"/>
              <a:t>Self Management </a:t>
            </a:r>
          </a:p>
          <a:p>
            <a:r>
              <a:rPr lang="en-GB" dirty="0"/>
              <a:t>Coaching Styles</a:t>
            </a:r>
          </a:p>
        </p:txBody>
      </p:sp>
      <p:pic>
        <p:nvPicPr>
          <p:cNvPr id="5" name="Picture 4" descr="A person in a grey jacket standing in a stage with red curtains&#10;&#10;Description automatically generated">
            <a:extLst>
              <a:ext uri="{FF2B5EF4-FFF2-40B4-BE49-F238E27FC236}">
                <a16:creationId xmlns:a16="http://schemas.microsoft.com/office/drawing/2014/main" id="{68D394CE-6344-F32C-1FFC-24CFB914EC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9390" y="418676"/>
            <a:ext cx="3746500" cy="5058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2970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80D28B-B6C2-A375-44A6-70821B5983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" y="-295835"/>
            <a:ext cx="11292840" cy="1317811"/>
          </a:xfrm>
        </p:spPr>
        <p:txBody>
          <a:bodyPr/>
          <a:lstStyle/>
          <a:p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Benefits of Community Engagement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199F08-97CD-DCA8-5677-F6F24AE7CC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1023" y="699247"/>
            <a:ext cx="11752729" cy="5076265"/>
          </a:xfrm>
        </p:spPr>
        <p:txBody>
          <a:bodyPr>
            <a:normAutofit fontScale="62500" lnSpcReduction="20000"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b="1" i="0" dirty="0">
                <a:solidFill>
                  <a:srgbClr val="16192B"/>
                </a:solidFill>
                <a:effectLst/>
                <a:latin typeface="Haas Grot Text Web"/>
              </a:rPr>
              <a:t>Learning Outcomes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16192B"/>
                </a:solidFill>
                <a:latin typeface="Haas Grot Text Web"/>
              </a:rPr>
              <a:t>E</a:t>
            </a:r>
            <a:r>
              <a:rPr lang="en-GB" b="0" i="0" dirty="0">
                <a:solidFill>
                  <a:srgbClr val="16192B"/>
                </a:solidFill>
                <a:effectLst/>
                <a:latin typeface="Haas Grot Text Web"/>
              </a:rPr>
              <a:t>xperience a positive impact on academic learning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16192B"/>
                </a:solidFill>
                <a:latin typeface="Haas Grot Text Web"/>
              </a:rPr>
              <a:t>I</a:t>
            </a:r>
            <a:r>
              <a:rPr lang="en-GB" b="0" i="0" dirty="0">
                <a:solidFill>
                  <a:srgbClr val="16192B"/>
                </a:solidFill>
                <a:effectLst/>
                <a:latin typeface="Haas Grot Text Web"/>
              </a:rPr>
              <a:t>mproved ability to apply learning in “the real world”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16192B"/>
                </a:solidFill>
                <a:effectLst/>
                <a:latin typeface="Haas Grot Text Web"/>
              </a:rPr>
              <a:t>Problem analysis &amp;solving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16192B"/>
                </a:solidFill>
                <a:effectLst/>
                <a:latin typeface="Haas Grot Text Web"/>
              </a:rPr>
              <a:t>Critical thinking &amp; cognitive development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16192B"/>
                </a:solidFill>
                <a:effectLst/>
                <a:latin typeface="Haas Grot Text Web"/>
              </a:rPr>
              <a:t>Improved ability to understand complexity and ambiguity.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1" i="0" dirty="0">
                <a:solidFill>
                  <a:srgbClr val="16192B"/>
                </a:solidFill>
                <a:effectLst/>
                <a:latin typeface="Haas Grot Text Web"/>
              </a:rPr>
              <a:t>Personal Outcomes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16192B"/>
                </a:solidFill>
                <a:effectLst/>
                <a:latin typeface="Haas Grot Text Web"/>
              </a:rPr>
              <a:t>Greater sense of personal efficacy, personal identity, spiritual growth, and moral development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16192B"/>
                </a:solidFill>
                <a:latin typeface="Haas Grot Text Web"/>
              </a:rPr>
              <a:t>G</a:t>
            </a:r>
            <a:r>
              <a:rPr lang="en-GB" b="0" i="0" dirty="0">
                <a:solidFill>
                  <a:srgbClr val="16192B"/>
                </a:solidFill>
                <a:effectLst/>
                <a:latin typeface="Haas Grot Text Web"/>
              </a:rPr>
              <a:t>reater interpersonal development – Teamwork, </a:t>
            </a:r>
            <a:r>
              <a:rPr lang="en-GB" dirty="0">
                <a:solidFill>
                  <a:srgbClr val="16192B"/>
                </a:solidFill>
                <a:latin typeface="Haas Grot Text Web"/>
              </a:rPr>
              <a:t>L</a:t>
            </a:r>
            <a:r>
              <a:rPr lang="en-GB" b="0" i="0" dirty="0">
                <a:solidFill>
                  <a:srgbClr val="16192B"/>
                </a:solidFill>
                <a:effectLst/>
                <a:latin typeface="Haas Grot Text Web"/>
              </a:rPr>
              <a:t>eadership and Communication </a:t>
            </a:r>
            <a:r>
              <a:rPr lang="en-GB" dirty="0">
                <a:solidFill>
                  <a:srgbClr val="16192B"/>
                </a:solidFill>
                <a:latin typeface="Haas Grot Text Web"/>
              </a:rPr>
              <a:t>S</a:t>
            </a:r>
            <a:r>
              <a:rPr lang="en-GB" b="0" i="0" dirty="0">
                <a:solidFill>
                  <a:srgbClr val="16192B"/>
                </a:solidFill>
                <a:effectLst/>
                <a:latin typeface="Haas Grot Text Web"/>
              </a:rPr>
              <a:t>kills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1" i="0" dirty="0">
                <a:solidFill>
                  <a:srgbClr val="16192B"/>
                </a:solidFill>
                <a:effectLst/>
                <a:latin typeface="Haas Grot Text Web"/>
              </a:rPr>
              <a:t>Social Outcomes. </a:t>
            </a:r>
            <a:endParaRPr lang="en-GB" dirty="0">
              <a:solidFill>
                <a:srgbClr val="16192B"/>
              </a:solidFill>
              <a:latin typeface="Haas Grot Text Web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16192B"/>
                </a:solidFill>
                <a:effectLst/>
                <a:latin typeface="Haas Grot Text Web"/>
              </a:rPr>
              <a:t>Reduce stereotypes 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16192B"/>
                </a:solidFill>
                <a:latin typeface="Haas Grot Text Web"/>
              </a:rPr>
              <a:t>I</a:t>
            </a:r>
            <a:r>
              <a:rPr lang="en-GB" b="0" i="0" dirty="0">
                <a:solidFill>
                  <a:srgbClr val="16192B"/>
                </a:solidFill>
                <a:effectLst/>
                <a:latin typeface="Haas Grot Text Web"/>
              </a:rPr>
              <a:t>ncrease inter-cultural understanding, improve social responsibility, citizenship skills &amp; community service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1" i="0" dirty="0">
                <a:solidFill>
                  <a:srgbClr val="16192B"/>
                </a:solidFill>
                <a:effectLst/>
                <a:latin typeface="Haas Grot Text Web"/>
              </a:rPr>
              <a:t>Career Development. </a:t>
            </a:r>
            <a:endParaRPr lang="en-GB" dirty="0">
              <a:solidFill>
                <a:srgbClr val="16192B"/>
              </a:solidFill>
              <a:latin typeface="Haas Grot Text Web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16192B"/>
                </a:solidFill>
                <a:effectLst/>
                <a:latin typeface="Haas Grot Text Web"/>
              </a:rPr>
              <a:t>Make connections with professionals and community for learning and career opportunities 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16192B"/>
                </a:solidFill>
                <a:latin typeface="Haas Grot Text Web"/>
              </a:rPr>
              <a:t>Industry Partnerships</a:t>
            </a:r>
            <a:endParaRPr lang="en-GB" dirty="0">
              <a:solidFill>
                <a:srgbClr val="16192B"/>
              </a:solidFill>
              <a:latin typeface="Haas Grot Text Web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16192B"/>
                </a:solidFill>
                <a:latin typeface="Haas Grot Text Web"/>
              </a:rPr>
              <a:t>Improved Student Experience &amp; Engagement</a:t>
            </a:r>
          </a:p>
          <a:p>
            <a:pPr marL="0" indent="0" algn="l">
              <a:buNone/>
            </a:pPr>
            <a:endParaRPr lang="en-GB" b="1" dirty="0">
              <a:solidFill>
                <a:srgbClr val="16192B"/>
              </a:solidFill>
              <a:latin typeface="Haas Grot Text Web"/>
            </a:endParaRPr>
          </a:p>
          <a:p>
            <a:pPr algn="l">
              <a:buFont typeface="Arial" panose="020B0604020202020204" pitchFamily="34" charset="0"/>
              <a:buChar char="•"/>
            </a:pPr>
            <a:endParaRPr lang="en-GB" b="0" i="0" dirty="0">
              <a:solidFill>
                <a:srgbClr val="16192B"/>
              </a:solidFill>
              <a:effectLst/>
              <a:latin typeface="Haas Grot Text Web"/>
            </a:endParaRPr>
          </a:p>
          <a:p>
            <a:endParaRPr lang="en-GB" dirty="0"/>
          </a:p>
        </p:txBody>
      </p:sp>
      <p:pic>
        <p:nvPicPr>
          <p:cNvPr id="6" name="Picture 5" descr="A group of people standing in a theater&#10;&#10;Description automatically generated">
            <a:extLst>
              <a:ext uri="{FF2B5EF4-FFF2-40B4-BE49-F238E27FC236}">
                <a16:creationId xmlns:a16="http://schemas.microsoft.com/office/drawing/2014/main" id="{9FB45640-7CEE-21C4-85C0-BDE26F497F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5413" y="135467"/>
            <a:ext cx="2011681" cy="2648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626859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E2C0DE-FAE4-1873-1C20-589A49EC6A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Problem Solving Learning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0F00C5-C1F9-18AA-8BF7-5CFC49A3F1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solidFill>
                  <a:srgbClr val="16192B"/>
                </a:solidFill>
                <a:latin typeface="Haas Grot Text Web"/>
              </a:rPr>
              <a:t>C</a:t>
            </a:r>
            <a:r>
              <a:rPr lang="en-GB" b="0" i="0" dirty="0">
                <a:solidFill>
                  <a:srgbClr val="16192B"/>
                </a:solidFill>
                <a:effectLst/>
                <a:latin typeface="Haas Grot Text Web"/>
              </a:rPr>
              <a:t>hallenging</a:t>
            </a:r>
          </a:p>
          <a:p>
            <a:r>
              <a:rPr lang="en-GB" dirty="0">
                <a:solidFill>
                  <a:srgbClr val="16192B"/>
                </a:solidFill>
                <a:latin typeface="Haas Grot Text Web"/>
              </a:rPr>
              <a:t>Skills Based</a:t>
            </a:r>
          </a:p>
          <a:p>
            <a:r>
              <a:rPr lang="en-GB" dirty="0">
                <a:solidFill>
                  <a:srgbClr val="16192B"/>
                </a:solidFill>
                <a:latin typeface="Haas Grot Text Web"/>
              </a:rPr>
              <a:t>Industry Based</a:t>
            </a:r>
          </a:p>
          <a:p>
            <a:r>
              <a:rPr lang="en-GB" dirty="0">
                <a:solidFill>
                  <a:srgbClr val="16192B"/>
                </a:solidFill>
                <a:latin typeface="Haas Grot Text Web"/>
              </a:rPr>
              <a:t>Applied</a:t>
            </a:r>
          </a:p>
          <a:p>
            <a:r>
              <a:rPr lang="en-GB" dirty="0">
                <a:solidFill>
                  <a:srgbClr val="16192B"/>
                </a:solidFill>
                <a:latin typeface="Haas Grot Text Web"/>
              </a:rPr>
              <a:t>Employability</a:t>
            </a:r>
          </a:p>
          <a:p>
            <a:r>
              <a:rPr lang="en-GB" dirty="0">
                <a:solidFill>
                  <a:srgbClr val="16192B"/>
                </a:solidFill>
                <a:latin typeface="Haas Grot Text Web"/>
              </a:rPr>
              <a:t>Empowerment</a:t>
            </a:r>
            <a:endParaRPr lang="en-GB" dirty="0"/>
          </a:p>
        </p:txBody>
      </p:sp>
      <p:pic>
        <p:nvPicPr>
          <p:cNvPr id="5" name="Picture 4" descr="A person standing in front of a group of people&#10;&#10;Description automatically generated">
            <a:extLst>
              <a:ext uri="{FF2B5EF4-FFF2-40B4-BE49-F238E27FC236}">
                <a16:creationId xmlns:a16="http://schemas.microsoft.com/office/drawing/2014/main" id="{7EB1E13F-738A-5448-F867-8DEE571B97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0054" y="1569720"/>
            <a:ext cx="4958080" cy="3718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683269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60FCCA-C3BB-7E88-0E34-814A7BAAB7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Problem Based Learning</a:t>
            </a:r>
          </a:p>
        </p:txBody>
      </p:sp>
      <p:pic>
        <p:nvPicPr>
          <p:cNvPr id="5122" name="Picture 2" descr="Figure 3.5.3.3 (derived from Gijeselaers, 1995)">
            <a:extLst>
              <a:ext uri="{FF2B5EF4-FFF2-40B4-BE49-F238E27FC236}">
                <a16:creationId xmlns:a16="http://schemas.microsoft.com/office/drawing/2014/main" id="{1FED5CD3-29B8-5C0B-7A52-120AAE578BE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9351" y="1314636"/>
            <a:ext cx="6411180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216640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02C72B-94C0-277A-E8C8-13606AB1A9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Educational Experiences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9D5D13-E35C-F96D-7917-9170CA2DA4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511" y="1600200"/>
            <a:ext cx="11813241" cy="4576763"/>
          </a:xfrm>
        </p:spPr>
        <p:txBody>
          <a:bodyPr/>
          <a:lstStyle/>
          <a:p>
            <a:pPr algn="l" fontAlgn="base">
              <a:buFont typeface="+mj-lt"/>
              <a:buAutoNum type="arabicPeriod"/>
            </a:pPr>
            <a:r>
              <a:rPr lang="en-GB" b="0" i="0" dirty="0">
                <a:solidFill>
                  <a:srgbClr val="3A3A3A"/>
                </a:solidFill>
                <a:effectLst/>
                <a:latin typeface="Arial" panose="020B0604020202020204" pitchFamily="34" charset="0"/>
              </a:rPr>
              <a:t>Tied to educational objectives</a:t>
            </a:r>
          </a:p>
          <a:p>
            <a:pPr algn="l" fontAlgn="base">
              <a:buFont typeface="+mj-lt"/>
              <a:buAutoNum type="arabicPeriod"/>
            </a:pPr>
            <a:r>
              <a:rPr lang="en-GB" b="0" i="0" dirty="0">
                <a:solidFill>
                  <a:srgbClr val="3A3A3A"/>
                </a:solidFill>
                <a:effectLst/>
                <a:latin typeface="Arial" panose="020B0604020202020204" pitchFamily="34" charset="0"/>
              </a:rPr>
              <a:t>Meaningful and engaging</a:t>
            </a:r>
          </a:p>
          <a:p>
            <a:pPr algn="l" fontAlgn="base">
              <a:buFont typeface="+mj-lt"/>
              <a:buAutoNum type="arabicPeriod"/>
            </a:pPr>
            <a:r>
              <a:rPr lang="en-GB" dirty="0">
                <a:solidFill>
                  <a:srgbClr val="3A3A3A"/>
                </a:solidFill>
                <a:latin typeface="Arial" panose="020B0604020202020204" pitchFamily="34" charset="0"/>
              </a:rPr>
              <a:t>Industry relevant </a:t>
            </a:r>
            <a:endParaRPr lang="en-GB" b="0" i="0" dirty="0">
              <a:solidFill>
                <a:srgbClr val="3A3A3A"/>
              </a:solidFill>
              <a:effectLst/>
              <a:latin typeface="Arial" panose="020B0604020202020204" pitchFamily="34" charset="0"/>
            </a:endParaRPr>
          </a:p>
          <a:p>
            <a:pPr algn="l" fontAlgn="base">
              <a:buFont typeface="+mj-lt"/>
              <a:buAutoNum type="arabicPeriod"/>
            </a:pPr>
            <a:r>
              <a:rPr lang="en-GB" b="0" i="0" dirty="0">
                <a:solidFill>
                  <a:srgbClr val="3A3A3A"/>
                </a:solidFill>
                <a:effectLst/>
                <a:latin typeface="Arial" panose="020B0604020202020204" pitchFamily="34" charset="0"/>
              </a:rPr>
              <a:t>Match the learning styles &amp; student needs (Honey &amp; Mumford)</a:t>
            </a:r>
          </a:p>
          <a:p>
            <a:pPr algn="l" fontAlgn="base">
              <a:buFont typeface="+mj-lt"/>
              <a:buAutoNum type="arabicPeriod"/>
            </a:pPr>
            <a:r>
              <a:rPr lang="en-GB" b="0" i="0" dirty="0">
                <a:solidFill>
                  <a:srgbClr val="3A3A3A"/>
                </a:solidFill>
                <a:effectLst/>
                <a:latin typeface="Arial" panose="020B0604020202020204" pitchFamily="34" charset="0"/>
              </a:rPr>
              <a:t>Connected to real-life / industry scenarios</a:t>
            </a:r>
          </a:p>
          <a:p>
            <a:pPr algn="l" fontAlgn="base">
              <a:buFont typeface="+mj-lt"/>
              <a:buAutoNum type="arabicPeriod"/>
            </a:pPr>
            <a:r>
              <a:rPr lang="en-GB" b="0" i="0" dirty="0">
                <a:solidFill>
                  <a:srgbClr val="3A3A3A"/>
                </a:solidFill>
                <a:effectLst/>
                <a:latin typeface="Arial" panose="020B0604020202020204" pitchFamily="34" charset="0"/>
              </a:rPr>
              <a:t>Varied and dynamic – Events led</a:t>
            </a:r>
          </a:p>
          <a:p>
            <a:pPr algn="l" fontAlgn="base">
              <a:buFont typeface="+mj-lt"/>
              <a:buAutoNum type="arabicPeriod"/>
            </a:pPr>
            <a:r>
              <a:rPr lang="en-GB" b="0" i="0" dirty="0">
                <a:solidFill>
                  <a:srgbClr val="3A3A3A"/>
                </a:solidFill>
                <a:effectLst/>
                <a:latin typeface="Arial" panose="020B0604020202020204" pitchFamily="34" charset="0"/>
              </a:rPr>
              <a:t>Culturally aware</a:t>
            </a:r>
          </a:p>
          <a:p>
            <a:pPr algn="l" fontAlgn="base">
              <a:buFont typeface="+mj-lt"/>
              <a:buAutoNum type="arabicPeriod"/>
            </a:pPr>
            <a:r>
              <a:rPr lang="en-GB" b="0" i="0" dirty="0">
                <a:solidFill>
                  <a:srgbClr val="3A3A3A"/>
                </a:solidFill>
                <a:effectLst/>
                <a:latin typeface="Arial" panose="020B0604020202020204" pitchFamily="34" charset="0"/>
              </a:rPr>
              <a:t>Designed to allow students opportunities for development</a:t>
            </a:r>
          </a:p>
          <a:p>
            <a:endParaRPr lang="en-GB" dirty="0"/>
          </a:p>
        </p:txBody>
      </p:sp>
      <p:pic>
        <p:nvPicPr>
          <p:cNvPr id="14" name="Picture 13" descr="A group of people wearing blue sweatshirts&#10;&#10;Description automatically generated">
            <a:extLst>
              <a:ext uri="{FF2B5EF4-FFF2-40B4-BE49-F238E27FC236}">
                <a16:creationId xmlns:a16="http://schemas.microsoft.com/office/drawing/2014/main" id="{8AFFF882-E7CA-858D-8625-924E9AED12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3653" y="290541"/>
            <a:ext cx="3349565" cy="2510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25131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0C5FF4-B644-DDA1-DB4D-B3E732C6F7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THE LEARNING CYCLE</a:t>
            </a:r>
          </a:p>
        </p:txBody>
      </p:sp>
      <p:pic>
        <p:nvPicPr>
          <p:cNvPr id="4098" name="Picture 2" descr="Experiential Learning Cycles">
            <a:extLst>
              <a:ext uri="{FF2B5EF4-FFF2-40B4-BE49-F238E27FC236}">
                <a16:creationId xmlns:a16="http://schemas.microsoft.com/office/drawing/2014/main" id="{087F1FFF-12CA-F319-E9CD-FEF9ECC114B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5212" y="1928485"/>
            <a:ext cx="4524375" cy="3648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004709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53271B-EB2C-3CB6-CCCD-952FB9BFBB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237128"/>
          </a:xfrm>
        </p:spPr>
        <p:txBody>
          <a:bodyPr/>
          <a:lstStyle/>
          <a:p>
            <a:r>
              <a:rPr lang="en-GB" dirty="0"/>
              <a:t>EXPERIENTIAL = PRACTICAL EXPERTISE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67685F-CEE0-95B5-45B5-7C7EDBD470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" y="349624"/>
            <a:ext cx="11873753" cy="5633570"/>
          </a:xfrm>
        </p:spPr>
        <p:txBody>
          <a:bodyPr>
            <a:normAutofit/>
          </a:bodyPr>
          <a:lstStyle/>
          <a:p>
            <a:pPr algn="l">
              <a:buFont typeface="Arial" panose="020B0604020202020204" pitchFamily="34" charset="0"/>
              <a:buChar char="•"/>
            </a:pPr>
            <a:br>
              <a:rPr lang="en-GB" dirty="0"/>
            </a:br>
            <a:br>
              <a:rPr lang="en-GB" dirty="0"/>
            </a:br>
            <a:r>
              <a:rPr lang="en-GB" b="1" i="0" dirty="0">
                <a:solidFill>
                  <a:srgbClr val="C4007E"/>
                </a:solidFill>
                <a:effectLst/>
                <a:latin typeface="Haas Grot Text Web"/>
              </a:rPr>
              <a:t>Activity. </a:t>
            </a:r>
            <a:r>
              <a:rPr lang="en-GB" b="0" i="0" dirty="0">
                <a:solidFill>
                  <a:srgbClr val="C4007E"/>
                </a:solidFill>
                <a:effectLst/>
                <a:latin typeface="Haas Grot Text Web"/>
              </a:rPr>
              <a:t>Do something—anything! Turn every experience into a learning opportunity! 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1" i="0" dirty="0">
                <a:solidFill>
                  <a:srgbClr val="C4007E"/>
                </a:solidFill>
                <a:effectLst/>
                <a:latin typeface="Haas Grot Text Web"/>
              </a:rPr>
              <a:t>Reflect.</a:t>
            </a:r>
            <a:r>
              <a:rPr lang="en-GB" b="0" i="0" dirty="0">
                <a:solidFill>
                  <a:srgbClr val="C4007E"/>
                </a:solidFill>
                <a:effectLst/>
                <a:latin typeface="Haas Grot Text Web"/>
              </a:rPr>
              <a:t> Look back on your experience and assess the results. Review!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1" i="0" dirty="0">
                <a:solidFill>
                  <a:srgbClr val="C4007E"/>
                </a:solidFill>
                <a:effectLst/>
                <a:latin typeface="Haas Grot Text Web"/>
              </a:rPr>
              <a:t>Conceptualize. </a:t>
            </a:r>
            <a:r>
              <a:rPr lang="en-GB" b="0" i="0" dirty="0">
                <a:solidFill>
                  <a:srgbClr val="C4007E"/>
                </a:solidFill>
                <a:effectLst/>
                <a:latin typeface="Haas Grot Text Web"/>
              </a:rPr>
              <a:t>Make sense of </a:t>
            </a:r>
            <a:r>
              <a:rPr lang="en-GB" dirty="0">
                <a:solidFill>
                  <a:srgbClr val="C4007E"/>
                </a:solidFill>
                <a:latin typeface="Haas Grot Text Web"/>
              </a:rPr>
              <a:t>the </a:t>
            </a:r>
            <a:r>
              <a:rPr lang="en-GB" b="0" i="0" dirty="0">
                <a:solidFill>
                  <a:srgbClr val="C4007E"/>
                </a:solidFill>
                <a:effectLst/>
                <a:latin typeface="Haas Grot Text Web"/>
              </a:rPr>
              <a:t>experience. </a:t>
            </a:r>
            <a:r>
              <a:rPr lang="en-GB" dirty="0">
                <a:solidFill>
                  <a:srgbClr val="C4007E"/>
                </a:solidFill>
                <a:latin typeface="Haas Grot Text Web"/>
              </a:rPr>
              <a:t>U</a:t>
            </a:r>
            <a:r>
              <a:rPr lang="en-GB" b="0" i="0" dirty="0">
                <a:solidFill>
                  <a:srgbClr val="C4007E"/>
                </a:solidFill>
                <a:effectLst/>
                <a:latin typeface="Haas Grot Text Web"/>
              </a:rPr>
              <a:t>nderstand </a:t>
            </a:r>
            <a:r>
              <a:rPr lang="en-GB" b="0" i="1" dirty="0">
                <a:solidFill>
                  <a:srgbClr val="C4007E"/>
                </a:solidFill>
                <a:effectLst/>
                <a:latin typeface="Haas Grot Text Web"/>
              </a:rPr>
              <a:t>why</a:t>
            </a:r>
            <a:r>
              <a:rPr lang="en-GB" dirty="0">
                <a:solidFill>
                  <a:srgbClr val="C4007E"/>
                </a:solidFill>
                <a:latin typeface="Haas Grot Text Web"/>
              </a:rPr>
              <a:t> the results happened!</a:t>
            </a:r>
            <a:endParaRPr lang="en-GB" b="0" i="0" dirty="0">
              <a:solidFill>
                <a:srgbClr val="C4007E"/>
              </a:solidFill>
              <a:effectLst/>
              <a:latin typeface="Haas Grot Text Web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1" i="0" dirty="0">
                <a:solidFill>
                  <a:srgbClr val="C4007E"/>
                </a:solidFill>
                <a:effectLst/>
                <a:latin typeface="Haas Grot Text Web"/>
              </a:rPr>
              <a:t>Apply. </a:t>
            </a:r>
            <a:r>
              <a:rPr lang="en-GB" dirty="0">
                <a:solidFill>
                  <a:srgbClr val="C4007E"/>
                </a:solidFill>
                <a:latin typeface="Haas Grot Text Web"/>
              </a:rPr>
              <a:t>Test the results! </a:t>
            </a:r>
            <a:r>
              <a:rPr lang="en-GB" b="0" i="0" dirty="0">
                <a:solidFill>
                  <a:srgbClr val="C4007E"/>
                </a:solidFill>
                <a:effectLst/>
                <a:latin typeface="Haas Grot Text Web"/>
              </a:rPr>
              <a:t>Don't simply </a:t>
            </a:r>
            <a:r>
              <a:rPr lang="en-GB" b="0" i="1" dirty="0">
                <a:solidFill>
                  <a:srgbClr val="C4007E"/>
                </a:solidFill>
                <a:effectLst/>
                <a:latin typeface="Haas Grot Text Web"/>
              </a:rPr>
              <a:t>re-act, make</a:t>
            </a:r>
            <a:r>
              <a:rPr lang="en-GB" b="0" i="0" dirty="0">
                <a:solidFill>
                  <a:srgbClr val="C4007E"/>
                </a:solidFill>
                <a:effectLst/>
                <a:latin typeface="Haas Grot Text Web"/>
              </a:rPr>
              <a:t> a conscious plan to do things differently to be more effective. 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1" i="0" dirty="0">
                <a:solidFill>
                  <a:srgbClr val="C4007E"/>
                </a:solidFill>
                <a:effectLst/>
                <a:latin typeface="Haas Grot Text Web"/>
              </a:rPr>
              <a:t>Learn from it &amp; re start the cycle!</a:t>
            </a:r>
          </a:p>
          <a:p>
            <a:endParaRPr lang="en-GB" dirty="0"/>
          </a:p>
        </p:txBody>
      </p:sp>
      <p:pic>
        <p:nvPicPr>
          <p:cNvPr id="9218" name="Picture 2" descr="Professional road cyclist On a Training Ride Professional road cyclist On a Training Ride bicycle wheel stock pictures, royalty-free photos &amp; images">
            <a:extLst>
              <a:ext uri="{FF2B5EF4-FFF2-40B4-BE49-F238E27FC236}">
                <a16:creationId xmlns:a16="http://schemas.microsoft.com/office/drawing/2014/main" id="{265B71AF-BEAB-2393-E53F-CB1E5FF0D0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1644" y="4040840"/>
            <a:ext cx="3185832" cy="1391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941748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FF25BD-74F4-810C-3D4B-5E765F6804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512" y="365125"/>
            <a:ext cx="11293288" cy="1325563"/>
          </a:xfrm>
        </p:spPr>
        <p:txBody>
          <a:bodyPr/>
          <a:lstStyle/>
          <a:p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Recap – Kolb’s Learning Cycle 2014 </a:t>
            </a:r>
          </a:p>
        </p:txBody>
      </p:sp>
      <p:pic>
        <p:nvPicPr>
          <p:cNvPr id="6146" name="Picture 2" descr="Kolb-Diagram-r6b">
            <a:extLst>
              <a:ext uri="{FF2B5EF4-FFF2-40B4-BE49-F238E27FC236}">
                <a16:creationId xmlns:a16="http://schemas.microsoft.com/office/drawing/2014/main" id="{F7640658-2AEC-A64B-2B16-710CFEE9655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2327" y="1328084"/>
            <a:ext cx="4343796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08902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903</Words>
  <Application>Microsoft Office PowerPoint</Application>
  <PresentationFormat>Widescreen</PresentationFormat>
  <Paragraphs>169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4" baseType="lpstr">
      <vt:lpstr>Benton-Sans</vt:lpstr>
      <vt:lpstr>Bliss Light</vt:lpstr>
      <vt:lpstr>Bliss Light Italic</vt:lpstr>
      <vt:lpstr>Haas Grot Text Web</vt:lpstr>
      <vt:lpstr>inherit</vt:lpstr>
      <vt:lpstr>Arial</vt:lpstr>
      <vt:lpstr>Calibri</vt:lpstr>
      <vt:lpstr>Calibri Light</vt:lpstr>
      <vt:lpstr>Office Theme</vt:lpstr>
      <vt:lpstr>PowerPoint Presentation</vt:lpstr>
      <vt:lpstr>Additional Learning Opportunities – Do!</vt:lpstr>
      <vt:lpstr>Types of Learning &amp; Development </vt:lpstr>
      <vt:lpstr>Experiential Learning</vt:lpstr>
      <vt:lpstr>Learning By Experience based on Kolb (2014)</vt:lpstr>
      <vt:lpstr>Experiential Learning Typologies</vt:lpstr>
      <vt:lpstr>Association of Experiential Education</vt:lpstr>
      <vt:lpstr>Kolb’s Cycle of Experiential Learning </vt:lpstr>
      <vt:lpstr>Experiential Learning Education</vt:lpstr>
      <vt:lpstr>Experiential Education v Experiential Learning </vt:lpstr>
      <vt:lpstr>Benefits of Experiential Learning</vt:lpstr>
      <vt:lpstr>Experiential &amp; Applied Learning Concepts</vt:lpstr>
      <vt:lpstr>AIMS &amp; OBJECTIVES OF EXPERIENTIAL LEARNING</vt:lpstr>
      <vt:lpstr>Learning Targets</vt:lpstr>
      <vt:lpstr>Personal Development</vt:lpstr>
      <vt:lpstr>Reflection</vt:lpstr>
      <vt:lpstr>Transferable Skills </vt:lpstr>
      <vt:lpstr>Ownership</vt:lpstr>
      <vt:lpstr>Benefits of Community Engagement</vt:lpstr>
      <vt:lpstr>Problem Solving Learning</vt:lpstr>
      <vt:lpstr>Problem Based Learning</vt:lpstr>
      <vt:lpstr>Educational Experiences</vt:lpstr>
      <vt:lpstr>THE LEARNING CYCLE</vt:lpstr>
      <vt:lpstr>EXPERIENTIAL = PRACTICAL EXPERTISE</vt:lpstr>
      <vt:lpstr>Recap – Kolb’s Learning Cycle 2014 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Robyn Griffiths</dc:creator>
  <cp:lastModifiedBy>Jacqui Jones</cp:lastModifiedBy>
  <cp:revision>5</cp:revision>
  <dcterms:created xsi:type="dcterms:W3CDTF">2023-09-15T09:31:09Z</dcterms:created>
  <dcterms:modified xsi:type="dcterms:W3CDTF">2023-09-24T14:25:44Z</dcterms:modified>
</cp:coreProperties>
</file>