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61" r:id="rId7"/>
    <p:sldId id="259" r:id="rId8"/>
    <p:sldId id="260" r:id="rId9"/>
    <p:sldId id="265" r:id="rId10"/>
    <p:sldId id="262" r:id="rId11"/>
    <p:sldId id="266" r:id="rId12"/>
    <p:sldId id="264" r:id="rId13"/>
    <p:sldId id="263"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1" d="100"/>
          <a:sy n="91" d="100"/>
        </p:scale>
        <p:origin x="34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D0EBFCC-1BAB-4AE4-8C2D-E73EB48DDA45}"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1699791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0EBFCC-1BAB-4AE4-8C2D-E73EB48DDA45}"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3028537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D0EBFCC-1BAB-4AE4-8C2D-E73EB48DDA45}"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4115913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D0EBFCC-1BAB-4AE4-8C2D-E73EB48DDA45}"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4211727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D0EBFCC-1BAB-4AE4-8C2D-E73EB48DDA45}" type="datetimeFigureOut">
              <a:rPr lang="en-GB" smtClean="0"/>
              <a:t>26/10/2020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1357622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0EBFCC-1BAB-4AE4-8C2D-E73EB48DDA45}" type="datetimeFigureOut">
              <a:rPr lang="en-GB" smtClean="0"/>
              <a:t>26/10/2020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3016347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0EBFCC-1BAB-4AE4-8C2D-E73EB48DDA45}" type="datetimeFigureOut">
              <a:rPr lang="en-GB" smtClean="0"/>
              <a:t>26/10/2020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3256906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D0EBFCC-1BAB-4AE4-8C2D-E73EB48DDA45}"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892986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D0EBFCC-1BAB-4AE4-8C2D-E73EB48DDA45}"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1088786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0EBFCC-1BAB-4AE4-8C2D-E73EB48DDA45}"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1222674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0EBFCC-1BAB-4AE4-8C2D-E73EB48DDA45}"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70AE3C-FFDD-4293-9C62-B7A04D960205}" type="slidenum">
              <a:rPr lang="en-GB" smtClean="0"/>
              <a:t>‹#›</a:t>
            </a:fld>
            <a:endParaRPr lang="en-GB"/>
          </a:p>
        </p:txBody>
      </p:sp>
    </p:spTree>
    <p:extLst>
      <p:ext uri="{BB962C8B-B14F-4D97-AF65-F5344CB8AC3E}">
        <p14:creationId xmlns:p14="http://schemas.microsoft.com/office/powerpoint/2010/main" val="4270986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0EBFCC-1BAB-4AE4-8C2D-E73EB48DDA45}" type="datetimeFigureOut">
              <a:rPr lang="en-GB" smtClean="0"/>
              <a:t>26/10/2020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70AE3C-FFDD-4293-9C62-B7A04D960205}" type="slidenum">
              <a:rPr lang="en-GB" smtClean="0"/>
              <a:t>‹#›</a:t>
            </a:fld>
            <a:endParaRPr lang="en-GB"/>
          </a:p>
        </p:txBody>
      </p:sp>
    </p:spTree>
    <p:extLst>
      <p:ext uri="{BB962C8B-B14F-4D97-AF65-F5344CB8AC3E}">
        <p14:creationId xmlns:p14="http://schemas.microsoft.com/office/powerpoint/2010/main" val="4115416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 </a:t>
            </a:r>
            <a:endParaRPr lang="en-GB" dirty="0"/>
          </a:p>
        </p:txBody>
      </p:sp>
      <p:sp>
        <p:nvSpPr>
          <p:cNvPr id="3" name="Content Placeholder 2"/>
          <p:cNvSpPr>
            <a:spLocks noGrp="1"/>
          </p:cNvSpPr>
          <p:nvPr>
            <p:ph idx="1"/>
          </p:nvPr>
        </p:nvSpPr>
        <p:spPr/>
        <p:txBody>
          <a:bodyPr>
            <a:normAutofit fontScale="77500" lnSpcReduction="20000"/>
          </a:bodyPr>
          <a:lstStyle/>
          <a:p>
            <a:r>
              <a:rPr lang="en-GB" b="1" dirty="0"/>
              <a:t>With reference to </a:t>
            </a:r>
            <a:r>
              <a:rPr lang="en-GB" b="1" dirty="0">
                <a:solidFill>
                  <a:srgbClr val="FF0000"/>
                </a:solidFill>
              </a:rPr>
              <a:t>high quality technical and academic literature</a:t>
            </a:r>
            <a:r>
              <a:rPr lang="en-GB" b="1" dirty="0"/>
              <a:t>, produce a </a:t>
            </a:r>
            <a:r>
              <a:rPr lang="en-GB" b="1" dirty="0">
                <a:solidFill>
                  <a:srgbClr val="00B050"/>
                </a:solidFill>
              </a:rPr>
              <a:t>critical account</a:t>
            </a:r>
            <a:r>
              <a:rPr lang="en-GB" b="1" dirty="0"/>
              <a:t> </a:t>
            </a:r>
            <a:r>
              <a:rPr lang="en-GB" b="1" dirty="0">
                <a:solidFill>
                  <a:srgbClr val="00B0F0"/>
                </a:solidFill>
              </a:rPr>
              <a:t>analysing the incident</a:t>
            </a:r>
            <a:r>
              <a:rPr lang="en-GB" b="1" dirty="0"/>
              <a:t> portrayed in the video “An intense day on Crib </a:t>
            </a:r>
            <a:r>
              <a:rPr lang="en-GB" b="1" dirty="0" err="1"/>
              <a:t>Coch</a:t>
            </a:r>
            <a:r>
              <a:rPr lang="en-GB" b="1" dirty="0"/>
              <a:t>” (available on this module’s Moodle page in the section “assessment 1”).  </a:t>
            </a:r>
            <a:endParaRPr lang="en-GB" dirty="0"/>
          </a:p>
          <a:p>
            <a:pPr marL="0" indent="0">
              <a:buNone/>
            </a:pPr>
            <a:endParaRPr lang="en-GB" dirty="0"/>
          </a:p>
          <a:p>
            <a:r>
              <a:rPr lang="en-GB" dirty="0"/>
              <a:t>Your account should anonymise those involved, do NOT refer to anyone in the video by name. </a:t>
            </a:r>
          </a:p>
          <a:p>
            <a:pPr marL="0" indent="0">
              <a:buNone/>
            </a:pPr>
            <a:endParaRPr lang="en-GB" dirty="0"/>
          </a:p>
          <a:p>
            <a:r>
              <a:rPr lang="en-GB" dirty="0"/>
              <a:t>Your account should explore the decisions made at key points prior to, during and after the incident.  </a:t>
            </a:r>
          </a:p>
          <a:p>
            <a:pPr marL="0" indent="0">
              <a:buNone/>
            </a:pPr>
            <a:endParaRPr lang="en-GB" dirty="0"/>
          </a:p>
          <a:p>
            <a:r>
              <a:rPr lang="en-GB" dirty="0"/>
              <a:t>With reference to reliable sources, relate your critique to the prevailing and predicted environmental conditions and the location; the video evidence of the technical competence and environmental awareness of those involved, route selection and any other factors that you feel were relevant to the outcome.</a:t>
            </a:r>
          </a:p>
          <a:p>
            <a:endParaRPr lang="en-GB" dirty="0"/>
          </a:p>
        </p:txBody>
      </p:sp>
    </p:spTree>
    <p:extLst>
      <p:ext uri="{BB962C8B-B14F-4D97-AF65-F5344CB8AC3E}">
        <p14:creationId xmlns:p14="http://schemas.microsoft.com/office/powerpoint/2010/main" val="38001648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83177"/>
            <a:ext cx="10515600" cy="1325563"/>
          </a:xfrm>
        </p:spPr>
        <p:txBody>
          <a:bodyPr>
            <a:normAutofit fontScale="90000"/>
          </a:bodyPr>
          <a:lstStyle/>
          <a:p>
            <a:r>
              <a:rPr lang="en-GB" dirty="0" smtClean="0"/>
              <a:t>Your account should anonymise those involved, do NOT refer to anyone in the video by name. </a:t>
            </a:r>
            <a:br>
              <a:rPr lang="en-GB" dirty="0" smtClean="0"/>
            </a:br>
            <a:endParaRPr lang="en-GB" dirty="0"/>
          </a:p>
        </p:txBody>
      </p:sp>
      <p:sp>
        <p:nvSpPr>
          <p:cNvPr id="3" name="Content Placeholder 2"/>
          <p:cNvSpPr>
            <a:spLocks noGrp="1"/>
          </p:cNvSpPr>
          <p:nvPr>
            <p:ph idx="1"/>
          </p:nvPr>
        </p:nvSpPr>
        <p:spPr/>
        <p:txBody>
          <a:bodyPr/>
          <a:lstStyle/>
          <a:p>
            <a:r>
              <a:rPr lang="en-GB" dirty="0" smtClean="0"/>
              <a:t>Its good academic practice</a:t>
            </a:r>
          </a:p>
          <a:p>
            <a:r>
              <a:rPr lang="en-GB" dirty="0" smtClean="0"/>
              <a:t>The video is a snap shot of the person on the day and may have been edited for some purpose</a:t>
            </a:r>
          </a:p>
          <a:p>
            <a:r>
              <a:rPr lang="en-GB" dirty="0" smtClean="0"/>
              <a:t>We want to learn about the circumstances, not decide whether we “like” the person</a:t>
            </a:r>
          </a:p>
          <a:p>
            <a:r>
              <a:rPr lang="en-GB" dirty="0" smtClean="0"/>
              <a:t>We are aiming to produce a critical but objective analysis- rise above the keyboard warriors!</a:t>
            </a:r>
          </a:p>
          <a:p>
            <a:r>
              <a:rPr lang="en-GB" dirty="0" smtClean="0"/>
              <a:t>We can still be critical of behaviour, attitudes, etc. without necessarily being personal. </a:t>
            </a:r>
            <a:endParaRPr lang="en-GB" dirty="0"/>
          </a:p>
        </p:txBody>
      </p:sp>
    </p:spTree>
    <p:extLst>
      <p:ext uri="{BB962C8B-B14F-4D97-AF65-F5344CB8AC3E}">
        <p14:creationId xmlns:p14="http://schemas.microsoft.com/office/powerpoint/2010/main" val="1964158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refer to each person…</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rgbClr val="FF0000"/>
                </a:solidFill>
              </a:rPr>
              <a:t>Brave </a:t>
            </a:r>
            <a:r>
              <a:rPr lang="en-GB" dirty="0">
                <a:solidFill>
                  <a:srgbClr val="FF0000"/>
                </a:solidFill>
              </a:rPr>
              <a:t>D</a:t>
            </a:r>
            <a:r>
              <a:rPr lang="en-GB" dirty="0" smtClean="0">
                <a:solidFill>
                  <a:srgbClr val="FF0000"/>
                </a:solidFill>
              </a:rPr>
              <a:t>ave </a:t>
            </a:r>
            <a:r>
              <a:rPr lang="en-GB" dirty="0" smtClean="0"/>
              <a:t>		Subject A, 		Pseudonyms:	Andy</a:t>
            </a:r>
          </a:p>
          <a:p>
            <a:r>
              <a:rPr lang="en-GB" dirty="0" smtClean="0">
                <a:solidFill>
                  <a:srgbClr val="FF0000"/>
                </a:solidFill>
              </a:rPr>
              <a:t>Dave's mate -Rory </a:t>
            </a:r>
            <a:r>
              <a:rPr lang="en-GB" dirty="0" smtClean="0"/>
              <a:t>	Subject B, 	 				Billy </a:t>
            </a:r>
          </a:p>
          <a:p>
            <a:r>
              <a:rPr lang="en-GB" dirty="0" smtClean="0">
                <a:solidFill>
                  <a:srgbClr val="FF0000"/>
                </a:solidFill>
              </a:rPr>
              <a:t>Ed</a:t>
            </a:r>
            <a:r>
              <a:rPr lang="en-GB" dirty="0" smtClean="0"/>
              <a:t> 				Subject C, 					Chris </a:t>
            </a:r>
          </a:p>
          <a:p>
            <a:r>
              <a:rPr lang="en-GB" dirty="0" smtClean="0">
                <a:solidFill>
                  <a:srgbClr val="FF0000"/>
                </a:solidFill>
              </a:rPr>
              <a:t>Ed’s mate- Tony </a:t>
            </a:r>
            <a:r>
              <a:rPr lang="en-GB" dirty="0" smtClean="0"/>
              <a:t>		Subject D,					Don </a:t>
            </a:r>
          </a:p>
          <a:p>
            <a:endParaRPr lang="en-GB" dirty="0"/>
          </a:p>
          <a:p>
            <a:r>
              <a:rPr lang="en-GB" sz="4000" dirty="0" smtClean="0"/>
              <a:t>Anonymity </a:t>
            </a:r>
          </a:p>
          <a:p>
            <a:r>
              <a:rPr lang="en-GB" sz="4000" dirty="0" smtClean="0"/>
              <a:t>Consistency- don’t mix the styles!</a:t>
            </a:r>
          </a:p>
          <a:p>
            <a:r>
              <a:rPr lang="en-GB" sz="4000" dirty="0" smtClean="0"/>
              <a:t>Clarity </a:t>
            </a:r>
          </a:p>
          <a:p>
            <a:pPr marL="0" indent="0">
              <a:buNone/>
            </a:pPr>
            <a:endParaRPr lang="en-GB" dirty="0" smtClean="0"/>
          </a:p>
          <a:p>
            <a:endParaRPr lang="en-GB" dirty="0"/>
          </a:p>
        </p:txBody>
      </p:sp>
    </p:spTree>
    <p:extLst>
      <p:ext uri="{BB962C8B-B14F-4D97-AF65-F5344CB8AC3E}">
        <p14:creationId xmlns:p14="http://schemas.microsoft.com/office/powerpoint/2010/main" val="34179692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0168"/>
            <a:ext cx="10515600" cy="1325563"/>
          </a:xfrm>
        </p:spPr>
        <p:txBody>
          <a:bodyPr>
            <a:normAutofit fontScale="90000"/>
          </a:bodyPr>
          <a:lstStyle/>
          <a:p>
            <a:r>
              <a:rPr lang="en-GB" sz="2700" dirty="0"/>
              <a:t>Your account should explore the </a:t>
            </a:r>
            <a:r>
              <a:rPr lang="en-GB" sz="2700" b="1" dirty="0"/>
              <a:t>decisions</a:t>
            </a:r>
            <a:r>
              <a:rPr lang="en-GB" sz="2700" dirty="0"/>
              <a:t> made at </a:t>
            </a:r>
            <a:r>
              <a:rPr lang="en-GB" sz="2700" b="1" dirty="0"/>
              <a:t>key points </a:t>
            </a:r>
            <a:r>
              <a:rPr lang="en-GB" sz="2700" dirty="0"/>
              <a:t>prior to, during and after the incident</a:t>
            </a:r>
            <a:r>
              <a:rPr lang="en-GB" sz="2700" dirty="0" smtClean="0"/>
              <a:t>.</a:t>
            </a:r>
            <a:r>
              <a:rPr lang="en-GB" dirty="0"/>
              <a:t/>
            </a:r>
            <a:br>
              <a:rPr lang="en-GB" dirty="0"/>
            </a:br>
            <a:r>
              <a:rPr lang="en-GB" sz="2700" dirty="0" smtClean="0"/>
              <a:t>You need to identify key points, and justify the choice of the ones that you choose to focus on.  They might include:  </a:t>
            </a:r>
            <a:r>
              <a:rPr lang="en-GB" sz="2700" dirty="0"/>
              <a:t/>
            </a:r>
            <a:br>
              <a:rPr lang="en-GB" sz="2700" dirty="0"/>
            </a:br>
            <a:endParaRPr lang="en-GB" dirty="0"/>
          </a:p>
        </p:txBody>
      </p:sp>
      <p:sp>
        <p:nvSpPr>
          <p:cNvPr id="3" name="Content Placeholder 2"/>
          <p:cNvSpPr>
            <a:spLocks noGrp="1"/>
          </p:cNvSpPr>
          <p:nvPr>
            <p:ph idx="1"/>
          </p:nvPr>
        </p:nvSpPr>
        <p:spPr>
          <a:xfrm>
            <a:off x="564930" y="2035832"/>
            <a:ext cx="10704443" cy="4654688"/>
          </a:xfrm>
        </p:spPr>
        <p:txBody>
          <a:bodyPr>
            <a:normAutofit fontScale="92500" lnSpcReduction="20000"/>
          </a:bodyPr>
          <a:lstStyle/>
          <a:p>
            <a:pPr>
              <a:buFont typeface="Wingdings" panose="05000000000000000000" pitchFamily="2" charset="2"/>
              <a:buChar char="v"/>
            </a:pPr>
            <a:r>
              <a:rPr lang="en-GB" dirty="0" smtClean="0"/>
              <a:t>Before setting out</a:t>
            </a:r>
          </a:p>
          <a:p>
            <a:pPr>
              <a:buFont typeface="Wingdings" panose="05000000000000000000" pitchFamily="2" charset="2"/>
              <a:buChar char="v"/>
            </a:pPr>
            <a:r>
              <a:rPr lang="en-GB" dirty="0" smtClean="0"/>
              <a:t>Start of route</a:t>
            </a:r>
          </a:p>
          <a:p>
            <a:pPr>
              <a:buFont typeface="Wingdings" panose="05000000000000000000" pitchFamily="2" charset="2"/>
              <a:buChar char="v"/>
            </a:pPr>
            <a:r>
              <a:rPr lang="en-GB" dirty="0" smtClean="0"/>
              <a:t>On the route</a:t>
            </a:r>
          </a:p>
          <a:p>
            <a:pPr>
              <a:buFont typeface="Wingdings" panose="05000000000000000000" pitchFamily="2" charset="2"/>
              <a:buChar char="v"/>
            </a:pPr>
            <a:r>
              <a:rPr lang="en-GB" dirty="0" smtClean="0"/>
              <a:t>At the point of leaving the planned route</a:t>
            </a:r>
          </a:p>
          <a:p>
            <a:pPr>
              <a:buFont typeface="Wingdings" panose="05000000000000000000" pitchFamily="2" charset="2"/>
              <a:buChar char="v"/>
            </a:pPr>
            <a:r>
              <a:rPr lang="en-GB" dirty="0" smtClean="0"/>
              <a:t>The moments leading up to the fall</a:t>
            </a:r>
          </a:p>
          <a:p>
            <a:pPr>
              <a:buFont typeface="Wingdings" panose="05000000000000000000" pitchFamily="2" charset="2"/>
              <a:buChar char="v"/>
            </a:pPr>
            <a:r>
              <a:rPr lang="en-GB" dirty="0" smtClean="0"/>
              <a:t>Immediately after the fall</a:t>
            </a:r>
          </a:p>
          <a:p>
            <a:pPr>
              <a:buFont typeface="Wingdings" panose="05000000000000000000" pitchFamily="2" charset="2"/>
              <a:buChar char="v"/>
            </a:pPr>
            <a:r>
              <a:rPr lang="en-GB" dirty="0" smtClean="0"/>
              <a:t>The search for the casualty</a:t>
            </a:r>
          </a:p>
          <a:p>
            <a:pPr>
              <a:buFont typeface="Wingdings" panose="05000000000000000000" pitchFamily="2" charset="2"/>
              <a:buChar char="v"/>
            </a:pPr>
            <a:r>
              <a:rPr lang="en-GB" dirty="0" smtClean="0"/>
              <a:t>The treatment of the casualty</a:t>
            </a:r>
          </a:p>
          <a:p>
            <a:pPr>
              <a:buFont typeface="Wingdings" panose="05000000000000000000" pitchFamily="2" charset="2"/>
              <a:buChar char="v"/>
            </a:pPr>
            <a:r>
              <a:rPr lang="en-GB" dirty="0" smtClean="0"/>
              <a:t>The emergency response</a:t>
            </a:r>
          </a:p>
          <a:p>
            <a:pPr>
              <a:buFont typeface="Wingdings" panose="05000000000000000000" pitchFamily="2" charset="2"/>
              <a:buChar char="v"/>
            </a:pPr>
            <a:r>
              <a:rPr lang="en-GB" dirty="0" smtClean="0"/>
              <a:t>Subject A’s reflections on the incident- lessons learnt?</a:t>
            </a:r>
          </a:p>
          <a:p>
            <a:pPr>
              <a:buFont typeface="Wingdings" panose="05000000000000000000" pitchFamily="2" charset="2"/>
              <a:buChar char="v"/>
            </a:pPr>
            <a:r>
              <a:rPr lang="en-GB" dirty="0" smtClean="0"/>
              <a:t>Others???</a:t>
            </a:r>
          </a:p>
          <a:p>
            <a:pPr marL="0" indent="0">
              <a:buNone/>
            </a:pPr>
            <a:endParaRPr lang="en-GB" dirty="0"/>
          </a:p>
        </p:txBody>
      </p:sp>
    </p:spTree>
    <p:extLst>
      <p:ext uri="{BB962C8B-B14F-4D97-AF65-F5344CB8AC3E}">
        <p14:creationId xmlns:p14="http://schemas.microsoft.com/office/powerpoint/2010/main" val="42353218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5921" y="314877"/>
            <a:ext cx="10850217" cy="6006409"/>
          </a:xfrm>
        </p:spPr>
        <p:txBody>
          <a:bodyPr>
            <a:normAutofit lnSpcReduction="10000"/>
          </a:bodyPr>
          <a:lstStyle/>
          <a:p>
            <a:pPr marL="0" indent="0">
              <a:buNone/>
            </a:pPr>
            <a:r>
              <a:rPr lang="en-GB" sz="4400" b="1" dirty="0" smtClean="0"/>
              <a:t>With reference to reliable sources, relate your critique to the: </a:t>
            </a:r>
          </a:p>
          <a:p>
            <a:pPr marL="0" indent="0">
              <a:buNone/>
            </a:pPr>
            <a:endParaRPr lang="en-GB" dirty="0" smtClean="0"/>
          </a:p>
          <a:p>
            <a:pPr>
              <a:lnSpc>
                <a:spcPct val="150000"/>
              </a:lnSpc>
              <a:buFont typeface="Wingdings" panose="05000000000000000000" pitchFamily="2" charset="2"/>
              <a:buChar char="v"/>
            </a:pPr>
            <a:r>
              <a:rPr lang="en-GB" dirty="0" smtClean="0"/>
              <a:t>prevailing and predicted environmental conditions;</a:t>
            </a:r>
          </a:p>
          <a:p>
            <a:pPr>
              <a:lnSpc>
                <a:spcPct val="150000"/>
              </a:lnSpc>
              <a:buFont typeface="Wingdings" panose="05000000000000000000" pitchFamily="2" charset="2"/>
              <a:buChar char="v"/>
            </a:pPr>
            <a:r>
              <a:rPr lang="en-GB" dirty="0" smtClean="0"/>
              <a:t>location; </a:t>
            </a:r>
          </a:p>
          <a:p>
            <a:pPr>
              <a:lnSpc>
                <a:spcPct val="150000"/>
              </a:lnSpc>
              <a:buFont typeface="Wingdings" panose="05000000000000000000" pitchFamily="2" charset="2"/>
              <a:buChar char="v"/>
            </a:pPr>
            <a:r>
              <a:rPr lang="en-GB" dirty="0" smtClean="0"/>
              <a:t>the video evidence of technical competence and environmental awareness of those involved;</a:t>
            </a:r>
          </a:p>
          <a:p>
            <a:pPr>
              <a:lnSpc>
                <a:spcPct val="150000"/>
              </a:lnSpc>
              <a:buFont typeface="Wingdings" panose="05000000000000000000" pitchFamily="2" charset="2"/>
              <a:buChar char="v"/>
            </a:pPr>
            <a:r>
              <a:rPr lang="en-GB" dirty="0" smtClean="0"/>
              <a:t>route selection;</a:t>
            </a:r>
          </a:p>
          <a:p>
            <a:pPr>
              <a:lnSpc>
                <a:spcPct val="150000"/>
              </a:lnSpc>
              <a:buFont typeface="Wingdings" panose="05000000000000000000" pitchFamily="2" charset="2"/>
              <a:buChar char="v"/>
            </a:pPr>
            <a:r>
              <a:rPr lang="en-GB" dirty="0" smtClean="0"/>
              <a:t>other factors that you feel were relevant to the outcome.</a:t>
            </a:r>
            <a:endParaRPr lang="en-GB" dirty="0"/>
          </a:p>
        </p:txBody>
      </p:sp>
    </p:spTree>
    <p:extLst>
      <p:ext uri="{BB962C8B-B14F-4D97-AF65-F5344CB8AC3E}">
        <p14:creationId xmlns:p14="http://schemas.microsoft.com/office/powerpoint/2010/main" val="16188103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234" y="396657"/>
            <a:ext cx="11269717" cy="1325563"/>
          </a:xfrm>
        </p:spPr>
        <p:txBody>
          <a:bodyPr>
            <a:normAutofit fontScale="90000"/>
          </a:bodyPr>
          <a:lstStyle/>
          <a:p>
            <a:pPr algn="ctr"/>
            <a:r>
              <a:rPr lang="en-GB" dirty="0"/>
              <a:t>Revisiting Ed's Slope: A Follow Up To "An Intense Day On Crib </a:t>
            </a:r>
            <a:r>
              <a:rPr lang="en-GB" dirty="0" err="1"/>
              <a:t>Goch</a:t>
            </a:r>
            <a:r>
              <a:rPr lang="en-GB" dirty="0"/>
              <a:t>"</a:t>
            </a:r>
            <a:br>
              <a:rPr lang="en-GB" dirty="0"/>
            </a:br>
            <a:r>
              <a:rPr lang="en-GB" sz="3600" dirty="0" smtClean="0"/>
              <a:t>My general observations…</a:t>
            </a:r>
            <a:endParaRPr lang="en-GB" sz="3600" dirty="0"/>
          </a:p>
        </p:txBody>
      </p:sp>
      <p:sp>
        <p:nvSpPr>
          <p:cNvPr id="3" name="Content Placeholder 2"/>
          <p:cNvSpPr>
            <a:spLocks noGrp="1"/>
          </p:cNvSpPr>
          <p:nvPr>
            <p:ph idx="1"/>
          </p:nvPr>
        </p:nvSpPr>
        <p:spPr>
          <a:xfrm>
            <a:off x="627993" y="2424715"/>
            <a:ext cx="10515600" cy="4351338"/>
          </a:xfrm>
        </p:spPr>
        <p:txBody>
          <a:bodyPr/>
          <a:lstStyle/>
          <a:p>
            <a:r>
              <a:rPr lang="en-GB" dirty="0" smtClean="0"/>
              <a:t>5:37 Subject A falls and slides some distance… suggests inappropriate footwear, poor walking techniques and or poor route choice</a:t>
            </a:r>
          </a:p>
          <a:p>
            <a:r>
              <a:rPr lang="en-GB" dirty="0" smtClean="0"/>
              <a:t>6:06 subject A making progress by sliding on back side.  Further evidence of the above</a:t>
            </a:r>
          </a:p>
          <a:p>
            <a:r>
              <a:rPr lang="en-GB" dirty="0" smtClean="0"/>
              <a:t>6:54 Subject E has overtaken Subject A and is walking upright ahead of him- better footwear, route choice, skills?</a:t>
            </a:r>
          </a:p>
          <a:p>
            <a:r>
              <a:rPr lang="en-GB" dirty="0" smtClean="0"/>
              <a:t>7:23 no clear plan to search or safeguard search party</a:t>
            </a:r>
          </a:p>
          <a:p>
            <a:endParaRPr lang="en-GB" dirty="0"/>
          </a:p>
        </p:txBody>
      </p:sp>
    </p:spTree>
    <p:extLst>
      <p:ext uri="{BB962C8B-B14F-4D97-AF65-F5344CB8AC3E}">
        <p14:creationId xmlns:p14="http://schemas.microsoft.com/office/powerpoint/2010/main" val="2125207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Footwear… </a:t>
            </a:r>
            <a:br>
              <a:rPr lang="en-GB" dirty="0" smtClean="0"/>
            </a:br>
            <a:r>
              <a:rPr lang="en-GB" dirty="0" smtClean="0"/>
              <a:t>10:50 Revisiting Ed’s slope</a:t>
            </a:r>
            <a:endParaRPr lang="en-GB" dirty="0"/>
          </a:p>
        </p:txBody>
      </p:sp>
      <p:sp>
        <p:nvSpPr>
          <p:cNvPr id="3" name="Content Placeholder 2"/>
          <p:cNvSpPr>
            <a:spLocks noGrp="1"/>
          </p:cNvSpPr>
          <p:nvPr>
            <p:ph idx="1"/>
          </p:nvPr>
        </p:nvSpPr>
        <p:spPr>
          <a:xfrm>
            <a:off x="838200" y="1825625"/>
            <a:ext cx="2739887" cy="4351338"/>
          </a:xfrm>
        </p:spPr>
        <p:txBody>
          <a:bodyPr/>
          <a:lstStyle/>
          <a:p>
            <a:r>
              <a:rPr lang="en-GB" dirty="0" smtClean="0"/>
              <a:t>Subject A “</a:t>
            </a:r>
            <a:r>
              <a:rPr lang="en-GB" dirty="0" err="1" smtClean="0"/>
              <a:t>Zamberlans</a:t>
            </a:r>
            <a:r>
              <a:rPr lang="en-GB" dirty="0" smtClean="0"/>
              <a:t>”</a:t>
            </a:r>
          </a:p>
          <a:p>
            <a:endParaRPr lang="en-GB" dirty="0" smtClean="0"/>
          </a:p>
          <a:p>
            <a:r>
              <a:rPr lang="en-GB" dirty="0"/>
              <a:t>A</a:t>
            </a:r>
            <a:r>
              <a:rPr lang="en-GB" dirty="0" smtClean="0"/>
              <a:t>pproach shoes?  </a:t>
            </a:r>
          </a:p>
          <a:p>
            <a:endParaRPr lang="en-GB" dirty="0" smtClean="0"/>
          </a:p>
          <a:p>
            <a:r>
              <a:rPr lang="en-GB" dirty="0" smtClean="0"/>
              <a:t>Designed for what? </a:t>
            </a:r>
          </a:p>
          <a:p>
            <a:r>
              <a:rPr lang="en-GB" dirty="0" smtClean="0"/>
              <a:t>Appropriate?</a:t>
            </a:r>
            <a:endParaRPr lang="en-GB" dirty="0"/>
          </a:p>
        </p:txBody>
      </p:sp>
      <p:pic>
        <p:nvPicPr>
          <p:cNvPr id="7" name="Picture 6"/>
          <p:cNvPicPr>
            <a:picLocks noChangeAspect="1"/>
          </p:cNvPicPr>
          <p:nvPr/>
        </p:nvPicPr>
        <p:blipFill>
          <a:blip r:embed="rId2"/>
          <a:stretch>
            <a:fillRect/>
          </a:stretch>
        </p:blipFill>
        <p:spPr>
          <a:xfrm>
            <a:off x="3416485" y="1452148"/>
            <a:ext cx="8775515" cy="4936229"/>
          </a:xfrm>
          <a:prstGeom prst="rect">
            <a:avLst/>
          </a:prstGeom>
        </p:spPr>
      </p:pic>
    </p:spTree>
    <p:extLst>
      <p:ext uri="{BB962C8B-B14F-4D97-AF65-F5344CB8AC3E}">
        <p14:creationId xmlns:p14="http://schemas.microsoft.com/office/powerpoint/2010/main" val="20282327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Footwear… </a:t>
            </a:r>
            <a:br>
              <a:rPr lang="en-GB" dirty="0" smtClean="0"/>
            </a:br>
            <a:r>
              <a:rPr lang="en-GB" dirty="0" smtClean="0"/>
              <a:t>10:50 Revisiting Ed’s slope</a:t>
            </a:r>
            <a:endParaRPr lang="en-GB" dirty="0"/>
          </a:p>
        </p:txBody>
      </p:sp>
      <p:pic>
        <p:nvPicPr>
          <p:cNvPr id="4" name="Content Placeholder 3"/>
          <p:cNvPicPr>
            <a:picLocks noGrp="1" noChangeAspect="1"/>
          </p:cNvPicPr>
          <p:nvPr>
            <p:ph idx="1"/>
          </p:nvPr>
        </p:nvPicPr>
        <p:blipFill>
          <a:blip r:embed="rId2"/>
          <a:stretch>
            <a:fillRect/>
          </a:stretch>
        </p:blipFill>
        <p:spPr>
          <a:xfrm>
            <a:off x="7736958" y="2506662"/>
            <a:ext cx="4351338" cy="4351338"/>
          </a:xfrm>
          <a:prstGeom prst="rect">
            <a:avLst/>
          </a:prstGeom>
        </p:spPr>
      </p:pic>
      <p:pic>
        <p:nvPicPr>
          <p:cNvPr id="5" name="Picture 4"/>
          <p:cNvPicPr>
            <a:picLocks noChangeAspect="1"/>
          </p:cNvPicPr>
          <p:nvPr/>
        </p:nvPicPr>
        <p:blipFill>
          <a:blip r:embed="rId3"/>
          <a:stretch>
            <a:fillRect/>
          </a:stretch>
        </p:blipFill>
        <p:spPr>
          <a:xfrm>
            <a:off x="6773095" y="-747110"/>
            <a:ext cx="5139373" cy="5145470"/>
          </a:xfrm>
          <a:prstGeom prst="rect">
            <a:avLst/>
          </a:prstGeom>
        </p:spPr>
      </p:pic>
      <p:sp>
        <p:nvSpPr>
          <p:cNvPr id="6" name="TextBox 5"/>
          <p:cNvSpPr txBox="1"/>
          <p:nvPr/>
        </p:nvSpPr>
        <p:spPr>
          <a:xfrm>
            <a:off x="636104" y="2040835"/>
            <a:ext cx="6440557" cy="2554545"/>
          </a:xfrm>
          <a:prstGeom prst="rect">
            <a:avLst/>
          </a:prstGeom>
          <a:noFill/>
        </p:spPr>
        <p:txBody>
          <a:bodyPr wrap="square" rtlCol="0">
            <a:spAutoFit/>
          </a:bodyPr>
          <a:lstStyle/>
          <a:p>
            <a:r>
              <a:rPr lang="en-GB" sz="3200" dirty="0" smtClean="0"/>
              <a:t>Jim’s Walking boots…</a:t>
            </a:r>
          </a:p>
          <a:p>
            <a:pPr marL="457200" indent="-457200">
              <a:buFont typeface="Arial" panose="020B0604020202020204" pitchFamily="34" charset="0"/>
              <a:buChar char="•"/>
            </a:pPr>
            <a:r>
              <a:rPr lang="en-GB" sz="3200" dirty="0" smtClean="0"/>
              <a:t>£39 online</a:t>
            </a:r>
          </a:p>
          <a:p>
            <a:pPr marL="457200" indent="-457200">
              <a:buFont typeface="Arial" panose="020B0604020202020204" pitchFamily="34" charset="0"/>
              <a:buChar char="•"/>
            </a:pPr>
            <a:r>
              <a:rPr lang="en-GB" sz="3200" dirty="0" smtClean="0"/>
              <a:t>Review scores 2.4</a:t>
            </a:r>
          </a:p>
          <a:p>
            <a:pPr marL="457200" indent="-457200">
              <a:buFont typeface="Arial" panose="020B0604020202020204" pitchFamily="34" charset="0"/>
              <a:buChar char="•"/>
            </a:pPr>
            <a:r>
              <a:rPr lang="en-GB" sz="3200" dirty="0" smtClean="0"/>
              <a:t>Suitable for the terrain and conditions?</a:t>
            </a:r>
            <a:endParaRPr lang="en-GB" sz="3200" dirty="0"/>
          </a:p>
        </p:txBody>
      </p:sp>
    </p:spTree>
    <p:extLst>
      <p:ext uri="{BB962C8B-B14F-4D97-AF65-F5344CB8AC3E}">
        <p14:creationId xmlns:p14="http://schemas.microsoft.com/office/powerpoint/2010/main" val="3055091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Revisiting Ed's Slope: A Follow Up To "An Intense Day On Crib </a:t>
            </a:r>
            <a:r>
              <a:rPr lang="en-GB" sz="3600" dirty="0" err="1"/>
              <a:t>Goch</a:t>
            </a:r>
            <a:r>
              <a:rPr lang="en-GB" sz="3600" dirty="0"/>
              <a:t>"</a:t>
            </a:r>
            <a:br>
              <a:rPr lang="en-GB" sz="3600" dirty="0"/>
            </a:br>
            <a:r>
              <a:rPr lang="en-GB" sz="3600" dirty="0" smtClean="0"/>
              <a:t>First aid…</a:t>
            </a:r>
            <a:endParaRPr lang="en-GB" sz="3600" dirty="0"/>
          </a:p>
        </p:txBody>
      </p:sp>
      <p:sp>
        <p:nvSpPr>
          <p:cNvPr id="3" name="Content Placeholder 2"/>
          <p:cNvSpPr>
            <a:spLocks noGrp="1"/>
          </p:cNvSpPr>
          <p:nvPr>
            <p:ph idx="1"/>
          </p:nvPr>
        </p:nvSpPr>
        <p:spPr/>
        <p:txBody>
          <a:bodyPr>
            <a:normAutofit fontScale="77500" lnSpcReduction="20000"/>
          </a:bodyPr>
          <a:lstStyle/>
          <a:p>
            <a:r>
              <a:rPr lang="en-GB" dirty="0" smtClean="0"/>
              <a:t>9:27 Subject A runs towards casualty on slippery surfaces (rock and ice) potential to dislodge debris onto casualty</a:t>
            </a:r>
            <a:endParaRPr lang="en-GB" dirty="0" smtClean="0"/>
          </a:p>
          <a:p>
            <a:r>
              <a:rPr lang="en-GB" dirty="0" smtClean="0"/>
              <a:t>11:13 reassuring the casualty ?</a:t>
            </a:r>
          </a:p>
          <a:p>
            <a:r>
              <a:rPr lang="en-GB" dirty="0" smtClean="0"/>
              <a:t>18:31 did not use all the available equipment, not certain of where kit was- LP routine or systematic approach</a:t>
            </a:r>
          </a:p>
          <a:p>
            <a:r>
              <a:rPr lang="en-GB" dirty="0" smtClean="0"/>
              <a:t>19:47 This suggests that without additional kit and knowledge, subject C would have died- LP adequate kit and training (see screen shot on next slide)</a:t>
            </a:r>
          </a:p>
          <a:p>
            <a:r>
              <a:rPr lang="en-GB" dirty="0" smtClean="0"/>
              <a:t>20: 30 Subject A states that all he was doing was running up and down… so others were doing casualty care.  Were they first aid qualified, or was the only first aider running up and down the hill- LP plan, deploy resources-  SAFE or other acronym on first aid kit</a:t>
            </a:r>
          </a:p>
          <a:p>
            <a:r>
              <a:rPr lang="en-GB" dirty="0" smtClean="0"/>
              <a:t>21.01 Subject A states that B and D were nearly hypothermic- what could they have done to prevent that happening? </a:t>
            </a:r>
          </a:p>
          <a:p>
            <a:r>
              <a:rPr lang="en-GB" dirty="0" smtClean="0"/>
              <a:t>Reflects on first aid training but not on first aid kit</a:t>
            </a:r>
            <a:endParaRPr lang="en-GB" dirty="0"/>
          </a:p>
        </p:txBody>
      </p:sp>
    </p:spTree>
    <p:extLst>
      <p:ext uri="{BB962C8B-B14F-4D97-AF65-F5344CB8AC3E}">
        <p14:creationId xmlns:p14="http://schemas.microsoft.com/office/powerpoint/2010/main" val="20337517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rotWithShape="1">
          <a:blip r:embed="rId2"/>
          <a:srcRect l="68147" t="-1047" r="910" b="26895"/>
          <a:stretch/>
        </p:blipFill>
        <p:spPr>
          <a:xfrm>
            <a:off x="1669773" y="1159243"/>
            <a:ext cx="9085255" cy="5371705"/>
          </a:xfrm>
          <a:prstGeom prst="rect">
            <a:avLst/>
          </a:prstGeom>
        </p:spPr>
      </p:pic>
    </p:spTree>
    <p:extLst>
      <p:ext uri="{BB962C8B-B14F-4D97-AF65-F5344CB8AC3E}">
        <p14:creationId xmlns:p14="http://schemas.microsoft.com/office/powerpoint/2010/main" val="24814773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During the debrief…</a:t>
            </a:r>
            <a:endParaRPr lang="en-GB" dirty="0"/>
          </a:p>
        </p:txBody>
      </p:sp>
      <p:sp>
        <p:nvSpPr>
          <p:cNvPr id="3" name="Content Placeholder 2"/>
          <p:cNvSpPr>
            <a:spLocks noGrp="1"/>
          </p:cNvSpPr>
          <p:nvPr>
            <p:ph idx="1"/>
          </p:nvPr>
        </p:nvSpPr>
        <p:spPr/>
        <p:txBody>
          <a:bodyPr/>
          <a:lstStyle/>
          <a:p>
            <a:r>
              <a:rPr lang="en-GB" dirty="0" smtClean="0"/>
              <a:t>22:20 subject B giggling in debrief</a:t>
            </a:r>
          </a:p>
          <a:p>
            <a:r>
              <a:rPr lang="en-GB" dirty="0" smtClean="0"/>
              <a:t>Subject A eating during debrief</a:t>
            </a:r>
          </a:p>
          <a:p>
            <a:r>
              <a:rPr lang="en-GB" dirty="0" smtClean="0"/>
              <a:t>Subject A felt </a:t>
            </a:r>
            <a:r>
              <a:rPr lang="en-GB" dirty="0" err="1" smtClean="0"/>
              <a:t>Llanberis</a:t>
            </a:r>
            <a:r>
              <a:rPr lang="en-GB" dirty="0" smtClean="0"/>
              <a:t> MRT had endorsed his choices/ action on the day</a:t>
            </a:r>
            <a:endParaRPr lang="en-GB" dirty="0"/>
          </a:p>
        </p:txBody>
      </p:sp>
    </p:spTree>
    <p:extLst>
      <p:ext uri="{BB962C8B-B14F-4D97-AF65-F5344CB8AC3E}">
        <p14:creationId xmlns:p14="http://schemas.microsoft.com/office/powerpoint/2010/main" val="278948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DA43FA5-35B0-4FAB-AF9A-63F4B0A6F4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4A8CAA-38EE-4933-B022-36FB12F50115}">
  <ds:schemaRefs>
    <ds:schemaRef ds:uri="http://schemas.microsoft.com/sharepoint/v3/contenttype/forms"/>
  </ds:schemaRefs>
</ds:datastoreItem>
</file>

<file path=customXml/itemProps3.xml><?xml version="1.0" encoding="utf-8"?>
<ds:datastoreItem xmlns:ds="http://schemas.openxmlformats.org/officeDocument/2006/customXml" ds:itemID="{DD523C8D-B83C-4AE2-946D-360B1C9FAA75}">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272</TotalTime>
  <Words>785</Words>
  <Application>Microsoft Office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Assessment 1: </vt:lpstr>
      <vt:lpstr>Your account should anonymise those involved, do NOT refer to anyone in the video by name.  </vt:lpstr>
      <vt:lpstr>How to refer to each person…</vt:lpstr>
      <vt:lpstr>Your account should explore the decisions made at key points prior to, during and after the incident. You need to identify key points, and justify the choice of the ones that you choose to focus on.  They might include:   </vt:lpstr>
      <vt:lpstr>PowerPoint Presentation</vt:lpstr>
      <vt:lpstr>Revisiting Ed's Slope: A Follow Up To "An Intense Day On Crib Goch" My general observations…</vt:lpstr>
      <vt:lpstr>Footwear…  10:50 Revisiting Ed’s slope</vt:lpstr>
      <vt:lpstr>Footwear…  10:50 Revisiting Ed’s slope</vt:lpstr>
      <vt:lpstr>Revisiting Ed's Slope: A Follow Up To "An Intense Day On Crib Goch" First aid…</vt:lpstr>
      <vt:lpstr>PowerPoint Presentation</vt:lpstr>
      <vt:lpstr>During the debrief…</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Harvey</dc:creator>
  <cp:lastModifiedBy>Graham Harvey</cp:lastModifiedBy>
  <cp:revision>14</cp:revision>
  <dcterms:created xsi:type="dcterms:W3CDTF">2020-10-26T08:19:15Z</dcterms:created>
  <dcterms:modified xsi:type="dcterms:W3CDTF">2020-10-26T12:51:17Z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