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9"/>
  </p:notesMasterIdLst>
  <p:handoutMasterIdLst>
    <p:handoutMasterId r:id="rId20"/>
  </p:handoutMasterIdLst>
  <p:sldIdLst>
    <p:sldId id="474" r:id="rId4"/>
    <p:sldId id="475" r:id="rId5"/>
    <p:sldId id="1056" r:id="rId6"/>
    <p:sldId id="1481" r:id="rId7"/>
    <p:sldId id="293" r:id="rId8"/>
    <p:sldId id="1062" r:id="rId9"/>
    <p:sldId id="1065" r:id="rId10"/>
    <p:sldId id="1066" r:id="rId11"/>
    <p:sldId id="1068" r:id="rId12"/>
    <p:sldId id="1057" r:id="rId13"/>
    <p:sldId id="1063" r:id="rId14"/>
    <p:sldId id="1064" r:id="rId15"/>
    <p:sldId id="406" r:id="rId16"/>
    <p:sldId id="1053" r:id="rId17"/>
    <p:sldId id="1080" r:id="rId1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B3ECE5"/>
    <a:srgbClr val="FF5AF9"/>
    <a:srgbClr val="FFE8F3"/>
    <a:srgbClr val="FFFFD3"/>
    <a:srgbClr val="BDCFA4"/>
    <a:srgbClr val="FFCA94"/>
    <a:srgbClr val="E3FA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394"/>
    <p:restoredTop sz="79392" autoAdjust="0"/>
  </p:normalViewPr>
  <p:slideViewPr>
    <p:cSldViewPr snapToGrid="0" snapToObjects="1">
      <p:cViewPr>
        <p:scale>
          <a:sx n="94" d="100"/>
          <a:sy n="94" d="100"/>
        </p:scale>
        <p:origin x="-600" y="-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284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9460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6210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40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 dirty="0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383080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30/11/22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350887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35172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4572001" y="450850"/>
            <a:ext cx="6562912" cy="4611688"/>
          </a:xfrm>
          <a:prstGeom prst="roundRect">
            <a:avLst>
              <a:gd name="adj" fmla="val 3826"/>
            </a:avLst>
          </a:prstGeom>
          <a:noFill/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9011" y="5069542"/>
            <a:ext cx="6565900" cy="662519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69013" y="5732061"/>
            <a:ext cx="6565900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11/30/22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443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5" r:id="rId2"/>
    <p:sldLayoutId id="2147484119" r:id="rId3"/>
    <p:sldLayoutId id="2147484123" r:id="rId4"/>
    <p:sldLayoutId id="2147484125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3.tiff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3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2.tiff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2.tiff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5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5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0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3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8</a:t>
            </a: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B3ECE5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523007-EA4E-29B7-2EB3-6C975938BF8A}"/>
              </a:ext>
            </a:extLst>
          </p:cNvPr>
          <p:cNvSpPr/>
          <p:nvPr/>
        </p:nvSpPr>
        <p:spPr>
          <a:xfrm>
            <a:off x="9446905" y="2189413"/>
            <a:ext cx="24929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1.12.22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0E94BB-20E2-D9A0-0F2D-7155A7F0A1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5455" y="3146819"/>
            <a:ext cx="2364440" cy="25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1288996" y="54873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93869" y="2037432"/>
            <a:ext cx="5689660" cy="2769347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/>
              <a:t>Adolygu</a:t>
            </a:r>
            <a:r>
              <a:rPr lang="en-US" sz="2400" dirty="0"/>
              <a:t> : </a:t>
            </a:r>
            <a:r>
              <a:rPr lang="en-US" sz="2400" b="1" dirty="0" err="1">
                <a:solidFill>
                  <a:srgbClr val="FF0000"/>
                </a:solidFill>
              </a:rPr>
              <a:t>yr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amherffaith</a:t>
            </a:r>
            <a:r>
              <a:rPr lang="en-US" sz="2400" dirty="0"/>
              <a:t>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/>
              <a:t>  </a:t>
            </a:r>
            <a:r>
              <a:rPr lang="en-US" sz="2400" i="1" dirty="0"/>
              <a:t>Revise: the past tense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/>
              <a:t>Cyflwyno</a:t>
            </a:r>
            <a:r>
              <a:rPr lang="en-US" sz="2400" dirty="0"/>
              <a:t>: </a:t>
            </a:r>
            <a:r>
              <a:rPr lang="en-US" sz="2400" b="1" dirty="0" err="1">
                <a:solidFill>
                  <a:srgbClr val="FF0000"/>
                </a:solidFill>
              </a:rPr>
              <a:t>disgrifio</a:t>
            </a:r>
            <a:endParaRPr lang="en-US" sz="24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/>
              <a:t>  </a:t>
            </a:r>
            <a:r>
              <a:rPr lang="en-US" sz="2400" i="1" dirty="0"/>
              <a:t>Introduce: describing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B5E83-29B1-FB87-A58D-0C9431E47DD5}"/>
              </a:ext>
            </a:extLst>
          </p:cNvPr>
          <p:cNvSpPr txBox="1">
            <a:spLocks/>
          </p:cNvSpPr>
          <p:nvPr/>
        </p:nvSpPr>
        <p:spPr>
          <a:xfrm>
            <a:off x="6603600" y="548736"/>
            <a:ext cx="4838681" cy="1905531"/>
          </a:xfrm>
          <a:prstGeom prst="rect">
            <a:avLst/>
          </a:prstGeom>
          <a:solidFill>
            <a:srgbClr val="B3ECE5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2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2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2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2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32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32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2022-23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2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394218" y="366287"/>
            <a:ext cx="8140699" cy="104688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EF2397-2F43-EA4F-A0B8-B6A4D1A40691}"/>
              </a:ext>
            </a:extLst>
          </p:cNvPr>
          <p:cNvSpPr/>
          <p:nvPr/>
        </p:nvSpPr>
        <p:spPr>
          <a:xfrm>
            <a:off x="1057063" y="235927"/>
            <a:ext cx="6815007" cy="1177245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Yr</a:t>
            </a:r>
            <a:r>
              <a:rPr lang="en-GB" sz="7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Amherffaith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1DA9C9-9B43-F242-AD86-F72DF410CBAA}"/>
              </a:ext>
            </a:extLst>
          </p:cNvPr>
          <p:cNvSpPr/>
          <p:nvPr/>
        </p:nvSpPr>
        <p:spPr>
          <a:xfrm>
            <a:off x="695000" y="1666034"/>
            <a:ext cx="7539134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Segoe Print" panose="02000800000000000000" pitchFamily="2" charset="0"/>
              </a:rPr>
              <a:t>The conditional tense – ‘was’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0CDC259-51FC-354F-A8F8-1A4BF09E338F}"/>
              </a:ext>
            </a:extLst>
          </p:cNvPr>
          <p:cNvGraphicFramePr>
            <a:graphicFrameLocks noGrp="1"/>
          </p:cNvGraphicFramePr>
          <p:nvPr/>
        </p:nvGraphicFramePr>
        <p:xfrm>
          <a:off x="695000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Roeddwn 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Roeddet ti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e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Roeddech chi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nhw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17F3E57-A100-7944-B5F3-6561672BE722}"/>
              </a:ext>
            </a:extLst>
          </p:cNvPr>
          <p:cNvGraphicFramePr>
            <a:graphicFrameLocks noGrp="1"/>
          </p:cNvGraphicFramePr>
          <p:nvPr/>
        </p:nvGraphicFramePr>
        <p:xfrm>
          <a:off x="4605633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I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She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We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They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15DA5F5F-E5F6-D346-A1B1-5393D3C224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621200" y="5280598"/>
            <a:ext cx="1411130" cy="1411130"/>
          </a:xfrm>
          <a:prstGeom prst="rect">
            <a:avLst/>
          </a:prstGeom>
        </p:spPr>
      </p:pic>
      <p:sp>
        <p:nvSpPr>
          <p:cNvPr id="12" name="Oval Callout 11">
            <a:extLst>
              <a:ext uri="{FF2B5EF4-FFF2-40B4-BE49-F238E27FC236}">
                <a16:creationId xmlns:a16="http://schemas.microsoft.com/office/drawing/2014/main" id="{66D77759-2841-C345-BD8E-5119092B6883}"/>
              </a:ext>
            </a:extLst>
          </p:cNvPr>
          <p:cNvSpPr/>
          <p:nvPr/>
        </p:nvSpPr>
        <p:spPr>
          <a:xfrm>
            <a:off x="6660262" y="-2115079"/>
            <a:ext cx="2617006" cy="1411130"/>
          </a:xfrm>
          <a:prstGeom prst="wedgeEllipseCallout">
            <a:avLst>
              <a:gd name="adj1" fmla="val 75321"/>
              <a:gd name="adj2" fmla="val -540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5EB8FA2B-46BE-5F49-828D-7783E75DA8B5}"/>
              </a:ext>
            </a:extLst>
          </p:cNvPr>
          <p:cNvSpPr/>
          <p:nvPr/>
        </p:nvSpPr>
        <p:spPr>
          <a:xfrm>
            <a:off x="8896979" y="235927"/>
            <a:ext cx="2986061" cy="2545056"/>
          </a:xfrm>
          <a:prstGeom prst="wedgeRoundRectCallout">
            <a:avLst>
              <a:gd name="adj1" fmla="val 39479"/>
              <a:gd name="adj2" fmla="val 150114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Defnyddiwch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rhain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siarad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am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beth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b="1" u="sng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roeddech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chi’n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wneud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Pryd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allwch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chi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ddefnyddio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hwn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dosbarth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3ED09F01-817E-1B48-8C0B-7961D32CD458}"/>
              </a:ext>
            </a:extLst>
          </p:cNvPr>
          <p:cNvSpPr/>
          <p:nvPr/>
        </p:nvSpPr>
        <p:spPr>
          <a:xfrm>
            <a:off x="8366976" y="3145707"/>
            <a:ext cx="2464253" cy="2545055"/>
          </a:xfrm>
          <a:prstGeom prst="wedgeRoundRectCallout">
            <a:avLst>
              <a:gd name="adj1" fmla="val 71468"/>
              <a:gd name="adj2" fmla="val 37073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Use these patterns to say what you </a:t>
            </a:r>
            <a:r>
              <a:rPr lang="en-US" sz="2000" b="1" u="sng" dirty="0">
                <a:solidFill>
                  <a:schemeClr val="tx1"/>
                </a:solidFill>
                <a:latin typeface="Segoe Print" panose="02000800000000000000" pitchFamily="2" charset="0"/>
              </a:rPr>
              <a:t>used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to do. </a:t>
            </a:r>
          </a:p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Think when you could use this in the classroom? </a:t>
            </a:r>
          </a:p>
        </p:txBody>
      </p:sp>
    </p:spTree>
    <p:extLst>
      <p:ext uri="{BB962C8B-B14F-4D97-AF65-F5344CB8AC3E}">
        <p14:creationId xmlns:p14="http://schemas.microsoft.com/office/powerpoint/2010/main" val="1884591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E24B106-B12A-E945-661A-770067876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3257" y="0"/>
            <a:ext cx="95854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4907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503853" y="1092951"/>
          <a:ext cx="11290041" cy="505207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633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633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633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Cadarnhaol</a:t>
                      </a:r>
                      <a:endParaRPr lang="en-US" sz="3200" dirty="0"/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Cwestiwn</a:t>
                      </a:r>
                      <a:endParaRPr lang="en-US" sz="3200" dirty="0"/>
                    </a:p>
                  </a:txBody>
                  <a:tcPr marL="68580" marR="68580" marT="34293" marB="34293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/>
                        <a:t>Negyddol</a:t>
                      </a:r>
                      <a:endParaRPr lang="en-US" sz="3200" dirty="0"/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Roeddet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e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Oeddet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 e?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Oedd 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 marL="68580" marR="68580" marT="34293" marB="34293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Doeddwn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Doeddet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e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hi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Doeddech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chi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8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8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7877026B-2FCB-1140-84A1-D9E4E223E6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853" y="179227"/>
            <a:ext cx="2171321" cy="913724"/>
          </a:xfrm>
          <a:prstGeom prst="rect">
            <a:avLst/>
          </a:prstGeom>
          <a:solidFill>
            <a:srgbClr val="FFCCFF"/>
          </a:solidFill>
        </p:spPr>
      </p:pic>
    </p:spTree>
    <p:extLst>
      <p:ext uri="{BB962C8B-B14F-4D97-AF65-F5344CB8AC3E}">
        <p14:creationId xmlns:p14="http://schemas.microsoft.com/office/powerpoint/2010/main" val="4291688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DD2E59C-BE1D-7B40-928E-E9077707C2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100" y="228600"/>
            <a:ext cx="10845800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335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D92D7AC-E13C-3C45-BFD9-ADFEDF3B92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69" t="13619" r="8159" b="41276"/>
          <a:stretch/>
        </p:blipFill>
        <p:spPr>
          <a:xfrm>
            <a:off x="585913" y="1663545"/>
            <a:ext cx="11020171" cy="42448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F6414B5-0ED1-3A48-9DB8-C4AFC7AD5B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83" t="61723" r="3553"/>
          <a:stretch/>
        </p:blipFill>
        <p:spPr>
          <a:xfrm>
            <a:off x="1841239" y="-4030824"/>
            <a:ext cx="8509520" cy="262501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69E435-3F18-7344-A56E-A0A5E50DF8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2335" r="96109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-90755"/>
            <a:ext cx="9330273" cy="226499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592BD3F-03CF-FCEE-D149-AD2AD0C9D0EB}"/>
              </a:ext>
            </a:extLst>
          </p:cNvPr>
          <p:cNvSpPr/>
          <p:nvPr/>
        </p:nvSpPr>
        <p:spPr>
          <a:xfrm>
            <a:off x="962543" y="969176"/>
            <a:ext cx="4710264" cy="623248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When I was a child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8B69950-92AC-9B22-6A30-07336648A5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7676728"/>
              </p:ext>
            </p:extLst>
          </p:nvPr>
        </p:nvGraphicFramePr>
        <p:xfrm>
          <a:off x="962543" y="3785948"/>
          <a:ext cx="3051140" cy="152727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467593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1583547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400" b="1" dirty="0">
                          <a:latin typeface="Segoe Print" panose="02000800000000000000" pitchFamily="2" charset="0"/>
                        </a:rPr>
                        <a:t>pwll nofio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400" b="0" i="1" dirty="0">
                          <a:latin typeface="Segoe Print" panose="02000800000000000000" pitchFamily="2" charset="0"/>
                        </a:rPr>
                        <a:t>swimming pool</a:t>
                      </a:r>
                      <a:endParaRPr lang="en-US" sz="14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yn</a:t>
                      </a: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yr</a:t>
                      </a: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haf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in the summer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bob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nos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every night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30643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yn</a:t>
                      </a: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 y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môr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in the sea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96026"/>
                  </a:ext>
                </a:extLst>
              </a:tr>
              <a:tr h="30643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gallu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be able to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86395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57957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62555543-EB3A-3349-A2ED-E095C0D2EBD6}"/>
              </a:ext>
            </a:extLst>
          </p:cNvPr>
          <p:cNvSpPr/>
          <p:nvPr/>
        </p:nvSpPr>
        <p:spPr>
          <a:xfrm>
            <a:off x="933144" y="1903445"/>
            <a:ext cx="9853044" cy="3928567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y-GB" sz="3000" b="1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Siaradwch gyda’ch partner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Ble oeddet chi’n byw?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Sut oeddet ti’n teithio i’r ysgol?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oeddet ti’n wneud ar ddydd Sadwrn?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Ble oeddet ti’n chwarae?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30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doeddet ti ddim yn hoffi?</a:t>
            </a:r>
            <a:endParaRPr lang="cy-GB" sz="30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pic>
        <p:nvPicPr>
          <p:cNvPr id="5" name="Picture 4" descr="mage result for speech bubble logo no background">
            <a:extLst>
              <a:ext uri="{FF2B5EF4-FFF2-40B4-BE49-F238E27FC236}">
                <a16:creationId xmlns:a16="http://schemas.microsoft.com/office/drawing/2014/main" id="{F7878475-EF29-5E45-BBEA-CD443461708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0189" y="261257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439404-A426-3E43-8D0D-7645E57719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375" b="89286" l="2381" r="94571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0854" y="-1"/>
            <a:ext cx="10364498" cy="221109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651FAFC-0042-9345-AC1B-EE818774BA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04502" y="263026"/>
            <a:ext cx="1173892" cy="10525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A3EECC7-EA74-DD45-92BE-8E3A168643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56902" y="415426"/>
            <a:ext cx="1173892" cy="10525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6F6F74-B0A9-2D40-AFC1-975AD62E85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09302" y="567826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606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62555543-EB3A-3349-A2ED-E095C0D2EBD6}"/>
              </a:ext>
            </a:extLst>
          </p:cNvPr>
          <p:cNvSpPr/>
          <p:nvPr/>
        </p:nvSpPr>
        <p:spPr>
          <a:xfrm>
            <a:off x="764707" y="1083565"/>
            <a:ext cx="8080227" cy="3107902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cy-GB" sz="2600" b="1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Trafodwch gyda’ch partner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Ble oeddet ti’n byw?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Sut oeddet ti’n teithio i’r ysgol?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oeddet ti’n wneud ar ddydd Sadwrn?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oeddet ti’n chwarae?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 Beth doeddet ti ddim yn hoffi?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pic>
        <p:nvPicPr>
          <p:cNvPr id="5" name="Picture 4" descr="mage result for speech bubble logo no background">
            <a:extLst>
              <a:ext uri="{FF2B5EF4-FFF2-40B4-BE49-F238E27FC236}">
                <a16:creationId xmlns:a16="http://schemas.microsoft.com/office/drawing/2014/main" id="{F7878475-EF29-5E45-BBEA-CD4434617089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1177" y="111270"/>
            <a:ext cx="2757876" cy="1949836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A73A583-2753-6743-9E4C-3F9214D444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6485799"/>
              </p:ext>
            </p:extLst>
          </p:nvPr>
        </p:nvGraphicFramePr>
        <p:xfrm>
          <a:off x="764707" y="4525764"/>
          <a:ext cx="1738038" cy="1634211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35993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902045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400" b="1" dirty="0">
                          <a:latin typeface="Segoe Print" panose="02000800000000000000" pitchFamily="2" charset="0"/>
                        </a:rPr>
                        <a:t> Ble?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400" b="0" i="1" dirty="0">
                          <a:latin typeface="Segoe Print" panose="02000800000000000000" pitchFamily="2" charset="0"/>
                        </a:rPr>
                        <a:t>Where? </a:t>
                      </a:r>
                      <a:endParaRPr lang="en-US" sz="14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Sut</a:t>
                      </a: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How?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Beth?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What?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26439404-A426-3E43-8D0D-7645E57719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375" b="89286" l="2381" r="94571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0854" y="-167951"/>
            <a:ext cx="8747446" cy="1866122"/>
          </a:xfrm>
          <a:prstGeom prst="rect">
            <a:avLst/>
          </a:prstGeom>
        </p:spPr>
      </p:pic>
      <p:sp>
        <p:nvSpPr>
          <p:cNvPr id="10" name="Content Placeholder 8">
            <a:extLst>
              <a:ext uri="{FF2B5EF4-FFF2-40B4-BE49-F238E27FC236}">
                <a16:creationId xmlns:a16="http://schemas.microsoft.com/office/drawing/2014/main" id="{C4DC01C5-8E6D-ED46-ADD7-675B22FBF456}"/>
              </a:ext>
            </a:extLst>
          </p:cNvPr>
          <p:cNvSpPr txBox="1">
            <a:spLocks/>
          </p:cNvSpPr>
          <p:nvPr/>
        </p:nvSpPr>
        <p:spPr>
          <a:xfrm>
            <a:off x="6293828" y="4300994"/>
            <a:ext cx="5614697" cy="228397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byw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teithio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chwarae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Doeddwn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i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ddim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  <a:cs typeface="Cavolini" panose="03000502040302020204" pitchFamily="66" charset="0"/>
              </a:rPr>
              <a:t>hoffi</a:t>
            </a:r>
            <a:r>
              <a:rPr lang="en-US" sz="30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BDAF234-BF77-2E45-9FA8-FFD9405612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93169" y="335398"/>
            <a:ext cx="1173892" cy="1052590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32EC279E-046D-1E43-AD56-D1AA8F77A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0343863"/>
              </p:ext>
            </p:extLst>
          </p:nvPr>
        </p:nvGraphicFramePr>
        <p:xfrm>
          <a:off x="2949291" y="4798133"/>
          <a:ext cx="2747173" cy="1089474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301433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1445740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544737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latin typeface="Segoe Print" panose="02000800000000000000" pitchFamily="2" charset="0"/>
                        </a:rPr>
                        <a:t>teithio i’r ysgol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dirty="0">
                          <a:latin typeface="Segoe Print" panose="02000800000000000000" pitchFamily="2" charset="0"/>
                        </a:rPr>
                        <a:t>travel to school</a:t>
                      </a:r>
                      <a:endParaRPr lang="en-US" sz="14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ar</a:t>
                      </a: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 y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penwythnos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at the weekend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64391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3EF9C-6C98-9B43-8B39-745A427E6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92897D-2F8E-C14E-B8FB-550F6A2B8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/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9012013-AEBE-8F48-BD92-A6F0D3648A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48" y="0"/>
            <a:ext cx="120469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268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21FE8A-A050-354C-8A70-21EC9BF9BA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65" y="0"/>
            <a:ext cx="1216627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13D9A4B-5454-1948-899B-2ADF8BEA6E24}"/>
              </a:ext>
            </a:extLst>
          </p:cNvPr>
          <p:cNvSpPr/>
          <p:nvPr/>
        </p:nvSpPr>
        <p:spPr>
          <a:xfrm>
            <a:off x="8550878" y="0"/>
            <a:ext cx="3689300" cy="1762021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Pwy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i?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565058-5A15-FD4A-8C93-71649772F3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77217" y="3070071"/>
            <a:ext cx="2635120" cy="3196703"/>
          </a:xfrm>
          <a:prstGeom prst="rect">
            <a:avLst/>
          </a:prstGeom>
        </p:spPr>
      </p:pic>
      <p:sp>
        <p:nvSpPr>
          <p:cNvPr id="8" name="32-Point Star 7">
            <a:extLst>
              <a:ext uri="{FF2B5EF4-FFF2-40B4-BE49-F238E27FC236}">
                <a16:creationId xmlns:a16="http://schemas.microsoft.com/office/drawing/2014/main" id="{FB84AE64-4DF4-9047-8014-37515D47DCCC}"/>
              </a:ext>
            </a:extLst>
          </p:cNvPr>
          <p:cNvSpPr/>
          <p:nvPr/>
        </p:nvSpPr>
        <p:spPr>
          <a:xfrm>
            <a:off x="8148736" y="2435290"/>
            <a:ext cx="4292081" cy="4422710"/>
          </a:xfrm>
          <a:prstGeom prst="star32">
            <a:avLst>
              <a:gd name="adj" fmla="val 4256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6227F14-EA51-454D-8C18-408E8CD39A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055147"/>
              </p:ext>
            </p:extLst>
          </p:nvPr>
        </p:nvGraphicFramePr>
        <p:xfrm>
          <a:off x="9382634" y="1715034"/>
          <a:ext cx="2635120" cy="490263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357544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1277576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1" dirty="0">
                          <a:latin typeface="Segoe Print" panose="02000800000000000000" pitchFamily="2" charset="0"/>
                        </a:rPr>
                        <a:t> gwallt coch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400" b="0" i="1" dirty="0">
                          <a:latin typeface="Segoe Print" panose="02000800000000000000" pitchFamily="2" charset="0"/>
                        </a:rPr>
                        <a:t>red hair</a:t>
                      </a:r>
                      <a:endParaRPr lang="en-US" sz="14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coron</a:t>
                      </a: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aur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gold crown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bola </a:t>
                      </a: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mawr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big belly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Lloegr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England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3248880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Segoe Print" panose="02000800000000000000" pitchFamily="2" charset="0"/>
                        </a:rPr>
                        <a:t>cig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meat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6827316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priodi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to marry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6541326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lladd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to kill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572795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Pabyddion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Catholics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426889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Segoe Print" panose="02000800000000000000" pitchFamily="2" charset="0"/>
                        </a:rPr>
                        <a:t>brenin</a:t>
                      </a:r>
                      <a:endParaRPr lang="en-US" sz="14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0" i="1" dirty="0">
                          <a:latin typeface="Segoe Print" panose="02000800000000000000" pitchFamily="2" charset="0"/>
                        </a:rPr>
                        <a:t>king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85656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78656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21FE8A-A050-354C-8A70-21EC9BF9BA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65" y="0"/>
            <a:ext cx="1216627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13D9A4B-5454-1948-899B-2ADF8BEA6E24}"/>
              </a:ext>
            </a:extLst>
          </p:cNvPr>
          <p:cNvSpPr/>
          <p:nvPr/>
        </p:nvSpPr>
        <p:spPr>
          <a:xfrm>
            <a:off x="8746757" y="230833"/>
            <a:ext cx="3096039" cy="2608406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Harri’r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Wythfed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565058-5A15-FD4A-8C93-71649772F3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77217" y="3070071"/>
            <a:ext cx="2635120" cy="3196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9151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03550E2F-A476-EE44-B555-A6DB47B5B4E4}"/>
              </a:ext>
            </a:extLst>
          </p:cNvPr>
          <p:cNvSpPr txBox="1"/>
          <p:nvPr/>
        </p:nvSpPr>
        <p:spPr>
          <a:xfrm>
            <a:off x="258800" y="1424218"/>
            <a:ext cx="11628399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400" dirty="0">
                <a:solidFill>
                  <a:schemeClr val="tx1"/>
                </a:solidFill>
                <a:latin typeface="Arial" charset="0"/>
              </a:rPr>
              <a:t>Meddyliwch am berson mewn hanes (someone from history). Ffeindiwch lun o’r person ar eich ffôn.Nawr, rhaid i’r grŵp ddyfalu (</a:t>
            </a:r>
            <a:r>
              <a:rPr lang="cy-GB" altLang="en-US" sz="2400" i="1" dirty="0">
                <a:solidFill>
                  <a:schemeClr val="tx1"/>
                </a:solidFill>
                <a:latin typeface="Arial" charset="0"/>
              </a:rPr>
              <a:t>guess) </a:t>
            </a:r>
            <a:r>
              <a:rPr lang="cy-GB" altLang="en-US" sz="2400" dirty="0">
                <a:solidFill>
                  <a:schemeClr val="tx1"/>
                </a:solidFill>
                <a:latin typeface="Arial" charset="0"/>
              </a:rPr>
              <a:t>pwy ydy’r person.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5E50E0-DD2B-0A42-BED7-1F517214BF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96" r="10757" b="81769"/>
          <a:stretch/>
        </p:blipFill>
        <p:spPr>
          <a:xfrm>
            <a:off x="1303830" y="52618"/>
            <a:ext cx="9498564" cy="125030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4FC5D76-AD5E-894F-9497-626ACDFF8E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01" y="2439302"/>
            <a:ext cx="4145248" cy="4026812"/>
          </a:xfrm>
          <a:prstGeom prst="rect">
            <a:avLst/>
          </a:prstGeom>
        </p:spPr>
      </p:pic>
      <p:sp>
        <p:nvSpPr>
          <p:cNvPr id="12" name="Rounded Rectangular Callout 11">
            <a:extLst>
              <a:ext uri="{FF2B5EF4-FFF2-40B4-BE49-F238E27FC236}">
                <a16:creationId xmlns:a16="http://schemas.microsoft.com/office/drawing/2014/main" id="{13E6E1B1-BF16-3348-BF3B-E75D6E407219}"/>
              </a:ext>
            </a:extLst>
          </p:cNvPr>
          <p:cNvSpPr/>
          <p:nvPr/>
        </p:nvSpPr>
        <p:spPr>
          <a:xfrm>
            <a:off x="4579969" y="2439302"/>
            <a:ext cx="4190808" cy="1180976"/>
          </a:xfrm>
          <a:prstGeom prst="wedgeRoundRectCallout">
            <a:avLst>
              <a:gd name="adj1" fmla="val 88912"/>
              <a:gd name="adj2" fmla="val 7643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… </a:t>
            </a:r>
            <a:r>
              <a:rPr lang="en-GB" sz="4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oeddet</a:t>
            </a:r>
            <a:r>
              <a:rPr lang="en-GB" sz="4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4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ti</a:t>
            </a:r>
            <a:r>
              <a:rPr lang="en-GB" sz="4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  <a:p>
            <a:pPr algn="ctr"/>
            <a:r>
              <a:rPr lang="en-GB" sz="24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Were you…?</a:t>
            </a:r>
          </a:p>
        </p:txBody>
      </p:sp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CAD34EA9-AF9C-D340-9824-0C748A22342F}"/>
              </a:ext>
            </a:extLst>
          </p:cNvPr>
          <p:cNvSpPr/>
          <p:nvPr/>
        </p:nvSpPr>
        <p:spPr>
          <a:xfrm>
            <a:off x="7173878" y="3906801"/>
            <a:ext cx="4713321" cy="1091813"/>
          </a:xfrm>
          <a:prstGeom prst="wedgeRoundRectCallout">
            <a:avLst>
              <a:gd name="adj1" fmla="val -94806"/>
              <a:gd name="adj2" fmla="val 3711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Ie</a:t>
            </a:r>
            <a:r>
              <a:rPr lang="en-GB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 … </a:t>
            </a:r>
            <a:r>
              <a:rPr lang="en-GB" sz="4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i.</a:t>
            </a:r>
            <a:r>
              <a:rPr lang="en-GB" sz="40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pPr algn="ctr"/>
            <a:r>
              <a:rPr lang="en-GB" sz="24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Yes! I was…</a:t>
            </a: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CE30491D-DC8B-3F44-89AD-0E31E068A631}"/>
              </a:ext>
            </a:extLst>
          </p:cNvPr>
          <p:cNvSpPr/>
          <p:nvPr/>
        </p:nvSpPr>
        <p:spPr>
          <a:xfrm>
            <a:off x="5878286" y="5251516"/>
            <a:ext cx="6313714" cy="1091813"/>
          </a:xfrm>
          <a:prstGeom prst="wedgeRoundRectCallout">
            <a:avLst>
              <a:gd name="adj1" fmla="val -64714"/>
              <a:gd name="adj2" fmla="val -6030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Nage</a:t>
            </a:r>
            <a:r>
              <a:rPr lang="en-GB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 </a:t>
            </a:r>
            <a:r>
              <a:rPr lang="en-GB" sz="4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Nid</a:t>
            </a:r>
            <a:r>
              <a:rPr lang="en-GB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… </a:t>
            </a:r>
            <a:r>
              <a:rPr lang="en-GB" sz="4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i!</a:t>
            </a:r>
          </a:p>
          <a:p>
            <a:pPr algn="ctr"/>
            <a:r>
              <a:rPr lang="en-GB" sz="24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No! I wasn’t…</a:t>
            </a:r>
          </a:p>
        </p:txBody>
      </p:sp>
    </p:spTree>
    <p:extLst>
      <p:ext uri="{BB962C8B-B14F-4D97-AF65-F5344CB8AC3E}">
        <p14:creationId xmlns:p14="http://schemas.microsoft.com/office/powerpoint/2010/main" val="21429627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wasn’t running.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Was she in the school?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Were we absent?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the class today.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</a:t>
              </a:r>
              <a:r>
                <a:rPr lang="en-US" altLang="cy-GB" sz="1600" b="1" dirty="0" err="1">
                  <a:latin typeface="Arial" panose="020B0604020202020204" pitchFamily="34" charset="0"/>
                  <a:cs typeface="Arial" panose="020B0604020202020204" pitchFamily="34" charset="0"/>
                </a:rPr>
                <a:t>Mrs</a:t>
              </a: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 Jones’ class.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didn’t like coffee.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didn’t like water.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quiet.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 were sad. 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was working.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He was cold.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happy.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0493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6D44B67-E55E-224D-BEFD-D41169E78E64}"/>
              </a:ext>
            </a:extLst>
          </p:cNvPr>
          <p:cNvSpPr txBox="1">
            <a:spLocks/>
          </p:cNvSpPr>
          <p:nvPr/>
        </p:nvSpPr>
        <p:spPr>
          <a:xfrm>
            <a:off x="3801895" y="217647"/>
            <a:ext cx="4968380" cy="1110400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F0EB8E5-58DB-054F-B3CB-B2CA78828392}"/>
              </a:ext>
            </a:extLst>
          </p:cNvPr>
          <p:cNvSpPr txBox="1">
            <a:spLocks/>
          </p:cNvSpPr>
          <p:nvPr/>
        </p:nvSpPr>
        <p:spPr>
          <a:xfrm>
            <a:off x="4756404" y="406463"/>
            <a:ext cx="4225550" cy="1010603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4800" dirty="0">
                <a:latin typeface="Marker Felt Thin" charset="0"/>
                <a:ea typeface="Marker Felt Thin" charset="0"/>
                <a:cs typeface="Marker Felt Thin" charset="0"/>
              </a:rPr>
              <a:t>Darlith nesaf...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6DBC27C-02D4-B542-A110-CF12D22F5EB8}"/>
              </a:ext>
            </a:extLst>
          </p:cNvPr>
          <p:cNvSpPr/>
          <p:nvPr/>
        </p:nvSpPr>
        <p:spPr>
          <a:xfrm>
            <a:off x="4138497" y="1728293"/>
            <a:ext cx="4343400" cy="2933064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7</a:t>
            </a:r>
            <a:r>
              <a:rPr lang="en-GB" sz="540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.12.2022</a:t>
            </a:r>
            <a:endParaRPr lang="en-GB" sz="5400" dirty="0">
              <a:solidFill>
                <a:srgbClr val="00206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TL04</a:t>
            </a:r>
          </a:p>
          <a:p>
            <a:pPr algn="ctr"/>
            <a:r>
              <a:rPr lang="en-GB" sz="5400" dirty="0">
                <a:solidFill>
                  <a:srgbClr val="00206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9-11</a:t>
            </a: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dirty="0">
              <a:solidFill>
                <a:srgbClr val="0070C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D3C2E75-EDDD-0240-A6EE-4DB1E897EF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439" y="5061603"/>
            <a:ext cx="2937516" cy="139923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052C1DD-9F8A-104F-84B3-530C6160E4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3135" y="1357748"/>
            <a:ext cx="3734215" cy="395715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AC49FBF-D51E-8348-B2A7-532FA96476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59" y="1608256"/>
            <a:ext cx="3797300" cy="3456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890379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2733</TotalTime>
  <Words>525</Words>
  <Application>Microsoft Macintosh PowerPoint</Application>
  <PresentationFormat>Widescreen</PresentationFormat>
  <Paragraphs>176</Paragraphs>
  <Slides>15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30" baseType="lpstr">
      <vt:lpstr>American Typewriter</vt:lpstr>
      <vt:lpstr>Arial</vt:lpstr>
      <vt:lpstr>Arial Rounded MT Bold</vt:lpstr>
      <vt:lpstr>Calibri</vt:lpstr>
      <vt:lpstr>Calibri Light</vt:lpstr>
      <vt:lpstr>Cavolini</vt:lpstr>
      <vt:lpstr>Century Gothic</vt:lpstr>
      <vt:lpstr>Marker Felt Thin</vt:lpstr>
      <vt:lpstr>MV Boli</vt:lpstr>
      <vt:lpstr>Segoe Print</vt:lpstr>
      <vt:lpstr>Times New Roman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Catrin Evans-Thomas</dc:creator>
  <cp:keywords/>
  <dc:description/>
  <cp:lastModifiedBy>Catrin Evans-Thomas</cp:lastModifiedBy>
  <cp:revision>65</cp:revision>
  <dcterms:created xsi:type="dcterms:W3CDTF">2020-09-30T16:50:28Z</dcterms:created>
  <dcterms:modified xsi:type="dcterms:W3CDTF">2022-11-30T16:53:04Z</dcterms:modified>
  <cp:category/>
</cp:coreProperties>
</file>