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0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openxmlformats.org/officedocument/2006/relationships/metadata/core-properties" Target="docProps/core0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0" r:id="rId2"/>
    <p:sldMasterId id="2147483674" r:id="rId3"/>
    <p:sldMasterId id="2147483694" r:id="rId4"/>
  </p:sldMasterIdLst>
  <p:notesMasterIdLst>
    <p:notesMasterId r:id="rId18"/>
  </p:notesMasterIdLst>
  <p:sldIdLst>
    <p:sldId id="256" r:id="rId5"/>
    <p:sldId id="257" r:id="rId6"/>
    <p:sldId id="258" r:id="rId7"/>
    <p:sldId id="259" r:id="rId8"/>
    <p:sldId id="262" r:id="rId9"/>
    <p:sldId id="263" r:id="rId10"/>
    <p:sldId id="268" r:id="rId11"/>
    <p:sldId id="271" r:id="rId12"/>
    <p:sldId id="270" r:id="rId13"/>
    <p:sldId id="265" r:id="rId14"/>
    <p:sldId id="266" r:id="rId15"/>
    <p:sldId id="272" r:id="rId16"/>
    <p:sldId id="273" r:id="rId17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6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4C8B0E-3191-476E-881C-3E96DACDF84A}" type="datetimeFigureOut">
              <a:rPr lang="en-US" smtClean="0"/>
              <a:t>5/24/2025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79198F-30E5-4ADC-A812-4B1FF34DFF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49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713160" y="539640"/>
            <a:ext cx="4632120" cy="1058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fr-FR" sz="1800" b="0" strike="noStrike" spc="-1">
              <a:solidFill>
                <a:schemeClr val="dk1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397480" y="1055160"/>
            <a:ext cx="3033000" cy="3033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3200" b="0" strike="noStrike" spc="-1">
              <a:solidFill>
                <a:srgbClr val="000000"/>
              </a:solidFill>
              <a:latin typeface="OpenSymbo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USTOM_12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_TITLE_AND_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713160" y="539640"/>
            <a:ext cx="4807080" cy="200376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>
              <a:buNone/>
            </a:pPr>
            <a:r>
              <a:rPr lang="fr-FR" sz="38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5654880" y="1312560"/>
            <a:ext cx="2851920" cy="2851920"/>
          </a:xfrm>
          <a:prstGeom prst="rect">
            <a:avLst/>
          </a:prstGeom>
          <a:noFill/>
          <a:ln w="76320">
            <a:solidFill>
              <a:schemeClr val="lt1"/>
            </a:solidFill>
            <a:round/>
          </a:ln>
        </p:spPr>
        <p:txBody>
          <a:bodyPr lIns="90000" tIns="45000" rIns="90000" bIns="45000" anchor="t">
            <a:normAutofit fontScale="31111" lnSpcReduction="10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733680" y="1967760"/>
            <a:ext cx="4410720" cy="136656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2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151" name="PlaceHolder 2"/>
          <p:cNvSpPr>
            <a:spLocks noGrp="1"/>
          </p:cNvSpPr>
          <p:nvPr>
            <p:ph type="title"/>
          </p:nvPr>
        </p:nvSpPr>
        <p:spPr>
          <a:xfrm>
            <a:off x="789480" y="539640"/>
            <a:ext cx="1046520" cy="133488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fr-FR" sz="4500" b="0" strike="noStrike" spc="-1">
                <a:solidFill>
                  <a:schemeClr val="dk1"/>
                </a:solidFill>
                <a:latin typeface="Archivo Black"/>
                <a:ea typeface="Archivo Black"/>
              </a:rPr>
              <a:t>xx%</a:t>
            </a:r>
            <a:endParaRPr lang="fr-FR" sz="4500" b="0" strike="noStrike" spc="-1">
              <a:solidFill>
                <a:schemeClr val="dk1"/>
              </a:solidFill>
              <a:latin typeface="Arial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 type="body"/>
          </p:nvPr>
        </p:nvSpPr>
        <p:spPr>
          <a:xfrm>
            <a:off x="5397480" y="1055160"/>
            <a:ext cx="3033000" cy="3033000"/>
          </a:xfrm>
          <a:prstGeom prst="rect">
            <a:avLst/>
          </a:prstGeom>
          <a:noFill/>
          <a:ln w="38160">
            <a:solidFill>
              <a:schemeClr val="lt1"/>
            </a:solidFill>
            <a:round/>
          </a:ln>
        </p:spPr>
        <p:txBody>
          <a:bodyPr lIns="90000" tIns="45000" rIns="90000" bIns="45000" anchor="t">
            <a:normAutofit fontScale="50000" lnSpcReduction="20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  <p:grpSp>
        <p:nvGrpSpPr>
          <p:cNvPr id="153" name="Google Shape;17;p3"/>
          <p:cNvGrpSpPr/>
          <p:nvPr/>
        </p:nvGrpSpPr>
        <p:grpSpPr>
          <a:xfrm>
            <a:off x="3660480" y="399960"/>
            <a:ext cx="1309320" cy="257400"/>
            <a:chOff x="3660480" y="399960"/>
            <a:chExt cx="1309320" cy="257400"/>
          </a:xfrm>
        </p:grpSpPr>
        <p:sp>
          <p:nvSpPr>
            <p:cNvPr id="154" name="Google Shape;18;p3"/>
            <p:cNvSpPr/>
            <p:nvPr/>
          </p:nvSpPr>
          <p:spPr>
            <a:xfrm>
              <a:off x="407988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55" name="Google Shape;19;p3"/>
            <p:cNvSpPr/>
            <p:nvPr/>
          </p:nvSpPr>
          <p:spPr>
            <a:xfrm>
              <a:off x="428400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56" name="Google Shape;20;p3"/>
            <p:cNvSpPr/>
            <p:nvPr/>
          </p:nvSpPr>
          <p:spPr>
            <a:xfrm>
              <a:off x="448812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57" name="Google Shape;21;p3"/>
            <p:cNvSpPr/>
            <p:nvPr/>
          </p:nvSpPr>
          <p:spPr>
            <a:xfrm>
              <a:off x="469224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58" name="Google Shape;22;p3"/>
            <p:cNvSpPr/>
            <p:nvPr/>
          </p:nvSpPr>
          <p:spPr>
            <a:xfrm>
              <a:off x="4896360" y="3999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59" name="Google Shape;23;p3"/>
            <p:cNvSpPr/>
            <p:nvPr/>
          </p:nvSpPr>
          <p:spPr>
            <a:xfrm>
              <a:off x="366048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0" name="Google Shape;24;p3"/>
            <p:cNvSpPr/>
            <p:nvPr/>
          </p:nvSpPr>
          <p:spPr>
            <a:xfrm>
              <a:off x="386424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1" name="Google Shape;25;p3"/>
            <p:cNvSpPr/>
            <p:nvPr/>
          </p:nvSpPr>
          <p:spPr>
            <a:xfrm>
              <a:off x="406836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2" name="Google Shape;26;p3"/>
            <p:cNvSpPr/>
            <p:nvPr/>
          </p:nvSpPr>
          <p:spPr>
            <a:xfrm>
              <a:off x="427248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63" name="Google Shape;27;p3"/>
            <p:cNvSpPr/>
            <p:nvPr/>
          </p:nvSpPr>
          <p:spPr>
            <a:xfrm>
              <a:off x="4476600" y="5839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720000" y="1222920"/>
            <a:ext cx="4275720" cy="173376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Autofit/>
          </a:bodyPr>
          <a:lstStyle/>
          <a:p>
            <a:pPr indent="0">
              <a:buNone/>
            </a:pPr>
            <a:r>
              <a:rPr lang="fr-FR" sz="32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  <p:sp>
        <p:nvSpPr>
          <p:cNvPr id="183" name="PlaceHolder 2"/>
          <p:cNvSpPr>
            <a:spLocks noGrp="1"/>
          </p:cNvSpPr>
          <p:nvPr>
            <p:ph type="body"/>
          </p:nvPr>
        </p:nvSpPr>
        <p:spPr>
          <a:xfrm>
            <a:off x="5397480" y="1055160"/>
            <a:ext cx="3033000" cy="3033000"/>
          </a:xfrm>
          <a:prstGeom prst="rect">
            <a:avLst/>
          </a:prstGeom>
          <a:noFill/>
          <a:ln w="38160">
            <a:solidFill>
              <a:schemeClr val="lt1"/>
            </a:solidFill>
            <a:round/>
          </a:ln>
        </p:spPr>
        <p:txBody>
          <a:bodyPr lIns="90000" tIns="45000" rIns="90000" bIns="45000" anchor="t">
            <a:normAutofit fontScale="50000" lnSpcReduction="20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  <p:grpSp>
        <p:nvGrpSpPr>
          <p:cNvPr id="184" name="Google Shape;367;p22"/>
          <p:cNvGrpSpPr/>
          <p:nvPr/>
        </p:nvGrpSpPr>
        <p:grpSpPr>
          <a:xfrm>
            <a:off x="5362560" y="4349160"/>
            <a:ext cx="1309320" cy="257400"/>
            <a:chOff x="5362560" y="4349160"/>
            <a:chExt cx="1309320" cy="257400"/>
          </a:xfrm>
        </p:grpSpPr>
        <p:sp>
          <p:nvSpPr>
            <p:cNvPr id="185" name="Google Shape;368;p22"/>
            <p:cNvSpPr/>
            <p:nvPr/>
          </p:nvSpPr>
          <p:spPr>
            <a:xfrm flipV="1">
              <a:off x="578196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6" name="Google Shape;369;p22"/>
            <p:cNvSpPr/>
            <p:nvPr/>
          </p:nvSpPr>
          <p:spPr>
            <a:xfrm flipV="1">
              <a:off x="598608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7" name="Google Shape;370;p22"/>
            <p:cNvSpPr/>
            <p:nvPr/>
          </p:nvSpPr>
          <p:spPr>
            <a:xfrm flipV="1">
              <a:off x="619020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8" name="Google Shape;371;p22"/>
            <p:cNvSpPr/>
            <p:nvPr/>
          </p:nvSpPr>
          <p:spPr>
            <a:xfrm flipV="1">
              <a:off x="639432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89" name="Google Shape;372;p22"/>
            <p:cNvSpPr/>
            <p:nvPr/>
          </p:nvSpPr>
          <p:spPr>
            <a:xfrm flipV="1">
              <a:off x="6598440" y="4533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90" name="Google Shape;373;p22"/>
            <p:cNvSpPr/>
            <p:nvPr/>
          </p:nvSpPr>
          <p:spPr>
            <a:xfrm flipV="1">
              <a:off x="536256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91" name="Google Shape;374;p22"/>
            <p:cNvSpPr/>
            <p:nvPr/>
          </p:nvSpPr>
          <p:spPr>
            <a:xfrm flipV="1">
              <a:off x="556668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92" name="Google Shape;375;p22"/>
            <p:cNvSpPr/>
            <p:nvPr/>
          </p:nvSpPr>
          <p:spPr>
            <a:xfrm flipV="1">
              <a:off x="577080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93" name="Google Shape;376;p22"/>
            <p:cNvSpPr/>
            <p:nvPr/>
          </p:nvSpPr>
          <p:spPr>
            <a:xfrm flipV="1">
              <a:off x="597492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194" name="Google Shape;377;p22"/>
            <p:cNvSpPr/>
            <p:nvPr/>
          </p:nvSpPr>
          <p:spPr>
            <a:xfrm flipV="1">
              <a:off x="6179040" y="434916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PlaceHolder 1"/>
          <p:cNvSpPr>
            <a:spLocks noGrp="1"/>
          </p:cNvSpPr>
          <p:nvPr>
            <p:ph type="title"/>
          </p:nvPr>
        </p:nvSpPr>
        <p:spPr>
          <a:xfrm>
            <a:off x="713160" y="1013400"/>
            <a:ext cx="6993720" cy="8146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buNone/>
            </a:pPr>
            <a:r>
              <a:rPr lang="fr-FR" sz="3200" b="0" strike="noStrike" spc="-1">
                <a:solidFill>
                  <a:schemeClr val="dk1"/>
                </a:solidFill>
                <a:latin typeface="Arial"/>
              </a:rPr>
              <a:t>Click to edit the title text format</a:t>
            </a:r>
          </a:p>
        </p:txBody>
      </p:sp>
      <p:grpSp>
        <p:nvGrpSpPr>
          <p:cNvPr id="341" name="Google Shape;121;p9"/>
          <p:cNvGrpSpPr/>
          <p:nvPr/>
        </p:nvGrpSpPr>
        <p:grpSpPr>
          <a:xfrm>
            <a:off x="6687360" y="-258840"/>
            <a:ext cx="2947320" cy="5031720"/>
            <a:chOff x="6687360" y="-258840"/>
            <a:chExt cx="2947320" cy="5031720"/>
          </a:xfrm>
        </p:grpSpPr>
        <p:grpSp>
          <p:nvGrpSpPr>
            <p:cNvPr id="342" name="Google Shape;122;p9"/>
            <p:cNvGrpSpPr/>
            <p:nvPr/>
          </p:nvGrpSpPr>
          <p:grpSpPr>
            <a:xfrm>
              <a:off x="7260480" y="4515480"/>
              <a:ext cx="1309680" cy="257400"/>
              <a:chOff x="7260480" y="4515480"/>
              <a:chExt cx="1309680" cy="257400"/>
            </a:xfrm>
          </p:grpSpPr>
          <p:sp>
            <p:nvSpPr>
              <p:cNvPr id="343" name="Google Shape;123;p9"/>
              <p:cNvSpPr/>
              <p:nvPr/>
            </p:nvSpPr>
            <p:spPr>
              <a:xfrm flipV="1">
                <a:off x="7680240" y="4699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344" name="Google Shape;124;p9"/>
              <p:cNvSpPr/>
              <p:nvPr/>
            </p:nvSpPr>
            <p:spPr>
              <a:xfrm flipV="1">
                <a:off x="7884360" y="4699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345" name="Google Shape;125;p9"/>
              <p:cNvSpPr/>
              <p:nvPr/>
            </p:nvSpPr>
            <p:spPr>
              <a:xfrm flipV="1">
                <a:off x="8088480" y="4699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346" name="Google Shape;126;p9"/>
              <p:cNvSpPr/>
              <p:nvPr/>
            </p:nvSpPr>
            <p:spPr>
              <a:xfrm flipV="1">
                <a:off x="8292600" y="4699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347" name="Google Shape;127;p9"/>
              <p:cNvSpPr/>
              <p:nvPr/>
            </p:nvSpPr>
            <p:spPr>
              <a:xfrm flipV="1">
                <a:off x="8496720" y="469944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348" name="Google Shape;128;p9"/>
              <p:cNvSpPr/>
              <p:nvPr/>
            </p:nvSpPr>
            <p:spPr>
              <a:xfrm flipV="1">
                <a:off x="7260480" y="4515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349" name="Google Shape;129;p9"/>
              <p:cNvSpPr/>
              <p:nvPr/>
            </p:nvSpPr>
            <p:spPr>
              <a:xfrm flipV="1">
                <a:off x="7464600" y="4515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350" name="Google Shape;130;p9"/>
              <p:cNvSpPr/>
              <p:nvPr/>
            </p:nvSpPr>
            <p:spPr>
              <a:xfrm flipV="1">
                <a:off x="7668720" y="4515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351" name="Google Shape;131;p9"/>
              <p:cNvSpPr/>
              <p:nvPr/>
            </p:nvSpPr>
            <p:spPr>
              <a:xfrm flipV="1">
                <a:off x="7872840" y="4515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352" name="Google Shape;132;p9"/>
              <p:cNvSpPr/>
              <p:nvPr/>
            </p:nvSpPr>
            <p:spPr>
              <a:xfrm flipV="1">
                <a:off x="8076960" y="4515480"/>
                <a:ext cx="73440" cy="73440"/>
              </a:xfrm>
              <a:prstGeom prst="ellips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25920" bIns="2592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</p:grpSp>
        <p:grpSp>
          <p:nvGrpSpPr>
            <p:cNvPr id="353" name="Google Shape;133;p9"/>
            <p:cNvGrpSpPr/>
            <p:nvPr/>
          </p:nvGrpSpPr>
          <p:grpSpPr>
            <a:xfrm>
              <a:off x="6687360" y="-258840"/>
              <a:ext cx="2947320" cy="2776320"/>
              <a:chOff x="6687360" y="-258840"/>
              <a:chExt cx="2947320" cy="2776320"/>
            </a:xfrm>
          </p:grpSpPr>
          <p:sp>
            <p:nvSpPr>
              <p:cNvPr id="354" name="Google Shape;134;p9"/>
              <p:cNvSpPr/>
              <p:nvPr/>
            </p:nvSpPr>
            <p:spPr>
              <a:xfrm rot="10800000">
                <a:off x="6687360" y="-15120"/>
                <a:ext cx="2456640" cy="2446920"/>
              </a:xfrm>
              <a:prstGeom prst="rtTriangle">
                <a:avLst/>
              </a:prstGeom>
              <a:solidFill>
                <a:schemeClr val="dk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FFFFFF"/>
                  </a:solidFill>
                  <a:latin typeface="OpenSymbol"/>
                </a:endParaRPr>
              </a:p>
            </p:txBody>
          </p:sp>
          <p:sp>
            <p:nvSpPr>
              <p:cNvPr id="355" name="Google Shape;135;p9"/>
              <p:cNvSpPr/>
              <p:nvPr/>
            </p:nvSpPr>
            <p:spPr>
              <a:xfrm rot="13499400" flipH="1">
                <a:off x="7946280" y="807840"/>
                <a:ext cx="1779480" cy="477360"/>
              </a:xfrm>
              <a:prstGeom prst="roundRect">
                <a:avLst>
                  <a:gd name="adj" fmla="val 50000"/>
                </a:avLst>
              </a:prstGeom>
              <a:solidFill>
                <a:schemeClr val="dk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56" name="Google Shape;136;p9"/>
              <p:cNvSpPr/>
              <p:nvPr/>
            </p:nvSpPr>
            <p:spPr>
              <a:xfrm rot="13500000" flipH="1">
                <a:off x="6856920" y="76320"/>
                <a:ext cx="995760" cy="114480"/>
              </a:xfrm>
              <a:prstGeom prst="roundRect">
                <a:avLst>
                  <a:gd name="adj" fmla="val 50000"/>
                </a:avLst>
              </a:prstGeom>
              <a:solidFill>
                <a:schemeClr val="lt1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40680" bIns="4068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57" name="Google Shape;137;p9"/>
              <p:cNvSpPr/>
              <p:nvPr/>
            </p:nvSpPr>
            <p:spPr>
              <a:xfrm rot="10800000" flipH="1">
                <a:off x="6962400" y="272160"/>
                <a:ext cx="1309320" cy="1309320"/>
              </a:xfrm>
              <a:prstGeom prst="ellipse">
                <a:avLst/>
              </a:prstGeom>
              <a:noFill/>
              <a:ln w="9525">
                <a:solidFill>
                  <a:srgbClr val="F8F8F8"/>
                </a:solidFill>
                <a:prstDash val="lgDash"/>
                <a:round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  <p:sp>
            <p:nvSpPr>
              <p:cNvPr id="358" name="Google Shape;138;p9"/>
              <p:cNvSpPr/>
              <p:nvPr/>
            </p:nvSpPr>
            <p:spPr>
              <a:xfrm rot="13499400" flipH="1">
                <a:off x="7652160" y="1609560"/>
                <a:ext cx="1779480" cy="326160"/>
              </a:xfrm>
              <a:prstGeom prst="roundRect">
                <a:avLst>
                  <a:gd name="adj" fmla="val 50000"/>
                </a:avLst>
              </a:prstGeom>
              <a:solidFill>
                <a:schemeClr val="lt2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tIns="91440" bIns="91440" anchor="ctr">
                <a:noAutofit/>
              </a:bodyPr>
              <a:lstStyle/>
              <a:p>
                <a:pPr defTabSz="914400">
                  <a:lnSpc>
                    <a:spcPct val="100000"/>
                  </a:lnSpc>
                  <a:tabLst>
                    <a:tab pos="0" algn="l"/>
                  </a:tabLst>
                </a:pPr>
                <a:endParaRPr lang="en-US" sz="1800" b="0" strike="noStrike" spc="-1">
                  <a:solidFill>
                    <a:srgbClr val="000000"/>
                  </a:solidFill>
                  <a:latin typeface="OpenSymbol"/>
                </a:endParaRPr>
              </a:p>
            </p:txBody>
          </p:sp>
        </p:grpSp>
      </p:grpSp>
      <p:sp>
        <p:nvSpPr>
          <p:cNvPr id="359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4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historicengland.org.uk/images-books/publications/he-future-strategy-2021/he-future-strategy-2021/" TargetMode="Externa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isitbritain.org/" TargetMode="External"/><Relationship Id="rId2" Type="http://schemas.openxmlformats.org/officeDocument/2006/relationships/hyperlink" Target="https://www.unwto.org/" TargetMode="Externa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visitwales.com/inspire-me/feel-hwyl-only-wales" TargetMode="External"/><Relationship Id="rId4" Type="http://schemas.openxmlformats.org/officeDocument/2006/relationships/hyperlink" Target="https://businesswales.gov.wales/tourism/sites/tourism/files/documents/Sense_of_Place_Guidance_v2_EN.p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PlaceHolder 1"/>
          <p:cNvSpPr>
            <a:spLocks noGrp="1"/>
          </p:cNvSpPr>
          <p:nvPr>
            <p:ph type="title"/>
          </p:nvPr>
        </p:nvSpPr>
        <p:spPr>
          <a:xfrm>
            <a:off x="714240" y="733221"/>
            <a:ext cx="3665954" cy="199980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ctr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800" b="1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Legends of </a:t>
            </a:r>
            <a:r>
              <a:rPr lang="en-US" sz="2800" b="1" strike="noStrike" spc="-1" dirty="0" err="1">
                <a:solidFill>
                  <a:schemeClr val="dk1"/>
                </a:solidFill>
                <a:latin typeface="Archivo Black"/>
                <a:ea typeface="Archivo Black"/>
              </a:rPr>
              <a:t>Croeso</a:t>
            </a:r>
            <a:r>
              <a:rPr lang="en-US" sz="2800" b="1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: </a:t>
            </a:r>
            <a:br>
              <a:rPr lang="en-US" sz="2800" b="1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</a:br>
            <a:r>
              <a:rPr lang="en-US" sz="2800" b="1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A Heritage Hospitality </a:t>
            </a:r>
            <a:br>
              <a:rPr lang="en-US" sz="2800" b="1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</a:br>
            <a:r>
              <a:rPr lang="en-US" sz="2800" b="1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Festival</a:t>
            </a:r>
            <a:endParaRPr lang="fr-FR" sz="2800" b="1" strike="noStrike" spc="-1" dirty="0">
              <a:solidFill>
                <a:schemeClr val="dk1"/>
              </a:solidFill>
              <a:latin typeface="Arial"/>
            </a:endParaRPr>
          </a:p>
        </p:txBody>
      </p:sp>
      <p:sp>
        <p:nvSpPr>
          <p:cNvPr id="364" name="PlaceHolder 2"/>
          <p:cNvSpPr>
            <a:spLocks noGrp="1"/>
          </p:cNvSpPr>
          <p:nvPr>
            <p:ph type="subTitle"/>
          </p:nvPr>
        </p:nvSpPr>
        <p:spPr>
          <a:xfrm>
            <a:off x="774229" y="2394606"/>
            <a:ext cx="3989578" cy="1283874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ctr">
            <a:normAutofit fontScale="99423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strike="noStrike" spc="-1" dirty="0">
                <a:solidFill>
                  <a:srgbClr val="000000"/>
                </a:solidFill>
                <a:latin typeface="OpenSymbol"/>
              </a:rPr>
              <a:t>Presented by: Mircea Nicolae Tilica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endParaRPr lang="en-US" sz="1400" spc="-1" dirty="0">
              <a:solidFill>
                <a:srgbClr val="000000"/>
              </a:solidFill>
              <a:latin typeface="OpenSymbol"/>
            </a:endParaRP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strike="noStrike" spc="-1" dirty="0">
                <a:solidFill>
                  <a:srgbClr val="000000"/>
                </a:solidFill>
                <a:latin typeface="OpenSymbol"/>
              </a:rPr>
              <a:t>I can confirm that this presentation is made personally by me and I did not use any AI.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strike="noStrike" spc="-1" dirty="0">
                <a:solidFill>
                  <a:srgbClr val="000000"/>
                </a:solidFill>
                <a:latin typeface="OpenSymbol"/>
              </a:rPr>
              <a:t> </a:t>
            </a:r>
          </a:p>
        </p:txBody>
      </p:sp>
      <p:grpSp>
        <p:nvGrpSpPr>
          <p:cNvPr id="365" name="Google Shape;456;p30"/>
          <p:cNvGrpSpPr/>
          <p:nvPr/>
        </p:nvGrpSpPr>
        <p:grpSpPr>
          <a:xfrm>
            <a:off x="4763807" y="-92990"/>
            <a:ext cx="4380193" cy="5187710"/>
            <a:chOff x="4714200" y="684000"/>
            <a:chExt cx="4429440" cy="4466160"/>
          </a:xfrm>
        </p:grpSpPr>
        <p:sp>
          <p:nvSpPr>
            <p:cNvPr id="366" name="Google Shape;457;p30"/>
            <p:cNvSpPr/>
            <p:nvPr/>
          </p:nvSpPr>
          <p:spPr>
            <a:xfrm flipH="1">
              <a:off x="4714200" y="783360"/>
              <a:ext cx="4429440" cy="4366800"/>
            </a:xfrm>
            <a:prstGeom prst="rtTriangl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367" name="Google Shape;458;p30"/>
            <p:cNvSpPr/>
            <p:nvPr/>
          </p:nvSpPr>
          <p:spPr>
            <a:xfrm rot="18900000">
              <a:off x="7674840" y="130356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68" name="Google Shape;459;p30"/>
            <p:cNvSpPr/>
            <p:nvPr/>
          </p:nvSpPr>
          <p:spPr>
            <a:xfrm rot="18900600">
              <a:off x="4984200" y="327564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69" name="Google Shape;460;p30"/>
            <p:cNvSpPr/>
            <p:nvPr/>
          </p:nvSpPr>
          <p:spPr>
            <a:xfrm rot="18900600">
              <a:off x="7107840" y="209304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70" name="Google Shape;461;p30"/>
            <p:cNvSpPr/>
            <p:nvPr/>
          </p:nvSpPr>
          <p:spPr>
            <a:xfrm rot="18900600">
              <a:off x="6792480" y="124308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71" name="Google Shape;462;p30"/>
            <p:cNvSpPr/>
            <p:nvPr/>
          </p:nvSpPr>
          <p:spPr>
            <a:xfrm rot="18900600">
              <a:off x="5127480" y="384948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grpSp>
        <p:nvGrpSpPr>
          <p:cNvPr id="372" name="Google Shape;463;p30"/>
          <p:cNvGrpSpPr/>
          <p:nvPr/>
        </p:nvGrpSpPr>
        <p:grpSpPr>
          <a:xfrm>
            <a:off x="2669760" y="4362120"/>
            <a:ext cx="1309320" cy="257400"/>
            <a:chOff x="2669760" y="4362120"/>
            <a:chExt cx="1309320" cy="257400"/>
          </a:xfrm>
        </p:grpSpPr>
        <p:sp>
          <p:nvSpPr>
            <p:cNvPr id="373" name="Google Shape;464;p30"/>
            <p:cNvSpPr/>
            <p:nvPr/>
          </p:nvSpPr>
          <p:spPr>
            <a:xfrm>
              <a:off x="3089160" y="4362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374" name="Google Shape;465;p30"/>
            <p:cNvSpPr/>
            <p:nvPr/>
          </p:nvSpPr>
          <p:spPr>
            <a:xfrm>
              <a:off x="3293280" y="4362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375" name="Google Shape;466;p30"/>
            <p:cNvSpPr/>
            <p:nvPr/>
          </p:nvSpPr>
          <p:spPr>
            <a:xfrm>
              <a:off x="3497400" y="4362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376" name="Google Shape;467;p30"/>
            <p:cNvSpPr/>
            <p:nvPr/>
          </p:nvSpPr>
          <p:spPr>
            <a:xfrm>
              <a:off x="3701520" y="4362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377" name="Google Shape;468;p30"/>
            <p:cNvSpPr/>
            <p:nvPr/>
          </p:nvSpPr>
          <p:spPr>
            <a:xfrm>
              <a:off x="3905640" y="436212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378" name="Google Shape;469;p30"/>
            <p:cNvSpPr/>
            <p:nvPr/>
          </p:nvSpPr>
          <p:spPr>
            <a:xfrm>
              <a:off x="2669760" y="454608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379" name="Google Shape;470;p30"/>
            <p:cNvSpPr/>
            <p:nvPr/>
          </p:nvSpPr>
          <p:spPr>
            <a:xfrm>
              <a:off x="2873880" y="454608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380" name="Google Shape;471;p30"/>
            <p:cNvSpPr/>
            <p:nvPr/>
          </p:nvSpPr>
          <p:spPr>
            <a:xfrm>
              <a:off x="3078000" y="454608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381" name="Google Shape;472;p30"/>
            <p:cNvSpPr/>
            <p:nvPr/>
          </p:nvSpPr>
          <p:spPr>
            <a:xfrm>
              <a:off x="3282120" y="454608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382" name="Google Shape;473;p30"/>
            <p:cNvSpPr/>
            <p:nvPr/>
          </p:nvSpPr>
          <p:spPr>
            <a:xfrm>
              <a:off x="3486240" y="4546080"/>
              <a:ext cx="73440" cy="73440"/>
            </a:xfrm>
            <a:prstGeom prst="ellips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25920" bIns="2592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</p:grpSp>
      <p:grpSp>
        <p:nvGrpSpPr>
          <p:cNvPr id="384" name="Google Shape;475;p30"/>
          <p:cNvGrpSpPr/>
          <p:nvPr/>
        </p:nvGrpSpPr>
        <p:grpSpPr>
          <a:xfrm>
            <a:off x="4643640" y="2814840"/>
            <a:ext cx="2188080" cy="1862640"/>
            <a:chOff x="4643640" y="2814840"/>
            <a:chExt cx="2188080" cy="1862640"/>
          </a:xfrm>
        </p:grpSpPr>
        <p:sp>
          <p:nvSpPr>
            <p:cNvPr id="385" name="Google Shape;476;p30"/>
            <p:cNvSpPr/>
            <p:nvPr/>
          </p:nvSpPr>
          <p:spPr>
            <a:xfrm rot="18900000">
              <a:off x="5941080" y="422748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86" name="Google Shape;477;p30"/>
            <p:cNvSpPr/>
            <p:nvPr/>
          </p:nvSpPr>
          <p:spPr>
            <a:xfrm>
              <a:off x="4643640" y="281484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CD3914D5-C69A-093E-2F38-93EDAF2DA0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218" y="635551"/>
            <a:ext cx="3721337" cy="372133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7" name="Google Shape;830;p46"/>
          <p:cNvGrpSpPr/>
          <p:nvPr/>
        </p:nvGrpSpPr>
        <p:grpSpPr>
          <a:xfrm>
            <a:off x="4644000" y="-1800"/>
            <a:ext cx="4500000" cy="4366800"/>
            <a:chOff x="4644000" y="-1800"/>
            <a:chExt cx="4500000" cy="4366800"/>
          </a:xfrm>
        </p:grpSpPr>
        <p:sp>
          <p:nvSpPr>
            <p:cNvPr id="388" name="Google Shape;831;p46"/>
            <p:cNvSpPr/>
            <p:nvPr/>
          </p:nvSpPr>
          <p:spPr>
            <a:xfrm rot="10800000">
              <a:off x="4714560" y="-1800"/>
              <a:ext cx="4429440" cy="4366800"/>
            </a:xfrm>
            <a:prstGeom prst="rtTriangl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389" name="Google Shape;832;p46"/>
            <p:cNvSpPr/>
            <p:nvPr/>
          </p:nvSpPr>
          <p:spPr>
            <a:xfrm rot="13500000" flipH="1">
              <a:off x="7674840" y="372996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90" name="Google Shape;833;p46"/>
            <p:cNvSpPr/>
            <p:nvPr/>
          </p:nvSpPr>
          <p:spPr>
            <a:xfrm rot="13499400" flipH="1">
              <a:off x="4984920" y="154620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91" name="Google Shape;834;p46"/>
            <p:cNvSpPr/>
            <p:nvPr/>
          </p:nvSpPr>
          <p:spPr>
            <a:xfrm rot="13499400" flipH="1">
              <a:off x="7200720" y="213552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92" name="Google Shape;835;p46"/>
            <p:cNvSpPr/>
            <p:nvPr/>
          </p:nvSpPr>
          <p:spPr>
            <a:xfrm rot="13499400" flipH="1">
              <a:off x="7200000" y="30513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93" name="Google Shape;836;p46"/>
            <p:cNvSpPr/>
            <p:nvPr/>
          </p:nvSpPr>
          <p:spPr>
            <a:xfrm rot="13499400" flipH="1">
              <a:off x="5127120" y="8211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94" name="Google Shape;837;p46"/>
            <p:cNvSpPr/>
            <p:nvPr/>
          </p:nvSpPr>
          <p:spPr>
            <a:xfrm rot="10800000" flipH="1">
              <a:off x="4644000" y="73728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95" name="Google Shape;838;p46"/>
            <p:cNvSpPr/>
            <p:nvPr/>
          </p:nvSpPr>
          <p:spPr>
            <a:xfrm rot="13500000" flipH="1">
              <a:off x="6245640" y="80604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396" name="PlaceHolder 1"/>
          <p:cNvSpPr>
            <a:spLocks noGrp="1"/>
          </p:cNvSpPr>
          <p:nvPr>
            <p:ph type="title"/>
          </p:nvPr>
        </p:nvSpPr>
        <p:spPr>
          <a:xfrm>
            <a:off x="402840" y="470750"/>
            <a:ext cx="4276440" cy="638354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 fontScale="90000"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3200" b="1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Introduction</a:t>
            </a:r>
            <a:endParaRPr lang="fr-FR" sz="3200" b="1" strike="noStrike" spc="-1" dirty="0">
              <a:solidFill>
                <a:schemeClr val="dk1"/>
              </a:solidFill>
              <a:latin typeface="Arial"/>
            </a:endParaRPr>
          </a:p>
        </p:txBody>
      </p:sp>
      <p:sp>
        <p:nvSpPr>
          <p:cNvPr id="397" name="PlaceHolder 2"/>
          <p:cNvSpPr>
            <a:spLocks noGrp="1"/>
          </p:cNvSpPr>
          <p:nvPr>
            <p:ph type="subTitle"/>
          </p:nvPr>
        </p:nvSpPr>
        <p:spPr>
          <a:xfrm>
            <a:off x="169824" y="1255810"/>
            <a:ext cx="4704024" cy="3308441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 algn="just">
              <a:buNone/>
            </a:pPr>
            <a:r>
              <a:rPr lang="en-US" sz="1200" b="1" dirty="0"/>
              <a:t>Theme:</a:t>
            </a:r>
            <a:r>
              <a:rPr lang="en-US" sz="1200" dirty="0"/>
              <a:t> Celebrating the Year of </a:t>
            </a:r>
            <a:r>
              <a:rPr lang="en-US" sz="1200" dirty="0" err="1"/>
              <a:t>Croeso</a:t>
            </a:r>
            <a:r>
              <a:rPr lang="en-US" sz="1200" dirty="0"/>
              <a:t> 2025</a:t>
            </a:r>
          </a:p>
          <a:p>
            <a:pPr indent="0" algn="just">
              <a:buNone/>
            </a:pPr>
            <a:r>
              <a:rPr lang="en-US" sz="1200" b="1" dirty="0"/>
              <a:t>Date &amp; Location:</a:t>
            </a:r>
            <a:r>
              <a:rPr lang="en-US" sz="1200" dirty="0"/>
              <a:t> 3–5 July 2025 | Conwy Castle, North Wales</a:t>
            </a:r>
          </a:p>
          <a:p>
            <a:pPr indent="0" algn="just">
              <a:buNone/>
            </a:pPr>
            <a:r>
              <a:rPr lang="en-US" sz="1200" b="1" strike="noStrike" spc="-1" dirty="0">
                <a:solidFill>
                  <a:schemeClr val="dk1"/>
                </a:solidFill>
                <a:ea typeface="Manrope"/>
              </a:rPr>
              <a:t>Purpose:</a:t>
            </a:r>
            <a:r>
              <a:rPr lang="en-US" sz="1200" b="0" strike="noStrike" spc="-1" dirty="0">
                <a:solidFill>
                  <a:schemeClr val="dk1"/>
                </a:solidFill>
                <a:ea typeface="Manrope"/>
              </a:rPr>
              <a:t> Present a feasibility study for an original MICE event in hospitality</a:t>
            </a:r>
          </a:p>
          <a:p>
            <a:pPr indent="0" algn="just">
              <a:buNone/>
            </a:pPr>
            <a:r>
              <a:rPr lang="en-US" sz="1200" b="1" strike="noStrike" spc="-1" dirty="0">
                <a:solidFill>
                  <a:schemeClr val="dk1"/>
                </a:solidFill>
                <a:ea typeface="Manrope"/>
              </a:rPr>
              <a:t>Focus:</a:t>
            </a:r>
            <a:r>
              <a:rPr lang="en-US" sz="1200" b="0" strike="noStrike" spc="-1" dirty="0">
                <a:solidFill>
                  <a:schemeClr val="dk1"/>
                </a:solidFill>
                <a:ea typeface="Manrope"/>
              </a:rPr>
              <a:t> Promoting </a:t>
            </a:r>
            <a:r>
              <a:rPr lang="en-US" sz="1200" b="0" strike="noStrike" spc="-1" dirty="0" err="1">
                <a:solidFill>
                  <a:schemeClr val="dk1"/>
                </a:solidFill>
                <a:ea typeface="Manrope"/>
              </a:rPr>
              <a:t>Wales’</a:t>
            </a:r>
            <a:r>
              <a:rPr lang="en-US" sz="1200" b="0" strike="noStrike" spc="-1" dirty="0">
                <a:solidFill>
                  <a:schemeClr val="dk1"/>
                </a:solidFill>
                <a:ea typeface="Manrope"/>
              </a:rPr>
              <a:t> cultural welcome (</a:t>
            </a:r>
            <a:r>
              <a:rPr lang="en-US" sz="1200" b="0" strike="noStrike" spc="-1" dirty="0" err="1">
                <a:solidFill>
                  <a:schemeClr val="dk1"/>
                </a:solidFill>
                <a:ea typeface="Manrope"/>
              </a:rPr>
              <a:t>Croeso</a:t>
            </a:r>
            <a:r>
              <a:rPr lang="en-US" sz="1200" b="0" strike="noStrike" spc="-1" dirty="0">
                <a:solidFill>
                  <a:schemeClr val="dk1"/>
                </a:solidFill>
                <a:ea typeface="Manrope"/>
              </a:rPr>
              <a:t>) to an international audience</a:t>
            </a:r>
          </a:p>
          <a:p>
            <a:pPr indent="0" algn="just">
              <a:buNone/>
            </a:pPr>
            <a:r>
              <a:rPr lang="en-US" sz="1200" b="1" strike="noStrike" spc="-1" dirty="0">
                <a:solidFill>
                  <a:schemeClr val="dk1"/>
                </a:solidFill>
                <a:ea typeface="Manrope"/>
              </a:rPr>
              <a:t>Overview:</a:t>
            </a:r>
            <a:r>
              <a:rPr lang="en-US" sz="1200" b="0" strike="noStrike" spc="-1" dirty="0">
                <a:solidFill>
                  <a:schemeClr val="dk1"/>
                </a:solidFill>
                <a:ea typeface="Manrope"/>
              </a:rPr>
              <a:t> Event content, market factors, operational setup, and financial viability</a:t>
            </a:r>
          </a:p>
          <a:p>
            <a:pPr indent="0" algn="just">
              <a:buNone/>
            </a:pPr>
            <a:r>
              <a:rPr lang="en-US" sz="1200" b="1" strike="noStrike" spc="-1" dirty="0">
                <a:solidFill>
                  <a:schemeClr val="dk1"/>
                </a:solidFill>
                <a:ea typeface="Manrope"/>
              </a:rPr>
              <a:t>Goal: </a:t>
            </a:r>
            <a:r>
              <a:rPr lang="en-US" sz="1200" b="0" strike="noStrike" spc="-1" dirty="0">
                <a:solidFill>
                  <a:schemeClr val="dk1"/>
                </a:solidFill>
                <a:ea typeface="Manrope"/>
              </a:rPr>
              <a:t>Showcase hidden Welsh hospitality history through immersive storytelling</a:t>
            </a:r>
          </a:p>
          <a:p>
            <a:pPr indent="0" algn="just">
              <a:buNone/>
            </a:pPr>
            <a:r>
              <a:rPr lang="en-US" sz="1200" b="1" kern="0" dirty="0">
                <a:effectLst/>
                <a:ea typeface="Times New Roman" panose="02020603050405020304" pitchFamily="18" charset="0"/>
              </a:rPr>
              <a:t>Cultural Capital Theory: </a:t>
            </a:r>
            <a:endParaRPr lang="en-US" sz="1200" kern="0" dirty="0">
              <a:effectLst/>
              <a:ea typeface="Times New Roman" panose="02020603050405020304" pitchFamily="18" charset="0"/>
            </a:endParaRPr>
          </a:p>
          <a:p>
            <a:pPr indent="0" algn="just">
              <a:buNone/>
            </a:pPr>
            <a:r>
              <a:rPr lang="en-US" sz="1200" kern="0" dirty="0">
                <a:effectLst/>
                <a:ea typeface="Times New Roman" panose="02020603050405020304" pitchFamily="18" charset="0"/>
              </a:rPr>
              <a:t>By showcasing untold heritage and traditions, the event increases cultural value and knowledge sharing (Bihari, 2023;Tan, 2017;Guillory, 2023) </a:t>
            </a:r>
          </a:p>
          <a:p>
            <a:pPr indent="0" algn="just">
              <a:buNone/>
            </a:pPr>
            <a:endParaRPr kumimoji="0" lang="en-US" altLang="en-US" sz="1200" strike="noStrike" cap="none" normalizeH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3C15A3-28DF-3B98-2330-8D00BB0A51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136" y="1007327"/>
            <a:ext cx="2786046" cy="2786046"/>
          </a:xfrm>
          <a:prstGeom prst="ellipse">
            <a:avLst/>
          </a:prstGeom>
          <a:ln w="3175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" name="Google Shape;529;p35"/>
          <p:cNvGrpSpPr/>
          <p:nvPr/>
        </p:nvGrpSpPr>
        <p:grpSpPr>
          <a:xfrm>
            <a:off x="3979080" y="6840"/>
            <a:ext cx="5164200" cy="5143320"/>
            <a:chOff x="3979080" y="6840"/>
            <a:chExt cx="5164200" cy="5143320"/>
          </a:xfrm>
        </p:grpSpPr>
        <p:sp>
          <p:nvSpPr>
            <p:cNvPr id="400" name="Google Shape;530;p35"/>
            <p:cNvSpPr/>
            <p:nvPr/>
          </p:nvSpPr>
          <p:spPr>
            <a:xfrm flipH="1">
              <a:off x="3978720" y="6840"/>
              <a:ext cx="5164200" cy="5143320"/>
            </a:xfrm>
            <a:prstGeom prst="rtTriangl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401" name="Google Shape;531;p35"/>
            <p:cNvSpPr/>
            <p:nvPr/>
          </p:nvSpPr>
          <p:spPr>
            <a:xfrm rot="18900600">
              <a:off x="4520880" y="364752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02" name="Google Shape;532;p35"/>
            <p:cNvSpPr/>
            <p:nvPr/>
          </p:nvSpPr>
          <p:spPr>
            <a:xfrm rot="18900600">
              <a:off x="7184160" y="224532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03" name="Google Shape;533;p35"/>
            <p:cNvSpPr/>
            <p:nvPr/>
          </p:nvSpPr>
          <p:spPr>
            <a:xfrm rot="18900600">
              <a:off x="6716520" y="11667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04" name="Google Shape;534;p35"/>
            <p:cNvSpPr/>
            <p:nvPr/>
          </p:nvSpPr>
          <p:spPr>
            <a:xfrm rot="18900600">
              <a:off x="5940360" y="35715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05" name="Google Shape;535;p35"/>
            <p:cNvSpPr/>
            <p:nvPr/>
          </p:nvSpPr>
          <p:spPr>
            <a:xfrm>
              <a:off x="6778080" y="289116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406" name="PlaceHolder 1"/>
          <p:cNvSpPr>
            <a:spLocks noGrp="1"/>
          </p:cNvSpPr>
          <p:nvPr>
            <p:ph type="title"/>
          </p:nvPr>
        </p:nvSpPr>
        <p:spPr>
          <a:xfrm>
            <a:off x="1689246" y="535247"/>
            <a:ext cx="4409640" cy="803084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2800" b="1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Event Overview</a:t>
            </a:r>
            <a:endParaRPr lang="fr-FR" sz="2800" b="1" strike="noStrike" spc="-1" dirty="0">
              <a:solidFill>
                <a:schemeClr val="dk1"/>
              </a:solidFill>
              <a:latin typeface="Arial"/>
            </a:endParaRPr>
          </a:p>
        </p:txBody>
      </p:sp>
      <p:sp>
        <p:nvSpPr>
          <p:cNvPr id="408" name="PlaceHolder 3"/>
          <p:cNvSpPr>
            <a:spLocks noGrp="1"/>
          </p:cNvSpPr>
          <p:nvPr>
            <p:ph type="title"/>
          </p:nvPr>
        </p:nvSpPr>
        <p:spPr>
          <a:xfrm>
            <a:off x="548571" y="295886"/>
            <a:ext cx="1047240" cy="133308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rm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4500" b="0" strike="noStrike" spc="-1">
                <a:solidFill>
                  <a:schemeClr val="dk1"/>
                </a:solidFill>
                <a:latin typeface="Archivo Black"/>
                <a:ea typeface="Archivo Black"/>
              </a:rPr>
              <a:t>01</a:t>
            </a:r>
            <a:endParaRPr lang="fr-FR" sz="4500" b="0" strike="noStrike" spc="-1">
              <a:solidFill>
                <a:schemeClr val="dk1"/>
              </a:solidFill>
              <a:latin typeface="Arial"/>
            </a:endParaRPr>
          </a:p>
        </p:txBody>
      </p:sp>
      <p:sp>
        <p:nvSpPr>
          <p:cNvPr id="409" name="Google Shape;539;p35"/>
          <p:cNvSpPr/>
          <p:nvPr/>
        </p:nvSpPr>
        <p:spPr>
          <a:xfrm>
            <a:off x="5397480" y="1055160"/>
            <a:ext cx="3033000" cy="3033000"/>
          </a:xfrm>
          <a:prstGeom prst="ellipse">
            <a:avLst/>
          </a:prstGeom>
          <a:blipFill rotWithShape="0">
            <a:blip r:embed="rId2"/>
            <a:srcRect/>
            <a:stretch/>
          </a:blipFill>
          <a:ln w="38100">
            <a:solidFill>
              <a:srgbClr val="F8F8F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OpenSymbol"/>
            </a:endParaRPr>
          </a:p>
        </p:txBody>
      </p:sp>
      <p:grpSp>
        <p:nvGrpSpPr>
          <p:cNvPr id="410" name="Google Shape;540;p35"/>
          <p:cNvGrpSpPr/>
          <p:nvPr/>
        </p:nvGrpSpPr>
        <p:grpSpPr>
          <a:xfrm>
            <a:off x="5405400" y="1044360"/>
            <a:ext cx="3160080" cy="3290760"/>
            <a:chOff x="5405400" y="1044360"/>
            <a:chExt cx="3160080" cy="3290760"/>
          </a:xfrm>
        </p:grpSpPr>
        <p:sp>
          <p:nvSpPr>
            <p:cNvPr id="411" name="Google Shape;541;p35"/>
            <p:cNvSpPr/>
            <p:nvPr/>
          </p:nvSpPr>
          <p:spPr>
            <a:xfrm rot="18900000">
              <a:off x="7674840" y="137952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12" name="Google Shape;542;p35"/>
            <p:cNvSpPr/>
            <p:nvPr/>
          </p:nvSpPr>
          <p:spPr>
            <a:xfrm rot="18900000">
              <a:off x="5299920" y="388512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2" name="Subtitle 1">
            <a:extLst>
              <a:ext uri="{FF2B5EF4-FFF2-40B4-BE49-F238E27FC236}">
                <a16:creationId xmlns:a16="http://schemas.microsoft.com/office/drawing/2014/main" id="{DF8CC2A0-0C97-D8D1-625B-B04BF593DB6E}"/>
              </a:ext>
            </a:extLst>
          </p:cNvPr>
          <p:cNvSpPr>
            <a:spLocks noGrp="1" noChangeArrowheads="1"/>
          </p:cNvSpPr>
          <p:nvPr>
            <p:ph type="subTitle"/>
          </p:nvPr>
        </p:nvSpPr>
        <p:spPr bwMode="auto">
          <a:xfrm>
            <a:off x="158879" y="2061977"/>
            <a:ext cx="4563375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Event Name: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Legends of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Croeso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en-US" sz="1200" b="1" dirty="0">
                <a:latin typeface="Arial" panose="020B0604020202020204" pitchFamily="34" charset="0"/>
              </a:rPr>
              <a:t>T</a:t>
            </a: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heme: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Local heroes &amp; hidden stories in Welsh hospitality history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Type: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Heritage storytelling festival (MICE: Meetings, Incentives, Conferences, Exhibitions)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Activities: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Theatre, workshops, historical reenactments, cultural walks, food stalls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Target Audience: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Travel trade, hospitality pros, media, researchers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sz="1200" b="1" kern="0" dirty="0">
                <a:effectLst/>
                <a:ea typeface="Times New Roman" panose="02020603050405020304" pitchFamily="18" charset="0"/>
              </a:rPr>
              <a:t>Sense of Place Theory</a:t>
            </a:r>
            <a:r>
              <a:rPr lang="en-US" sz="1200" kern="0" dirty="0">
                <a:effectLst/>
                <a:ea typeface="Times New Roman" panose="02020603050405020304" pitchFamily="18" charset="0"/>
              </a:rPr>
              <a:t> (Relph, 1997):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sz="1200" kern="0" dirty="0">
                <a:effectLst/>
                <a:ea typeface="Times New Roman" panose="02020603050405020304" pitchFamily="18" charset="0"/>
              </a:rPr>
              <a:t>The festival reinforces emotional and cultural ties to a location, fostering deeper visitor identity with Conwy (Koenig-Lewis et al., 2022;Kamruzzaman et al., 2025)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PlaceHolder 1"/>
          <p:cNvSpPr>
            <a:spLocks noGrp="1"/>
          </p:cNvSpPr>
          <p:nvPr>
            <p:ph type="title"/>
          </p:nvPr>
        </p:nvSpPr>
        <p:spPr>
          <a:xfrm>
            <a:off x="371406" y="947807"/>
            <a:ext cx="6990840" cy="8186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800" b="1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Strategic Purpose</a:t>
            </a:r>
            <a:endParaRPr lang="fr-FR" sz="2800" b="1" strike="noStrike" spc="-1" dirty="0">
              <a:solidFill>
                <a:schemeClr val="dk1"/>
              </a:solidFill>
              <a:latin typeface="Arial"/>
            </a:endParaRPr>
          </a:p>
        </p:txBody>
      </p:sp>
      <p:sp>
        <p:nvSpPr>
          <p:cNvPr id="414" name="PlaceHolder 2"/>
          <p:cNvSpPr>
            <a:spLocks noGrp="1"/>
          </p:cNvSpPr>
          <p:nvPr>
            <p:ph type="subTitle"/>
          </p:nvPr>
        </p:nvSpPr>
        <p:spPr>
          <a:xfrm>
            <a:off x="295126" y="1890793"/>
            <a:ext cx="7802738" cy="2519872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 marL="400050" indent="-171450">
              <a:lnSpc>
                <a:spcPct val="100000"/>
              </a:lnSpc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en-US" sz="1200" b="0" strike="noStrike" spc="-1" dirty="0">
                <a:solidFill>
                  <a:schemeClr val="dk1"/>
                </a:solidFill>
                <a:ea typeface="Manrope"/>
              </a:rPr>
              <a:t>Heritage storytelling is a key driver of place branding and sustainable tourism </a:t>
            </a:r>
            <a:r>
              <a:rPr lang="en-US" sz="1200" strike="noStrike" spc="-1" dirty="0">
                <a:solidFill>
                  <a:schemeClr val="dk1"/>
                </a:solidFill>
                <a:ea typeface="Manrope"/>
              </a:rPr>
              <a:t>(Richards, 2018)</a:t>
            </a:r>
          </a:p>
          <a:p>
            <a:pPr marL="400050" indent="-171450">
              <a:lnSpc>
                <a:spcPct val="100000"/>
              </a:lnSpc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en" sz="1200" b="0" strike="noStrike" spc="-1" dirty="0">
                <a:solidFill>
                  <a:schemeClr val="dk1"/>
                </a:solidFill>
                <a:ea typeface="Manrope"/>
              </a:rPr>
              <a:t>The Legends of Croeso festival aims to merge heritage-based storytelling with cultural tourism, specifically highlighting Welsh hospitality. </a:t>
            </a:r>
          </a:p>
          <a:p>
            <a:pPr marL="400050" indent="-171450">
              <a:lnSpc>
                <a:spcPct val="100000"/>
              </a:lnSpc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en-US" sz="1200" spc="-1" dirty="0">
                <a:solidFill>
                  <a:schemeClr val="dk1"/>
                </a:solidFill>
                <a:ea typeface="Manrope"/>
              </a:rPr>
              <a:t>C</a:t>
            </a:r>
            <a:r>
              <a:rPr lang="en-US" sz="1200" b="0" strike="noStrike" spc="-1" dirty="0">
                <a:solidFill>
                  <a:schemeClr val="dk1"/>
                </a:solidFill>
                <a:ea typeface="Manrope"/>
              </a:rPr>
              <a:t>ultural narratives rooted in local heritage can significantly enhance the authenticity and depth of tourist experiences, fostering emotional and intellectual engagement with the destination </a:t>
            </a:r>
            <a:r>
              <a:rPr lang="en-US" sz="1200" strike="noStrike" spc="-1" dirty="0">
                <a:solidFill>
                  <a:schemeClr val="dk1"/>
                </a:solidFill>
                <a:ea typeface="Manrope"/>
              </a:rPr>
              <a:t>(Richards, 2020)</a:t>
            </a:r>
            <a:endParaRPr lang="en" sz="1200" strike="noStrike" spc="-1" dirty="0">
              <a:solidFill>
                <a:schemeClr val="dk1"/>
              </a:solidFill>
              <a:ea typeface="Manrope"/>
            </a:endParaRPr>
          </a:p>
          <a:p>
            <a:pPr marL="400050" indent="-171450">
              <a:lnSpc>
                <a:spcPct val="100000"/>
              </a:lnSpc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en" sz="1200" b="0" strike="noStrike" spc="-1" dirty="0">
                <a:solidFill>
                  <a:schemeClr val="dk1"/>
                </a:solidFill>
                <a:ea typeface="Manrope"/>
              </a:rPr>
              <a:t>This initiative aims to reinvent tourism in the region by unveiling local legends and untold stories, thereby cultivating community pride while fostering a deeper visitor experience </a:t>
            </a:r>
            <a:r>
              <a:rPr lang="en-US" sz="1200" strike="noStrike" spc="-1" dirty="0">
                <a:solidFill>
                  <a:schemeClr val="dk1"/>
                </a:solidFill>
                <a:ea typeface="Manrope"/>
              </a:rPr>
              <a:t>(Semwal et al., 2024)</a:t>
            </a:r>
            <a:r>
              <a:rPr lang="en" sz="1200" b="0" strike="noStrike" spc="-1" dirty="0">
                <a:solidFill>
                  <a:schemeClr val="dk1"/>
                </a:solidFill>
                <a:ea typeface="Manrope"/>
              </a:rPr>
              <a:t>.</a:t>
            </a:r>
          </a:p>
          <a:p>
            <a:pPr marL="400050" indent="-171450">
              <a:lnSpc>
                <a:spcPct val="100000"/>
              </a:lnSpc>
              <a:buFont typeface="Wingdings" panose="05000000000000000000" pitchFamily="2" charset="2"/>
              <a:buChar char="v"/>
              <a:tabLst>
                <a:tab pos="0" algn="l"/>
              </a:tabLst>
            </a:pPr>
            <a:r>
              <a:rPr lang="en-US" sz="1200" dirty="0"/>
              <a:t>This event promote inclusive narratives and Welsh “Sense of Place” (Wales, 2016)</a:t>
            </a:r>
            <a:endParaRPr lang="en-US" sz="1200" strike="noStrike" spc="-1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oogle Shape;529;p35"/>
          <p:cNvGrpSpPr/>
          <p:nvPr/>
        </p:nvGrpSpPr>
        <p:grpSpPr>
          <a:xfrm>
            <a:off x="3979080" y="6840"/>
            <a:ext cx="5164200" cy="5143320"/>
            <a:chOff x="3979080" y="6840"/>
            <a:chExt cx="5164200" cy="5143320"/>
          </a:xfrm>
        </p:grpSpPr>
        <p:sp>
          <p:nvSpPr>
            <p:cNvPr id="430" name="Google Shape;530;p35"/>
            <p:cNvSpPr/>
            <p:nvPr/>
          </p:nvSpPr>
          <p:spPr>
            <a:xfrm flipH="1">
              <a:off x="3978720" y="6840"/>
              <a:ext cx="5164200" cy="5143320"/>
            </a:xfrm>
            <a:prstGeom prst="rtTriangl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431" name="Google Shape;531;p35"/>
            <p:cNvSpPr/>
            <p:nvPr/>
          </p:nvSpPr>
          <p:spPr>
            <a:xfrm rot="18900600">
              <a:off x="4520880" y="364752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32" name="Google Shape;532;p35"/>
            <p:cNvSpPr/>
            <p:nvPr/>
          </p:nvSpPr>
          <p:spPr>
            <a:xfrm rot="18900600">
              <a:off x="7184160" y="224532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33" name="Google Shape;533;p35"/>
            <p:cNvSpPr/>
            <p:nvPr/>
          </p:nvSpPr>
          <p:spPr>
            <a:xfrm rot="18900600">
              <a:off x="6716520" y="11667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34" name="Google Shape;534;p35"/>
            <p:cNvSpPr/>
            <p:nvPr/>
          </p:nvSpPr>
          <p:spPr>
            <a:xfrm rot="18900600">
              <a:off x="5940360" y="35715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35" name="Google Shape;535;p35"/>
            <p:cNvSpPr/>
            <p:nvPr/>
          </p:nvSpPr>
          <p:spPr>
            <a:xfrm>
              <a:off x="6778080" y="289116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436" name="PlaceHolder 1"/>
          <p:cNvSpPr>
            <a:spLocks noGrp="1"/>
          </p:cNvSpPr>
          <p:nvPr>
            <p:ph type="title"/>
          </p:nvPr>
        </p:nvSpPr>
        <p:spPr>
          <a:xfrm>
            <a:off x="1686186" y="652304"/>
            <a:ext cx="4409640" cy="7138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2800" b="1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Market Analysis</a:t>
            </a:r>
            <a:endParaRPr lang="fr-FR" sz="2800" b="0" strike="noStrike" spc="-1" dirty="0">
              <a:solidFill>
                <a:schemeClr val="dk1"/>
              </a:solidFill>
              <a:latin typeface="Arial"/>
            </a:endParaRPr>
          </a:p>
        </p:txBody>
      </p:sp>
      <p:sp>
        <p:nvSpPr>
          <p:cNvPr id="437" name="PlaceHolder 2"/>
          <p:cNvSpPr>
            <a:spLocks noGrp="1"/>
          </p:cNvSpPr>
          <p:nvPr>
            <p:ph type="subTitle"/>
          </p:nvPr>
        </p:nvSpPr>
        <p:spPr>
          <a:xfrm>
            <a:off x="116237" y="2014780"/>
            <a:ext cx="5246079" cy="20805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200" b="1" dirty="0"/>
              <a:t>Target Markets: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200" dirty="0"/>
              <a:t>International hospitality delegates (UK, Europe, US, and East Asia)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200" dirty="0"/>
              <a:t>Cultural &amp; heritage tourists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200" dirty="0"/>
              <a:t>Tour operators and media professionals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200" dirty="0"/>
              <a:t>Academic and tourism researchers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200" b="1" dirty="0"/>
              <a:t>Demand Drivers: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200" dirty="0"/>
              <a:t>Experiential tourism trend  (UNWTO, 2023)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200" dirty="0"/>
              <a:t>Focus on female and hidden heritage (England, 2021)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200" dirty="0"/>
              <a:t>2025 “Year of </a:t>
            </a:r>
            <a:r>
              <a:rPr lang="en-US" sz="1200" dirty="0" err="1"/>
              <a:t>Croeso</a:t>
            </a:r>
            <a:r>
              <a:rPr lang="en-US" sz="1200" dirty="0"/>
              <a:t>” support 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endParaRPr lang="en-US" sz="1200" b="0" strike="noStrike" spc="-1" dirty="0">
              <a:solidFill>
                <a:srgbClr val="000000"/>
              </a:solidFill>
            </a:endParaRPr>
          </a:p>
          <a:p>
            <a:pPr indent="0" algn="ctr">
              <a:lnSpc>
                <a:spcPct val="100000"/>
              </a:lnSpc>
              <a:buNone/>
            </a:pPr>
            <a:endParaRPr lang="en-US" sz="1200" b="0" strike="noStrike" spc="-1" dirty="0">
              <a:solidFill>
                <a:schemeClr val="dk1"/>
              </a:solidFill>
              <a:ea typeface="Manrope"/>
            </a:endParaRPr>
          </a:p>
        </p:txBody>
      </p:sp>
      <p:sp>
        <p:nvSpPr>
          <p:cNvPr id="438" name="PlaceHolder 3"/>
          <p:cNvSpPr>
            <a:spLocks noGrp="1"/>
          </p:cNvSpPr>
          <p:nvPr>
            <p:ph type="title"/>
          </p:nvPr>
        </p:nvSpPr>
        <p:spPr>
          <a:xfrm>
            <a:off x="476619" y="282947"/>
            <a:ext cx="1047240" cy="133308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rm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4500" b="0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02</a:t>
            </a:r>
            <a:endParaRPr lang="fr-FR" sz="4500" b="0" strike="noStrike" spc="-1" dirty="0">
              <a:solidFill>
                <a:schemeClr val="dk1"/>
              </a:solidFill>
              <a:latin typeface="Arial"/>
            </a:endParaRPr>
          </a:p>
        </p:txBody>
      </p:sp>
      <p:sp>
        <p:nvSpPr>
          <p:cNvPr id="439" name="Google Shape;539;p35"/>
          <p:cNvSpPr/>
          <p:nvPr/>
        </p:nvSpPr>
        <p:spPr>
          <a:xfrm>
            <a:off x="5397480" y="1055160"/>
            <a:ext cx="3033000" cy="3033000"/>
          </a:xfrm>
          <a:prstGeom prst="ellipse">
            <a:avLst/>
          </a:prstGeom>
          <a:blipFill rotWithShape="0">
            <a:blip r:embed="rId2"/>
            <a:srcRect/>
            <a:stretch/>
          </a:blipFill>
          <a:ln w="38100">
            <a:solidFill>
              <a:srgbClr val="F8F8F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OpenSymbol"/>
            </a:endParaRPr>
          </a:p>
        </p:txBody>
      </p:sp>
      <p:grpSp>
        <p:nvGrpSpPr>
          <p:cNvPr id="440" name="Google Shape;540;p35"/>
          <p:cNvGrpSpPr/>
          <p:nvPr/>
        </p:nvGrpSpPr>
        <p:grpSpPr>
          <a:xfrm>
            <a:off x="5405400" y="1044360"/>
            <a:ext cx="3160080" cy="3290760"/>
            <a:chOff x="5405400" y="1044360"/>
            <a:chExt cx="3160080" cy="3290760"/>
          </a:xfrm>
        </p:grpSpPr>
        <p:sp>
          <p:nvSpPr>
            <p:cNvPr id="441" name="Google Shape;541;p35"/>
            <p:cNvSpPr/>
            <p:nvPr/>
          </p:nvSpPr>
          <p:spPr>
            <a:xfrm rot="18900000">
              <a:off x="7674840" y="137952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42" name="Google Shape;542;p35"/>
            <p:cNvSpPr/>
            <p:nvPr/>
          </p:nvSpPr>
          <p:spPr>
            <a:xfrm rot="18900000">
              <a:off x="5299920" y="388512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PlaceHolder 1"/>
          <p:cNvSpPr>
            <a:spLocks noGrp="1"/>
          </p:cNvSpPr>
          <p:nvPr>
            <p:ph type="title"/>
          </p:nvPr>
        </p:nvSpPr>
        <p:spPr>
          <a:xfrm>
            <a:off x="659995" y="560349"/>
            <a:ext cx="6990840" cy="8186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3200" b="1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Market Analysis</a:t>
            </a:r>
            <a:endParaRPr lang="fr-FR" sz="3200" b="1" strike="noStrike" spc="-1" dirty="0">
              <a:solidFill>
                <a:schemeClr val="dk1"/>
              </a:solidFill>
              <a:latin typeface="Arial"/>
            </a:endParaRPr>
          </a:p>
        </p:txBody>
      </p:sp>
      <p:sp>
        <p:nvSpPr>
          <p:cNvPr id="444" name="PlaceHolder 2"/>
          <p:cNvSpPr>
            <a:spLocks noGrp="1"/>
          </p:cNvSpPr>
          <p:nvPr>
            <p:ph type="subTitle"/>
          </p:nvPr>
        </p:nvSpPr>
        <p:spPr>
          <a:xfrm>
            <a:off x="123987" y="1208509"/>
            <a:ext cx="7942881" cy="3564969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 fontScale="92500" lnSpcReduction="10000"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Competition: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Eisteddfod and regional arts festivals attract over 150,000+ attendees annually, showing strong cultural tourism demand </a:t>
            </a:r>
            <a:r>
              <a:rPr kumimoji="0" lang="en-US" altLang="en-US" sz="1300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</a:rPr>
              <a:t>(Wales, 2022)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These events primarily serve domestic markets, leaving a gap for internationally targeted MICE offerings </a:t>
            </a:r>
            <a:r>
              <a:rPr kumimoji="0" lang="en-US" altLang="en-US" sz="1300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</a:rPr>
              <a:t>(GOVERNMENT, 2021)</a:t>
            </a: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13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Differentiation:</a:t>
            </a:r>
            <a:endParaRPr lang="en-US" altLang="en-US" sz="1300" dirty="0"/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MICE tourism in the UK is projected to grow by 5.3% annually post-COVID, driven by heritage-rich destinations </a:t>
            </a:r>
            <a:endParaRPr kumimoji="0" lang="en-US" altLang="en-US" sz="1300" strike="noStrike" cap="none" normalizeH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Combining theatre, training, and tourism creates a unique format, enhancing delegate engagement and learning outcomes </a:t>
            </a: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Events at UNESCO heritage sites like Conwy Castle can boost attendance by 25–30% due to global brand appeal </a:t>
            </a:r>
            <a:r>
              <a:rPr kumimoji="0" lang="en-US" altLang="en-US" sz="1300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</a:rPr>
              <a:t>(Hassan &amp; Rahman, 2015)</a:t>
            </a: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13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Marketing Strategy:</a:t>
            </a:r>
            <a:endParaRPr lang="en-US" altLang="en-US" sz="1300" dirty="0"/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VisitBritain campaigns influence over 33% of inbound tourist decisions, making it a key promotional partner </a:t>
            </a:r>
            <a:r>
              <a:rPr kumimoji="0" lang="en-US" altLang="en-US" sz="1300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</a:rPr>
              <a:t>(VisitBritain, 2022)</a:t>
            </a: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Influencer marketing increases event awareness by up to 60%, especially among millennial and Gen Z </a:t>
            </a:r>
            <a:r>
              <a:rPr kumimoji="0" lang="en-US" altLang="en-US" sz="13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travellers</a:t>
            </a:r>
            <a:r>
              <a:rPr lang="en-US" altLang="en-US" sz="1300" dirty="0"/>
              <a:t> (</a:t>
            </a:r>
            <a:r>
              <a:rPr lang="en-US" altLang="en-US" sz="1300" dirty="0" err="1"/>
              <a:t>Kimilli</a:t>
            </a:r>
            <a:r>
              <a:rPr lang="en-US" altLang="en-US" sz="1300" dirty="0"/>
              <a:t>, 2023)</a:t>
            </a:r>
            <a:endParaRPr kumimoji="0" lang="en-US" altLang="en-US" sz="1300" strike="noStrike" cap="none" normalizeH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MICE platforms like IMEX and Cvent are top channels for global event promotion and early-bird packaging</a:t>
            </a:r>
            <a:endParaRPr lang="en-US" sz="1400" b="0" strike="noStrike" spc="-1" dirty="0">
              <a:solidFill>
                <a:srgbClr val="000000"/>
              </a:solidFill>
              <a:latin typeface="OpenSymbo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183F30-E504-D8DC-42F2-72D9298E3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oogle Shape;529;p35">
            <a:extLst>
              <a:ext uri="{FF2B5EF4-FFF2-40B4-BE49-F238E27FC236}">
                <a16:creationId xmlns:a16="http://schemas.microsoft.com/office/drawing/2014/main" id="{CE637465-62BB-9146-EA6C-D13807008EBD}"/>
              </a:ext>
            </a:extLst>
          </p:cNvPr>
          <p:cNvGrpSpPr/>
          <p:nvPr/>
        </p:nvGrpSpPr>
        <p:grpSpPr>
          <a:xfrm>
            <a:off x="3979080" y="6840"/>
            <a:ext cx="5164200" cy="5143320"/>
            <a:chOff x="3979080" y="6840"/>
            <a:chExt cx="5164200" cy="5143320"/>
          </a:xfrm>
        </p:grpSpPr>
        <p:sp>
          <p:nvSpPr>
            <p:cNvPr id="430" name="Google Shape;530;p35">
              <a:extLst>
                <a:ext uri="{FF2B5EF4-FFF2-40B4-BE49-F238E27FC236}">
                  <a16:creationId xmlns:a16="http://schemas.microsoft.com/office/drawing/2014/main" id="{E7A68008-FA55-A3F2-A4B0-CC884B485BAD}"/>
                </a:ext>
              </a:extLst>
            </p:cNvPr>
            <p:cNvSpPr/>
            <p:nvPr/>
          </p:nvSpPr>
          <p:spPr>
            <a:xfrm flipH="1">
              <a:off x="3978720" y="6840"/>
              <a:ext cx="5164200" cy="5143320"/>
            </a:xfrm>
            <a:prstGeom prst="rtTriangl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431" name="Google Shape;531;p35">
              <a:extLst>
                <a:ext uri="{FF2B5EF4-FFF2-40B4-BE49-F238E27FC236}">
                  <a16:creationId xmlns:a16="http://schemas.microsoft.com/office/drawing/2014/main" id="{389221CF-CF9F-CECC-DABA-09FF36F158BC}"/>
                </a:ext>
              </a:extLst>
            </p:cNvPr>
            <p:cNvSpPr/>
            <p:nvPr/>
          </p:nvSpPr>
          <p:spPr>
            <a:xfrm rot="18900600">
              <a:off x="4520880" y="364752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32" name="Google Shape;532;p35">
              <a:extLst>
                <a:ext uri="{FF2B5EF4-FFF2-40B4-BE49-F238E27FC236}">
                  <a16:creationId xmlns:a16="http://schemas.microsoft.com/office/drawing/2014/main" id="{CE6BA06F-3DD4-BB4F-D53B-F66E6CEE43C6}"/>
                </a:ext>
              </a:extLst>
            </p:cNvPr>
            <p:cNvSpPr/>
            <p:nvPr/>
          </p:nvSpPr>
          <p:spPr>
            <a:xfrm rot="18900600">
              <a:off x="7184160" y="224532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33" name="Google Shape;533;p35">
              <a:extLst>
                <a:ext uri="{FF2B5EF4-FFF2-40B4-BE49-F238E27FC236}">
                  <a16:creationId xmlns:a16="http://schemas.microsoft.com/office/drawing/2014/main" id="{16874AD9-6B76-E092-68E8-463F05658B9B}"/>
                </a:ext>
              </a:extLst>
            </p:cNvPr>
            <p:cNvSpPr/>
            <p:nvPr/>
          </p:nvSpPr>
          <p:spPr>
            <a:xfrm rot="18900600">
              <a:off x="6716520" y="11667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34" name="Google Shape;534;p35">
              <a:extLst>
                <a:ext uri="{FF2B5EF4-FFF2-40B4-BE49-F238E27FC236}">
                  <a16:creationId xmlns:a16="http://schemas.microsoft.com/office/drawing/2014/main" id="{F3EEEB4F-4BEE-C67B-ADF4-AD1321859F8E}"/>
                </a:ext>
              </a:extLst>
            </p:cNvPr>
            <p:cNvSpPr/>
            <p:nvPr/>
          </p:nvSpPr>
          <p:spPr>
            <a:xfrm rot="18900600">
              <a:off x="5940360" y="35715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35" name="Google Shape;535;p35">
              <a:extLst>
                <a:ext uri="{FF2B5EF4-FFF2-40B4-BE49-F238E27FC236}">
                  <a16:creationId xmlns:a16="http://schemas.microsoft.com/office/drawing/2014/main" id="{EAF17464-0E20-BBE6-2BBC-1A3185E92998}"/>
                </a:ext>
              </a:extLst>
            </p:cNvPr>
            <p:cNvSpPr/>
            <p:nvPr/>
          </p:nvSpPr>
          <p:spPr>
            <a:xfrm>
              <a:off x="6778080" y="289116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436" name="PlaceHolder 1">
            <a:extLst>
              <a:ext uri="{FF2B5EF4-FFF2-40B4-BE49-F238E27FC236}">
                <a16:creationId xmlns:a16="http://schemas.microsoft.com/office/drawing/2014/main" id="{9B1FC8C0-6FAB-B53A-B46A-4171D2CA3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3777" y="852480"/>
            <a:ext cx="4409640" cy="7138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3200" b="1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Operational Factor </a:t>
            </a:r>
            <a:endParaRPr lang="fr-FR" sz="3200" b="0" strike="noStrike" spc="-1" dirty="0">
              <a:solidFill>
                <a:schemeClr val="dk1"/>
              </a:solidFill>
              <a:latin typeface="Arial"/>
            </a:endParaRPr>
          </a:p>
        </p:txBody>
      </p:sp>
      <p:sp>
        <p:nvSpPr>
          <p:cNvPr id="437" name="PlaceHolder 2">
            <a:extLst>
              <a:ext uri="{FF2B5EF4-FFF2-40B4-BE49-F238E27FC236}">
                <a16:creationId xmlns:a16="http://schemas.microsoft.com/office/drawing/2014/main" id="{96F49220-CD69-1848-79EB-8F47F2636EED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325554" y="2254310"/>
            <a:ext cx="4549836" cy="20805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1200" b="1" dirty="0"/>
              <a:t>Location</a:t>
            </a:r>
          </a:p>
          <a:p>
            <a:pPr marL="0" indent="0">
              <a:buNone/>
            </a:pPr>
            <a:r>
              <a:rPr lang="en-US" sz="1200" b="1" dirty="0"/>
              <a:t>Chosen Location:</a:t>
            </a:r>
            <a:r>
              <a:rPr lang="en-US" sz="1200" dirty="0"/>
              <a:t> Conwy Castle &amp; Town Centre</a:t>
            </a:r>
          </a:p>
          <a:p>
            <a:pPr marL="0" indent="0">
              <a:buNone/>
            </a:pPr>
            <a:r>
              <a:rPr lang="en-US" sz="1200" b="1" dirty="0"/>
              <a:t>Justification:</a:t>
            </a:r>
            <a:br>
              <a:rPr lang="en-US" sz="1200" dirty="0"/>
            </a:br>
            <a:r>
              <a:rPr lang="en-US" sz="1200" dirty="0"/>
              <a:t>▪ UNESCO World Heritage Site</a:t>
            </a:r>
            <a:br>
              <a:rPr lang="en-US" sz="1200" dirty="0"/>
            </a:br>
            <a:r>
              <a:rPr lang="en-US" sz="1200" dirty="0"/>
              <a:t>▪ Scenic &amp; historic backdrop for storytelling</a:t>
            </a:r>
            <a:br>
              <a:rPr lang="en-US" sz="1200" dirty="0"/>
            </a:br>
            <a:r>
              <a:rPr lang="en-US" sz="1200" dirty="0"/>
              <a:t>▪ Accessible by train from major cities</a:t>
            </a:r>
            <a:br>
              <a:rPr lang="en-US" sz="1200" dirty="0"/>
            </a:br>
            <a:r>
              <a:rPr lang="en-US" sz="1200" dirty="0"/>
              <a:t>▪ Infrastructure for midsize events</a:t>
            </a:r>
          </a:p>
          <a:p>
            <a:pPr marL="0" indent="0">
              <a:buNone/>
            </a:pPr>
            <a:r>
              <a:rPr lang="en-US" sz="1200" b="1" dirty="0"/>
              <a:t>Supports:</a:t>
            </a:r>
            <a:r>
              <a:rPr lang="en-US" sz="1200" dirty="0"/>
              <a:t> Authenticity, culture, </a:t>
            </a:r>
            <a:r>
              <a:rPr lang="en-US" sz="1200" dirty="0" err="1"/>
              <a:t>decentralised</a:t>
            </a:r>
            <a:r>
              <a:rPr lang="en-US" sz="1200" dirty="0"/>
              <a:t> tourism ((WTTC), 2021)</a:t>
            </a:r>
          </a:p>
          <a:p>
            <a:pPr indent="0" algn="ctr">
              <a:lnSpc>
                <a:spcPct val="100000"/>
              </a:lnSpc>
              <a:buNone/>
            </a:pPr>
            <a:endParaRPr lang="en-US" sz="1200" b="0" strike="noStrike" spc="-1" dirty="0">
              <a:solidFill>
                <a:schemeClr val="dk1"/>
              </a:solidFill>
              <a:ea typeface="Manrope"/>
            </a:endParaRPr>
          </a:p>
        </p:txBody>
      </p:sp>
      <p:sp>
        <p:nvSpPr>
          <p:cNvPr id="438" name="PlaceHolder 3">
            <a:extLst>
              <a:ext uri="{FF2B5EF4-FFF2-40B4-BE49-F238E27FC236}">
                <a16:creationId xmlns:a16="http://schemas.microsoft.com/office/drawing/2014/main" id="{A523D216-CBD2-B1C8-011E-ED3802810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560" y="542880"/>
            <a:ext cx="1047240" cy="133308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rm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4500" b="0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03</a:t>
            </a:r>
            <a:endParaRPr lang="fr-FR" sz="4500" b="0" strike="noStrike" spc="-1" dirty="0">
              <a:solidFill>
                <a:schemeClr val="dk1"/>
              </a:solidFill>
              <a:latin typeface="Arial"/>
            </a:endParaRPr>
          </a:p>
        </p:txBody>
      </p:sp>
      <p:sp>
        <p:nvSpPr>
          <p:cNvPr id="439" name="Google Shape;539;p35">
            <a:extLst>
              <a:ext uri="{FF2B5EF4-FFF2-40B4-BE49-F238E27FC236}">
                <a16:creationId xmlns:a16="http://schemas.microsoft.com/office/drawing/2014/main" id="{2861B80E-26D8-5C62-9FCE-541375F3819F}"/>
              </a:ext>
            </a:extLst>
          </p:cNvPr>
          <p:cNvSpPr/>
          <p:nvPr/>
        </p:nvSpPr>
        <p:spPr>
          <a:xfrm>
            <a:off x="5397480" y="1055160"/>
            <a:ext cx="3033000" cy="3033000"/>
          </a:xfrm>
          <a:prstGeom prst="ellipse">
            <a:avLst/>
          </a:prstGeom>
          <a:blipFill rotWithShape="0">
            <a:blip r:embed="rId2"/>
            <a:srcRect/>
            <a:stretch/>
          </a:blipFill>
          <a:ln w="38100">
            <a:solidFill>
              <a:srgbClr val="F8F8F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OpenSymbol"/>
            </a:endParaRPr>
          </a:p>
        </p:txBody>
      </p:sp>
      <p:grpSp>
        <p:nvGrpSpPr>
          <p:cNvPr id="440" name="Google Shape;540;p35">
            <a:extLst>
              <a:ext uri="{FF2B5EF4-FFF2-40B4-BE49-F238E27FC236}">
                <a16:creationId xmlns:a16="http://schemas.microsoft.com/office/drawing/2014/main" id="{4DC5A2A2-0EC0-416F-B9D3-D5C4A0075C41}"/>
              </a:ext>
            </a:extLst>
          </p:cNvPr>
          <p:cNvGrpSpPr/>
          <p:nvPr/>
        </p:nvGrpSpPr>
        <p:grpSpPr>
          <a:xfrm>
            <a:off x="5405400" y="1044360"/>
            <a:ext cx="3160080" cy="3290760"/>
            <a:chOff x="5405400" y="1044360"/>
            <a:chExt cx="3160080" cy="3290760"/>
          </a:xfrm>
        </p:grpSpPr>
        <p:sp>
          <p:nvSpPr>
            <p:cNvPr id="441" name="Google Shape;541;p35">
              <a:extLst>
                <a:ext uri="{FF2B5EF4-FFF2-40B4-BE49-F238E27FC236}">
                  <a16:creationId xmlns:a16="http://schemas.microsoft.com/office/drawing/2014/main" id="{D3BCAF9A-6AE3-9A30-D340-8D220076C8A3}"/>
                </a:ext>
              </a:extLst>
            </p:cNvPr>
            <p:cNvSpPr/>
            <p:nvPr/>
          </p:nvSpPr>
          <p:spPr>
            <a:xfrm rot="18900000">
              <a:off x="7674840" y="137952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42" name="Google Shape;542;p35">
              <a:extLst>
                <a:ext uri="{FF2B5EF4-FFF2-40B4-BE49-F238E27FC236}">
                  <a16:creationId xmlns:a16="http://schemas.microsoft.com/office/drawing/2014/main" id="{F519077A-87FA-7126-C268-596643A237D0}"/>
                </a:ext>
              </a:extLst>
            </p:cNvPr>
            <p:cNvSpPr/>
            <p:nvPr/>
          </p:nvSpPr>
          <p:spPr>
            <a:xfrm rot="18900000">
              <a:off x="5299920" y="388512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0727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91386A-A41B-75F1-80C0-26E7C5556C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PlaceHolder 1">
            <a:extLst>
              <a:ext uri="{FF2B5EF4-FFF2-40B4-BE49-F238E27FC236}">
                <a16:creationId xmlns:a16="http://schemas.microsoft.com/office/drawing/2014/main" id="{A79F628A-E855-1DFD-629D-87A0FD7B4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21" y="594748"/>
            <a:ext cx="6990840" cy="8186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fr-FR" sz="2800" b="1" strike="noStrike" spc="-1" dirty="0" err="1">
                <a:solidFill>
                  <a:schemeClr val="dk1"/>
                </a:solidFill>
                <a:latin typeface="Arial"/>
              </a:rPr>
              <a:t>Operational</a:t>
            </a:r>
            <a:r>
              <a:rPr lang="fr-FR" sz="2800" b="1" strike="noStrike" spc="-1" dirty="0">
                <a:solidFill>
                  <a:schemeClr val="dk1"/>
                </a:solidFill>
                <a:latin typeface="Arial"/>
              </a:rPr>
              <a:t> Factor </a:t>
            </a:r>
          </a:p>
        </p:txBody>
      </p:sp>
      <p:sp>
        <p:nvSpPr>
          <p:cNvPr id="446" name="PlaceHolder 2">
            <a:extLst>
              <a:ext uri="{FF2B5EF4-FFF2-40B4-BE49-F238E27FC236}">
                <a16:creationId xmlns:a16="http://schemas.microsoft.com/office/drawing/2014/main" id="{C978BD00-BE89-ADE0-6DD6-0894F5DF7643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249290" y="1363851"/>
            <a:ext cx="5244859" cy="2859437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sz="1200" b="1" dirty="0"/>
              <a:t>Resources &amp; Staffing</a:t>
            </a:r>
          </a:p>
          <a:p>
            <a:pPr marL="0" indent="0" algn="just">
              <a:buNone/>
            </a:pPr>
            <a:r>
              <a:rPr lang="en-US" sz="1200" dirty="0"/>
              <a:t>Based on Getz’s Event Planning Model (Getz &amp; Page, 2019) &amp; Bowdin’s event logistics and HR principles (Bowdin et al., 2023)</a:t>
            </a:r>
          </a:p>
          <a:p>
            <a:pPr marL="0" indent="0" algn="just">
              <a:buNone/>
            </a:pPr>
            <a:r>
              <a:rPr lang="en-US" sz="1200" b="1" dirty="0"/>
              <a:t>Venue Usage:</a:t>
            </a:r>
          </a:p>
          <a:p>
            <a:pPr algn="just"/>
            <a:r>
              <a:rPr lang="en-US" sz="1200" dirty="0"/>
              <a:t>Castle courtyard, inns, museums, town hall</a:t>
            </a:r>
          </a:p>
          <a:p>
            <a:pPr marL="0" indent="0">
              <a:buNone/>
            </a:pPr>
            <a:r>
              <a:rPr lang="en-US" sz="1200" b="1" dirty="0"/>
              <a:t>Resources:</a:t>
            </a:r>
          </a:p>
          <a:p>
            <a:r>
              <a:rPr lang="en-US" sz="1200" dirty="0"/>
              <a:t>Tents, seating, portable lighting/sound</a:t>
            </a:r>
            <a:br>
              <a:rPr lang="en-US" sz="1200" dirty="0"/>
            </a:br>
            <a:r>
              <a:rPr lang="en-US" sz="1200" dirty="0"/>
              <a:t>Catering vans, signage, decor</a:t>
            </a:r>
          </a:p>
          <a:p>
            <a:pPr marL="0" indent="0">
              <a:buNone/>
            </a:pPr>
            <a:r>
              <a:rPr lang="en-US" sz="1200" b="1" dirty="0"/>
              <a:t>Staffing:</a:t>
            </a:r>
          </a:p>
          <a:p>
            <a:r>
              <a:rPr lang="en-US" sz="1200" dirty="0"/>
              <a:t>Guided by soft HRM theory, using local actors, historians, and volunteers (</a:t>
            </a:r>
            <a:r>
              <a:rPr lang="en-US" sz="1200" dirty="0" err="1"/>
              <a:t>Ehrnrooth</a:t>
            </a:r>
            <a:r>
              <a:rPr lang="en-US" sz="1200" dirty="0"/>
              <a:t>, 2002).</a:t>
            </a:r>
          </a:p>
          <a:p>
            <a:r>
              <a:rPr lang="en-US" sz="1200" dirty="0"/>
              <a:t>Stakeholder theory supports university partnerships for authenticity and educational value (</a:t>
            </a:r>
            <a:r>
              <a:rPr lang="en-US" sz="1200" dirty="0" err="1"/>
              <a:t>Freudenreich</a:t>
            </a:r>
            <a:r>
              <a:rPr lang="en-US" sz="1200" dirty="0"/>
              <a:t> et al., 2020).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59B986-1E72-AE7E-50A6-5E6273363B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136" y="1257773"/>
            <a:ext cx="2965515" cy="2965515"/>
          </a:xfrm>
          <a:prstGeom prst="ellipse">
            <a:avLst/>
          </a:prstGeom>
          <a:ln w="63500" cap="rnd">
            <a:noFill/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625219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2B08B0-2712-C6C1-CE2C-4390E94C9F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PlaceHolder 1">
            <a:extLst>
              <a:ext uri="{FF2B5EF4-FFF2-40B4-BE49-F238E27FC236}">
                <a16:creationId xmlns:a16="http://schemas.microsoft.com/office/drawing/2014/main" id="{61B4EA01-8EA5-6454-8512-4131466BC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3777" y="852480"/>
            <a:ext cx="4409640" cy="7138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fr-FR" sz="2800" b="1" strike="noStrike" spc="-1" dirty="0">
                <a:solidFill>
                  <a:schemeClr val="dk1"/>
                </a:solidFill>
                <a:latin typeface="Arial"/>
              </a:rPr>
              <a:t>Financial Factor </a:t>
            </a:r>
          </a:p>
        </p:txBody>
      </p:sp>
      <p:sp>
        <p:nvSpPr>
          <p:cNvPr id="437" name="PlaceHolder 2">
            <a:extLst>
              <a:ext uri="{FF2B5EF4-FFF2-40B4-BE49-F238E27FC236}">
                <a16:creationId xmlns:a16="http://schemas.microsoft.com/office/drawing/2014/main" id="{88E63C49-EF66-46C0-446D-E2ADB2377C29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116237" y="2014780"/>
            <a:ext cx="5246079" cy="208058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endParaRPr lang="en-US" sz="1200" b="0" strike="noStrike" spc="-1" dirty="0">
              <a:solidFill>
                <a:srgbClr val="000000"/>
              </a:solidFill>
            </a:endParaRPr>
          </a:p>
          <a:p>
            <a:pPr indent="0" algn="ctr">
              <a:lnSpc>
                <a:spcPct val="100000"/>
              </a:lnSpc>
              <a:buNone/>
            </a:pPr>
            <a:endParaRPr lang="en-US" sz="1200" b="0" strike="noStrike" spc="-1" dirty="0">
              <a:solidFill>
                <a:schemeClr val="dk1"/>
              </a:solidFill>
              <a:ea typeface="Manrope"/>
            </a:endParaRPr>
          </a:p>
        </p:txBody>
      </p:sp>
      <p:sp>
        <p:nvSpPr>
          <p:cNvPr id="438" name="PlaceHolder 3">
            <a:extLst>
              <a:ext uri="{FF2B5EF4-FFF2-40B4-BE49-F238E27FC236}">
                <a16:creationId xmlns:a16="http://schemas.microsoft.com/office/drawing/2014/main" id="{80235AF8-7519-6058-14F5-56C6BD70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560" y="542880"/>
            <a:ext cx="1047240" cy="133308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1440" tIns="91440" rIns="91440" bIns="91440" anchor="ctr">
            <a:norm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" sz="4500" b="0" strike="noStrike" spc="-1" dirty="0">
                <a:solidFill>
                  <a:schemeClr val="dk1"/>
                </a:solidFill>
                <a:latin typeface="Archivo Black"/>
                <a:ea typeface="Archivo Black"/>
              </a:rPr>
              <a:t>04</a:t>
            </a:r>
            <a:endParaRPr lang="fr-FR" sz="4500" b="0" strike="noStrike" spc="-1" dirty="0">
              <a:solidFill>
                <a:schemeClr val="dk1"/>
              </a:solidFill>
              <a:latin typeface="Arial"/>
            </a:endParaRPr>
          </a:p>
        </p:txBody>
      </p:sp>
      <p:grpSp>
        <p:nvGrpSpPr>
          <p:cNvPr id="440" name="Google Shape;540;p35">
            <a:extLst>
              <a:ext uri="{FF2B5EF4-FFF2-40B4-BE49-F238E27FC236}">
                <a16:creationId xmlns:a16="http://schemas.microsoft.com/office/drawing/2014/main" id="{501D4749-2D75-7E15-5C91-A9ECC6729D04}"/>
              </a:ext>
            </a:extLst>
          </p:cNvPr>
          <p:cNvGrpSpPr/>
          <p:nvPr/>
        </p:nvGrpSpPr>
        <p:grpSpPr>
          <a:xfrm>
            <a:off x="5405400" y="1044360"/>
            <a:ext cx="3160080" cy="3290760"/>
            <a:chOff x="5405400" y="1044360"/>
            <a:chExt cx="3160080" cy="3290760"/>
          </a:xfrm>
        </p:grpSpPr>
        <p:sp>
          <p:nvSpPr>
            <p:cNvPr id="441" name="Google Shape;541;p35">
              <a:extLst>
                <a:ext uri="{FF2B5EF4-FFF2-40B4-BE49-F238E27FC236}">
                  <a16:creationId xmlns:a16="http://schemas.microsoft.com/office/drawing/2014/main" id="{CBCFC451-041A-209B-B79D-4AA68A6DFCE9}"/>
                </a:ext>
              </a:extLst>
            </p:cNvPr>
            <p:cNvSpPr/>
            <p:nvPr/>
          </p:nvSpPr>
          <p:spPr>
            <a:xfrm rot="18900000">
              <a:off x="7674840" y="137952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42" name="Google Shape;542;p35">
              <a:extLst>
                <a:ext uri="{FF2B5EF4-FFF2-40B4-BE49-F238E27FC236}">
                  <a16:creationId xmlns:a16="http://schemas.microsoft.com/office/drawing/2014/main" id="{C2C8915C-70BD-9002-DA45-6543CBC695E8}"/>
                </a:ext>
              </a:extLst>
            </p:cNvPr>
            <p:cNvSpPr/>
            <p:nvPr/>
          </p:nvSpPr>
          <p:spPr>
            <a:xfrm rot="18900000">
              <a:off x="5299920" y="388512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6535E0B-5255-3F46-1B6A-A96A72437D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592481"/>
              </p:ext>
            </p:extLst>
          </p:nvPr>
        </p:nvGraphicFramePr>
        <p:xfrm>
          <a:off x="1129611" y="2007031"/>
          <a:ext cx="6884778" cy="2800623"/>
        </p:xfrm>
        <a:graphic>
          <a:graphicData uri="http://schemas.openxmlformats.org/drawingml/2006/table">
            <a:tbl>
              <a:tblPr firstRow="1" firstCol="1" bandRow="1">
                <a:tableStyleId>{5202B0CA-FC54-4496-8BCA-5EF66A818D29}</a:tableStyleId>
              </a:tblPr>
              <a:tblGrid>
                <a:gridCol w="3442389">
                  <a:extLst>
                    <a:ext uri="{9D8B030D-6E8A-4147-A177-3AD203B41FA5}">
                      <a16:colId xmlns:a16="http://schemas.microsoft.com/office/drawing/2014/main" val="2924392559"/>
                    </a:ext>
                  </a:extLst>
                </a:gridCol>
                <a:gridCol w="3442389">
                  <a:extLst>
                    <a:ext uri="{9D8B030D-6E8A-4147-A177-3AD203B41FA5}">
                      <a16:colId xmlns:a16="http://schemas.microsoft.com/office/drawing/2014/main" val="1251985246"/>
                    </a:ext>
                  </a:extLst>
                </a:gridCol>
              </a:tblGrid>
              <a:tr h="4621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kern="0" dirty="0">
                          <a:solidFill>
                            <a:schemeClr val="bg1"/>
                          </a:solidFill>
                          <a:effectLst/>
                        </a:rPr>
                        <a:t>Category</a:t>
                      </a:r>
                      <a:endParaRPr lang="en-US" sz="110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kern="0" dirty="0">
                          <a:solidFill>
                            <a:schemeClr val="bg1"/>
                          </a:solidFill>
                          <a:effectLst/>
                        </a:rPr>
                        <a:t>Estimated Cost (£)</a:t>
                      </a:r>
                      <a:endParaRPr lang="en-US" sz="110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56158691"/>
                  </a:ext>
                </a:extLst>
              </a:tr>
              <a:tr h="3050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Venue Hire (Castle courtyard + Town Hall)</a:t>
                      </a:r>
                      <a:endParaRPr lang="en-US" sz="11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£5,500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40798831"/>
                  </a:ext>
                </a:extLst>
              </a:tr>
              <a:tr h="2102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Scaled AV/Lighting &amp; Stage Setup</a:t>
                      </a:r>
                      <a:endParaRPr lang="en-US" sz="11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kern="0">
                          <a:solidFill>
                            <a:schemeClr val="tx1"/>
                          </a:solidFill>
                          <a:effectLst/>
                        </a:rPr>
                        <a:t>£4,000</a:t>
                      </a:r>
                      <a:endParaRPr lang="en-US" sz="1100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4258685"/>
                  </a:ext>
                </a:extLst>
              </a:tr>
              <a:tr h="2102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Local Performers &amp; Storytellers</a:t>
                      </a:r>
                      <a:endParaRPr lang="en-US" sz="11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£6,000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23589088"/>
                  </a:ext>
                </a:extLst>
              </a:tr>
              <a:tr h="2102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Food Pop-ups &amp; Hospitality Tastings</a:t>
                      </a:r>
                      <a:endParaRPr lang="en-US" sz="11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£3,500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74157478"/>
                  </a:ext>
                </a:extLst>
              </a:tr>
              <a:tr h="2102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Digital Marketing &amp; Local Promotion</a:t>
                      </a:r>
                      <a:endParaRPr lang="en-US" sz="11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kern="0">
                          <a:solidFill>
                            <a:schemeClr val="tx1"/>
                          </a:solidFill>
                          <a:effectLst/>
                        </a:rPr>
                        <a:t>£4,000</a:t>
                      </a:r>
                      <a:endParaRPr lang="en-US" sz="1100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48140213"/>
                  </a:ext>
                </a:extLst>
              </a:tr>
              <a:tr h="2102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Staff Honoraria, Admin &amp; Volunteers</a:t>
                      </a:r>
                      <a:endParaRPr lang="en-US" sz="11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£3,000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58605139"/>
                  </a:ext>
                </a:extLst>
              </a:tr>
              <a:tr h="3511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VIP Accommodations (select guests only)</a:t>
                      </a:r>
                      <a:endParaRPr lang="en-US" sz="11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£2,500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46631499"/>
                  </a:ext>
                </a:extLst>
              </a:tr>
              <a:tr h="2102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Insurance, Security &amp; Event Permits</a:t>
                      </a:r>
                      <a:endParaRPr lang="en-US" sz="11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£2,500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18322021"/>
                  </a:ext>
                </a:extLst>
              </a:tr>
              <a:tr h="2102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Signage, Print Materials &amp; Décor</a:t>
                      </a:r>
                      <a:endParaRPr lang="en-US" sz="11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£2,000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0962057"/>
                  </a:ext>
                </a:extLst>
              </a:tr>
              <a:tr h="2102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kern="0" dirty="0">
                          <a:solidFill>
                            <a:schemeClr val="tx1"/>
                          </a:solidFill>
                          <a:effectLst/>
                        </a:rPr>
                        <a:t>🔸Total Estimated Cost</a:t>
                      </a:r>
                      <a:endParaRPr lang="en-US" sz="11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1" kern="0" dirty="0">
                          <a:solidFill>
                            <a:schemeClr val="tx1"/>
                          </a:solidFill>
                          <a:effectLst/>
                        </a:rPr>
                        <a:t>£33,000</a:t>
                      </a:r>
                      <a:endParaRPr lang="en-US" sz="11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714656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2151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7" name="Google Shape;830;p46"/>
          <p:cNvGrpSpPr/>
          <p:nvPr/>
        </p:nvGrpSpPr>
        <p:grpSpPr>
          <a:xfrm>
            <a:off x="4644000" y="-1800"/>
            <a:ext cx="4500000" cy="4366800"/>
            <a:chOff x="4644000" y="-1800"/>
            <a:chExt cx="4500000" cy="4366800"/>
          </a:xfrm>
        </p:grpSpPr>
        <p:sp>
          <p:nvSpPr>
            <p:cNvPr id="448" name="Google Shape;831;p46"/>
            <p:cNvSpPr/>
            <p:nvPr/>
          </p:nvSpPr>
          <p:spPr>
            <a:xfrm rot="10800000">
              <a:off x="4714560" y="-1800"/>
              <a:ext cx="4429440" cy="4366800"/>
            </a:xfrm>
            <a:prstGeom prst="rtTriangle">
              <a:avLst/>
            </a:prstGeom>
            <a:solidFill>
              <a:schemeClr val="dk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FFFFFF"/>
                </a:solidFill>
                <a:latin typeface="OpenSymbol"/>
              </a:endParaRPr>
            </a:p>
          </p:txBody>
        </p:sp>
        <p:sp>
          <p:nvSpPr>
            <p:cNvPr id="449" name="Google Shape;832;p46"/>
            <p:cNvSpPr/>
            <p:nvPr/>
          </p:nvSpPr>
          <p:spPr>
            <a:xfrm rot="13500000" flipH="1">
              <a:off x="7674840" y="372996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50" name="Google Shape;833;p46"/>
            <p:cNvSpPr/>
            <p:nvPr/>
          </p:nvSpPr>
          <p:spPr>
            <a:xfrm rot="13499400" flipH="1">
              <a:off x="4984920" y="154620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51" name="Google Shape;834;p46"/>
            <p:cNvSpPr/>
            <p:nvPr/>
          </p:nvSpPr>
          <p:spPr>
            <a:xfrm rot="13499400" flipH="1">
              <a:off x="7200720" y="2135520"/>
              <a:ext cx="1779480" cy="326160"/>
            </a:xfrm>
            <a:prstGeom prst="roundRect">
              <a:avLst>
                <a:gd name="adj" fmla="val 50000"/>
              </a:avLst>
            </a:prstGeom>
            <a:solidFill>
              <a:schemeClr val="lt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52" name="Google Shape;835;p46"/>
            <p:cNvSpPr/>
            <p:nvPr/>
          </p:nvSpPr>
          <p:spPr>
            <a:xfrm rot="13499400" flipH="1">
              <a:off x="7200000" y="30513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53" name="Google Shape;836;p46"/>
            <p:cNvSpPr/>
            <p:nvPr/>
          </p:nvSpPr>
          <p:spPr>
            <a:xfrm rot="13499400" flipH="1">
              <a:off x="5127120" y="821160"/>
              <a:ext cx="1779480" cy="477360"/>
            </a:xfrm>
            <a:prstGeom prst="roundRect">
              <a:avLst>
                <a:gd name="adj" fmla="val 50000"/>
              </a:avLst>
            </a:prstGeom>
            <a:solidFill>
              <a:schemeClr val="dk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54" name="Google Shape;837;p46"/>
            <p:cNvSpPr/>
            <p:nvPr/>
          </p:nvSpPr>
          <p:spPr>
            <a:xfrm rot="10800000" flipH="1">
              <a:off x="4644000" y="737280"/>
              <a:ext cx="1596240" cy="1596240"/>
            </a:xfrm>
            <a:prstGeom prst="ellipse">
              <a:avLst/>
            </a:prstGeom>
            <a:noFill/>
            <a:ln w="9525">
              <a:solidFill>
                <a:srgbClr val="F8F8F8"/>
              </a:solidFill>
              <a:prstDash val="lgDash"/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55" name="Google Shape;838;p46"/>
            <p:cNvSpPr/>
            <p:nvPr/>
          </p:nvSpPr>
          <p:spPr>
            <a:xfrm rot="13500000" flipH="1">
              <a:off x="6245640" y="806040"/>
              <a:ext cx="995760" cy="11448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40680" bIns="4068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456" name="PlaceHolder 1"/>
          <p:cNvSpPr>
            <a:spLocks noGrp="1"/>
          </p:cNvSpPr>
          <p:nvPr>
            <p:ph type="title"/>
          </p:nvPr>
        </p:nvSpPr>
        <p:spPr>
          <a:xfrm>
            <a:off x="367560" y="895271"/>
            <a:ext cx="4276440" cy="710219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fr-FR" sz="2800" b="1" strike="noStrike" spc="-1" dirty="0">
                <a:solidFill>
                  <a:schemeClr val="dk1"/>
                </a:solidFill>
                <a:latin typeface="Arial"/>
              </a:rPr>
              <a:t>Financial Factor </a:t>
            </a:r>
          </a:p>
        </p:txBody>
      </p:sp>
      <p:sp>
        <p:nvSpPr>
          <p:cNvPr id="458" name="Google Shape;841;p46"/>
          <p:cNvSpPr/>
          <p:nvPr/>
        </p:nvSpPr>
        <p:spPr>
          <a:xfrm>
            <a:off x="5397480" y="1055160"/>
            <a:ext cx="3033000" cy="3033000"/>
          </a:xfrm>
          <a:prstGeom prst="ellipse">
            <a:avLst/>
          </a:prstGeom>
          <a:blipFill rotWithShape="0">
            <a:blip r:embed="rId2"/>
            <a:srcRect/>
            <a:stretch/>
          </a:blipFill>
          <a:ln w="38100">
            <a:solidFill>
              <a:srgbClr val="F8F8F8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OpenSymbol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2970913-DF1B-A3F7-9DB1-8D78E5461C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333307"/>
              </p:ext>
            </p:extLst>
          </p:nvPr>
        </p:nvGraphicFramePr>
        <p:xfrm>
          <a:off x="254768" y="1994889"/>
          <a:ext cx="4833718" cy="1980712"/>
        </p:xfrm>
        <a:graphic>
          <a:graphicData uri="http://schemas.openxmlformats.org/drawingml/2006/table">
            <a:tbl>
              <a:tblPr firstRow="1" firstCol="1" bandRow="1">
                <a:tableStyleId>{5202B0CA-FC54-4496-8BCA-5EF66A818D29}</a:tableStyleId>
              </a:tblPr>
              <a:tblGrid>
                <a:gridCol w="3012492">
                  <a:extLst>
                    <a:ext uri="{9D8B030D-6E8A-4147-A177-3AD203B41FA5}">
                      <a16:colId xmlns:a16="http://schemas.microsoft.com/office/drawing/2014/main" val="1709864364"/>
                    </a:ext>
                  </a:extLst>
                </a:gridCol>
                <a:gridCol w="1821226">
                  <a:extLst>
                    <a:ext uri="{9D8B030D-6E8A-4147-A177-3AD203B41FA5}">
                      <a16:colId xmlns:a16="http://schemas.microsoft.com/office/drawing/2014/main" val="2958866086"/>
                    </a:ext>
                  </a:extLst>
                </a:gridCol>
              </a:tblGrid>
              <a:tr h="3384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bg1"/>
                          </a:solidFill>
                          <a:effectLst/>
                        </a:rPr>
                        <a:t>Funding Source</a:t>
                      </a:r>
                      <a:endParaRPr lang="en-US" sz="1200" b="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bg1"/>
                          </a:solidFill>
                          <a:effectLst/>
                        </a:rPr>
                        <a:t>Estimated Revenue (£)</a:t>
                      </a:r>
                      <a:endParaRPr lang="en-US" sz="1200" b="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948792"/>
                  </a:ext>
                </a:extLst>
              </a:tr>
              <a:tr h="2499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Delegate Tickets (325 x £40)</a:t>
                      </a:r>
                      <a:endParaRPr lang="en-US" sz="12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>
                          <a:solidFill>
                            <a:schemeClr val="tx1"/>
                          </a:solidFill>
                          <a:effectLst/>
                        </a:rPr>
                        <a:t>£13,000</a:t>
                      </a:r>
                      <a:endParaRPr lang="en-US" sz="1200" b="0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43398061"/>
                  </a:ext>
                </a:extLst>
              </a:tr>
              <a:tr h="2867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Visit Wales / Welsh Gov. Grant</a:t>
                      </a:r>
                      <a:endParaRPr lang="en-US" sz="12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£10,000</a:t>
                      </a:r>
                      <a:endParaRPr lang="en-US" sz="12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58555002"/>
                  </a:ext>
                </a:extLst>
              </a:tr>
              <a:tr h="2345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Cultural Sponsorship (Hospitality Brands)</a:t>
                      </a:r>
                      <a:endParaRPr lang="en-US" sz="12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£5,000</a:t>
                      </a:r>
                      <a:endParaRPr lang="en-US" sz="12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30774722"/>
                  </a:ext>
                </a:extLst>
              </a:tr>
              <a:tr h="315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>
                          <a:solidFill>
                            <a:schemeClr val="tx1"/>
                          </a:solidFill>
                          <a:effectLst/>
                        </a:rPr>
                        <a:t>Local Vendor Stall Fees (10 x £300)</a:t>
                      </a:r>
                      <a:endParaRPr lang="en-US" sz="1200" b="0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£3,000</a:t>
                      </a:r>
                      <a:endParaRPr lang="en-US" sz="12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49031417"/>
                  </a:ext>
                </a:extLst>
              </a:tr>
              <a:tr h="21697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>
                          <a:solidFill>
                            <a:schemeClr val="tx1"/>
                          </a:solidFill>
                          <a:effectLst/>
                        </a:rPr>
                        <a:t>Local Heritage Fund / Arts Wales Support</a:t>
                      </a:r>
                      <a:endParaRPr lang="en-US" sz="1200" b="0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</a:rPr>
                        <a:t>£5,000</a:t>
                      </a:r>
                      <a:endParaRPr lang="en-US" sz="1200" b="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1034302"/>
                  </a:ext>
                </a:extLst>
              </a:tr>
              <a:tr h="3384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1" kern="0" dirty="0">
                          <a:solidFill>
                            <a:schemeClr val="tx1"/>
                          </a:solidFill>
                          <a:effectLst/>
                        </a:rPr>
                        <a:t>🔸Total Projected Revenue</a:t>
                      </a:r>
                      <a:endParaRPr lang="en-US" sz="12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buNone/>
                      </a:pPr>
                      <a:r>
                        <a:rPr lang="en-US" sz="1200" b="1" kern="0" dirty="0">
                          <a:solidFill>
                            <a:schemeClr val="tx1"/>
                          </a:solidFill>
                          <a:effectLst/>
                        </a:rPr>
                        <a:t>£36,000</a:t>
                      </a:r>
                      <a:endParaRPr lang="en-US" sz="12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6239095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PlaceHolder 1"/>
          <p:cNvSpPr>
            <a:spLocks noGrp="1"/>
          </p:cNvSpPr>
          <p:nvPr>
            <p:ph type="title"/>
          </p:nvPr>
        </p:nvSpPr>
        <p:spPr>
          <a:xfrm>
            <a:off x="714240" y="1009800"/>
            <a:ext cx="6990840" cy="818640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r>
              <a:rPr lang="fr-FR" sz="3200" b="1" strike="noStrike" spc="-1" dirty="0">
                <a:solidFill>
                  <a:schemeClr val="dk1"/>
                </a:solidFill>
                <a:latin typeface="Arial"/>
              </a:rPr>
              <a:t>Conclusion </a:t>
            </a:r>
          </a:p>
        </p:txBody>
      </p:sp>
      <p:sp>
        <p:nvSpPr>
          <p:cNvPr id="460" name="PlaceHolder 2"/>
          <p:cNvSpPr>
            <a:spLocks noGrp="1"/>
          </p:cNvSpPr>
          <p:nvPr>
            <p:ph type="subTitle"/>
          </p:nvPr>
        </p:nvSpPr>
        <p:spPr>
          <a:xfrm>
            <a:off x="714239" y="1828440"/>
            <a:ext cx="5771801" cy="1932242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t">
            <a:normAutofit/>
          </a:bodyPr>
          <a:lstStyle/>
          <a:p>
            <a:pPr algn="just">
              <a:buNone/>
            </a:pPr>
            <a:r>
              <a:rPr lang="en-US" sz="1400" dirty="0"/>
              <a:t>Legends of </a:t>
            </a:r>
            <a:r>
              <a:rPr lang="en-US" sz="1400" dirty="0" err="1"/>
              <a:t>Croeso</a:t>
            </a:r>
            <a:r>
              <a:rPr lang="en-US" sz="1400" dirty="0"/>
              <a:t> is: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1400" dirty="0"/>
              <a:t>Feasible, cost-effective, and strategically aligned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1400" dirty="0"/>
              <a:t>A celebration of Welsh hospitality, culture, and identity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1400" dirty="0"/>
              <a:t>Original in format and powerful in impact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1400" dirty="0"/>
              <a:t>Positioned to elevate Wales on the international MICE stage</a:t>
            </a:r>
          </a:p>
          <a:p>
            <a:pPr indent="0">
              <a:lnSpc>
                <a:spcPct val="100000"/>
              </a:lnSpc>
              <a:buNone/>
              <a:tabLst>
                <a:tab pos="0" algn="l"/>
              </a:tabLst>
            </a:pPr>
            <a:endParaRPr lang="en-US" sz="1200" b="0" strike="noStrike" spc="-1" dirty="0">
              <a:solidFill>
                <a:srgbClr val="000000"/>
              </a:solidFill>
              <a:latin typeface="OpenSymbo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6505D94-3321-FC84-1C46-A40C9124ABE3}"/>
              </a:ext>
            </a:extLst>
          </p:cNvPr>
          <p:cNvSpPr txBox="1"/>
          <p:nvPr/>
        </p:nvSpPr>
        <p:spPr>
          <a:xfrm>
            <a:off x="294468" y="209227"/>
            <a:ext cx="3107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REFERENCES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E6C33F-0E6E-AD22-99FD-2A794ACE5BE3}"/>
              </a:ext>
            </a:extLst>
          </p:cNvPr>
          <p:cNvSpPr txBox="1"/>
          <p:nvPr/>
        </p:nvSpPr>
        <p:spPr>
          <a:xfrm>
            <a:off x="294468" y="643180"/>
            <a:ext cx="77801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Bihari, S. (2023). Cultural heritage and indigenous knowledge: Reviving traditions for future generations. In Sustainable Development Goals in SAARC Countries: Key Issues, Opportunities and Challenges, 1, 24–32.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Bowdin, G. A., Allen, J., Harris, R., Jago, L., O'Toole, W., &amp; McDonnell, I. (2023). Events management. Routledge.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 err="1"/>
              <a:t>Ehrnrooth</a:t>
            </a:r>
            <a:r>
              <a:rPr lang="en-US" sz="1200" dirty="0"/>
              <a:t>, M. (2002). Strategic Soft Human Resource Management—The Very Idea.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England, H. (2021). Championing heritage improving lives. </a:t>
            </a:r>
            <a:r>
              <a:rPr lang="en-US" sz="1200" dirty="0">
                <a:hlinkClick r:id="rId2"/>
              </a:rPr>
              <a:t>https://historicengland.org.uk/images-books/publications/he-future-strategy-2021/he-future-strategy-2021/</a:t>
            </a:r>
            <a:endParaRPr lang="en-US" sz="1200" dirty="0"/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 err="1"/>
              <a:t>Freudenreich</a:t>
            </a:r>
            <a:r>
              <a:rPr lang="en-US" sz="1200" dirty="0"/>
              <a:t>, B., </a:t>
            </a:r>
            <a:r>
              <a:rPr lang="en-US" sz="1200" dirty="0" err="1"/>
              <a:t>Lüdeke</a:t>
            </a:r>
            <a:r>
              <a:rPr lang="en-US" sz="1200" dirty="0"/>
              <a:t>-Freund, F., &amp; </a:t>
            </a:r>
            <a:r>
              <a:rPr lang="en-US" sz="1200" dirty="0" err="1"/>
              <a:t>Schaltegger</a:t>
            </a:r>
            <a:r>
              <a:rPr lang="en-US" sz="1200" dirty="0"/>
              <a:t>, S. (2020). A stakeholder theory perspective on business models: Value creation for sustainability. Journal of Business Ethics, 166(1), 3–18.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GOVERNMENT, W. (2021). </a:t>
            </a:r>
            <a:r>
              <a:rPr lang="en-US" sz="1200" dirty="0" err="1"/>
              <a:t>Programme</a:t>
            </a:r>
            <a:r>
              <a:rPr lang="en-US" sz="1200" dirty="0"/>
              <a:t> for Government – Update.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Graham, B., Ashworth, G. J., &amp; Tunbridge, J. E. (2016). A Geography of Heritage: Power, Culture and Economy. Routledge.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Guillory, J. (2023). Cultural capital: The problem of literary canon formation. University of Chicago Press.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Hassan, A., &amp; Rahman, M. (2015). World Heritage site as a label in branding a place. Journal of Cultural Heritage Management and Sustainable Development, 5(3), 210–223.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 err="1"/>
              <a:t>Kamruzzaman</a:t>
            </a:r>
            <a:r>
              <a:rPr lang="en-US" sz="1200" dirty="0"/>
              <a:t>, L., Diemer, M. J., Currie, G., Pimenta, A., De Gruyter, C., &amp; Hopkins, I. (2025). Making sense of place: A new framework for place-based research in the transport realm. Transport Reviews, 1–32.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 err="1"/>
              <a:t>Kimilli</a:t>
            </a:r>
            <a:r>
              <a:rPr lang="en-US" sz="1200" dirty="0"/>
              <a:t>, G. (2023). The impact of Instagram travel influencers on Gen Z's tourism consumption.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Lazić, M., &amp; Bradić-Martinović, A. (2022). Analysis of tourism demand in selected WB countries during the COVID-19 pandemic.</a:t>
            </a:r>
          </a:p>
        </p:txBody>
      </p:sp>
    </p:spTree>
    <p:extLst>
      <p:ext uri="{BB962C8B-B14F-4D97-AF65-F5344CB8AC3E}">
        <p14:creationId xmlns:p14="http://schemas.microsoft.com/office/powerpoint/2010/main" val="42802056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BB50AC-9853-F3CD-2395-560CFCAEC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2636623-BA6C-7583-795B-2501D6581967}"/>
              </a:ext>
            </a:extLst>
          </p:cNvPr>
          <p:cNvSpPr txBox="1"/>
          <p:nvPr/>
        </p:nvSpPr>
        <p:spPr>
          <a:xfrm>
            <a:off x="294468" y="209227"/>
            <a:ext cx="3107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REFERENCES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F1EF59-A69A-0F47-D3C5-C7F140F62DBB}"/>
              </a:ext>
            </a:extLst>
          </p:cNvPr>
          <p:cNvSpPr txBox="1"/>
          <p:nvPr/>
        </p:nvSpPr>
        <p:spPr>
          <a:xfrm>
            <a:off x="418454" y="813661"/>
            <a:ext cx="758642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Miao, L., Yang, F. X., Hu, J., Wang, K. Y., &amp; Zhang, Q. (2024). Sense of place of tourism destinations in a metaverse paradigm. Tourism Management, 105, 104958.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Relph, E. (1997). Sense of place. In Ten geographic ideas that changed the world (pp. 205–226).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Richards, G. (2018). Cultural tourism: A review of recent research and trends. Journal of Hospitality and Tourism Management, 36, 12–21.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Richards, G. (2020). Designing creative places: The role of creative tourism. Annals of Tourism Research, 85, 102922.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Semwal, R., Tyagi, P., Tripathi, N., &amp; Singh, A. (2024). Cultural crossroads: Communities guiding transformation in tourism. In Examining Tourist Behaviors and Community Involvement in Destination Rejuvenation (pp. 164–179). IGI Global.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Tan, C. Y. (2017). Conceptual diversity, moderators, and theoretical issues in quantitative studies of cultural capital theory. Educational Review, 69(5), 600–619.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UNWTO. (2023). World Tourism Barometer. </a:t>
            </a:r>
            <a:r>
              <a:rPr lang="en-US" sz="1200" dirty="0">
                <a:hlinkClick r:id="rId2"/>
              </a:rPr>
              <a:t>https://www.unwto.org/</a:t>
            </a:r>
            <a:endParaRPr lang="en-US" sz="1200" dirty="0"/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VisitBritain. (2022). Motivations, influences, decisions and sustainability research. </a:t>
            </a:r>
            <a:r>
              <a:rPr lang="en-US" sz="1200" dirty="0">
                <a:hlinkClick r:id="rId3"/>
              </a:rPr>
              <a:t>https://www.visitbritain.org/</a:t>
            </a:r>
            <a:endParaRPr lang="en-US" sz="1200" dirty="0"/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Wales, B. (2016). The Wales Identity—A Sense of Place. </a:t>
            </a:r>
            <a:r>
              <a:rPr lang="en-US" sz="1200" dirty="0">
                <a:hlinkClick r:id="rId4"/>
              </a:rPr>
              <a:t>https://businesswales.gov.wales/tourism/sites/tourism/files/documents/Sense_of_Place_Guidance_v2_EN.pd</a:t>
            </a:r>
            <a:endParaRPr lang="en-US" sz="1200" dirty="0"/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Wales, V. (2022). UK holidays, short breaks, and wonderful weekends in Wales. </a:t>
            </a:r>
            <a:r>
              <a:rPr lang="en-US" sz="1200" dirty="0">
                <a:hlinkClick r:id="rId5"/>
              </a:rPr>
              <a:t>https://www.visitwales.com/inspire-me/feel-hwyl-only-wales</a:t>
            </a:r>
            <a:endParaRPr lang="en-US" sz="1200" dirty="0"/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dirty="0"/>
              <a:t>World Travel &amp; Tourism Council (WTTC). (2021). Travel &amp; Tourism Economic Impact Research (EIR). https://wttc.org/Portals/0/Documents/EIR/EIR2022-global-infographic-2pager-080622.pdf</a:t>
            </a:r>
          </a:p>
        </p:txBody>
      </p:sp>
    </p:spTree>
    <p:extLst>
      <p:ext uri="{BB962C8B-B14F-4D97-AF65-F5344CB8AC3E}">
        <p14:creationId xmlns:p14="http://schemas.microsoft.com/office/powerpoint/2010/main" val="2064850017"/>
      </p:ext>
    </p:extLst>
  </p:cSld>
  <p:clrMapOvr>
    <a:masterClrMapping/>
  </p:clrMapOvr>
</p:sld>
</file>

<file path=ppt/theme/theme1.xml><?xml version="1.0" encoding="utf-8"?>
<a:theme xmlns:a="http://schemas.openxmlformats.org/drawingml/2006/main" name="Business Administration School Center by Slidesgo">
  <a:themeElements>
    <a:clrScheme name="Simple Light">
      <a:dk1>
        <a:srgbClr val="092241"/>
      </a:dk1>
      <a:lt1>
        <a:srgbClr val="F8F8F8"/>
      </a:lt1>
      <a:dk2>
        <a:srgbClr val="B7B7B7"/>
      </a:dk2>
      <a:lt2>
        <a:srgbClr val="6194E6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92241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usiness Administration School Center by Slidesgo">
  <a:themeElements>
    <a:clrScheme name="Simple Light">
      <a:dk1>
        <a:srgbClr val="092241"/>
      </a:dk1>
      <a:lt1>
        <a:srgbClr val="F8F8F8"/>
      </a:lt1>
      <a:dk2>
        <a:srgbClr val="B7B7B7"/>
      </a:dk2>
      <a:lt2>
        <a:srgbClr val="6194E6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92241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Business Administration School Center by Slidesgo">
  <a:themeElements>
    <a:clrScheme name="Simple Light">
      <a:dk1>
        <a:srgbClr val="092241"/>
      </a:dk1>
      <a:lt1>
        <a:srgbClr val="F8F8F8"/>
      </a:lt1>
      <a:dk2>
        <a:srgbClr val="B7B7B7"/>
      </a:dk2>
      <a:lt2>
        <a:srgbClr val="6194E6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92241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Business Administration School Center by Slidesgo">
  <a:themeElements>
    <a:clrScheme name="Simple Light">
      <a:dk1>
        <a:srgbClr val="092241"/>
      </a:dk1>
      <a:lt1>
        <a:srgbClr val="F8F8F8"/>
      </a:lt1>
      <a:dk2>
        <a:srgbClr val="B7B7B7"/>
      </a:dk2>
      <a:lt2>
        <a:srgbClr val="6194E6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092241"/>
      </a:hlink>
      <a:folHlink>
        <a:srgbClr val="0097A7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388</TotalTime>
  <Words>1653</Words>
  <Application>Microsoft Office PowerPoint</Application>
  <PresentationFormat>On-screen Show (16:9)</PresentationFormat>
  <Paragraphs>140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Archivo Black</vt:lpstr>
      <vt:lpstr>Arial</vt:lpstr>
      <vt:lpstr>Calibri</vt:lpstr>
      <vt:lpstr>Manrope</vt:lpstr>
      <vt:lpstr>OpenSymbol</vt:lpstr>
      <vt:lpstr>Symbol</vt:lpstr>
      <vt:lpstr>Times New Roman</vt:lpstr>
      <vt:lpstr>Wingdings</vt:lpstr>
      <vt:lpstr>Business Administration School Center by Slidesgo</vt:lpstr>
      <vt:lpstr>Business Administration School Center by Slidesgo</vt:lpstr>
      <vt:lpstr>Business Administration School Center by Slidesgo</vt:lpstr>
      <vt:lpstr>Business Administration School Center by Slidesgo</vt:lpstr>
      <vt:lpstr>Legends of Croeso:  A Heritage Hospitality  Festival</vt:lpstr>
      <vt:lpstr>Introduction</vt:lpstr>
      <vt:lpstr>Event Overview</vt:lpstr>
      <vt:lpstr>Strategic Purpose</vt:lpstr>
      <vt:lpstr>Market Analysis</vt:lpstr>
      <vt:lpstr>Market Analysis</vt:lpstr>
      <vt:lpstr>Operational Factor </vt:lpstr>
      <vt:lpstr>Operational Factor </vt:lpstr>
      <vt:lpstr>Financial Factor </vt:lpstr>
      <vt:lpstr>Financial Factor </vt:lpstr>
      <vt:lpstr>Conclusion 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Mircea N Tilica</dc:creator>
  <cp:lastModifiedBy>Mircea Nicolae Tilica (2246572)</cp:lastModifiedBy>
  <cp:revision>71</cp:revision>
  <dcterms:modified xsi:type="dcterms:W3CDTF">2025-05-24T22:53:06Z</dcterms:modified>
</cp:coreProperties>
</file>

<file path=docProps/core0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2025-05-16T12:15:10Z</dcterms:created>
  <dc:creator>Unknown Creator</dc:creator>
  <dc:description/>
  <dc:language>en-US</dc:language>
  <cp:lastModifiedBy>Unknown Creator</cp:lastModifiedBy>
  <dcterms:modified xsi:type="dcterms:W3CDTF">2025-05-16T12:15:10Z</dcterms:modified>
  <cp:revision>0</cp:revision>
  <dc:subject/>
  <dc:title>Untitled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lides">
    <vt:r8>12</vt:r8>
  </property>
</Properties>
</file>