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72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57FDB8-FFE7-47C5-88BC-209C91A1189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83E2758-9E55-4746-8564-E64310485267}">
      <dgm:prSet/>
      <dgm:spPr/>
      <dgm:t>
        <a:bodyPr/>
        <a:lstStyle/>
        <a:p>
          <a:r>
            <a:rPr lang="en-US"/>
            <a:t>• Amira, 3</a:t>
          </a:r>
          <a:r>
            <a:rPr lang="en-GB"/>
            <a:t> years old</a:t>
          </a:r>
          <a:r>
            <a:rPr lang="en-US"/>
            <a:t>: </a:t>
          </a:r>
          <a:r>
            <a:rPr lang="en-GB"/>
            <a:t>Worries about</a:t>
          </a:r>
          <a:r>
            <a:rPr lang="en-US"/>
            <a:t>  separation</a:t>
          </a:r>
          <a:r>
            <a:rPr lang="en-GB"/>
            <a:t> (anxiety)</a:t>
          </a:r>
          <a:r>
            <a:rPr lang="en-US"/>
            <a:t>, </a:t>
          </a:r>
          <a:r>
            <a:rPr lang="en-GB"/>
            <a:t>has communication problems due to </a:t>
          </a:r>
          <a:r>
            <a:rPr lang="en-US"/>
            <a:t>limited speech</a:t>
          </a:r>
          <a:r>
            <a:rPr lang="en-GB"/>
            <a:t> and tries her best to not participate in</a:t>
          </a:r>
          <a:r>
            <a:rPr lang="en-US"/>
            <a:t> group play.</a:t>
          </a:r>
        </a:p>
      </dgm:t>
    </dgm:pt>
    <dgm:pt modelId="{F415E77B-E8DB-4D9D-AD20-4411084AEC76}" type="parTrans" cxnId="{7156AC5C-C30E-4239-BCC0-F6951A4CAE0F}">
      <dgm:prSet/>
      <dgm:spPr/>
      <dgm:t>
        <a:bodyPr/>
        <a:lstStyle/>
        <a:p>
          <a:endParaRPr lang="en-US"/>
        </a:p>
      </dgm:t>
    </dgm:pt>
    <dgm:pt modelId="{29BB1129-5662-4A5E-8DA8-A77BC0B8F1D5}" type="sibTrans" cxnId="{7156AC5C-C30E-4239-BCC0-F6951A4CAE0F}">
      <dgm:prSet/>
      <dgm:spPr/>
      <dgm:t>
        <a:bodyPr/>
        <a:lstStyle/>
        <a:p>
          <a:endParaRPr lang="en-US"/>
        </a:p>
      </dgm:t>
    </dgm:pt>
    <dgm:pt modelId="{B411D412-C083-468A-A244-7400D0C1E8FF}">
      <dgm:prSet/>
      <dgm:spPr/>
      <dgm:t>
        <a:bodyPr/>
        <a:lstStyle/>
        <a:p>
          <a:r>
            <a:rPr lang="en-GB"/>
            <a:t>This presentation will </a:t>
          </a:r>
          <a:r>
            <a:rPr lang="en-US"/>
            <a:t>apply Bowlby’s Attachment Theory to </a:t>
          </a:r>
          <a:r>
            <a:rPr lang="en-GB"/>
            <a:t>show how it can help her </a:t>
          </a:r>
          <a:r>
            <a:rPr lang="en-US"/>
            <a:t>development.</a:t>
          </a:r>
          <a:r>
            <a:rPr lang="en-GB"/>
            <a:t> We need to gain a understanding how emotional bonds can effect Amira growth.</a:t>
          </a:r>
          <a:endParaRPr lang="en-US"/>
        </a:p>
      </dgm:t>
    </dgm:pt>
    <dgm:pt modelId="{826050F3-A4CC-4999-B9A1-2A3DEE0E5301}" type="parTrans" cxnId="{6F64B5F6-58DC-4838-B358-35A7189BC998}">
      <dgm:prSet/>
      <dgm:spPr/>
      <dgm:t>
        <a:bodyPr/>
        <a:lstStyle/>
        <a:p>
          <a:endParaRPr lang="en-US"/>
        </a:p>
      </dgm:t>
    </dgm:pt>
    <dgm:pt modelId="{A67A50B9-40CA-4E0C-BF58-EDFB56736C7A}" type="sibTrans" cxnId="{6F64B5F6-58DC-4838-B358-35A7189BC998}">
      <dgm:prSet/>
      <dgm:spPr/>
      <dgm:t>
        <a:bodyPr/>
        <a:lstStyle/>
        <a:p>
          <a:endParaRPr lang="en-US"/>
        </a:p>
      </dgm:t>
    </dgm:pt>
    <dgm:pt modelId="{BC15FD2D-0BDF-45A1-B447-2CADC3FF85D0}">
      <dgm:prSet/>
      <dgm:spPr/>
      <dgm:t>
        <a:bodyPr/>
        <a:lstStyle/>
        <a:p>
          <a:r>
            <a:rPr lang="en-GB"/>
            <a:t>It will try to cater for her </a:t>
          </a:r>
          <a:r>
            <a:rPr lang="en-US"/>
            <a:t>emotional, social, cognitive, and physical</a:t>
          </a:r>
          <a:r>
            <a:rPr lang="en-GB"/>
            <a:t> health so she has good overall wellbeing.</a:t>
          </a:r>
          <a:endParaRPr lang="en-US"/>
        </a:p>
      </dgm:t>
    </dgm:pt>
    <dgm:pt modelId="{BA599B7C-AB9B-426B-9F36-8B811F877930}" type="parTrans" cxnId="{D56B23E4-CB07-459B-9B43-E24FE08E47F5}">
      <dgm:prSet/>
      <dgm:spPr/>
      <dgm:t>
        <a:bodyPr/>
        <a:lstStyle/>
        <a:p>
          <a:endParaRPr lang="en-US"/>
        </a:p>
      </dgm:t>
    </dgm:pt>
    <dgm:pt modelId="{0B2A1234-18AD-4632-93C1-6773F4CDBBDE}" type="sibTrans" cxnId="{D56B23E4-CB07-459B-9B43-E24FE08E47F5}">
      <dgm:prSet/>
      <dgm:spPr/>
      <dgm:t>
        <a:bodyPr/>
        <a:lstStyle/>
        <a:p>
          <a:endParaRPr lang="en-US"/>
        </a:p>
      </dgm:t>
    </dgm:pt>
    <dgm:pt modelId="{454CF46E-153B-4511-A668-1302B37C2E16}" type="pres">
      <dgm:prSet presAssocID="{1D57FDB8-FFE7-47C5-88BC-209C91A11896}" presName="linear" presStyleCnt="0">
        <dgm:presLayoutVars>
          <dgm:animLvl val="lvl"/>
          <dgm:resizeHandles val="exact"/>
        </dgm:presLayoutVars>
      </dgm:prSet>
      <dgm:spPr/>
    </dgm:pt>
    <dgm:pt modelId="{43030564-E911-442E-926F-712DEE1DA6DE}" type="pres">
      <dgm:prSet presAssocID="{F83E2758-9E55-4746-8564-E6431048526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FD3E310-84D8-47F7-98B2-4899CAB01D6E}" type="pres">
      <dgm:prSet presAssocID="{29BB1129-5662-4A5E-8DA8-A77BC0B8F1D5}" presName="spacer" presStyleCnt="0"/>
      <dgm:spPr/>
    </dgm:pt>
    <dgm:pt modelId="{546CF803-24FC-4488-A310-D830A8FD9050}" type="pres">
      <dgm:prSet presAssocID="{B411D412-C083-468A-A244-7400D0C1E8F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FEFF508-87D9-43AB-BD2E-7C6FDA2ED1BB}" type="pres">
      <dgm:prSet presAssocID="{A67A50B9-40CA-4E0C-BF58-EDFB56736C7A}" presName="spacer" presStyleCnt="0"/>
      <dgm:spPr/>
    </dgm:pt>
    <dgm:pt modelId="{994C8335-4E09-4EE9-A548-613B2D8CCC2E}" type="pres">
      <dgm:prSet presAssocID="{BC15FD2D-0BDF-45A1-B447-2CADC3FF85D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F22AA2E-7230-43C3-9F29-C9675FF92681}" type="presOf" srcId="{1D57FDB8-FFE7-47C5-88BC-209C91A11896}" destId="{454CF46E-153B-4511-A668-1302B37C2E16}" srcOrd="0" destOrd="0" presId="urn:microsoft.com/office/officeart/2005/8/layout/vList2"/>
    <dgm:cxn modelId="{7156AC5C-C30E-4239-BCC0-F6951A4CAE0F}" srcId="{1D57FDB8-FFE7-47C5-88BC-209C91A11896}" destId="{F83E2758-9E55-4746-8564-E64310485267}" srcOrd="0" destOrd="0" parTransId="{F415E77B-E8DB-4D9D-AD20-4411084AEC76}" sibTransId="{29BB1129-5662-4A5E-8DA8-A77BC0B8F1D5}"/>
    <dgm:cxn modelId="{DCFB675F-CAAC-4DA2-90FF-DE9A66AB5837}" type="presOf" srcId="{F83E2758-9E55-4746-8564-E64310485267}" destId="{43030564-E911-442E-926F-712DEE1DA6DE}" srcOrd="0" destOrd="0" presId="urn:microsoft.com/office/officeart/2005/8/layout/vList2"/>
    <dgm:cxn modelId="{D9A82055-CD0D-4D1A-ABB7-4A27E47BC213}" type="presOf" srcId="{B411D412-C083-468A-A244-7400D0C1E8FF}" destId="{546CF803-24FC-4488-A310-D830A8FD9050}" srcOrd="0" destOrd="0" presId="urn:microsoft.com/office/officeart/2005/8/layout/vList2"/>
    <dgm:cxn modelId="{6BB88A59-05BA-4729-828D-FCAE2643E8B3}" type="presOf" srcId="{BC15FD2D-0BDF-45A1-B447-2CADC3FF85D0}" destId="{994C8335-4E09-4EE9-A548-613B2D8CCC2E}" srcOrd="0" destOrd="0" presId="urn:microsoft.com/office/officeart/2005/8/layout/vList2"/>
    <dgm:cxn modelId="{D56B23E4-CB07-459B-9B43-E24FE08E47F5}" srcId="{1D57FDB8-FFE7-47C5-88BC-209C91A11896}" destId="{BC15FD2D-0BDF-45A1-B447-2CADC3FF85D0}" srcOrd="2" destOrd="0" parTransId="{BA599B7C-AB9B-426B-9F36-8B811F877930}" sibTransId="{0B2A1234-18AD-4632-93C1-6773F4CDBBDE}"/>
    <dgm:cxn modelId="{6F64B5F6-58DC-4838-B358-35A7189BC998}" srcId="{1D57FDB8-FFE7-47C5-88BC-209C91A11896}" destId="{B411D412-C083-468A-A244-7400D0C1E8FF}" srcOrd="1" destOrd="0" parTransId="{826050F3-A4CC-4999-B9A1-2A3DEE0E5301}" sibTransId="{A67A50B9-40CA-4E0C-BF58-EDFB56736C7A}"/>
    <dgm:cxn modelId="{8EFEE3A8-CE35-4C20-BA0C-8EF6B71F0A55}" type="presParOf" srcId="{454CF46E-153B-4511-A668-1302B37C2E16}" destId="{43030564-E911-442E-926F-712DEE1DA6DE}" srcOrd="0" destOrd="0" presId="urn:microsoft.com/office/officeart/2005/8/layout/vList2"/>
    <dgm:cxn modelId="{141AF827-5742-43DA-A194-A0F1B28AB037}" type="presParOf" srcId="{454CF46E-153B-4511-A668-1302B37C2E16}" destId="{FFD3E310-84D8-47F7-98B2-4899CAB01D6E}" srcOrd="1" destOrd="0" presId="urn:microsoft.com/office/officeart/2005/8/layout/vList2"/>
    <dgm:cxn modelId="{AAD728EA-5E81-4B34-80E9-1B3128A617C7}" type="presParOf" srcId="{454CF46E-153B-4511-A668-1302B37C2E16}" destId="{546CF803-24FC-4488-A310-D830A8FD9050}" srcOrd="2" destOrd="0" presId="urn:microsoft.com/office/officeart/2005/8/layout/vList2"/>
    <dgm:cxn modelId="{38507A56-978F-4D8E-9B7A-86667478A161}" type="presParOf" srcId="{454CF46E-153B-4511-A668-1302B37C2E16}" destId="{EFEFF508-87D9-43AB-BD2E-7C6FDA2ED1BB}" srcOrd="3" destOrd="0" presId="urn:microsoft.com/office/officeart/2005/8/layout/vList2"/>
    <dgm:cxn modelId="{0CA6A3FC-91BF-4780-88D4-0CC5B547C80A}" type="presParOf" srcId="{454CF46E-153B-4511-A668-1302B37C2E16}" destId="{994C8335-4E09-4EE9-A548-613B2D8CCC2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17217D-1E39-4B53-A5C4-2A95764A09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BC7645F-CA9D-4A70-A83E-A34EC529B189}">
      <dgm:prSet/>
      <dgm:spPr/>
      <dgm:t>
        <a:bodyPr/>
        <a:lstStyle/>
        <a:p>
          <a:r>
            <a:rPr lang="en-US"/>
            <a:t>• Attachment </a:t>
          </a:r>
          <a:r>
            <a:rPr lang="en-GB"/>
            <a:t>Definition is the close</a:t>
          </a:r>
          <a:r>
            <a:rPr lang="en-US"/>
            <a:t> emotional bond between child and caregiver </a:t>
          </a:r>
        </a:p>
      </dgm:t>
    </dgm:pt>
    <dgm:pt modelId="{72D29C78-607C-4170-929C-724F5B58F447}" type="parTrans" cxnId="{36ADF006-2C87-47BE-B0B2-7742AB9489D3}">
      <dgm:prSet/>
      <dgm:spPr/>
      <dgm:t>
        <a:bodyPr/>
        <a:lstStyle/>
        <a:p>
          <a:endParaRPr lang="en-US"/>
        </a:p>
      </dgm:t>
    </dgm:pt>
    <dgm:pt modelId="{A2D453CF-1973-42EE-866C-BA70CBEF383B}" type="sibTrans" cxnId="{36ADF006-2C87-47BE-B0B2-7742AB9489D3}">
      <dgm:prSet/>
      <dgm:spPr/>
      <dgm:t>
        <a:bodyPr/>
        <a:lstStyle/>
        <a:p>
          <a:endParaRPr lang="en-US"/>
        </a:p>
      </dgm:t>
    </dgm:pt>
    <dgm:pt modelId="{A91AD77F-5FC2-4F5A-85E1-C4E724D47503}">
      <dgm:prSet/>
      <dgm:spPr/>
      <dgm:t>
        <a:bodyPr/>
        <a:lstStyle/>
        <a:p>
          <a:r>
            <a:rPr lang="en-US"/>
            <a:t>• </a:t>
          </a:r>
          <a:r>
            <a:rPr lang="en-GB"/>
            <a:t>2 types of </a:t>
          </a:r>
          <a:r>
            <a:rPr lang="en-US"/>
            <a:t>attachment</a:t>
          </a:r>
          <a:r>
            <a:rPr lang="en-GB"/>
            <a:t> – secure and insecure.</a:t>
          </a:r>
          <a:endParaRPr lang="en-US"/>
        </a:p>
      </dgm:t>
    </dgm:pt>
    <dgm:pt modelId="{0754A0AE-7294-496D-903B-2DF9C93D103D}" type="parTrans" cxnId="{3E99490F-2187-4F72-B79E-E5DC97C92A9E}">
      <dgm:prSet/>
      <dgm:spPr/>
      <dgm:t>
        <a:bodyPr/>
        <a:lstStyle/>
        <a:p>
          <a:endParaRPr lang="en-US"/>
        </a:p>
      </dgm:t>
    </dgm:pt>
    <dgm:pt modelId="{CC5EE6CA-4D46-4749-928B-F98402D40E58}" type="sibTrans" cxnId="{3E99490F-2187-4F72-B79E-E5DC97C92A9E}">
      <dgm:prSet/>
      <dgm:spPr/>
      <dgm:t>
        <a:bodyPr/>
        <a:lstStyle/>
        <a:p>
          <a:endParaRPr lang="en-US"/>
        </a:p>
      </dgm:t>
    </dgm:pt>
    <dgm:pt modelId="{BE7EDE5A-1DED-46AD-98E0-391139B3C747}">
      <dgm:prSet/>
      <dgm:spPr/>
      <dgm:t>
        <a:bodyPr/>
        <a:lstStyle/>
        <a:p>
          <a:r>
            <a:rPr lang="en-US"/>
            <a:t>• Internal working model </a:t>
          </a:r>
          <a:r>
            <a:rPr lang="en-GB"/>
            <a:t>effects</a:t>
          </a:r>
          <a:r>
            <a:rPr lang="en-US"/>
            <a:t> relationships</a:t>
          </a:r>
        </a:p>
      </dgm:t>
    </dgm:pt>
    <dgm:pt modelId="{E1253049-5A6A-40CD-A311-288F71849400}" type="parTrans" cxnId="{BD08B70E-EED7-4CF4-9A0C-E0E24EBE729E}">
      <dgm:prSet/>
      <dgm:spPr/>
      <dgm:t>
        <a:bodyPr/>
        <a:lstStyle/>
        <a:p>
          <a:endParaRPr lang="en-US"/>
        </a:p>
      </dgm:t>
    </dgm:pt>
    <dgm:pt modelId="{0F58A1E2-D518-4BDA-84E2-0E51F5D5A7B0}" type="sibTrans" cxnId="{BD08B70E-EED7-4CF4-9A0C-E0E24EBE729E}">
      <dgm:prSet/>
      <dgm:spPr/>
      <dgm:t>
        <a:bodyPr/>
        <a:lstStyle/>
        <a:p>
          <a:endParaRPr lang="en-US"/>
        </a:p>
      </dgm:t>
    </dgm:pt>
    <dgm:pt modelId="{E44F89F6-84F9-44D0-80CB-B0145F5B903A}">
      <dgm:prSet/>
      <dgm:spPr/>
      <dgm:t>
        <a:bodyPr/>
        <a:lstStyle/>
        <a:p>
          <a:r>
            <a:rPr lang="en-US"/>
            <a:t>• Disruption</a:t>
          </a:r>
          <a:r>
            <a:rPr lang="en-GB"/>
            <a:t> effects negatively and can cause withdrawal and anxiety.</a:t>
          </a:r>
          <a:endParaRPr lang="en-US"/>
        </a:p>
      </dgm:t>
    </dgm:pt>
    <dgm:pt modelId="{6CE13065-89A1-44CB-BE3D-04D3C5922034}" type="parTrans" cxnId="{6C1670EB-48DF-4E9F-9D6E-C519050385BF}">
      <dgm:prSet/>
      <dgm:spPr/>
      <dgm:t>
        <a:bodyPr/>
        <a:lstStyle/>
        <a:p>
          <a:endParaRPr lang="en-US"/>
        </a:p>
      </dgm:t>
    </dgm:pt>
    <dgm:pt modelId="{3BA4B978-7D6F-4F8C-AFA3-644BF34CAEBC}" type="sibTrans" cxnId="{6C1670EB-48DF-4E9F-9D6E-C519050385BF}">
      <dgm:prSet/>
      <dgm:spPr/>
      <dgm:t>
        <a:bodyPr/>
        <a:lstStyle/>
        <a:p>
          <a:endParaRPr lang="en-US"/>
        </a:p>
      </dgm:t>
    </dgm:pt>
    <dgm:pt modelId="{2AD02EB4-5F52-4AF0-8930-AD7B31CF2170}" type="pres">
      <dgm:prSet presAssocID="{5717217D-1E39-4B53-A5C4-2A95764A09BD}" presName="linear" presStyleCnt="0">
        <dgm:presLayoutVars>
          <dgm:animLvl val="lvl"/>
          <dgm:resizeHandles val="exact"/>
        </dgm:presLayoutVars>
      </dgm:prSet>
      <dgm:spPr/>
    </dgm:pt>
    <dgm:pt modelId="{7D930E36-1098-4979-A7BE-7E4F74C5ED13}" type="pres">
      <dgm:prSet presAssocID="{2BC7645F-CA9D-4A70-A83E-A34EC529B18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6C3927A-799E-4796-B485-08B2646BB9CF}" type="pres">
      <dgm:prSet presAssocID="{A2D453CF-1973-42EE-866C-BA70CBEF383B}" presName="spacer" presStyleCnt="0"/>
      <dgm:spPr/>
    </dgm:pt>
    <dgm:pt modelId="{85C91BE7-A6C1-4B4A-9E2A-B99DDEDEF893}" type="pres">
      <dgm:prSet presAssocID="{A91AD77F-5FC2-4F5A-85E1-C4E724D4750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B38D1B4-7CE5-4704-BBF2-DD9254461B6F}" type="pres">
      <dgm:prSet presAssocID="{CC5EE6CA-4D46-4749-928B-F98402D40E58}" presName="spacer" presStyleCnt="0"/>
      <dgm:spPr/>
    </dgm:pt>
    <dgm:pt modelId="{DE6CDED1-B126-4DEB-9D6A-838DAF5A8AE1}" type="pres">
      <dgm:prSet presAssocID="{BE7EDE5A-1DED-46AD-98E0-391139B3C74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F7EBF6C-B35F-47A7-9FE0-6A9B460020D7}" type="pres">
      <dgm:prSet presAssocID="{0F58A1E2-D518-4BDA-84E2-0E51F5D5A7B0}" presName="spacer" presStyleCnt="0"/>
      <dgm:spPr/>
    </dgm:pt>
    <dgm:pt modelId="{4687AAE5-A7C1-4129-92B0-FA2852BAE01B}" type="pres">
      <dgm:prSet presAssocID="{E44F89F6-84F9-44D0-80CB-B0145F5B903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FF07F03-EB7C-4B39-81CE-1FA3F4F48D59}" type="presOf" srcId="{A91AD77F-5FC2-4F5A-85E1-C4E724D47503}" destId="{85C91BE7-A6C1-4B4A-9E2A-B99DDEDEF893}" srcOrd="0" destOrd="0" presId="urn:microsoft.com/office/officeart/2005/8/layout/vList2"/>
    <dgm:cxn modelId="{36ADF006-2C87-47BE-B0B2-7742AB9489D3}" srcId="{5717217D-1E39-4B53-A5C4-2A95764A09BD}" destId="{2BC7645F-CA9D-4A70-A83E-A34EC529B189}" srcOrd="0" destOrd="0" parTransId="{72D29C78-607C-4170-929C-724F5B58F447}" sibTransId="{A2D453CF-1973-42EE-866C-BA70CBEF383B}"/>
    <dgm:cxn modelId="{BD08B70E-EED7-4CF4-9A0C-E0E24EBE729E}" srcId="{5717217D-1E39-4B53-A5C4-2A95764A09BD}" destId="{BE7EDE5A-1DED-46AD-98E0-391139B3C747}" srcOrd="2" destOrd="0" parTransId="{E1253049-5A6A-40CD-A311-288F71849400}" sibTransId="{0F58A1E2-D518-4BDA-84E2-0E51F5D5A7B0}"/>
    <dgm:cxn modelId="{3E99490F-2187-4F72-B79E-E5DC97C92A9E}" srcId="{5717217D-1E39-4B53-A5C4-2A95764A09BD}" destId="{A91AD77F-5FC2-4F5A-85E1-C4E724D47503}" srcOrd="1" destOrd="0" parTransId="{0754A0AE-7294-496D-903B-2DF9C93D103D}" sibTransId="{CC5EE6CA-4D46-4749-928B-F98402D40E58}"/>
    <dgm:cxn modelId="{6E76DF16-EF27-4F9E-9815-A5BD72D89108}" type="presOf" srcId="{2BC7645F-CA9D-4A70-A83E-A34EC529B189}" destId="{7D930E36-1098-4979-A7BE-7E4F74C5ED13}" srcOrd="0" destOrd="0" presId="urn:microsoft.com/office/officeart/2005/8/layout/vList2"/>
    <dgm:cxn modelId="{F4497DA8-2815-493A-B5C2-AE036023BECE}" type="presOf" srcId="{E44F89F6-84F9-44D0-80CB-B0145F5B903A}" destId="{4687AAE5-A7C1-4129-92B0-FA2852BAE01B}" srcOrd="0" destOrd="0" presId="urn:microsoft.com/office/officeart/2005/8/layout/vList2"/>
    <dgm:cxn modelId="{F2528FCC-CF2B-4081-B9DF-735B143639D8}" type="presOf" srcId="{5717217D-1E39-4B53-A5C4-2A95764A09BD}" destId="{2AD02EB4-5F52-4AF0-8930-AD7B31CF2170}" srcOrd="0" destOrd="0" presId="urn:microsoft.com/office/officeart/2005/8/layout/vList2"/>
    <dgm:cxn modelId="{89DF90D9-AFDE-4017-8732-F520AF14B41A}" type="presOf" srcId="{BE7EDE5A-1DED-46AD-98E0-391139B3C747}" destId="{DE6CDED1-B126-4DEB-9D6A-838DAF5A8AE1}" srcOrd="0" destOrd="0" presId="urn:microsoft.com/office/officeart/2005/8/layout/vList2"/>
    <dgm:cxn modelId="{6C1670EB-48DF-4E9F-9D6E-C519050385BF}" srcId="{5717217D-1E39-4B53-A5C4-2A95764A09BD}" destId="{E44F89F6-84F9-44D0-80CB-B0145F5B903A}" srcOrd="3" destOrd="0" parTransId="{6CE13065-89A1-44CB-BE3D-04D3C5922034}" sibTransId="{3BA4B978-7D6F-4F8C-AFA3-644BF34CAEBC}"/>
    <dgm:cxn modelId="{2FE15DA6-55C0-48EB-B3B5-E4AD61AE0DBB}" type="presParOf" srcId="{2AD02EB4-5F52-4AF0-8930-AD7B31CF2170}" destId="{7D930E36-1098-4979-A7BE-7E4F74C5ED13}" srcOrd="0" destOrd="0" presId="urn:microsoft.com/office/officeart/2005/8/layout/vList2"/>
    <dgm:cxn modelId="{12AA064A-2920-4AB5-9C82-17FFAEC9C394}" type="presParOf" srcId="{2AD02EB4-5F52-4AF0-8930-AD7B31CF2170}" destId="{B6C3927A-799E-4796-B485-08B2646BB9CF}" srcOrd="1" destOrd="0" presId="urn:microsoft.com/office/officeart/2005/8/layout/vList2"/>
    <dgm:cxn modelId="{3BB3FAEC-5183-48E1-9437-BE00DC2746C3}" type="presParOf" srcId="{2AD02EB4-5F52-4AF0-8930-AD7B31CF2170}" destId="{85C91BE7-A6C1-4B4A-9E2A-B99DDEDEF893}" srcOrd="2" destOrd="0" presId="urn:microsoft.com/office/officeart/2005/8/layout/vList2"/>
    <dgm:cxn modelId="{F9C45881-B180-4149-987F-BDDA19C09AA9}" type="presParOf" srcId="{2AD02EB4-5F52-4AF0-8930-AD7B31CF2170}" destId="{BB38D1B4-7CE5-4704-BBF2-DD9254461B6F}" srcOrd="3" destOrd="0" presId="urn:microsoft.com/office/officeart/2005/8/layout/vList2"/>
    <dgm:cxn modelId="{8AB3B714-7A91-4949-A112-58A4844D3DF2}" type="presParOf" srcId="{2AD02EB4-5F52-4AF0-8930-AD7B31CF2170}" destId="{DE6CDED1-B126-4DEB-9D6A-838DAF5A8AE1}" srcOrd="4" destOrd="0" presId="urn:microsoft.com/office/officeart/2005/8/layout/vList2"/>
    <dgm:cxn modelId="{0DBFFBB9-ABDB-4304-94B2-30059E4D24E8}" type="presParOf" srcId="{2AD02EB4-5F52-4AF0-8930-AD7B31CF2170}" destId="{7F7EBF6C-B35F-47A7-9FE0-6A9B460020D7}" srcOrd="5" destOrd="0" presId="urn:microsoft.com/office/officeart/2005/8/layout/vList2"/>
    <dgm:cxn modelId="{EEA04615-51DC-40A1-A5EA-B49E1065A405}" type="presParOf" srcId="{2AD02EB4-5F52-4AF0-8930-AD7B31CF2170}" destId="{4687AAE5-A7C1-4129-92B0-FA2852BAE01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BCE808-93A5-423D-AB22-F602066B010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49EA2A-A6F5-4D7B-83CF-CF03553178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First 5 years = </a:t>
          </a:r>
          <a:r>
            <a:rPr lang="en-GB"/>
            <a:t>Imperative so a </a:t>
          </a:r>
          <a:r>
            <a:rPr lang="en-US"/>
            <a:t> secure base</a:t>
          </a:r>
          <a:r>
            <a:rPr lang="en-GB"/>
            <a:t> </a:t>
          </a:r>
          <a:r>
            <a:rPr lang="en-US"/>
            <a:t> and exploration</a:t>
          </a:r>
          <a:r>
            <a:rPr lang="en-GB"/>
            <a:t> is formed</a:t>
          </a:r>
          <a:r>
            <a:rPr lang="en-US"/>
            <a:t> </a:t>
          </a:r>
        </a:p>
      </dgm:t>
    </dgm:pt>
    <dgm:pt modelId="{3D8CE736-707B-4DB0-B13D-BBCF0BF05328}" type="parTrans" cxnId="{872A9EAE-5377-402A-9CC6-D5FAC110D214}">
      <dgm:prSet/>
      <dgm:spPr/>
      <dgm:t>
        <a:bodyPr/>
        <a:lstStyle/>
        <a:p>
          <a:endParaRPr lang="en-US"/>
        </a:p>
      </dgm:t>
    </dgm:pt>
    <dgm:pt modelId="{5F5BD2F2-135B-43D1-A88E-4ABEB7E3DABC}" type="sibTrans" cxnId="{872A9EAE-5377-402A-9CC6-D5FAC110D214}">
      <dgm:prSet/>
      <dgm:spPr/>
      <dgm:t>
        <a:bodyPr/>
        <a:lstStyle/>
        <a:p>
          <a:endParaRPr lang="en-US"/>
        </a:p>
      </dgm:t>
    </dgm:pt>
    <dgm:pt modelId="{0AB0D131-BADE-45E3-959B-360E4CAE34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Secure attachment </a:t>
          </a:r>
          <a:r>
            <a:rPr lang="en-GB"/>
            <a:t>= </a:t>
          </a:r>
          <a:r>
            <a:rPr lang="en-US"/>
            <a:t>confidence</a:t>
          </a:r>
          <a:r>
            <a:rPr lang="en-GB"/>
            <a:t> </a:t>
          </a:r>
          <a:r>
            <a:rPr lang="en-US"/>
            <a:t>and</a:t>
          </a:r>
          <a:r>
            <a:rPr lang="en-GB"/>
            <a:t> strong </a:t>
          </a:r>
          <a:r>
            <a:rPr lang="en-US"/>
            <a:t> language</a:t>
          </a:r>
          <a:r>
            <a:rPr lang="en-GB"/>
            <a:t> skills</a:t>
          </a:r>
          <a:r>
            <a:rPr lang="en-US"/>
            <a:t>.</a:t>
          </a:r>
        </a:p>
      </dgm:t>
    </dgm:pt>
    <dgm:pt modelId="{B382AFB7-82BE-4F29-9B67-BDFB00847B9B}" type="parTrans" cxnId="{16A2A5F3-C7AB-4746-9BB0-168AA012E5AA}">
      <dgm:prSet/>
      <dgm:spPr/>
      <dgm:t>
        <a:bodyPr/>
        <a:lstStyle/>
        <a:p>
          <a:endParaRPr lang="en-US"/>
        </a:p>
      </dgm:t>
    </dgm:pt>
    <dgm:pt modelId="{900ED570-8544-495B-ACC2-AB0C2D585DF9}" type="sibTrans" cxnId="{16A2A5F3-C7AB-4746-9BB0-168AA012E5AA}">
      <dgm:prSet/>
      <dgm:spPr/>
      <dgm:t>
        <a:bodyPr/>
        <a:lstStyle/>
        <a:p>
          <a:endParaRPr lang="en-US"/>
        </a:p>
      </dgm:t>
    </dgm:pt>
    <dgm:pt modelId="{8C7046DE-31A3-4A7F-A108-1D15C2180E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Early years </a:t>
          </a:r>
          <a:r>
            <a:rPr lang="en-GB"/>
            <a:t>environments</a:t>
          </a:r>
          <a:r>
            <a:rPr lang="en-US"/>
            <a:t> </a:t>
          </a:r>
          <a:r>
            <a:rPr lang="en-GB"/>
            <a:t>like nurseries </a:t>
          </a:r>
          <a:r>
            <a:rPr lang="en-US"/>
            <a:t>can </a:t>
          </a:r>
          <a:r>
            <a:rPr lang="en-GB"/>
            <a:t>ensure the buildup of </a:t>
          </a:r>
          <a:r>
            <a:rPr lang="en-US"/>
            <a:t>trust.</a:t>
          </a:r>
        </a:p>
      </dgm:t>
    </dgm:pt>
    <dgm:pt modelId="{6047647D-A0B3-4736-9AC7-8CEA016FC94B}" type="parTrans" cxnId="{0CC0AD9E-AB08-407E-88B6-D08C84DD7BE0}">
      <dgm:prSet/>
      <dgm:spPr/>
      <dgm:t>
        <a:bodyPr/>
        <a:lstStyle/>
        <a:p>
          <a:endParaRPr lang="en-US"/>
        </a:p>
      </dgm:t>
    </dgm:pt>
    <dgm:pt modelId="{EF6F4677-8D6F-4C1A-AE4B-93DC73A8987F}" type="sibTrans" cxnId="{0CC0AD9E-AB08-407E-88B6-D08C84DD7BE0}">
      <dgm:prSet/>
      <dgm:spPr/>
      <dgm:t>
        <a:bodyPr/>
        <a:lstStyle/>
        <a:p>
          <a:endParaRPr lang="en-US"/>
        </a:p>
      </dgm:t>
    </dgm:pt>
    <dgm:pt modelId="{D15D3CE7-B05B-4EC4-8B09-4BEA82108A6E}" type="pres">
      <dgm:prSet presAssocID="{6DBCE808-93A5-423D-AB22-F602066B0107}" presName="root" presStyleCnt="0">
        <dgm:presLayoutVars>
          <dgm:dir/>
          <dgm:resizeHandles val="exact"/>
        </dgm:presLayoutVars>
      </dgm:prSet>
      <dgm:spPr/>
    </dgm:pt>
    <dgm:pt modelId="{B21BF92C-1D32-4104-8E17-F33512617851}" type="pres">
      <dgm:prSet presAssocID="{B449EA2A-A6F5-4D7B-83CF-CF03553178B9}" presName="compNode" presStyleCnt="0"/>
      <dgm:spPr/>
    </dgm:pt>
    <dgm:pt modelId="{A010B8B7-2F08-44C6-B754-D64BFB9E6BB1}" type="pres">
      <dgm:prSet presAssocID="{B449EA2A-A6F5-4D7B-83CF-CF03553178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75FDD302-62F3-4A3B-93FD-689F80102C72}" type="pres">
      <dgm:prSet presAssocID="{B449EA2A-A6F5-4D7B-83CF-CF03553178B9}" presName="spaceRect" presStyleCnt="0"/>
      <dgm:spPr/>
    </dgm:pt>
    <dgm:pt modelId="{9AA69673-2CC3-4705-BF9F-5484D95C7825}" type="pres">
      <dgm:prSet presAssocID="{B449EA2A-A6F5-4D7B-83CF-CF03553178B9}" presName="textRect" presStyleLbl="revTx" presStyleIdx="0" presStyleCnt="3">
        <dgm:presLayoutVars>
          <dgm:chMax val="1"/>
          <dgm:chPref val="1"/>
        </dgm:presLayoutVars>
      </dgm:prSet>
      <dgm:spPr/>
    </dgm:pt>
    <dgm:pt modelId="{7B87FCFF-ABE5-4526-9A7E-8A19CFB14BDD}" type="pres">
      <dgm:prSet presAssocID="{5F5BD2F2-135B-43D1-A88E-4ABEB7E3DABC}" presName="sibTrans" presStyleCnt="0"/>
      <dgm:spPr/>
    </dgm:pt>
    <dgm:pt modelId="{5E0B2AAA-A82B-4439-8A8A-92540532ADD1}" type="pres">
      <dgm:prSet presAssocID="{0AB0D131-BADE-45E3-959B-360E4CAE34B5}" presName="compNode" presStyleCnt="0"/>
      <dgm:spPr/>
    </dgm:pt>
    <dgm:pt modelId="{295DBE93-9C44-41AB-863C-2B7C777E202D}" type="pres">
      <dgm:prSet presAssocID="{0AB0D131-BADE-45E3-959B-360E4CAE34B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perclip"/>
        </a:ext>
      </dgm:extLst>
    </dgm:pt>
    <dgm:pt modelId="{269EB2F1-3E43-4C94-956C-BD68A9E68D9A}" type="pres">
      <dgm:prSet presAssocID="{0AB0D131-BADE-45E3-959B-360E4CAE34B5}" presName="spaceRect" presStyleCnt="0"/>
      <dgm:spPr/>
    </dgm:pt>
    <dgm:pt modelId="{806A01C7-C059-4A52-BE26-1CA2F8A0F371}" type="pres">
      <dgm:prSet presAssocID="{0AB0D131-BADE-45E3-959B-360E4CAE34B5}" presName="textRect" presStyleLbl="revTx" presStyleIdx="1" presStyleCnt="3">
        <dgm:presLayoutVars>
          <dgm:chMax val="1"/>
          <dgm:chPref val="1"/>
        </dgm:presLayoutVars>
      </dgm:prSet>
      <dgm:spPr/>
    </dgm:pt>
    <dgm:pt modelId="{BF597AB8-7DC7-4729-83C9-1136FF00B969}" type="pres">
      <dgm:prSet presAssocID="{900ED570-8544-495B-ACC2-AB0C2D585DF9}" presName="sibTrans" presStyleCnt="0"/>
      <dgm:spPr/>
    </dgm:pt>
    <dgm:pt modelId="{FDF696DE-EA71-4655-A51E-60A2305FEF5D}" type="pres">
      <dgm:prSet presAssocID="{8C7046DE-31A3-4A7F-A108-1D15C2180EAA}" presName="compNode" presStyleCnt="0"/>
      <dgm:spPr/>
    </dgm:pt>
    <dgm:pt modelId="{A603A172-7991-4AEB-B2BA-2299954F2445}" type="pres">
      <dgm:prSet presAssocID="{8C7046DE-31A3-4A7F-A108-1D15C2180EA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024CEC76-EDD4-4063-9354-46F9F47ED171}" type="pres">
      <dgm:prSet presAssocID="{8C7046DE-31A3-4A7F-A108-1D15C2180EAA}" presName="spaceRect" presStyleCnt="0"/>
      <dgm:spPr/>
    </dgm:pt>
    <dgm:pt modelId="{9E2B7014-5AEF-492E-AE00-BB73827A52BA}" type="pres">
      <dgm:prSet presAssocID="{8C7046DE-31A3-4A7F-A108-1D15C2180EA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D76DF6F-79F9-4E99-89D3-8AE64FCB52E3}" type="presOf" srcId="{B449EA2A-A6F5-4D7B-83CF-CF03553178B9}" destId="{9AA69673-2CC3-4705-BF9F-5484D95C7825}" srcOrd="0" destOrd="0" presId="urn:microsoft.com/office/officeart/2018/2/layout/IconLabelList"/>
    <dgm:cxn modelId="{8426E597-6E06-434E-BC04-07BB075B4E53}" type="presOf" srcId="{8C7046DE-31A3-4A7F-A108-1D15C2180EAA}" destId="{9E2B7014-5AEF-492E-AE00-BB73827A52BA}" srcOrd="0" destOrd="0" presId="urn:microsoft.com/office/officeart/2018/2/layout/IconLabelList"/>
    <dgm:cxn modelId="{0CC0AD9E-AB08-407E-88B6-D08C84DD7BE0}" srcId="{6DBCE808-93A5-423D-AB22-F602066B0107}" destId="{8C7046DE-31A3-4A7F-A108-1D15C2180EAA}" srcOrd="2" destOrd="0" parTransId="{6047647D-A0B3-4736-9AC7-8CEA016FC94B}" sibTransId="{EF6F4677-8D6F-4C1A-AE4B-93DC73A8987F}"/>
    <dgm:cxn modelId="{872A9EAE-5377-402A-9CC6-D5FAC110D214}" srcId="{6DBCE808-93A5-423D-AB22-F602066B0107}" destId="{B449EA2A-A6F5-4D7B-83CF-CF03553178B9}" srcOrd="0" destOrd="0" parTransId="{3D8CE736-707B-4DB0-B13D-BBCF0BF05328}" sibTransId="{5F5BD2F2-135B-43D1-A88E-4ABEB7E3DABC}"/>
    <dgm:cxn modelId="{3AC2E3C9-5CC2-41A1-B84C-F5BA09A1BC83}" type="presOf" srcId="{0AB0D131-BADE-45E3-959B-360E4CAE34B5}" destId="{806A01C7-C059-4A52-BE26-1CA2F8A0F371}" srcOrd="0" destOrd="0" presId="urn:microsoft.com/office/officeart/2018/2/layout/IconLabelList"/>
    <dgm:cxn modelId="{C46C11EA-5315-4F10-AD30-3616530CDA02}" type="presOf" srcId="{6DBCE808-93A5-423D-AB22-F602066B0107}" destId="{D15D3CE7-B05B-4EC4-8B09-4BEA82108A6E}" srcOrd="0" destOrd="0" presId="urn:microsoft.com/office/officeart/2018/2/layout/IconLabelList"/>
    <dgm:cxn modelId="{16A2A5F3-C7AB-4746-9BB0-168AA012E5AA}" srcId="{6DBCE808-93A5-423D-AB22-F602066B0107}" destId="{0AB0D131-BADE-45E3-959B-360E4CAE34B5}" srcOrd="1" destOrd="0" parTransId="{B382AFB7-82BE-4F29-9B67-BDFB00847B9B}" sibTransId="{900ED570-8544-495B-ACC2-AB0C2D585DF9}"/>
    <dgm:cxn modelId="{8DD838A5-19D5-44FB-9AB6-EE776FAC861F}" type="presParOf" srcId="{D15D3CE7-B05B-4EC4-8B09-4BEA82108A6E}" destId="{B21BF92C-1D32-4104-8E17-F33512617851}" srcOrd="0" destOrd="0" presId="urn:microsoft.com/office/officeart/2018/2/layout/IconLabelList"/>
    <dgm:cxn modelId="{1BB838C3-DBA2-4AFB-9888-983CA6A06F66}" type="presParOf" srcId="{B21BF92C-1D32-4104-8E17-F33512617851}" destId="{A010B8B7-2F08-44C6-B754-D64BFB9E6BB1}" srcOrd="0" destOrd="0" presId="urn:microsoft.com/office/officeart/2018/2/layout/IconLabelList"/>
    <dgm:cxn modelId="{5085AB29-4A90-4970-9278-8DD0311CCD8D}" type="presParOf" srcId="{B21BF92C-1D32-4104-8E17-F33512617851}" destId="{75FDD302-62F3-4A3B-93FD-689F80102C72}" srcOrd="1" destOrd="0" presId="urn:microsoft.com/office/officeart/2018/2/layout/IconLabelList"/>
    <dgm:cxn modelId="{4F0C6498-13AC-4534-885F-6D9EB742B06F}" type="presParOf" srcId="{B21BF92C-1D32-4104-8E17-F33512617851}" destId="{9AA69673-2CC3-4705-BF9F-5484D95C7825}" srcOrd="2" destOrd="0" presId="urn:microsoft.com/office/officeart/2018/2/layout/IconLabelList"/>
    <dgm:cxn modelId="{BAE6F590-1B50-4D57-8D75-5AD91B7EDA13}" type="presParOf" srcId="{D15D3CE7-B05B-4EC4-8B09-4BEA82108A6E}" destId="{7B87FCFF-ABE5-4526-9A7E-8A19CFB14BDD}" srcOrd="1" destOrd="0" presId="urn:microsoft.com/office/officeart/2018/2/layout/IconLabelList"/>
    <dgm:cxn modelId="{00F6B3C3-1A21-4D91-9F05-00AB13A95F6B}" type="presParOf" srcId="{D15D3CE7-B05B-4EC4-8B09-4BEA82108A6E}" destId="{5E0B2AAA-A82B-4439-8A8A-92540532ADD1}" srcOrd="2" destOrd="0" presId="urn:microsoft.com/office/officeart/2018/2/layout/IconLabelList"/>
    <dgm:cxn modelId="{3A69041D-5413-4053-B397-2CB9033F099A}" type="presParOf" srcId="{5E0B2AAA-A82B-4439-8A8A-92540532ADD1}" destId="{295DBE93-9C44-41AB-863C-2B7C777E202D}" srcOrd="0" destOrd="0" presId="urn:microsoft.com/office/officeart/2018/2/layout/IconLabelList"/>
    <dgm:cxn modelId="{C2C97FC7-8F44-4901-B1C6-113D975B3F5A}" type="presParOf" srcId="{5E0B2AAA-A82B-4439-8A8A-92540532ADD1}" destId="{269EB2F1-3E43-4C94-956C-BD68A9E68D9A}" srcOrd="1" destOrd="0" presId="urn:microsoft.com/office/officeart/2018/2/layout/IconLabelList"/>
    <dgm:cxn modelId="{C12475EC-A09D-46FE-B6B0-CF2F05F51EA7}" type="presParOf" srcId="{5E0B2AAA-A82B-4439-8A8A-92540532ADD1}" destId="{806A01C7-C059-4A52-BE26-1CA2F8A0F371}" srcOrd="2" destOrd="0" presId="urn:microsoft.com/office/officeart/2018/2/layout/IconLabelList"/>
    <dgm:cxn modelId="{91BFD3EC-E08B-423E-8038-07F6C80CA445}" type="presParOf" srcId="{D15D3CE7-B05B-4EC4-8B09-4BEA82108A6E}" destId="{BF597AB8-7DC7-4729-83C9-1136FF00B969}" srcOrd="3" destOrd="0" presId="urn:microsoft.com/office/officeart/2018/2/layout/IconLabelList"/>
    <dgm:cxn modelId="{EAD2EF3E-05CD-449E-9596-4CF7FFBDEAC8}" type="presParOf" srcId="{D15D3CE7-B05B-4EC4-8B09-4BEA82108A6E}" destId="{FDF696DE-EA71-4655-A51E-60A2305FEF5D}" srcOrd="4" destOrd="0" presId="urn:microsoft.com/office/officeart/2018/2/layout/IconLabelList"/>
    <dgm:cxn modelId="{6552DE93-E506-4ED9-98EF-E74A4AA687AA}" type="presParOf" srcId="{FDF696DE-EA71-4655-A51E-60A2305FEF5D}" destId="{A603A172-7991-4AEB-B2BA-2299954F2445}" srcOrd="0" destOrd="0" presId="urn:microsoft.com/office/officeart/2018/2/layout/IconLabelList"/>
    <dgm:cxn modelId="{5E56C3D6-B5A7-4CAC-BCF8-E54F915752B0}" type="presParOf" srcId="{FDF696DE-EA71-4655-A51E-60A2305FEF5D}" destId="{024CEC76-EDD4-4063-9354-46F9F47ED171}" srcOrd="1" destOrd="0" presId="urn:microsoft.com/office/officeart/2018/2/layout/IconLabelList"/>
    <dgm:cxn modelId="{FB5A991D-522D-4D48-BA13-A1BD1F5D84A1}" type="presParOf" srcId="{FDF696DE-EA71-4655-A51E-60A2305FEF5D}" destId="{9E2B7014-5AEF-492E-AE00-BB73827A52B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8DE921A-1B30-41F0-B96F-2BC77572D30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826F00-1270-46A3-95AC-A77720B98E14}">
      <dgm:prSet/>
      <dgm:spPr/>
      <dgm:t>
        <a:bodyPr/>
        <a:lstStyle/>
        <a:p>
          <a:r>
            <a:rPr lang="en-US"/>
            <a:t>• </a:t>
          </a:r>
          <a:r>
            <a:rPr lang="en-GB"/>
            <a:t>Withdrawal indicates she has </a:t>
          </a:r>
          <a:r>
            <a:rPr lang="en-US"/>
            <a:t>insecure attachment</a:t>
          </a:r>
          <a:r>
            <a:rPr lang="en-GB"/>
            <a:t> formed.</a:t>
          </a:r>
          <a:endParaRPr lang="en-US"/>
        </a:p>
      </dgm:t>
    </dgm:pt>
    <dgm:pt modelId="{48058DD0-43B6-4B43-929D-FFEC85900834}" type="parTrans" cxnId="{1589A382-FB8D-46FE-AA4F-91FE3D07A1D1}">
      <dgm:prSet/>
      <dgm:spPr/>
      <dgm:t>
        <a:bodyPr/>
        <a:lstStyle/>
        <a:p>
          <a:endParaRPr lang="en-US"/>
        </a:p>
      </dgm:t>
    </dgm:pt>
    <dgm:pt modelId="{71124943-D055-4B7C-B195-0974BFA1B01D}" type="sibTrans" cxnId="{1589A382-FB8D-46FE-AA4F-91FE3D07A1D1}">
      <dgm:prSet/>
      <dgm:spPr/>
      <dgm:t>
        <a:bodyPr/>
        <a:lstStyle/>
        <a:p>
          <a:endParaRPr lang="en-US"/>
        </a:p>
      </dgm:t>
    </dgm:pt>
    <dgm:pt modelId="{CCB9B020-C266-431E-AE89-D165A3729239}">
      <dgm:prSet/>
      <dgm:spPr/>
      <dgm:t>
        <a:bodyPr/>
        <a:lstStyle/>
        <a:p>
          <a:r>
            <a:rPr lang="en-US"/>
            <a:t>• </a:t>
          </a:r>
          <a:r>
            <a:rPr lang="en-GB"/>
            <a:t>Potential Causes - N</a:t>
          </a:r>
          <a:r>
            <a:rPr lang="en-US"/>
            <a:t>ew environment and </a:t>
          </a:r>
          <a:r>
            <a:rPr lang="en-GB"/>
            <a:t>she is not around her </a:t>
          </a:r>
          <a:r>
            <a:rPr lang="en-US"/>
            <a:t>caregivers.</a:t>
          </a:r>
          <a:r>
            <a:rPr lang="en-GB"/>
            <a:t> Can cause fear and distress.</a:t>
          </a:r>
          <a:endParaRPr lang="en-US"/>
        </a:p>
      </dgm:t>
    </dgm:pt>
    <dgm:pt modelId="{3945D88D-39E2-4EEA-BFC8-F402A4270DB9}" type="parTrans" cxnId="{A0B7D548-D86A-496C-BC7B-D6BD0B0A3D4C}">
      <dgm:prSet/>
      <dgm:spPr/>
      <dgm:t>
        <a:bodyPr/>
        <a:lstStyle/>
        <a:p>
          <a:endParaRPr lang="en-US"/>
        </a:p>
      </dgm:t>
    </dgm:pt>
    <dgm:pt modelId="{BEB4A0EB-387C-4BBC-965D-98B92AF1CB9F}" type="sibTrans" cxnId="{A0B7D548-D86A-496C-BC7B-D6BD0B0A3D4C}">
      <dgm:prSet/>
      <dgm:spPr/>
      <dgm:t>
        <a:bodyPr/>
        <a:lstStyle/>
        <a:p>
          <a:endParaRPr lang="en-US"/>
        </a:p>
      </dgm:t>
    </dgm:pt>
    <dgm:pt modelId="{2D88A3BF-0BA1-4B92-B262-0FECA2AA215A}">
      <dgm:prSet/>
      <dgm:spPr/>
      <dgm:t>
        <a:bodyPr/>
        <a:lstStyle/>
        <a:p>
          <a:r>
            <a:rPr lang="en-US"/>
            <a:t>• Theory </a:t>
          </a:r>
          <a:r>
            <a:rPr lang="en-GB"/>
            <a:t>suggests she has a</a:t>
          </a:r>
          <a:r>
            <a:rPr lang="en-US"/>
            <a:t>need for </a:t>
          </a:r>
          <a:r>
            <a:rPr lang="en-GB"/>
            <a:t>strong </a:t>
          </a:r>
          <a:r>
            <a:rPr lang="en-US"/>
            <a:t>security before </a:t>
          </a:r>
          <a:r>
            <a:rPr lang="en-GB"/>
            <a:t>she can actively </a:t>
          </a:r>
          <a:r>
            <a:rPr lang="en-US"/>
            <a:t>social</a:t>
          </a:r>
          <a:r>
            <a:rPr lang="en-GB"/>
            <a:t>y engage.</a:t>
          </a:r>
          <a:endParaRPr lang="en-US"/>
        </a:p>
      </dgm:t>
    </dgm:pt>
    <dgm:pt modelId="{5E19CE52-FA9C-401A-B0B2-6E30555A325F}" type="parTrans" cxnId="{D8B71B3A-9941-4247-8D36-29D2615B9998}">
      <dgm:prSet/>
      <dgm:spPr/>
      <dgm:t>
        <a:bodyPr/>
        <a:lstStyle/>
        <a:p>
          <a:endParaRPr lang="en-US"/>
        </a:p>
      </dgm:t>
    </dgm:pt>
    <dgm:pt modelId="{8D704455-93D4-45CA-B45E-2FFEEA39A3B6}" type="sibTrans" cxnId="{D8B71B3A-9941-4247-8D36-29D2615B9998}">
      <dgm:prSet/>
      <dgm:spPr/>
      <dgm:t>
        <a:bodyPr/>
        <a:lstStyle/>
        <a:p>
          <a:endParaRPr lang="en-US"/>
        </a:p>
      </dgm:t>
    </dgm:pt>
    <dgm:pt modelId="{63FDBB56-D301-4242-9C0D-89263292E07D}" type="pres">
      <dgm:prSet presAssocID="{E8DE921A-1B30-41F0-B96F-2BC77572D30F}" presName="linear" presStyleCnt="0">
        <dgm:presLayoutVars>
          <dgm:animLvl val="lvl"/>
          <dgm:resizeHandles val="exact"/>
        </dgm:presLayoutVars>
      </dgm:prSet>
      <dgm:spPr/>
    </dgm:pt>
    <dgm:pt modelId="{E4254B82-6D4A-4D5D-AC2D-09B42A64FFCC}" type="pres">
      <dgm:prSet presAssocID="{6A826F00-1270-46A3-95AC-A77720B98E1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31BC6CE-C6FB-40F1-AC17-FCE0F9E20D14}" type="pres">
      <dgm:prSet presAssocID="{71124943-D055-4B7C-B195-0974BFA1B01D}" presName="spacer" presStyleCnt="0"/>
      <dgm:spPr/>
    </dgm:pt>
    <dgm:pt modelId="{565B194B-5F3D-496F-9DC1-6F81D842969F}" type="pres">
      <dgm:prSet presAssocID="{CCB9B020-C266-431E-AE89-D165A372923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9F6C873-3687-4D3B-901E-76D8442A1BEA}" type="pres">
      <dgm:prSet presAssocID="{BEB4A0EB-387C-4BBC-965D-98B92AF1CB9F}" presName="spacer" presStyleCnt="0"/>
      <dgm:spPr/>
    </dgm:pt>
    <dgm:pt modelId="{C3ACD42A-11A4-44F9-BBE2-B884C06D10D8}" type="pres">
      <dgm:prSet presAssocID="{2D88A3BF-0BA1-4B92-B262-0FECA2AA215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EFBAB28-DC4E-463A-ADB0-7FF7C5BA01AE}" type="presOf" srcId="{6A826F00-1270-46A3-95AC-A77720B98E14}" destId="{E4254B82-6D4A-4D5D-AC2D-09B42A64FFCC}" srcOrd="0" destOrd="0" presId="urn:microsoft.com/office/officeart/2005/8/layout/vList2"/>
    <dgm:cxn modelId="{D8B71B3A-9941-4247-8D36-29D2615B9998}" srcId="{E8DE921A-1B30-41F0-B96F-2BC77572D30F}" destId="{2D88A3BF-0BA1-4B92-B262-0FECA2AA215A}" srcOrd="2" destOrd="0" parTransId="{5E19CE52-FA9C-401A-B0B2-6E30555A325F}" sibTransId="{8D704455-93D4-45CA-B45E-2FFEEA39A3B6}"/>
    <dgm:cxn modelId="{5F86E25B-69C2-4118-BAF2-141F5DC50243}" type="presOf" srcId="{CCB9B020-C266-431E-AE89-D165A3729239}" destId="{565B194B-5F3D-496F-9DC1-6F81D842969F}" srcOrd="0" destOrd="0" presId="urn:microsoft.com/office/officeart/2005/8/layout/vList2"/>
    <dgm:cxn modelId="{A0B7D548-D86A-496C-BC7B-D6BD0B0A3D4C}" srcId="{E8DE921A-1B30-41F0-B96F-2BC77572D30F}" destId="{CCB9B020-C266-431E-AE89-D165A3729239}" srcOrd="1" destOrd="0" parTransId="{3945D88D-39E2-4EEA-BFC8-F402A4270DB9}" sibTransId="{BEB4A0EB-387C-4BBC-965D-98B92AF1CB9F}"/>
    <dgm:cxn modelId="{1589A382-FB8D-46FE-AA4F-91FE3D07A1D1}" srcId="{E8DE921A-1B30-41F0-B96F-2BC77572D30F}" destId="{6A826F00-1270-46A3-95AC-A77720B98E14}" srcOrd="0" destOrd="0" parTransId="{48058DD0-43B6-4B43-929D-FFEC85900834}" sibTransId="{71124943-D055-4B7C-B195-0974BFA1B01D}"/>
    <dgm:cxn modelId="{BAD36FCA-CA7E-4D61-9360-BAC0571685DF}" type="presOf" srcId="{2D88A3BF-0BA1-4B92-B262-0FECA2AA215A}" destId="{C3ACD42A-11A4-44F9-BBE2-B884C06D10D8}" srcOrd="0" destOrd="0" presId="urn:microsoft.com/office/officeart/2005/8/layout/vList2"/>
    <dgm:cxn modelId="{2C28ADCB-7271-41FF-A335-907FE481EC22}" type="presOf" srcId="{E8DE921A-1B30-41F0-B96F-2BC77572D30F}" destId="{63FDBB56-D301-4242-9C0D-89263292E07D}" srcOrd="0" destOrd="0" presId="urn:microsoft.com/office/officeart/2005/8/layout/vList2"/>
    <dgm:cxn modelId="{3B5AFA8B-2258-4F81-8C21-3A1DEDBA5589}" type="presParOf" srcId="{63FDBB56-D301-4242-9C0D-89263292E07D}" destId="{E4254B82-6D4A-4D5D-AC2D-09B42A64FFCC}" srcOrd="0" destOrd="0" presId="urn:microsoft.com/office/officeart/2005/8/layout/vList2"/>
    <dgm:cxn modelId="{6887E4A4-CB5C-4ACD-8B58-5F71DB365FFA}" type="presParOf" srcId="{63FDBB56-D301-4242-9C0D-89263292E07D}" destId="{A31BC6CE-C6FB-40F1-AC17-FCE0F9E20D14}" srcOrd="1" destOrd="0" presId="urn:microsoft.com/office/officeart/2005/8/layout/vList2"/>
    <dgm:cxn modelId="{69C6EC93-9BA7-41D3-B823-285F085CE7C5}" type="presParOf" srcId="{63FDBB56-D301-4242-9C0D-89263292E07D}" destId="{565B194B-5F3D-496F-9DC1-6F81D842969F}" srcOrd="2" destOrd="0" presId="urn:microsoft.com/office/officeart/2005/8/layout/vList2"/>
    <dgm:cxn modelId="{EAEBF1E1-6E19-46EE-B7A4-504D499B95B7}" type="presParOf" srcId="{63FDBB56-D301-4242-9C0D-89263292E07D}" destId="{69F6C873-3687-4D3B-901E-76D8442A1BEA}" srcOrd="3" destOrd="0" presId="urn:microsoft.com/office/officeart/2005/8/layout/vList2"/>
    <dgm:cxn modelId="{AB6ECBEF-9E2D-48DF-B8AB-436DBA734FBC}" type="presParOf" srcId="{63FDBB56-D301-4242-9C0D-89263292E07D}" destId="{C3ACD42A-11A4-44F9-BBE2-B884C06D10D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030564-E911-442E-926F-712DEE1DA6DE}">
      <dsp:nvSpPr>
        <dsp:cNvPr id="0" name=""/>
        <dsp:cNvSpPr/>
      </dsp:nvSpPr>
      <dsp:spPr>
        <a:xfrm>
          <a:off x="0" y="33685"/>
          <a:ext cx="4435078" cy="148867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Amira, 3</a:t>
          </a:r>
          <a:r>
            <a:rPr lang="en-GB" sz="1800" kern="1200"/>
            <a:t> years old</a:t>
          </a:r>
          <a:r>
            <a:rPr lang="en-US" sz="1800" kern="1200"/>
            <a:t>: </a:t>
          </a:r>
          <a:r>
            <a:rPr lang="en-GB" sz="1800" kern="1200"/>
            <a:t>Worries about</a:t>
          </a:r>
          <a:r>
            <a:rPr lang="en-US" sz="1800" kern="1200"/>
            <a:t>  separation</a:t>
          </a:r>
          <a:r>
            <a:rPr lang="en-GB" sz="1800" kern="1200"/>
            <a:t> (anxiety)</a:t>
          </a:r>
          <a:r>
            <a:rPr lang="en-US" sz="1800" kern="1200"/>
            <a:t>, </a:t>
          </a:r>
          <a:r>
            <a:rPr lang="en-GB" sz="1800" kern="1200"/>
            <a:t>has communication problems due to </a:t>
          </a:r>
          <a:r>
            <a:rPr lang="en-US" sz="1800" kern="1200"/>
            <a:t>limited speech</a:t>
          </a:r>
          <a:r>
            <a:rPr lang="en-GB" sz="1800" kern="1200"/>
            <a:t> and tries her best to not participate in</a:t>
          </a:r>
          <a:r>
            <a:rPr lang="en-US" sz="1800" kern="1200"/>
            <a:t> group play.</a:t>
          </a:r>
        </a:p>
      </dsp:txBody>
      <dsp:txXfrm>
        <a:off x="72671" y="106356"/>
        <a:ext cx="4289736" cy="1343336"/>
      </dsp:txXfrm>
    </dsp:sp>
    <dsp:sp modelId="{546CF803-24FC-4488-A310-D830A8FD9050}">
      <dsp:nvSpPr>
        <dsp:cNvPr id="0" name=""/>
        <dsp:cNvSpPr/>
      </dsp:nvSpPr>
      <dsp:spPr>
        <a:xfrm>
          <a:off x="0" y="1574204"/>
          <a:ext cx="4435078" cy="1488678"/>
        </a:xfrm>
        <a:prstGeom prst="roundRect">
          <a:avLst/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presentation will </a:t>
          </a:r>
          <a:r>
            <a:rPr lang="en-US" sz="1800" kern="1200"/>
            <a:t>apply Bowlby’s Attachment Theory to </a:t>
          </a:r>
          <a:r>
            <a:rPr lang="en-GB" sz="1800" kern="1200"/>
            <a:t>show how it can help her </a:t>
          </a:r>
          <a:r>
            <a:rPr lang="en-US" sz="1800" kern="1200"/>
            <a:t>development.</a:t>
          </a:r>
          <a:r>
            <a:rPr lang="en-GB" sz="1800" kern="1200"/>
            <a:t> We need to gain a understanding how emotional bonds can effect Amira growth.</a:t>
          </a:r>
          <a:endParaRPr lang="en-US" sz="1800" kern="1200"/>
        </a:p>
      </dsp:txBody>
      <dsp:txXfrm>
        <a:off x="72671" y="1646875"/>
        <a:ext cx="4289736" cy="1343336"/>
      </dsp:txXfrm>
    </dsp:sp>
    <dsp:sp modelId="{994C8335-4E09-4EE9-A548-613B2D8CCC2E}">
      <dsp:nvSpPr>
        <dsp:cNvPr id="0" name=""/>
        <dsp:cNvSpPr/>
      </dsp:nvSpPr>
      <dsp:spPr>
        <a:xfrm>
          <a:off x="0" y="3114723"/>
          <a:ext cx="4435078" cy="1488678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It will try to cater for her </a:t>
          </a:r>
          <a:r>
            <a:rPr lang="en-US" sz="1800" kern="1200"/>
            <a:t>emotional, social, cognitive, and physical</a:t>
          </a:r>
          <a:r>
            <a:rPr lang="en-GB" sz="1800" kern="1200"/>
            <a:t> health so she has good overall wellbeing.</a:t>
          </a:r>
          <a:endParaRPr lang="en-US" sz="1800" kern="1200"/>
        </a:p>
      </dsp:txBody>
      <dsp:txXfrm>
        <a:off x="72671" y="3187394"/>
        <a:ext cx="4289736" cy="13433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930E36-1098-4979-A7BE-7E4F74C5ED13}">
      <dsp:nvSpPr>
        <dsp:cNvPr id="0" name=""/>
        <dsp:cNvSpPr/>
      </dsp:nvSpPr>
      <dsp:spPr>
        <a:xfrm>
          <a:off x="0" y="12966"/>
          <a:ext cx="6571343" cy="810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Attachment </a:t>
          </a:r>
          <a:r>
            <a:rPr lang="en-GB" sz="2100" kern="1200"/>
            <a:t>Definition is the close</a:t>
          </a:r>
          <a:r>
            <a:rPr lang="en-US" sz="2100" kern="1200"/>
            <a:t> emotional bond between child and caregiver </a:t>
          </a:r>
        </a:p>
      </dsp:txBody>
      <dsp:txXfrm>
        <a:off x="39580" y="52546"/>
        <a:ext cx="6492183" cy="731649"/>
      </dsp:txXfrm>
    </dsp:sp>
    <dsp:sp modelId="{85C91BE7-A6C1-4B4A-9E2A-B99DDEDEF893}">
      <dsp:nvSpPr>
        <dsp:cNvPr id="0" name=""/>
        <dsp:cNvSpPr/>
      </dsp:nvSpPr>
      <dsp:spPr>
        <a:xfrm>
          <a:off x="0" y="884256"/>
          <a:ext cx="6571343" cy="810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</a:t>
          </a:r>
          <a:r>
            <a:rPr lang="en-GB" sz="2100" kern="1200"/>
            <a:t>2 types of </a:t>
          </a:r>
          <a:r>
            <a:rPr lang="en-US" sz="2100" kern="1200"/>
            <a:t>attachment</a:t>
          </a:r>
          <a:r>
            <a:rPr lang="en-GB" sz="2100" kern="1200"/>
            <a:t> – secure and insecure.</a:t>
          </a:r>
          <a:endParaRPr lang="en-US" sz="2100" kern="1200"/>
        </a:p>
      </dsp:txBody>
      <dsp:txXfrm>
        <a:off x="39580" y="923836"/>
        <a:ext cx="6492183" cy="731649"/>
      </dsp:txXfrm>
    </dsp:sp>
    <dsp:sp modelId="{DE6CDED1-B126-4DEB-9D6A-838DAF5A8AE1}">
      <dsp:nvSpPr>
        <dsp:cNvPr id="0" name=""/>
        <dsp:cNvSpPr/>
      </dsp:nvSpPr>
      <dsp:spPr>
        <a:xfrm>
          <a:off x="0" y="1755546"/>
          <a:ext cx="6571343" cy="810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Internal working model </a:t>
          </a:r>
          <a:r>
            <a:rPr lang="en-GB" sz="2100" kern="1200"/>
            <a:t>effects</a:t>
          </a:r>
          <a:r>
            <a:rPr lang="en-US" sz="2100" kern="1200"/>
            <a:t> relationships</a:t>
          </a:r>
        </a:p>
      </dsp:txBody>
      <dsp:txXfrm>
        <a:off x="39580" y="1795126"/>
        <a:ext cx="6492183" cy="731649"/>
      </dsp:txXfrm>
    </dsp:sp>
    <dsp:sp modelId="{4687AAE5-A7C1-4129-92B0-FA2852BAE01B}">
      <dsp:nvSpPr>
        <dsp:cNvPr id="0" name=""/>
        <dsp:cNvSpPr/>
      </dsp:nvSpPr>
      <dsp:spPr>
        <a:xfrm>
          <a:off x="0" y="2626836"/>
          <a:ext cx="6571343" cy="810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Disruption</a:t>
          </a:r>
          <a:r>
            <a:rPr lang="en-GB" sz="2100" kern="1200"/>
            <a:t> effects negatively and can cause withdrawal and anxiety.</a:t>
          </a:r>
          <a:endParaRPr lang="en-US" sz="2100" kern="1200"/>
        </a:p>
      </dsp:txBody>
      <dsp:txXfrm>
        <a:off x="39580" y="2666416"/>
        <a:ext cx="6492183" cy="7316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0B8B7-2F08-44C6-B754-D64BFB9E6BB1}">
      <dsp:nvSpPr>
        <dsp:cNvPr id="0" name=""/>
        <dsp:cNvSpPr/>
      </dsp:nvSpPr>
      <dsp:spPr>
        <a:xfrm>
          <a:off x="556925" y="785835"/>
          <a:ext cx="877097" cy="8770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A69673-2CC3-4705-BF9F-5484D95C7825}">
      <dsp:nvSpPr>
        <dsp:cNvPr id="0" name=""/>
        <dsp:cNvSpPr/>
      </dsp:nvSpPr>
      <dsp:spPr>
        <a:xfrm>
          <a:off x="20921" y="1944777"/>
          <a:ext cx="19491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First 5 years = </a:t>
          </a:r>
          <a:r>
            <a:rPr lang="en-GB" sz="1300" kern="1200"/>
            <a:t>Imperative so a </a:t>
          </a:r>
          <a:r>
            <a:rPr lang="en-US" sz="1300" kern="1200"/>
            <a:t> secure base</a:t>
          </a:r>
          <a:r>
            <a:rPr lang="en-GB" sz="1300" kern="1200"/>
            <a:t> </a:t>
          </a:r>
          <a:r>
            <a:rPr lang="en-US" sz="1300" kern="1200"/>
            <a:t> and exploration</a:t>
          </a:r>
          <a:r>
            <a:rPr lang="en-GB" sz="1300" kern="1200"/>
            <a:t> is formed</a:t>
          </a:r>
          <a:r>
            <a:rPr lang="en-US" sz="1300" kern="1200"/>
            <a:t> </a:t>
          </a:r>
        </a:p>
      </dsp:txBody>
      <dsp:txXfrm>
        <a:off x="20921" y="1944777"/>
        <a:ext cx="1949104" cy="720000"/>
      </dsp:txXfrm>
    </dsp:sp>
    <dsp:sp modelId="{295DBE93-9C44-41AB-863C-2B7C777E202D}">
      <dsp:nvSpPr>
        <dsp:cNvPr id="0" name=""/>
        <dsp:cNvSpPr/>
      </dsp:nvSpPr>
      <dsp:spPr>
        <a:xfrm>
          <a:off x="2847122" y="785835"/>
          <a:ext cx="877097" cy="8770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A01C7-C059-4A52-BE26-1CA2F8A0F371}">
      <dsp:nvSpPr>
        <dsp:cNvPr id="0" name=""/>
        <dsp:cNvSpPr/>
      </dsp:nvSpPr>
      <dsp:spPr>
        <a:xfrm>
          <a:off x="2311119" y="1944777"/>
          <a:ext cx="19491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Secure attachment </a:t>
          </a:r>
          <a:r>
            <a:rPr lang="en-GB" sz="1300" kern="1200"/>
            <a:t>= </a:t>
          </a:r>
          <a:r>
            <a:rPr lang="en-US" sz="1300" kern="1200"/>
            <a:t>confidence</a:t>
          </a:r>
          <a:r>
            <a:rPr lang="en-GB" sz="1300" kern="1200"/>
            <a:t> </a:t>
          </a:r>
          <a:r>
            <a:rPr lang="en-US" sz="1300" kern="1200"/>
            <a:t>and</a:t>
          </a:r>
          <a:r>
            <a:rPr lang="en-GB" sz="1300" kern="1200"/>
            <a:t> strong </a:t>
          </a:r>
          <a:r>
            <a:rPr lang="en-US" sz="1300" kern="1200"/>
            <a:t> language</a:t>
          </a:r>
          <a:r>
            <a:rPr lang="en-GB" sz="1300" kern="1200"/>
            <a:t> skills</a:t>
          </a:r>
          <a:r>
            <a:rPr lang="en-US" sz="1300" kern="1200"/>
            <a:t>.</a:t>
          </a:r>
        </a:p>
      </dsp:txBody>
      <dsp:txXfrm>
        <a:off x="2311119" y="1944777"/>
        <a:ext cx="1949104" cy="720000"/>
      </dsp:txXfrm>
    </dsp:sp>
    <dsp:sp modelId="{A603A172-7991-4AEB-B2BA-2299954F2445}">
      <dsp:nvSpPr>
        <dsp:cNvPr id="0" name=""/>
        <dsp:cNvSpPr/>
      </dsp:nvSpPr>
      <dsp:spPr>
        <a:xfrm>
          <a:off x="5137320" y="785835"/>
          <a:ext cx="877097" cy="8770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B7014-5AEF-492E-AE00-BB73827A52BA}">
      <dsp:nvSpPr>
        <dsp:cNvPr id="0" name=""/>
        <dsp:cNvSpPr/>
      </dsp:nvSpPr>
      <dsp:spPr>
        <a:xfrm>
          <a:off x="4601317" y="1944777"/>
          <a:ext cx="19491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Early years </a:t>
          </a:r>
          <a:r>
            <a:rPr lang="en-GB" sz="1300" kern="1200"/>
            <a:t>environments</a:t>
          </a:r>
          <a:r>
            <a:rPr lang="en-US" sz="1300" kern="1200"/>
            <a:t> </a:t>
          </a:r>
          <a:r>
            <a:rPr lang="en-GB" sz="1300" kern="1200"/>
            <a:t>like nurseries </a:t>
          </a:r>
          <a:r>
            <a:rPr lang="en-US" sz="1300" kern="1200"/>
            <a:t>can </a:t>
          </a:r>
          <a:r>
            <a:rPr lang="en-GB" sz="1300" kern="1200"/>
            <a:t>ensure the buildup of </a:t>
          </a:r>
          <a:r>
            <a:rPr lang="en-US" sz="1300" kern="1200"/>
            <a:t>trust.</a:t>
          </a:r>
        </a:p>
      </dsp:txBody>
      <dsp:txXfrm>
        <a:off x="4601317" y="1944777"/>
        <a:ext cx="1949104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254B82-6D4A-4D5D-AC2D-09B42A64FFCC}">
      <dsp:nvSpPr>
        <dsp:cNvPr id="0" name=""/>
        <dsp:cNvSpPr/>
      </dsp:nvSpPr>
      <dsp:spPr>
        <a:xfrm>
          <a:off x="0" y="25456"/>
          <a:ext cx="4435078" cy="148648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</a:t>
          </a:r>
          <a:r>
            <a:rPr lang="en-GB" sz="2200" kern="1200"/>
            <a:t>Withdrawal indicates she has </a:t>
          </a:r>
          <a:r>
            <a:rPr lang="en-US" sz="2200" kern="1200"/>
            <a:t>insecure attachment</a:t>
          </a:r>
          <a:r>
            <a:rPr lang="en-GB" sz="2200" kern="1200"/>
            <a:t> formed.</a:t>
          </a:r>
          <a:endParaRPr lang="en-US" sz="2200" kern="1200"/>
        </a:p>
      </dsp:txBody>
      <dsp:txXfrm>
        <a:off x="72564" y="98020"/>
        <a:ext cx="4289950" cy="1341357"/>
      </dsp:txXfrm>
    </dsp:sp>
    <dsp:sp modelId="{565B194B-5F3D-496F-9DC1-6F81D842969F}">
      <dsp:nvSpPr>
        <dsp:cNvPr id="0" name=""/>
        <dsp:cNvSpPr/>
      </dsp:nvSpPr>
      <dsp:spPr>
        <a:xfrm>
          <a:off x="0" y="1575301"/>
          <a:ext cx="4435078" cy="1486485"/>
        </a:xfrm>
        <a:prstGeom prst="roundRect">
          <a:avLst/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</a:t>
          </a:r>
          <a:r>
            <a:rPr lang="en-GB" sz="2200" kern="1200"/>
            <a:t>Potential Causes - N</a:t>
          </a:r>
          <a:r>
            <a:rPr lang="en-US" sz="2200" kern="1200"/>
            <a:t>ew environment and </a:t>
          </a:r>
          <a:r>
            <a:rPr lang="en-GB" sz="2200" kern="1200"/>
            <a:t>she is not around her </a:t>
          </a:r>
          <a:r>
            <a:rPr lang="en-US" sz="2200" kern="1200"/>
            <a:t>caregivers.</a:t>
          </a:r>
          <a:r>
            <a:rPr lang="en-GB" sz="2200" kern="1200"/>
            <a:t> Can cause fear and distress.</a:t>
          </a:r>
          <a:endParaRPr lang="en-US" sz="2200" kern="1200"/>
        </a:p>
      </dsp:txBody>
      <dsp:txXfrm>
        <a:off x="72564" y="1647865"/>
        <a:ext cx="4289950" cy="1341357"/>
      </dsp:txXfrm>
    </dsp:sp>
    <dsp:sp modelId="{C3ACD42A-11A4-44F9-BBE2-B884C06D10D8}">
      <dsp:nvSpPr>
        <dsp:cNvPr id="0" name=""/>
        <dsp:cNvSpPr/>
      </dsp:nvSpPr>
      <dsp:spPr>
        <a:xfrm>
          <a:off x="0" y="3125146"/>
          <a:ext cx="4435078" cy="1486485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Theory </a:t>
          </a:r>
          <a:r>
            <a:rPr lang="en-GB" sz="2200" kern="1200"/>
            <a:t>suggests she has a</a:t>
          </a:r>
          <a:r>
            <a:rPr lang="en-US" sz="2200" kern="1200"/>
            <a:t>need for </a:t>
          </a:r>
          <a:r>
            <a:rPr lang="en-GB" sz="2200" kern="1200"/>
            <a:t>strong </a:t>
          </a:r>
          <a:r>
            <a:rPr lang="en-US" sz="2200" kern="1200"/>
            <a:t>security before </a:t>
          </a:r>
          <a:r>
            <a:rPr lang="en-GB" sz="2200" kern="1200"/>
            <a:t>she can actively </a:t>
          </a:r>
          <a:r>
            <a:rPr lang="en-US" sz="2200" kern="1200"/>
            <a:t>social</a:t>
          </a:r>
          <a:r>
            <a:rPr lang="en-GB" sz="2200" kern="1200"/>
            <a:t>y engage.</a:t>
          </a:r>
          <a:endParaRPr lang="en-US" sz="2200" kern="1200"/>
        </a:p>
      </dsp:txBody>
      <dsp:txXfrm>
        <a:off x="72564" y="3197710"/>
        <a:ext cx="4289950" cy="13413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13682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Intro </a:t>
            </a:r>
            <a:r>
              <a:rPr dirty="0"/>
              <a:t> presentation focuses  Bowlby’s Attachment Theory to support a 3-year-old named Amira. challenges: anxiety, </a:t>
            </a:r>
            <a:r>
              <a:rPr lang="en-GB" dirty="0"/>
              <a:t>communication issues due to </a:t>
            </a:r>
            <a:r>
              <a:rPr lang="en-GB" dirty="0" err="1"/>
              <a:t>limites</a:t>
            </a:r>
            <a:r>
              <a:rPr lang="en-GB" dirty="0"/>
              <a:t> speech </a:t>
            </a:r>
            <a:r>
              <a:rPr dirty="0"/>
              <a:t>, and difficult</a:t>
            </a:r>
            <a:r>
              <a:rPr lang="en-GB" dirty="0"/>
              <a:t> to participate in</a:t>
            </a:r>
            <a:r>
              <a:rPr dirty="0"/>
              <a:t> group play.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Explain that Amira’s situation highlights the need to understand how emotional bonds influence development. Outline that you’ll discuss theory, application, and practical support strategies.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Bowlby ideas 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18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2912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1860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7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222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198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351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6519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6037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64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911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64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C17D08F-2133-44A9-B28C-CB29928FA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CC36881-E309-4C41-8B5B-203AADC15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4475" y="1474969"/>
            <a:ext cx="2117940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pPr defTabSz="914400"/>
            <a:r>
              <a:rPr lang="en-US" sz="1900"/>
              <a:t>Supporting Amira’s Early Development: Bowlby’s Attachment Theory Applied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4F2C6A8-7D46-49EA-860B-0F0B0208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4475" y="3528543"/>
            <a:ext cx="211794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ED92372-F778-4E96-9E90-4E63BAF3C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84541" y="482171"/>
            <a:ext cx="5670087" cy="5149101"/>
            <a:chOff x="7463258" y="583365"/>
            <a:chExt cx="7560115" cy="5181928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B4EC089-8B60-43F4-9BF5-1F0B0E398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1C0BAC91-1725-4E5A-92CE-F5A2EB066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Father holding sleeping child in arms">
            <a:extLst>
              <a:ext uri="{FF2B5EF4-FFF2-40B4-BE49-F238E27FC236}">
                <a16:creationId xmlns:a16="http://schemas.microsoft.com/office/drawing/2014/main" id="{40D9964F-9937-CF4B-FDEB-9660725B3F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106" r="8537"/>
          <a:stretch>
            <a:fillRect/>
          </a:stretch>
        </p:blipFill>
        <p:spPr>
          <a:xfrm>
            <a:off x="3463780" y="1116345"/>
            <a:ext cx="4712189" cy="3866172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4B61EBEC-D0CA-456C-98A6-EDA1AC9FB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18A71EB-D327-4458-85FB-26336B2BA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2303047"/>
            <a:ext cx="2454070" cy="2674198"/>
          </a:xfrm>
        </p:spPr>
        <p:txBody>
          <a:bodyPr anchor="t">
            <a:normAutofit/>
          </a:bodyPr>
          <a:lstStyle/>
          <a:p>
            <a:r>
              <a:rPr lang="en-GB" sz="2200"/>
              <a:t>Introduction</a:t>
            </a:r>
            <a:br>
              <a:rPr lang="en-GB" sz="2200"/>
            </a:br>
            <a:r>
              <a:rPr lang="en-GB" sz="2200"/>
              <a:t>Who is Amira?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2146542"/>
            <a:ext cx="245407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685" y="3122496"/>
            <a:ext cx="264761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6D0A48-46B5-17DC-0E7B-3DD47A3D6E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2844175"/>
              </p:ext>
            </p:extLst>
          </p:nvPr>
        </p:nvGraphicFramePr>
        <p:xfrm>
          <a:off x="3856434" y="803275"/>
          <a:ext cx="4435078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Bowlby’s Attachment Theory</a:t>
            </a:r>
            <a:r>
              <a:rPr lang="en-GB" dirty="0"/>
              <a:t> Ideas:</a:t>
            </a:r>
            <a:endParaRPr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17EC0B7-888D-445D-99D0-558E48781D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51646" y="2612699"/>
          <a:ext cx="6571343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28255793-D2E6-EAEB-2DB5-9178321ACF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8813" y="3251676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(Bowlby, 1969)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Why It</a:t>
            </a:r>
            <a:r>
              <a:rPr lang="en-GB" dirty="0"/>
              <a:t>s so Important </a:t>
            </a:r>
            <a:r>
              <a:rPr dirty="0"/>
              <a:t>in Early Childhood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361531F-93A1-BE9B-BE30-52BE9F4CB7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43491" y="2261540"/>
          <a:ext cx="6571343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1DC88839-DE44-5AC3-4B8D-8C676D8BA9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9045" y="28611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(Berk, 2018)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2303047"/>
            <a:ext cx="2454070" cy="2674198"/>
          </a:xfrm>
        </p:spPr>
        <p:txBody>
          <a:bodyPr anchor="t">
            <a:normAutofit/>
          </a:bodyPr>
          <a:lstStyle/>
          <a:p>
            <a:r>
              <a:rPr dirty="0"/>
              <a:t>Applying t</a:t>
            </a:r>
            <a:r>
              <a:rPr lang="en-GB" dirty="0"/>
              <a:t>His To </a:t>
            </a:r>
            <a:r>
              <a:rPr dirty="0"/>
              <a:t> Amira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2146542"/>
            <a:ext cx="245407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685" y="3122496"/>
            <a:ext cx="264761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87EB9C-A4C5-2010-F949-6ABECD5C2C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3795140"/>
              </p:ext>
            </p:extLst>
          </p:nvPr>
        </p:nvGraphicFramePr>
        <p:xfrm>
          <a:off x="3856434" y="803275"/>
          <a:ext cx="4435078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Nature &amp; Nurture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Nature: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emperament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can cause higher levels of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stress sensitivity.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Nurture: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aregiver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consistency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can build trust and help her manage her emotions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Responsive care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decrease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stress 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build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secure attachment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44E6FF7-6CB2-E687-D374-6B3C02C902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2400" y="4345859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(Ainsworth et al., 1978)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216D9FD-860F-4F5C-8D9B-CE7002071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988" y="977028"/>
            <a:ext cx="2500057" cy="5237503"/>
          </a:xfrm>
        </p:spPr>
        <p:txBody>
          <a:bodyPr anchor="ctr">
            <a:normAutofit/>
          </a:bodyPr>
          <a:lstStyle/>
          <a:p>
            <a:r>
              <a:rPr dirty="0"/>
              <a:t>Support Strategies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074069-7026-466C-B495-20FB9578C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494" y="0"/>
            <a:ext cx="5653506" cy="6858000"/>
          </a:xfrm>
          <a:prstGeom prst="rect">
            <a:avLst/>
          </a:prstGeom>
          <a:solidFill>
            <a:schemeClr val="tx2"/>
          </a:solidFill>
          <a:ln w="63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685D80-4D5A-471F-9215-651424F47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340" y="0"/>
            <a:ext cx="12344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3965" y="977029"/>
            <a:ext cx="4071592" cy="523750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Key worker: Adult that is assigned they can talk daily to ensure consistency.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Seperation that is gradual</a:t>
            </a:r>
          </a:p>
          <a:p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Emotion-focused play ei role play</a:t>
            </a:r>
          </a:p>
          <a:p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Parental partnership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216D9FD-860F-4F5C-8D9B-CE7002071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988" y="977028"/>
            <a:ext cx="2500057" cy="5237503"/>
          </a:xfrm>
        </p:spPr>
        <p:txBody>
          <a:bodyPr anchor="ctr">
            <a:normAutofit/>
          </a:bodyPr>
          <a:lstStyle/>
          <a:p>
            <a:r>
              <a:rPr lang="en-GB" sz="3000"/>
              <a:t>Evaluation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074069-7026-466C-B495-20FB9578C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494" y="0"/>
            <a:ext cx="5653506" cy="6858000"/>
          </a:xfrm>
          <a:prstGeom prst="rect">
            <a:avLst/>
          </a:prstGeom>
          <a:solidFill>
            <a:schemeClr val="tx2"/>
          </a:solidFill>
          <a:ln w="63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685D80-4D5A-471F-9215-651424F47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340" y="0"/>
            <a:ext cx="12344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3965" y="977029"/>
            <a:ext cx="4071592" cy="523750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Strengths: practical framework so one can understand the emotional needs also the theory relates to early years development. 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Limits: Focuses mainly on mother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Vygotsky’s social learning combined with this theory will give a broader view.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Bowlby explains Amira’s anxiety and guides supportive practice.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Secure attachments nurture confidence, learning, and wellbeing.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Consistent, trusting relationships promote healthy development.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 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791B888-BB8A-FAE9-37F7-52BC160385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406" y="23695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Ainsworth, M.D.S., Blehar, M.C., Waters, E. and Wall, S.N. (1978).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Patterns of Attachment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Psychology Press.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6BBEECD-806B-64BE-6469-ABBCBC1320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393" y="288539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Berk, L.E. (2018).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Development through the Lifespan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7th ed. Boston: Pearson.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7BBC5FBD-2D5E-032C-00CA-39E652833F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393" y="342088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Bowlby, J. (1969).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Attachment and Loss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Bowlby.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0EE5CF1D-1E18-C1C1-21E1-8893B2429C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406" y="4031226"/>
            <a:ext cx="5958503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Department for Education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Early Years Foundation Stage Statutory Framework (EYFS)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https://www.gov.uk/government/publications/early-years-foundation-stage-framework--2.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120B2447-36E4-EFCC-7459-DC32B0EEE7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393" y="486581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Howe, D. and Betts, L.R. (2022).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Attachment Across the Lifecourse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Bloomsbury Publishing Plc.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44</TotalTime>
  <Words>601</Words>
  <Application>Microsoft Office PowerPoint</Application>
  <PresentationFormat>On-screen Show (4:3)</PresentationFormat>
  <Paragraphs>47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Gill Sans MT</vt:lpstr>
      <vt:lpstr>Times New Roman</vt:lpstr>
      <vt:lpstr>Gallery</vt:lpstr>
      <vt:lpstr>Supporting Amira’s Early Development: Bowlby’s Attachment Theory Applied</vt:lpstr>
      <vt:lpstr>Introduction Who is Amira?</vt:lpstr>
      <vt:lpstr>Bowlby’s Attachment Theory Ideas:</vt:lpstr>
      <vt:lpstr>Why Its so Important in Early Childhood</vt:lpstr>
      <vt:lpstr>Applying tHis To  Amira</vt:lpstr>
      <vt:lpstr>Nature &amp; Nurture</vt:lpstr>
      <vt:lpstr>Support Strategies</vt:lpstr>
      <vt:lpstr>Evaluation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Sumaya Begum (2419333)</cp:lastModifiedBy>
  <cp:revision>12</cp:revision>
  <dcterms:created xsi:type="dcterms:W3CDTF">2013-01-27T09:14:16Z</dcterms:created>
  <dcterms:modified xsi:type="dcterms:W3CDTF">2025-10-12T13:38:00Z</dcterms:modified>
  <cp:category/>
</cp:coreProperties>
</file>