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4"/>
  </p:sldMasterIdLst>
  <p:notesMasterIdLst>
    <p:notesMasterId r:id="rId15"/>
  </p:notesMasterIdLst>
  <p:sldIdLst>
    <p:sldId id="381" r:id="rId5"/>
    <p:sldId id="304" r:id="rId6"/>
    <p:sldId id="388" r:id="rId7"/>
    <p:sldId id="389" r:id="rId8"/>
    <p:sldId id="390" r:id="rId9"/>
    <p:sldId id="391" r:id="rId10"/>
    <p:sldId id="392" r:id="rId11"/>
    <p:sldId id="393" r:id="rId12"/>
    <p:sldId id="394" r:id="rId13"/>
    <p:sldId id="395" r:id="rId1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80835" autoAdjust="0"/>
  </p:normalViewPr>
  <p:slideViewPr>
    <p:cSldViewPr>
      <p:cViewPr varScale="1">
        <p:scale>
          <a:sx n="67" d="100"/>
          <a:sy n="67" d="100"/>
        </p:scale>
        <p:origin x="1834" y="67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E580D-9586-4ACB-9769-10BA106C8270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CAF6B-91A8-4068-B19F-2D27163ED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95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400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According to the</a:t>
            </a:r>
            <a:r>
              <a:rPr lang="en-GB" baseline="0" dirty="0" smtClean="0"/>
              <a:t> World economic forum future of work report 2020, by 2025 85 millions will disappear while 97 million new jobs will be created – The jobs lost will be replaced by technology – AI while the 97 million new jobs will require a level of digital skills.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On average, 80% of jobs will require digital skills</a:t>
            </a:r>
          </a:p>
          <a:p>
            <a:r>
              <a:rPr lang="en-GB" baseline="0" dirty="0" smtClean="0"/>
              <a:t>Low skilled jobs – 75%</a:t>
            </a:r>
          </a:p>
          <a:p>
            <a:r>
              <a:rPr lang="en-GB" baseline="0" dirty="0" smtClean="0"/>
              <a:t>Medium skilled jobs – 85%</a:t>
            </a:r>
          </a:p>
          <a:p>
            <a:r>
              <a:rPr lang="en-GB" baseline="0" dirty="0" smtClean="0"/>
              <a:t>High skilled jobs – 82%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55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further survey discovered that on average, jobs requiring digital skills pay 29%</a:t>
            </a:r>
            <a:r>
              <a:rPr lang="en-GB" baseline="0" dirty="0" smtClean="0"/>
              <a:t> higher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761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CAF6B-91A8-4068-B19F-2D27163ED6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27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65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8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07/01/2021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43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63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07/01/2021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76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07/01/2021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82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07/01/2021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40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4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07/01/2021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21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07/01/2021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022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1597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07/01/2021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939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BMSW4003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Introduction to Module</a:t>
            </a: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57651" y="1173874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Skills for the </a:t>
            </a:r>
            <a:r>
              <a:rPr kumimoji="0" lang="en-US" sz="4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We are all digitally connected now!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7CDFB-1329-4C62-B127-01F11591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10" y="1152893"/>
            <a:ext cx="79716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Aims!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685800" y="1600200"/>
            <a:ext cx="8305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/>
              <a:t>AIM(S) </a:t>
            </a:r>
          </a:p>
          <a:p>
            <a:pPr>
              <a:lnSpc>
                <a:spcPct val="200000"/>
              </a:lnSpc>
            </a:pPr>
            <a:endParaRPr lang="en-GB" b="1" dirty="0"/>
          </a:p>
          <a:p>
            <a:pPr>
              <a:lnSpc>
                <a:spcPct val="200000"/>
              </a:lnSpc>
            </a:pPr>
            <a:r>
              <a:rPr lang="en-GB" b="1" dirty="0"/>
              <a:t>•	To improve students’ digital skills within the workplace. </a:t>
            </a:r>
          </a:p>
          <a:p>
            <a:pPr>
              <a:lnSpc>
                <a:spcPct val="200000"/>
              </a:lnSpc>
            </a:pPr>
            <a:r>
              <a:rPr lang="en-GB" b="1" dirty="0"/>
              <a:t>•	To develop awareness of the importance of effective analysis 	of information and its translation into knowledge</a:t>
            </a:r>
            <a:r>
              <a:rPr lang="en-GB" dirty="0"/>
              <a:t>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4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Learning Outcomes!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19100" y="1271432"/>
            <a:ext cx="8305800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LEARNING OUTCOMES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Upon the successful completion of this module, the student should be able to demonstrate the ability to: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•	Evaluate the appropriate use of contemporary technologies to improve 	workplace efficiency and employability;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•	Identify and effectively evaluate a range of information sources;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•	Show competence in workplace data handling. </a:t>
            </a:r>
          </a:p>
          <a:p>
            <a:pPr>
              <a:lnSpc>
                <a:spcPct val="150000"/>
              </a:lnSpc>
            </a:pPr>
            <a:r>
              <a:rPr lang="en-GB" b="1" dirty="0"/>
              <a:t> </a:t>
            </a:r>
          </a:p>
          <a:p>
            <a:pPr>
              <a:lnSpc>
                <a:spcPct val="150000"/>
              </a:lnSpc>
            </a:pPr>
            <a:endParaRPr lang="en-GB" b="1" dirty="0"/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68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Assessments!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5" name="TextBox 4"/>
          <p:cNvSpPr txBox="1"/>
          <p:nvPr/>
        </p:nvSpPr>
        <p:spPr>
          <a:xfrm>
            <a:off x="535873" y="1405056"/>
            <a:ext cx="8305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b="1" dirty="0" smtClean="0"/>
              <a:t>Component 1 (Final BLOG post WB 22</a:t>
            </a:r>
            <a:r>
              <a:rPr lang="en-GB" b="1" baseline="30000" dirty="0" smtClean="0"/>
              <a:t>nd</a:t>
            </a:r>
            <a:r>
              <a:rPr lang="en-GB" b="1" dirty="0" smtClean="0"/>
              <a:t> February): -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Write a series of BLOG posts about the subject you explore each week</a:t>
            </a:r>
          </a:p>
          <a:p>
            <a:pPr>
              <a:lnSpc>
                <a:spcPct val="200000"/>
              </a:lnSpc>
            </a:pPr>
            <a:r>
              <a:rPr lang="en-GB" b="1" dirty="0" smtClean="0"/>
              <a:t>Component 2 (Submission date 26</a:t>
            </a:r>
            <a:r>
              <a:rPr lang="en-GB" b="1" baseline="30000" dirty="0" smtClean="0"/>
              <a:t>th</a:t>
            </a:r>
            <a:r>
              <a:rPr lang="en-GB" b="1" dirty="0" smtClean="0"/>
              <a:t> March): -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Report – the academic report will require the completion of a number of tasks: -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Primary research &amp; analysis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Business website</a:t>
            </a: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92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30275" y="1219200"/>
            <a:ext cx="7391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Get your thinking caps on…</a:t>
            </a:r>
          </a:p>
          <a:p>
            <a:r>
              <a:rPr lang="en-GB" sz="1600" dirty="0" smtClean="0"/>
              <a:t>(Pause the video here, until you have completed the activity)</a:t>
            </a:r>
          </a:p>
          <a:p>
            <a:endParaRPr lang="en-GB" sz="2400" dirty="0"/>
          </a:p>
          <a:p>
            <a:endParaRPr lang="en-GB" sz="2400" dirty="0" smtClean="0"/>
          </a:p>
          <a:p>
            <a:pPr lvl="1"/>
            <a:r>
              <a:rPr lang="en-GB" sz="2400" dirty="0" smtClean="0"/>
              <a:t>Take 10mins to think about you would like to learn in this module…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235075" y="4323695"/>
            <a:ext cx="7086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 smtClean="0"/>
              <a:t>…Post your thoughts in Teams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74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987417">
            <a:off x="1534010" y="1409001"/>
            <a:ext cx="2743200" cy="37338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838200" y="609600"/>
            <a:ext cx="7239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Why are digital skills Important?</a:t>
            </a:r>
            <a:endParaRPr lang="en-GB" sz="3200" b="1" dirty="0"/>
          </a:p>
        </p:txBody>
      </p:sp>
      <p:sp>
        <p:nvSpPr>
          <p:cNvPr id="6" name="16-Point Star 5"/>
          <p:cNvSpPr/>
          <p:nvPr/>
        </p:nvSpPr>
        <p:spPr>
          <a:xfrm>
            <a:off x="4724400" y="2286000"/>
            <a:ext cx="2971800" cy="25908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800" b="1" dirty="0" smtClean="0">
                <a:latin typeface="Agency FB" panose="020B0503020202020204" pitchFamily="34" charset="0"/>
              </a:rPr>
              <a:t>80%</a:t>
            </a:r>
            <a:endParaRPr lang="en-GB" sz="6800" b="1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99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844914" y="553036"/>
            <a:ext cx="3886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Job requiring digital skills pay on average…</a:t>
            </a:r>
            <a:endParaRPr lang="en-GB" sz="2800" b="1" dirty="0"/>
          </a:p>
        </p:txBody>
      </p:sp>
      <p:grpSp>
        <p:nvGrpSpPr>
          <p:cNvPr id="6" name="Group 5"/>
          <p:cNvGrpSpPr/>
          <p:nvPr/>
        </p:nvGrpSpPr>
        <p:grpSpPr>
          <a:xfrm>
            <a:off x="1066800" y="990600"/>
            <a:ext cx="5721214" cy="4114800"/>
            <a:chOff x="666164" y="666164"/>
            <a:chExt cx="5721214" cy="4114800"/>
          </a:xfrm>
        </p:grpSpPr>
        <p:sp>
          <p:nvSpPr>
            <p:cNvPr id="3" name="Oval 2"/>
            <p:cNvSpPr/>
            <p:nvPr/>
          </p:nvSpPr>
          <p:spPr>
            <a:xfrm rot="20757826">
              <a:off x="666164" y="666164"/>
              <a:ext cx="4114800" cy="4114800"/>
            </a:xfrm>
            <a:prstGeom prst="ellipse">
              <a:avLst/>
            </a:prstGeom>
            <a:solidFill>
              <a:schemeClr val="tx1"/>
            </a:solidFill>
            <a:ln w="7620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600" dirty="0" smtClean="0"/>
                <a:t>29%</a:t>
              </a:r>
              <a:endParaRPr lang="en-GB" sz="9600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3048001" y="3505200"/>
              <a:ext cx="3339377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5400" b="1" cap="none" spc="0" dirty="0" smtClean="0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</a:rPr>
                <a:t>HIGHER!!</a:t>
              </a:r>
              <a:endPara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309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62000" y="990600"/>
            <a:ext cx="7543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ACTIVITY</a:t>
            </a:r>
          </a:p>
          <a:p>
            <a:endParaRPr lang="en-GB" sz="2800" dirty="0"/>
          </a:p>
          <a:p>
            <a:r>
              <a:rPr lang="en-GB" sz="2800" dirty="0" smtClean="0"/>
              <a:t>Take 15mins to find out: -</a:t>
            </a:r>
          </a:p>
          <a:p>
            <a:endParaRPr lang="en-GB" sz="2800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GB" sz="2800" dirty="0"/>
              <a:t>W</a:t>
            </a:r>
            <a:r>
              <a:rPr lang="en-GB" sz="2800" dirty="0" smtClean="0"/>
              <a:t>hat jobs are under threat by digital tech?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dirty="0" smtClean="0"/>
              <a:t>What are essential digital skills?</a:t>
            </a:r>
          </a:p>
          <a:p>
            <a:pPr marL="971550" lvl="1" indent="-514350">
              <a:buFont typeface="+mj-lt"/>
              <a:buAutoNum type="arabicPeriod"/>
            </a:pPr>
            <a:endParaRPr lang="en-GB" sz="2800" dirty="0"/>
          </a:p>
          <a:p>
            <a:pPr lvl="1" algn="r"/>
            <a:r>
              <a:rPr lang="en-GB" sz="2800" dirty="0" smtClean="0"/>
              <a:t>Post your findings in your breakout groups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42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End of part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7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wansea BMSK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ansea BMSK" id="{48C01BFA-823C-4EEF-97EF-6B805FEDEC1C}" vid="{35300F4A-969B-4611-9588-F2908C0325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  <Distribution_Groups xmlns="29175ae9-5035-4541-baef-9062a3a44232" xsi:nil="true"/>
    <LMS_Mappings xmlns="29175ae9-5035-4541-baef-9062a3a44232" xsi:nil="true"/>
    <Math_Settings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851347F4-E0AD-4F93-B7A9-A74EC07FD3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4FFBA0-7096-4488-88E7-EB6256B06D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A1E3E5-DA0E-47F9-BE55-FA21DE110349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29175ae9-5035-4541-baef-9062a3a44232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af73078d-a5bc-48dc-b246-bc013213128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1469</TotalTime>
  <Words>389</Words>
  <Application>Microsoft Office PowerPoint</Application>
  <PresentationFormat>On-screen Show (4:3)</PresentationFormat>
  <Paragraphs>65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Agency FB</vt:lpstr>
      <vt:lpstr>Arial</vt:lpstr>
      <vt:lpstr>Arial Rounded MT Bold</vt:lpstr>
      <vt:lpstr>Calibri</vt:lpstr>
      <vt:lpstr>Corbel</vt:lpstr>
      <vt:lpstr>Myriad Pro</vt:lpstr>
      <vt:lpstr>Swansea BMSK</vt:lpstr>
      <vt:lpstr>BMSW4003  Digital Skills and Research Methods  Introduction to Module  </vt:lpstr>
      <vt:lpstr>We are all digitally connected now!</vt:lpstr>
      <vt:lpstr>Module Aims!</vt:lpstr>
      <vt:lpstr>Module Learning Outcomes!</vt:lpstr>
      <vt:lpstr>Module Assessments!</vt:lpstr>
      <vt:lpstr>PowerPoint Presentation</vt:lpstr>
      <vt:lpstr>PowerPoint Presentation</vt:lpstr>
      <vt:lpstr>PowerPoint Presentation</vt:lpstr>
      <vt:lpstr>PowerPoint Presentation</vt:lpstr>
      <vt:lpstr>End of part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SWAN Digital Research</dc:title>
  <dc:creator>Anthony Burns</dc:creator>
  <cp:lastModifiedBy>Christian Felices</cp:lastModifiedBy>
  <cp:revision>16</cp:revision>
  <dcterms:created xsi:type="dcterms:W3CDTF">2018-09-11T10:36:08Z</dcterms:created>
  <dcterms:modified xsi:type="dcterms:W3CDTF">2021-01-08T11:08:54Z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