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0"/>
  </p:notesMasterIdLst>
  <p:sldIdLst>
    <p:sldId id="256" r:id="rId2"/>
    <p:sldId id="257" r:id="rId3"/>
    <p:sldId id="275" r:id="rId4"/>
    <p:sldId id="273" r:id="rId5"/>
    <p:sldId id="294" r:id="rId6"/>
    <p:sldId id="296" r:id="rId7"/>
    <p:sldId id="298" r:id="rId8"/>
    <p:sldId id="300" r:id="rId9"/>
    <p:sldId id="309" r:id="rId10"/>
    <p:sldId id="274" r:id="rId11"/>
    <p:sldId id="276" r:id="rId12"/>
    <p:sldId id="277" r:id="rId13"/>
    <p:sldId id="278" r:id="rId14"/>
    <p:sldId id="279" r:id="rId15"/>
    <p:sldId id="280" r:id="rId16"/>
    <p:sldId id="281" r:id="rId17"/>
    <p:sldId id="282" r:id="rId18"/>
    <p:sldId id="304" r:id="rId19"/>
    <p:sldId id="284" r:id="rId20"/>
    <p:sldId id="286" r:id="rId21"/>
    <p:sldId id="287" r:id="rId22"/>
    <p:sldId id="288" r:id="rId23"/>
    <p:sldId id="289" r:id="rId24"/>
    <p:sldId id="290" r:id="rId25"/>
    <p:sldId id="291" r:id="rId26"/>
    <p:sldId id="310" r:id="rId27"/>
    <p:sldId id="270" r:id="rId28"/>
    <p:sldId id="301"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930" autoAdjust="0"/>
  </p:normalViewPr>
  <p:slideViewPr>
    <p:cSldViewPr>
      <p:cViewPr varScale="1">
        <p:scale>
          <a:sx n="99" d="100"/>
          <a:sy n="99" d="100"/>
        </p:scale>
        <p:origin x="194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3AE461-A464-4AA5-A750-0B4F54E93EA1}" type="datetimeFigureOut">
              <a:rPr lang="nl-NL" smtClean="0"/>
              <a:t>13-8-2017</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D056ED8-EE14-4EAE-AEB8-ED25372451D2}" type="slidenum">
              <a:rPr lang="nl-NL" smtClean="0"/>
              <a:t>‹#›</a:t>
            </a:fld>
            <a:endParaRPr lang="nl-NL"/>
          </a:p>
        </p:txBody>
      </p:sp>
    </p:spTree>
    <p:extLst>
      <p:ext uri="{BB962C8B-B14F-4D97-AF65-F5344CB8AC3E}">
        <p14:creationId xmlns:p14="http://schemas.microsoft.com/office/powerpoint/2010/main" val="1878003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Kent Community Health Trust provides clinical and health and wellbeing services across the large and diverse population of Kent and to assure quality, we monitor performance and service developments by what we call our ‘Values In To Action’ framework.  This is a matrix of the heart of the organisation- KCHT core values  against the head - our strategic vision, and then implemented through the hands motif; which represents service specific business objectives.  So, as a provider of choice, commissioned by Kent PH to deliver a Kent Healthy School Enhancement model, Id like to use this same framework to illustrate the value of working in an integrated partnership with Time To Change on the important business of improving outcomes for children and young people.   </a:t>
            </a:r>
          </a:p>
          <a:p>
            <a:endParaRPr lang="en-GB" altLang="en-US" dirty="0" smtClean="0"/>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9638" eaLnBrk="0" hangingPunct="0">
              <a:defRPr sz="1600">
                <a:solidFill>
                  <a:schemeClr val="tx1"/>
                </a:solidFill>
                <a:latin typeface="Verdana" panose="020B0604030504040204" pitchFamily="34" charset="0"/>
                <a:cs typeface="Arial" panose="020B0604020202020204" pitchFamily="34" charset="0"/>
              </a:defRPr>
            </a:lvl1pPr>
            <a:lvl2pPr marL="742950" indent="-285750" defTabSz="909638" eaLnBrk="0" hangingPunct="0">
              <a:defRPr sz="1600">
                <a:solidFill>
                  <a:schemeClr val="tx1"/>
                </a:solidFill>
                <a:latin typeface="Verdana" panose="020B0604030504040204" pitchFamily="34" charset="0"/>
                <a:cs typeface="Arial" panose="020B0604020202020204" pitchFamily="34" charset="0"/>
              </a:defRPr>
            </a:lvl2pPr>
            <a:lvl3pPr marL="1143000" indent="-228600" defTabSz="909638" eaLnBrk="0" hangingPunct="0">
              <a:defRPr sz="1600">
                <a:solidFill>
                  <a:schemeClr val="tx1"/>
                </a:solidFill>
                <a:latin typeface="Verdana" panose="020B0604030504040204" pitchFamily="34" charset="0"/>
                <a:cs typeface="Arial" panose="020B0604020202020204" pitchFamily="34" charset="0"/>
              </a:defRPr>
            </a:lvl3pPr>
            <a:lvl4pPr marL="1600200" indent="-228600" defTabSz="909638" eaLnBrk="0" hangingPunct="0">
              <a:defRPr sz="1600">
                <a:solidFill>
                  <a:schemeClr val="tx1"/>
                </a:solidFill>
                <a:latin typeface="Verdana" panose="020B0604030504040204" pitchFamily="34" charset="0"/>
                <a:cs typeface="Arial" panose="020B0604020202020204" pitchFamily="34" charset="0"/>
              </a:defRPr>
            </a:lvl4pPr>
            <a:lvl5pPr marL="2057400" indent="-228600" defTabSz="909638" eaLnBrk="0" hangingPunct="0">
              <a:defRPr sz="1600">
                <a:solidFill>
                  <a:schemeClr val="tx1"/>
                </a:solidFill>
                <a:latin typeface="Verdana" panose="020B0604030504040204" pitchFamily="34" charset="0"/>
                <a:cs typeface="Arial" panose="020B0604020202020204" pitchFamily="34" charset="0"/>
              </a:defRPr>
            </a:lvl5pPr>
            <a:lvl6pPr marL="2514600" indent="-228600" defTabSz="909638"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6pPr>
            <a:lvl7pPr marL="2971800" indent="-228600" defTabSz="909638"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7pPr>
            <a:lvl8pPr marL="3429000" indent="-228600" defTabSz="909638"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8pPr>
            <a:lvl9pPr marL="3886200" indent="-228600" defTabSz="909638"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9pPr>
          </a:lstStyle>
          <a:p>
            <a:fld id="{A5E5CAF1-62C8-46C7-894C-44701CD7B44A}" type="slidenum">
              <a:rPr lang="en-GB" altLang="en-US" sz="1200"/>
              <a:pPr/>
              <a:t>5</a:t>
            </a:fld>
            <a:endParaRPr lang="en-GB" altLang="en-US" sz="1200"/>
          </a:p>
        </p:txBody>
      </p:sp>
    </p:spTree>
    <p:extLst>
      <p:ext uri="{BB962C8B-B14F-4D97-AF65-F5344CB8AC3E}">
        <p14:creationId xmlns:p14="http://schemas.microsoft.com/office/powerpoint/2010/main" val="3940827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So, inclusive partnership working needs to be a hall mark of a Healthy School and also for the Children and Young People Wellbeing team leading the healthy school programme.   </a:t>
            </a:r>
          </a:p>
          <a:p>
            <a:r>
              <a:rPr lang="en-GB" altLang="en-US" smtClean="0"/>
              <a:t>Traditionally, my service partnerships are with those agencies in KCC and 12 Borough and District Councils,  which have joint responsibilities to deliver on CYP priorities identified in the county inequalities action plan.    </a:t>
            </a:r>
          </a:p>
          <a:p>
            <a:r>
              <a:rPr lang="en-GB" altLang="en-US" smtClean="0"/>
              <a:t>Whilst KCHT is not commissioned to deliver young people’s mental health services, I prescribe to the principles of No Health Without Mental Health, and am confident that working with the Time To Change board will definitely enhance our local health and education partnership arrangements. </a:t>
            </a:r>
          </a:p>
          <a:p>
            <a:r>
              <a:rPr lang="en-GB" altLang="en-US" smtClean="0"/>
              <a:t>Already the Time To Change small grants scheme has inspired numerous initiatives from voluntary and community sector agencies, which I have not previously known about or worked with, and I anticipate this hive of activity across the county will provide a wealth of new resources and sources of support for participating schools to call on when implementing their own action plan.      </a:t>
            </a:r>
          </a:p>
        </p:txBody>
      </p:sp>
    </p:spTree>
    <p:extLst>
      <p:ext uri="{BB962C8B-B14F-4D97-AF65-F5344CB8AC3E}">
        <p14:creationId xmlns:p14="http://schemas.microsoft.com/office/powerpoint/2010/main" val="3258091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The value of such rich collaboration in the range of approaches, expertise and specialist functions, which partners can bring to the complex task of promoting holistic mental health needs of young people. However, it is important to me that all such local innovations will be founded on evidence based practices, and it is also reassuring to know that whilst participating agencies, including my own,  will be enjoying the opportunities to learn share and innovate, the evaluation role of the TTC project team will make sure that all subsequent data and public health intelligence generated will be properly collated, analysed and reported to help build our knowledge bank of what works for YP’ mental health.    </a:t>
            </a:r>
          </a:p>
          <a:p>
            <a:endParaRPr lang="en-GB" altLang="en-US" smtClean="0"/>
          </a:p>
        </p:txBody>
      </p:sp>
    </p:spTree>
    <p:extLst>
      <p:ext uri="{BB962C8B-B14F-4D97-AF65-F5344CB8AC3E}">
        <p14:creationId xmlns:p14="http://schemas.microsoft.com/office/powerpoint/2010/main" val="253977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000" b="1" dirty="0" smtClean="0"/>
              <a:t>Caring with Compassion</a:t>
            </a:r>
            <a:r>
              <a:rPr lang="en-GB" altLang="en-US" sz="1000" dirty="0" smtClean="0"/>
              <a:t>;  </a:t>
            </a:r>
          </a:p>
          <a:p>
            <a:r>
              <a:rPr lang="en-GB" altLang="en-US" sz="1000" dirty="0" smtClean="0"/>
              <a:t>The Healthy School model is a strategic, evidenced based approach to health improvement by the provision of a universal health offer within a caring, supportive environment. The NHSP was very effective at engaging schools in making improvements across key areas of PSHE, Healthy Eating, Physical Activity and Emotional Health and Wellbeing to ensure every day experiences would be conducive to health.</a:t>
            </a:r>
          </a:p>
          <a:p>
            <a:r>
              <a:rPr lang="en-GB" altLang="en-US" sz="1000" dirty="0" smtClean="0"/>
              <a:t>However, as the Chief Medical Officer’s recent report confirms there is much more to do to ‘care with compassion’, when the  evidence shows that outcomes for children and young people in this county continue to compare unfavourably with those other European nations.  </a:t>
            </a:r>
          </a:p>
          <a:p>
            <a:r>
              <a:rPr lang="en-GB" altLang="en-US" sz="1000" dirty="0" smtClean="0"/>
              <a:t>As you can see by these two quote, the report pulls no punches in its call to action and there are specific recommendation for young people’s mental health, in particular that PHE should work with the PSHE Association to strengthen the evidence on strategies to build young people’s resilience.</a:t>
            </a:r>
          </a:p>
          <a:p>
            <a:r>
              <a:rPr lang="en-GB" altLang="en-US" sz="1000" dirty="0" smtClean="0"/>
              <a:t>This is why Kent retains a Healthy School Enhancement model, designed to encourage schools to continue to support the local HWB priorities in a way which is meaningful to school priorities, and it seems to me that  ‘Time To Change’ is a perfect example of what we men by  ‘meaningful’;  challenging discrimination is central to school policy and duty of care whilst the Time To Change training and curriculum resources can enhance mental health awareness as part of the whole school provision for PSHE Education- an need highlighted in the last Ofsted report. So whilst undertaking this very relevant work, schools will be contributing to MH strategy by creating the conditions which will encourage young people with mental health problems to seek help early, and a </a:t>
            </a:r>
            <a:r>
              <a:rPr lang="en-GB" altLang="en-US" sz="1000" dirty="0" err="1" smtClean="0"/>
              <a:t>supprotive</a:t>
            </a:r>
            <a:r>
              <a:rPr lang="en-GB" altLang="en-US" sz="1000" dirty="0" smtClean="0"/>
              <a:t> environment to aid recovery following an episode of mental ill health.       </a:t>
            </a:r>
          </a:p>
          <a:p>
            <a:endParaRPr lang="en-GB" altLang="en-US" sz="1000" dirty="0" smtClean="0"/>
          </a:p>
          <a:p>
            <a:endParaRPr lang="en-GB" altLang="en-US" sz="1000" dirty="0" smtClean="0"/>
          </a:p>
          <a:p>
            <a:endParaRPr lang="en-GB" altLang="en-US" sz="1000" dirty="0" smtClean="0"/>
          </a:p>
          <a:p>
            <a:r>
              <a:rPr lang="en-GB" altLang="en-US" sz="1000" dirty="0" smtClean="0"/>
              <a:t> </a:t>
            </a:r>
          </a:p>
        </p:txBody>
      </p:sp>
    </p:spTree>
    <p:extLst>
      <p:ext uri="{BB962C8B-B14F-4D97-AF65-F5344CB8AC3E}">
        <p14:creationId xmlns:p14="http://schemas.microsoft.com/office/powerpoint/2010/main" val="8267045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1600">
                <a:solidFill>
                  <a:schemeClr val="tx1"/>
                </a:solidFill>
                <a:latin typeface="Verdana" panose="020B0604030504040204" pitchFamily="34" charset="0"/>
                <a:cs typeface="Arial" panose="020B0604020202020204" pitchFamily="34" charset="0"/>
              </a:defRPr>
            </a:lvl1pPr>
            <a:lvl2pPr marL="742950" indent="-285750" eaLnBrk="0" hangingPunct="0">
              <a:defRPr sz="1600">
                <a:solidFill>
                  <a:schemeClr val="tx1"/>
                </a:solidFill>
                <a:latin typeface="Verdana" panose="020B0604030504040204" pitchFamily="34" charset="0"/>
                <a:cs typeface="Arial" panose="020B0604020202020204" pitchFamily="34" charset="0"/>
              </a:defRPr>
            </a:lvl2pPr>
            <a:lvl3pPr marL="1143000" indent="-228600" eaLnBrk="0" hangingPunct="0">
              <a:defRPr sz="1600">
                <a:solidFill>
                  <a:schemeClr val="tx1"/>
                </a:solidFill>
                <a:latin typeface="Verdana" panose="020B0604030504040204" pitchFamily="34" charset="0"/>
                <a:cs typeface="Arial" panose="020B0604020202020204" pitchFamily="34" charset="0"/>
              </a:defRPr>
            </a:lvl3pPr>
            <a:lvl4pPr marL="1600200" indent="-228600" eaLnBrk="0" hangingPunct="0">
              <a:defRPr sz="1600">
                <a:solidFill>
                  <a:schemeClr val="tx1"/>
                </a:solidFill>
                <a:latin typeface="Verdana" panose="020B0604030504040204" pitchFamily="34" charset="0"/>
                <a:cs typeface="Arial" panose="020B0604020202020204" pitchFamily="34" charset="0"/>
              </a:defRPr>
            </a:lvl4pPr>
            <a:lvl5pPr marL="2057400" indent="-228600" eaLnBrk="0" hangingPunct="0">
              <a:defRPr sz="16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9pPr>
          </a:lstStyle>
          <a:p>
            <a:pPr algn="r"/>
            <a:fld id="{C4C37CFD-A2F9-4F8B-8AF1-F760FB3E7056}" type="slidenum">
              <a:rPr lang="en-US" altLang="en-US" sz="1200">
                <a:latin typeface="Calibri" panose="020F0502020204030204" pitchFamily="34" charset="0"/>
              </a:rPr>
              <a:pPr algn="r"/>
              <a:t>10</a:t>
            </a:fld>
            <a:endParaRPr lang="en-US" altLang="en-US" sz="1200">
              <a:latin typeface="Calibri" panose="020F0502020204030204" pitchFamily="34" charset="0"/>
            </a:endParaRPr>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mtClean="0"/>
              <a:t>SB</a:t>
            </a:r>
          </a:p>
        </p:txBody>
      </p:sp>
    </p:spTree>
    <p:extLst>
      <p:ext uri="{BB962C8B-B14F-4D97-AF65-F5344CB8AC3E}">
        <p14:creationId xmlns:p14="http://schemas.microsoft.com/office/powerpoint/2010/main" val="3613005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1600">
                <a:solidFill>
                  <a:schemeClr val="tx1"/>
                </a:solidFill>
                <a:latin typeface="Verdana" panose="020B0604030504040204" pitchFamily="34" charset="0"/>
                <a:cs typeface="Arial" panose="020B0604020202020204" pitchFamily="34" charset="0"/>
              </a:defRPr>
            </a:lvl1pPr>
            <a:lvl2pPr marL="742950" indent="-285750" eaLnBrk="0" hangingPunct="0">
              <a:defRPr sz="1600">
                <a:solidFill>
                  <a:schemeClr val="tx1"/>
                </a:solidFill>
                <a:latin typeface="Verdana" panose="020B0604030504040204" pitchFamily="34" charset="0"/>
                <a:cs typeface="Arial" panose="020B0604020202020204" pitchFamily="34" charset="0"/>
              </a:defRPr>
            </a:lvl2pPr>
            <a:lvl3pPr marL="1143000" indent="-228600" eaLnBrk="0" hangingPunct="0">
              <a:defRPr sz="1600">
                <a:solidFill>
                  <a:schemeClr val="tx1"/>
                </a:solidFill>
                <a:latin typeface="Verdana" panose="020B0604030504040204" pitchFamily="34" charset="0"/>
                <a:cs typeface="Arial" panose="020B0604020202020204" pitchFamily="34" charset="0"/>
              </a:defRPr>
            </a:lvl3pPr>
            <a:lvl4pPr marL="1600200" indent="-228600" eaLnBrk="0" hangingPunct="0">
              <a:defRPr sz="1600">
                <a:solidFill>
                  <a:schemeClr val="tx1"/>
                </a:solidFill>
                <a:latin typeface="Verdana" panose="020B0604030504040204" pitchFamily="34" charset="0"/>
                <a:cs typeface="Arial" panose="020B0604020202020204" pitchFamily="34" charset="0"/>
              </a:defRPr>
            </a:lvl4pPr>
            <a:lvl5pPr marL="2057400" indent="-228600" eaLnBrk="0" hangingPunct="0">
              <a:defRPr sz="16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9pPr>
          </a:lstStyle>
          <a:p>
            <a:pPr algn="r"/>
            <a:fld id="{A16AD07F-ACDB-4CC8-B45D-C52F21F83734}" type="slidenum">
              <a:rPr lang="en-US" altLang="en-US" sz="1200">
                <a:latin typeface="Calibri" panose="020F0502020204030204" pitchFamily="34" charset="0"/>
              </a:rPr>
              <a:pPr algn="r"/>
              <a:t>19</a:t>
            </a:fld>
            <a:endParaRPr lang="en-US" altLang="en-US" sz="1200">
              <a:latin typeface="Calibri" panose="020F0502020204030204" pitchFamily="34" charset="0"/>
            </a:endParaRPr>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mtClean="0"/>
              <a:t>SB</a:t>
            </a:r>
          </a:p>
        </p:txBody>
      </p:sp>
    </p:spTree>
    <p:extLst>
      <p:ext uri="{BB962C8B-B14F-4D97-AF65-F5344CB8AC3E}">
        <p14:creationId xmlns:p14="http://schemas.microsoft.com/office/powerpoint/2010/main" val="34807554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13/08/2017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13/08/2017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13/08/2017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13/08/2017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13/08/2017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CFB13ED-059F-4759-94A0-1E5969775D7E}" type="datetimeFigureOut">
              <a:rPr lang="en-GB" smtClean="0"/>
              <a:pPr/>
              <a:t>13/08/2017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13/08/2017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13/08/2017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13/08/2017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13/08/2017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13/08/2017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13/08/2017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vmlDrawing" Target="../drawings/vmlDrawing1.vml"/><Relationship Id="rId5" Type="http://schemas.openxmlformats.org/officeDocument/2006/relationships/image" Target="../media/image6.wmf"/><Relationship Id="rId4" Type="http://schemas.openxmlformats.org/officeDocument/2006/relationships/oleObject" Target="../embeddings/oleObject1.bin"/></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www1.hays.com/jobs/nuneatonacademy/images/NUNEATONAcademy.jpg"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gate.we-learn.org.uk/tasc/tna/CONTROLS/Image.aspx?SchoolLogo&amp;h=80" TargetMode="Externa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gate.we-learn.org.uk/tasc/tna/CONTROLS/Image.aspx?SchoolLogo&amp;h=80"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gate.we-learn.org.uk/tasc/tna/CONTROLS/Image.aspx?SchoolLogo&amp;h=80" TargetMode="External"/><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www.time-to-change.org.uk/sites/default/files/timetotalk.png" TargetMode="Externa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hyperlink" Target="https://gate.we-learn.org.uk/tasc/tna/CONTROLS/Image.aspx?SchoolLogo&amp;h=80"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2.jpeg"/><Relationship Id="rId7" Type="http://schemas.openxmlformats.org/officeDocument/2006/relationships/image" Target="../media/image18.png"/><Relationship Id="rId2" Type="http://schemas.openxmlformats.org/officeDocument/2006/relationships/hyperlink" Target="https://gate.we-learn.org.uk/tasc/tna/CONTROLS/Image.aspx?SchoolLogo&amp;h=80" TargetMode="External"/><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hyperlink" Target="http://www.nuneaton-news.co.uk/imagelibrary/Client%20Images/Client00004/ResizeCache/00634000/00634354%20-%20800x700.jpg"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time-to-change.org.uk/sites/default/files/launch%20presentation.pp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p:txBody>
          <a:bodyPr>
            <a:normAutofit/>
          </a:bodyPr>
          <a:lstStyle/>
          <a:p>
            <a:r>
              <a:rPr lang="en-US" dirty="0"/>
              <a:t>MANAGING </a:t>
            </a:r>
            <a:r>
              <a:rPr lang="en-US" dirty="0" smtClean="0"/>
              <a:t>PUBLIC HEALTH UK GLOBAL</a:t>
            </a:r>
          </a:p>
          <a:p>
            <a:endParaRPr lang="en-US" dirty="0"/>
          </a:p>
          <a:p>
            <a:pPr algn="ctr"/>
            <a:r>
              <a:rPr lang="en-US" dirty="0" smtClean="0"/>
              <a:t>WK 9</a:t>
            </a:r>
            <a:endParaRPr lang="en-GB"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457200" y="1600200"/>
            <a:ext cx="8229600" cy="3989040"/>
          </a:xfrm>
        </p:spPr>
        <p:txBody>
          <a:bodyPr>
            <a:normAutofit/>
          </a:bodyPr>
          <a:lstStyle/>
          <a:p>
            <a:r>
              <a:rPr lang="en-GB" dirty="0" smtClean="0"/>
              <a:t>From policy to practice</a:t>
            </a:r>
          </a:p>
          <a:p>
            <a:pPr lvl="1"/>
            <a:r>
              <a:rPr lang="en-GB" dirty="0" smtClean="0"/>
              <a:t>Positive health promotion program examples, Kent, Nuneaton,</a:t>
            </a:r>
          </a:p>
          <a:p>
            <a:pPr lvl="1"/>
            <a:r>
              <a:rPr lang="en-GB" i="1" dirty="0" smtClean="0"/>
              <a:t>Time to change</a:t>
            </a:r>
          </a:p>
          <a:p>
            <a:r>
              <a:rPr lang="en-GB" dirty="0" smtClean="0"/>
              <a:t>How do different workers contribute to the health promotion campaign</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0000"/>
          </a:bodyPr>
          <a:lstStyle/>
          <a:p>
            <a:r>
              <a:rPr lang="en-GB" altLang="en-US" b="1" smtClean="0">
                <a:solidFill>
                  <a:schemeClr val="tx1"/>
                </a:solidFill>
                <a:latin typeface="Frutiger"/>
              </a:rPr>
              <a:t>Children and Young Peoples Mental Health</a:t>
            </a:r>
          </a:p>
        </p:txBody>
      </p:sp>
      <p:sp>
        <p:nvSpPr>
          <p:cNvPr id="1741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buFont typeface="Symbol" panose="05050102010706020507" pitchFamily="18" charset="2"/>
              <a:buNone/>
            </a:pPr>
            <a:r>
              <a:rPr lang="en-GB" altLang="en-US" b="1" smtClean="0">
                <a:latin typeface="Frutiger"/>
              </a:rPr>
              <a:t>Why is this important</a:t>
            </a:r>
          </a:p>
          <a:p>
            <a:r>
              <a:rPr lang="en-GB" altLang="en-US" smtClean="0">
                <a:latin typeface="Frutiger"/>
              </a:rPr>
              <a:t>1 in 5 children and young people suffer from anxiety</a:t>
            </a:r>
          </a:p>
          <a:p>
            <a:r>
              <a:rPr lang="en-GB" altLang="en-US" smtClean="0">
                <a:latin typeface="Frutiger"/>
              </a:rPr>
              <a:t>2-3 in 100 young people (11-18) will have a diagnosis of depression</a:t>
            </a:r>
          </a:p>
          <a:p>
            <a:r>
              <a:rPr lang="en-GB" altLang="en-US" smtClean="0">
                <a:latin typeface="Frutiger"/>
              </a:rPr>
              <a:t>1 in 15 young people carry out self harm</a:t>
            </a:r>
          </a:p>
          <a:p>
            <a:r>
              <a:rPr lang="en-GB" altLang="en-US" smtClean="0">
                <a:latin typeface="Frutiger"/>
              </a:rPr>
              <a:t>75% of young offenders have a mental health issue  (ONS 2012)</a:t>
            </a:r>
          </a:p>
          <a:p>
            <a:pPr>
              <a:buFontTx/>
              <a:buNone/>
            </a:pPr>
            <a:endParaRPr lang="en-GB" altLang="en-US" smtClean="0">
              <a:latin typeface="Arial" panose="020B0604020202020204" pitchFamily="34" charset="0"/>
            </a:endParaRPr>
          </a:p>
          <a:p>
            <a:endParaRPr lang="en-GB" altLang="en-US" smtClean="0">
              <a:latin typeface="Arial" panose="020B0604020202020204" pitchFamily="34" charset="0"/>
            </a:endParaRPr>
          </a:p>
        </p:txBody>
      </p:sp>
    </p:spTree>
    <p:extLst>
      <p:ext uri="{BB962C8B-B14F-4D97-AF65-F5344CB8AC3E}">
        <p14:creationId xmlns:p14="http://schemas.microsoft.com/office/powerpoint/2010/main" val="32473011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a:t>Time to Change</a:t>
            </a:r>
            <a:r>
              <a:rPr lang="en-GB" dirty="0"/>
              <a:t> (TTC) 2009 </a:t>
            </a:r>
            <a:br>
              <a:rPr lang="en-GB" dirty="0"/>
            </a:br>
            <a:endParaRPr lang="en-GB" dirty="0"/>
          </a:p>
        </p:txBody>
      </p:sp>
      <p:sp>
        <p:nvSpPr>
          <p:cNvPr id="3" name="Content Placeholder 2"/>
          <p:cNvSpPr>
            <a:spLocks noGrp="1"/>
          </p:cNvSpPr>
          <p:nvPr>
            <p:ph idx="1"/>
          </p:nvPr>
        </p:nvSpPr>
        <p:spPr/>
        <p:txBody>
          <a:bodyPr/>
          <a:lstStyle/>
          <a:p>
            <a:r>
              <a:rPr lang="en-GB" dirty="0" smtClean="0"/>
              <a:t>Collaboration of mental </a:t>
            </a:r>
            <a:r>
              <a:rPr lang="en-GB" dirty="0"/>
              <a:t>health charities MIND and Rethink Mental </a:t>
            </a:r>
            <a:r>
              <a:rPr lang="en-GB" dirty="0" smtClean="0"/>
              <a:t>Illness</a:t>
            </a:r>
          </a:p>
          <a:p>
            <a:r>
              <a:rPr lang="en-GB" dirty="0" smtClean="0"/>
              <a:t>Aiming </a:t>
            </a:r>
            <a:r>
              <a:rPr lang="en-GB" dirty="0"/>
              <a:t>to reduce mental health-related stigma and </a:t>
            </a:r>
            <a:r>
              <a:rPr lang="en-GB" dirty="0" smtClean="0"/>
              <a:t>discrimination</a:t>
            </a:r>
          </a:p>
          <a:p>
            <a:r>
              <a:rPr lang="en-GB" dirty="0" smtClean="0"/>
              <a:t>Specific objective to </a:t>
            </a:r>
            <a:r>
              <a:rPr lang="en-GB" dirty="0"/>
              <a:t>reduce stigma and discrimination by 5 per cent in the first 12 </a:t>
            </a:r>
            <a:r>
              <a:rPr lang="en-GB" dirty="0" smtClean="0"/>
              <a:t>months</a:t>
            </a:r>
          </a:p>
          <a:p>
            <a:r>
              <a:rPr lang="en-GB" altLang="en-US" dirty="0"/>
              <a:t>Supporting a Heart, Head and Hands approach to Healthy School Enhancement</a:t>
            </a:r>
            <a:endParaRPr lang="en-GB" dirty="0"/>
          </a:p>
          <a:p>
            <a:r>
              <a:rPr lang="en-GB" dirty="0" smtClean="0"/>
              <a:t>Funding the </a:t>
            </a:r>
            <a:r>
              <a:rPr lang="en-GB" dirty="0"/>
              <a:t>first four years </a:t>
            </a:r>
            <a:r>
              <a:rPr lang="en-GB" dirty="0" smtClean="0"/>
              <a:t>by </a:t>
            </a:r>
            <a:r>
              <a:rPr lang="en-GB" dirty="0"/>
              <a:t>grants of £20.5 million from the Big Lottery Fund and Comic </a:t>
            </a:r>
            <a:r>
              <a:rPr lang="en-GB" dirty="0" smtClean="0"/>
              <a:t>Relief</a:t>
            </a:r>
            <a:endParaRPr lang="en-GB" dirty="0"/>
          </a:p>
        </p:txBody>
      </p:sp>
    </p:spTree>
    <p:extLst>
      <p:ext uri="{BB962C8B-B14F-4D97-AF65-F5344CB8AC3E}">
        <p14:creationId xmlns:p14="http://schemas.microsoft.com/office/powerpoint/2010/main" val="39069896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2" name="Rectangle 6"/>
          <p:cNvSpPr>
            <a:spLocks noGrp="1" noChangeArrowheads="1"/>
          </p:cNvSpPr>
          <p:nvPr>
            <p:ph type="body" sz="half" idx="4294967295"/>
          </p:nvPr>
        </p:nvSpPr>
        <p:spPr bwMode="auto">
          <a:xfrm>
            <a:off x="4643438" y="1557338"/>
            <a:ext cx="4038600" cy="28368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Symbol" panose="05050102010706020507" pitchFamily="18" charset="2"/>
              <a:buNone/>
            </a:pPr>
            <a:r>
              <a:rPr lang="en-GB" altLang="en-US" sz="2000" b="1" dirty="0" smtClean="0">
                <a:latin typeface="Arial" panose="020B0604020202020204" pitchFamily="34" charset="0"/>
              </a:rPr>
              <a:t> </a:t>
            </a:r>
          </a:p>
          <a:p>
            <a:pPr>
              <a:buFont typeface="Symbol" panose="05050102010706020507" pitchFamily="18" charset="2"/>
              <a:buNone/>
            </a:pPr>
            <a:endParaRPr lang="en-GB" altLang="en-US" sz="2000" b="1" dirty="0" smtClean="0">
              <a:latin typeface="Arial" panose="020B0604020202020204" pitchFamily="34" charset="0"/>
            </a:endParaRPr>
          </a:p>
          <a:p>
            <a:pPr>
              <a:buFont typeface="Symbol" panose="05050102010706020507" pitchFamily="18" charset="2"/>
              <a:buNone/>
            </a:pPr>
            <a:r>
              <a:rPr lang="en-GB" altLang="en-US" sz="1800" b="1" dirty="0" smtClean="0">
                <a:latin typeface="Arial" panose="020B0604020202020204" pitchFamily="34" charset="0"/>
              </a:rPr>
              <a:t>                 Strategic Vision</a:t>
            </a:r>
          </a:p>
          <a:p>
            <a:pPr>
              <a:buFont typeface="Symbol" panose="05050102010706020507" pitchFamily="18" charset="2"/>
              <a:buNone/>
            </a:pPr>
            <a:r>
              <a:rPr lang="en-GB" altLang="en-US" sz="1800" i="1" dirty="0" smtClean="0">
                <a:latin typeface="Arial" panose="020B0604020202020204" pitchFamily="34" charset="0"/>
              </a:rPr>
              <a:t>“To be the provider of choice by</a:t>
            </a:r>
          </a:p>
          <a:p>
            <a:pPr>
              <a:buFont typeface="Symbol" panose="05050102010706020507" pitchFamily="18" charset="2"/>
              <a:buNone/>
            </a:pPr>
            <a:r>
              <a:rPr lang="en-GB" altLang="en-US" sz="1800" i="1" dirty="0" smtClean="0">
                <a:latin typeface="Arial" panose="020B0604020202020204" pitchFamily="34" charset="0"/>
              </a:rPr>
              <a:t>delivering excellent care and</a:t>
            </a:r>
          </a:p>
          <a:p>
            <a:pPr>
              <a:buFont typeface="Symbol" panose="05050102010706020507" pitchFamily="18" charset="2"/>
              <a:buNone/>
            </a:pPr>
            <a:r>
              <a:rPr lang="en-GB" altLang="en-US" sz="1800" i="1" dirty="0" smtClean="0">
                <a:latin typeface="Arial" panose="020B0604020202020204" pitchFamily="34" charset="0"/>
              </a:rPr>
              <a:t>improving the health of our</a:t>
            </a:r>
          </a:p>
          <a:p>
            <a:pPr>
              <a:buFont typeface="Symbol" panose="05050102010706020507" pitchFamily="18" charset="2"/>
              <a:buNone/>
            </a:pPr>
            <a:r>
              <a:rPr lang="en-GB" altLang="en-US" sz="1800" i="1" dirty="0" smtClean="0">
                <a:latin typeface="Arial" panose="020B0604020202020204" pitchFamily="34" charset="0"/>
              </a:rPr>
              <a:t>communities”   </a:t>
            </a:r>
          </a:p>
          <a:p>
            <a:pPr>
              <a:buFont typeface="Symbol" panose="05050102010706020507" pitchFamily="18" charset="2"/>
              <a:buNone/>
            </a:pPr>
            <a:r>
              <a:rPr lang="en-GB" altLang="en-US" sz="1800" i="1" dirty="0" smtClean="0">
                <a:latin typeface="Arial" panose="020B0604020202020204" pitchFamily="34" charset="0"/>
              </a:rPr>
              <a:t> </a:t>
            </a:r>
          </a:p>
          <a:p>
            <a:pPr algn="ctr">
              <a:buFont typeface="Symbol" panose="05050102010706020507" pitchFamily="18" charset="2"/>
              <a:buNone/>
            </a:pPr>
            <a:endParaRPr lang="en-GB" altLang="en-US" sz="1600" i="1" dirty="0" smtClean="0">
              <a:latin typeface="Arial" panose="020B0604020202020204" pitchFamily="34" charset="0"/>
            </a:endParaRPr>
          </a:p>
          <a:p>
            <a:pPr>
              <a:buFont typeface="Symbol" panose="05050102010706020507" pitchFamily="18" charset="2"/>
              <a:buNone/>
            </a:pPr>
            <a:endParaRPr lang="en-GB" altLang="en-US" sz="2000" b="1" dirty="0" smtClean="0">
              <a:latin typeface="Arial" panose="020B0604020202020204" pitchFamily="34" charset="0"/>
            </a:endParaRPr>
          </a:p>
          <a:p>
            <a:pPr>
              <a:buFont typeface="Symbol" panose="05050102010706020507" pitchFamily="18" charset="2"/>
              <a:buNone/>
            </a:pPr>
            <a:endParaRPr lang="en-GB" altLang="en-US" sz="2000" b="1" dirty="0" smtClean="0">
              <a:latin typeface="Arial" panose="020B0604020202020204" pitchFamily="34" charset="0"/>
            </a:endParaRPr>
          </a:p>
        </p:txBody>
      </p:sp>
      <p:sp>
        <p:nvSpPr>
          <p:cNvPr id="9219" name="Text Box 4"/>
          <p:cNvSpPr txBox="1">
            <a:spLocks noGrp="1" noChangeArrowheads="1"/>
          </p:cNvSpPr>
          <p:nvPr>
            <p:ph type="title" idx="4294967295"/>
          </p:nvPr>
        </p:nvSpPr>
        <p:spPr bwMode="auto">
          <a:xfrm>
            <a:off x="457200" y="274638"/>
            <a:ext cx="8229600" cy="1143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1600" b="1" dirty="0" smtClean="0">
              <a:solidFill>
                <a:schemeClr val="tx1"/>
              </a:solidFill>
              <a:latin typeface="Verdana" panose="020B0604030504040204" pitchFamily="34" charset="0"/>
              <a:cs typeface="Arial" panose="020B0604020202020204" pitchFamily="34" charset="0"/>
            </a:endParaRPr>
          </a:p>
        </p:txBody>
      </p:sp>
      <p:sp>
        <p:nvSpPr>
          <p:cNvPr id="9220" name="Text Box 8"/>
          <p:cNvSpPr txBox="1">
            <a:spLocks noChangeArrowheads="1"/>
          </p:cNvSpPr>
          <p:nvPr/>
        </p:nvSpPr>
        <p:spPr bwMode="auto">
          <a:xfrm>
            <a:off x="539750" y="908050"/>
            <a:ext cx="4824413" cy="630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Verdana" panose="020B0604030504040204" pitchFamily="34" charset="0"/>
                <a:cs typeface="Arial" panose="020B0604020202020204" pitchFamily="34" charset="0"/>
              </a:defRPr>
            </a:lvl1pPr>
            <a:lvl2pPr marL="742950" indent="-285750" eaLnBrk="0" hangingPunct="0">
              <a:defRPr sz="1600">
                <a:solidFill>
                  <a:schemeClr val="tx1"/>
                </a:solidFill>
                <a:latin typeface="Verdana" panose="020B0604030504040204" pitchFamily="34" charset="0"/>
                <a:cs typeface="Arial" panose="020B0604020202020204" pitchFamily="34" charset="0"/>
              </a:defRPr>
            </a:lvl2pPr>
            <a:lvl3pPr marL="1143000" indent="-228600" eaLnBrk="0" hangingPunct="0">
              <a:defRPr sz="1600">
                <a:solidFill>
                  <a:schemeClr val="tx1"/>
                </a:solidFill>
                <a:latin typeface="Verdana" panose="020B0604030504040204" pitchFamily="34" charset="0"/>
                <a:cs typeface="Arial" panose="020B0604020202020204" pitchFamily="34" charset="0"/>
              </a:defRPr>
            </a:lvl3pPr>
            <a:lvl4pPr marL="1600200" indent="-228600" eaLnBrk="0" hangingPunct="0">
              <a:defRPr sz="1600">
                <a:solidFill>
                  <a:schemeClr val="tx1"/>
                </a:solidFill>
                <a:latin typeface="Verdana" panose="020B0604030504040204" pitchFamily="34" charset="0"/>
                <a:cs typeface="Arial" panose="020B0604020202020204" pitchFamily="34" charset="0"/>
              </a:defRPr>
            </a:lvl4pPr>
            <a:lvl5pPr marL="2057400" indent="-228600" eaLnBrk="0" hangingPunct="0">
              <a:defRPr sz="16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9pPr>
          </a:lstStyle>
          <a:p>
            <a:pPr eaLnBrk="1" hangingPunct="1"/>
            <a:r>
              <a:rPr lang="en-GB" altLang="en-US" sz="2000" b="1" dirty="0">
                <a:solidFill>
                  <a:schemeClr val="accent2"/>
                </a:solidFill>
                <a:latin typeface="Arial" panose="020B0604020202020204" pitchFamily="34" charset="0"/>
              </a:rPr>
              <a:t>KCHT Transformation </a:t>
            </a:r>
            <a:r>
              <a:rPr lang="en-GB" altLang="en-US" sz="2000" b="1" dirty="0" smtClean="0">
                <a:solidFill>
                  <a:schemeClr val="accent2"/>
                </a:solidFill>
                <a:latin typeface="Arial" panose="020B0604020202020204" pitchFamily="34" charset="0"/>
              </a:rPr>
              <a:t>Programme</a:t>
            </a:r>
          </a:p>
          <a:p>
            <a:pPr eaLnBrk="1" hangingPunct="1"/>
            <a:r>
              <a:rPr lang="en-GB" altLang="en-US" sz="1500" dirty="0">
                <a:solidFill>
                  <a:schemeClr val="tx2"/>
                </a:solidFill>
              </a:rPr>
              <a:t>Kent Community Health Trust </a:t>
            </a:r>
            <a:endParaRPr lang="en-GB" altLang="en-US" sz="1500" b="1" dirty="0">
              <a:solidFill>
                <a:schemeClr val="tx2"/>
              </a:solidFill>
              <a:latin typeface="Arial" panose="020B0604020202020204" pitchFamily="34" charset="0"/>
            </a:endParaRPr>
          </a:p>
        </p:txBody>
      </p:sp>
      <p:sp>
        <p:nvSpPr>
          <p:cNvPr id="24586" name="Rectangle 10"/>
          <p:cNvSpPr>
            <a:spLocks noGrp="1" noChangeArrowheads="1"/>
          </p:cNvSpPr>
          <p:nvPr>
            <p:ph type="body" sz="half" idx="4294967295"/>
          </p:nvPr>
        </p:nvSpPr>
        <p:spPr bwMode="auto">
          <a:xfrm>
            <a:off x="457200" y="1600200"/>
            <a:ext cx="4038600" cy="3124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buFont typeface="Symbol" panose="05050102010706020507" pitchFamily="18" charset="2"/>
              <a:buNone/>
            </a:pPr>
            <a:r>
              <a:rPr lang="en-GB" altLang="en-US" sz="2000" b="1" dirty="0" smtClean="0">
                <a:latin typeface="Arial" panose="020B0604020202020204" pitchFamily="34" charset="0"/>
              </a:rPr>
              <a:t>            </a:t>
            </a:r>
            <a:r>
              <a:rPr lang="en-GB" altLang="en-US" sz="1800" b="1" dirty="0" smtClean="0">
                <a:latin typeface="Arial" panose="020B0604020202020204" pitchFamily="34" charset="0"/>
              </a:rPr>
              <a:t>Core Values </a:t>
            </a:r>
          </a:p>
          <a:p>
            <a:pPr>
              <a:buFont typeface="Symbol" panose="05050102010706020507" pitchFamily="18" charset="2"/>
              <a:buNone/>
            </a:pPr>
            <a:r>
              <a:rPr lang="en-GB" altLang="en-US" sz="2000" b="1" dirty="0" smtClean="0">
                <a:latin typeface="Arial" panose="020B0604020202020204" pitchFamily="34" charset="0"/>
              </a:rPr>
              <a:t> </a:t>
            </a:r>
          </a:p>
          <a:p>
            <a:r>
              <a:rPr lang="en-GB" altLang="en-US" sz="1800" i="1" dirty="0" smtClean="0">
                <a:latin typeface="Arial" panose="020B0604020202020204" pitchFamily="34" charset="0"/>
              </a:rPr>
              <a:t>Caring with Compassion</a:t>
            </a:r>
          </a:p>
          <a:p>
            <a:r>
              <a:rPr lang="en-GB" altLang="en-US" sz="1800" i="1" dirty="0" smtClean="0">
                <a:latin typeface="Arial" panose="020B0604020202020204" pitchFamily="34" charset="0"/>
              </a:rPr>
              <a:t>Listening Responding and</a:t>
            </a:r>
          </a:p>
          <a:p>
            <a:pPr>
              <a:buFont typeface="Symbol" panose="05050102010706020507" pitchFamily="18" charset="2"/>
              <a:buNone/>
            </a:pPr>
            <a:r>
              <a:rPr lang="en-GB" altLang="en-US" sz="1800" i="1" dirty="0" smtClean="0">
                <a:latin typeface="Arial" panose="020B0604020202020204" pitchFamily="34" charset="0"/>
              </a:rPr>
              <a:t>    Empowering</a:t>
            </a:r>
          </a:p>
          <a:p>
            <a:r>
              <a:rPr lang="en-GB" altLang="en-US" sz="1800" i="1" dirty="0" smtClean="0">
                <a:latin typeface="Arial" panose="020B0604020202020204" pitchFamily="34" charset="0"/>
              </a:rPr>
              <a:t>Leading Through Partnerships</a:t>
            </a:r>
          </a:p>
          <a:p>
            <a:r>
              <a:rPr lang="en-GB" altLang="en-US" sz="1800" i="1" dirty="0" smtClean="0">
                <a:latin typeface="Arial" panose="020B0604020202020204" pitchFamily="34" charset="0"/>
              </a:rPr>
              <a:t>Learning Sharing and Innovating</a:t>
            </a:r>
          </a:p>
          <a:p>
            <a:r>
              <a:rPr lang="en-GB" altLang="en-US" sz="1800" i="1" dirty="0" smtClean="0">
                <a:latin typeface="Arial" panose="020B0604020202020204" pitchFamily="34" charset="0"/>
              </a:rPr>
              <a:t>Striving For Excellence</a:t>
            </a:r>
          </a:p>
        </p:txBody>
      </p:sp>
      <p:pic>
        <p:nvPicPr>
          <p:cNvPr id="6150" name="Picture 7" descr="MC900187587[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7900" y="1628775"/>
            <a:ext cx="869950" cy="93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1" name="Picture 8" descr="MC90043260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188" y="1700213"/>
            <a:ext cx="719137" cy="71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4" name="Text Box 17"/>
          <p:cNvSpPr txBox="1">
            <a:spLocks noChangeArrowheads="1"/>
          </p:cNvSpPr>
          <p:nvPr/>
        </p:nvSpPr>
        <p:spPr bwMode="auto">
          <a:xfrm>
            <a:off x="519113" y="4910138"/>
            <a:ext cx="73660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Verdana" panose="020B0604030504040204" pitchFamily="34" charset="0"/>
                <a:cs typeface="Arial" panose="020B0604020202020204" pitchFamily="34" charset="0"/>
              </a:defRPr>
            </a:lvl1pPr>
            <a:lvl2pPr marL="742950" indent="-285750" eaLnBrk="0" hangingPunct="0">
              <a:defRPr sz="1600">
                <a:solidFill>
                  <a:schemeClr val="tx1"/>
                </a:solidFill>
                <a:latin typeface="Verdana" panose="020B0604030504040204" pitchFamily="34" charset="0"/>
                <a:cs typeface="Arial" panose="020B0604020202020204" pitchFamily="34" charset="0"/>
              </a:defRPr>
            </a:lvl2pPr>
            <a:lvl3pPr marL="1143000" indent="-228600" eaLnBrk="0" hangingPunct="0">
              <a:defRPr sz="1600">
                <a:solidFill>
                  <a:schemeClr val="tx1"/>
                </a:solidFill>
                <a:latin typeface="Verdana" panose="020B0604030504040204" pitchFamily="34" charset="0"/>
                <a:cs typeface="Arial" panose="020B0604020202020204" pitchFamily="34" charset="0"/>
              </a:defRPr>
            </a:lvl3pPr>
            <a:lvl4pPr marL="1600200" indent="-228600" eaLnBrk="0" hangingPunct="0">
              <a:defRPr sz="1600">
                <a:solidFill>
                  <a:schemeClr val="tx1"/>
                </a:solidFill>
                <a:latin typeface="Verdana" panose="020B0604030504040204" pitchFamily="34" charset="0"/>
                <a:cs typeface="Arial" panose="020B0604020202020204" pitchFamily="34" charset="0"/>
              </a:defRPr>
            </a:lvl4pPr>
            <a:lvl5pPr marL="2057400" indent="-228600" eaLnBrk="0" hangingPunct="0">
              <a:defRPr sz="16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9pPr>
          </a:lstStyle>
          <a:p>
            <a:pPr eaLnBrk="1" hangingPunct="1"/>
            <a:endParaRPr lang="en-US" altLang="en-US"/>
          </a:p>
        </p:txBody>
      </p:sp>
      <p:sp>
        <p:nvSpPr>
          <p:cNvPr id="24594" name="Rectangle 18"/>
          <p:cNvSpPr>
            <a:spLocks noChangeArrowheads="1"/>
          </p:cNvSpPr>
          <p:nvPr/>
        </p:nvSpPr>
        <p:spPr bwMode="auto">
          <a:xfrm>
            <a:off x="1187450" y="4868863"/>
            <a:ext cx="6337300" cy="1216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Verdana" panose="020B0604030504040204" pitchFamily="34" charset="0"/>
                <a:cs typeface="Arial" panose="020B0604020202020204" pitchFamily="34" charset="0"/>
              </a:defRPr>
            </a:lvl1pPr>
            <a:lvl2pPr marL="742950" indent="-285750" eaLnBrk="0" hangingPunct="0">
              <a:defRPr sz="1600">
                <a:solidFill>
                  <a:schemeClr val="tx1"/>
                </a:solidFill>
                <a:latin typeface="Verdana" panose="020B0604030504040204" pitchFamily="34" charset="0"/>
                <a:cs typeface="Arial" panose="020B0604020202020204" pitchFamily="34" charset="0"/>
              </a:defRPr>
            </a:lvl2pPr>
            <a:lvl3pPr marL="1143000" indent="-228600" eaLnBrk="0" hangingPunct="0">
              <a:defRPr sz="1600">
                <a:solidFill>
                  <a:schemeClr val="tx1"/>
                </a:solidFill>
                <a:latin typeface="Verdana" panose="020B0604030504040204" pitchFamily="34" charset="0"/>
                <a:cs typeface="Arial" panose="020B0604020202020204" pitchFamily="34" charset="0"/>
              </a:defRPr>
            </a:lvl3pPr>
            <a:lvl4pPr marL="1600200" indent="-228600" eaLnBrk="0" hangingPunct="0">
              <a:defRPr sz="1600">
                <a:solidFill>
                  <a:schemeClr val="tx1"/>
                </a:solidFill>
                <a:latin typeface="Verdana" panose="020B0604030504040204" pitchFamily="34" charset="0"/>
                <a:cs typeface="Arial" panose="020B0604020202020204" pitchFamily="34" charset="0"/>
              </a:defRPr>
            </a:lvl4pPr>
            <a:lvl5pPr marL="2057400" indent="-228600" eaLnBrk="0" hangingPunct="0">
              <a:defRPr sz="16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9pPr>
          </a:lstStyle>
          <a:p>
            <a:pPr>
              <a:lnSpc>
                <a:spcPct val="90000"/>
              </a:lnSpc>
              <a:spcBef>
                <a:spcPct val="20000"/>
              </a:spcBef>
              <a:buClr>
                <a:schemeClr val="accent1"/>
              </a:buClr>
              <a:buSzPct val="100000"/>
              <a:buFont typeface="Symbol" panose="05050102010706020507" pitchFamily="18" charset="2"/>
              <a:buNone/>
            </a:pPr>
            <a:r>
              <a:rPr lang="en-GB" altLang="en-US" sz="1800" b="1" dirty="0">
                <a:solidFill>
                  <a:schemeClr val="tx2"/>
                </a:solidFill>
                <a:latin typeface="Arial" panose="020B0604020202020204" pitchFamily="34" charset="0"/>
              </a:rPr>
              <a:t>		Business Objectives:  </a:t>
            </a:r>
          </a:p>
          <a:p>
            <a:pPr>
              <a:lnSpc>
                <a:spcPct val="90000"/>
              </a:lnSpc>
              <a:spcBef>
                <a:spcPct val="20000"/>
              </a:spcBef>
              <a:buClr>
                <a:schemeClr val="accent1"/>
              </a:buClr>
              <a:buSzPct val="100000"/>
              <a:buFont typeface="Symbol" panose="05050102010706020507" pitchFamily="18" charset="2"/>
              <a:buNone/>
            </a:pPr>
            <a:r>
              <a:rPr lang="en-GB" altLang="en-US" sz="1800" i="1" dirty="0">
                <a:solidFill>
                  <a:schemeClr val="tx2"/>
                </a:solidFill>
                <a:latin typeface="Arial" panose="020B0604020202020204" pitchFamily="34" charset="0"/>
              </a:rPr>
              <a:t>		To improve outcomes for children </a:t>
            </a:r>
          </a:p>
          <a:p>
            <a:pPr>
              <a:lnSpc>
                <a:spcPct val="90000"/>
              </a:lnSpc>
              <a:spcBef>
                <a:spcPct val="20000"/>
              </a:spcBef>
              <a:buClr>
                <a:schemeClr val="accent1"/>
              </a:buClr>
              <a:buSzPct val="100000"/>
              <a:buFont typeface="Symbol" panose="05050102010706020507" pitchFamily="18" charset="2"/>
              <a:buNone/>
            </a:pPr>
            <a:r>
              <a:rPr lang="en-GB" altLang="en-US" sz="1800" i="1" dirty="0">
                <a:solidFill>
                  <a:schemeClr val="tx2"/>
                </a:solidFill>
                <a:latin typeface="Arial" panose="020B0604020202020204" pitchFamily="34" charset="0"/>
              </a:rPr>
              <a:t>		by strengthening integrated partnerships.</a:t>
            </a:r>
            <a:r>
              <a:rPr lang="en-GB" altLang="en-US" sz="1800" i="1" dirty="0">
                <a:solidFill>
                  <a:schemeClr val="tx2"/>
                </a:solidFill>
              </a:rPr>
              <a:t>  </a:t>
            </a:r>
          </a:p>
          <a:p>
            <a:pPr>
              <a:lnSpc>
                <a:spcPct val="90000"/>
              </a:lnSpc>
              <a:spcBef>
                <a:spcPct val="20000"/>
              </a:spcBef>
              <a:buClr>
                <a:schemeClr val="accent1"/>
              </a:buClr>
              <a:buSzPct val="100000"/>
              <a:buFont typeface="Symbol" panose="05050102010706020507" pitchFamily="18" charset="2"/>
              <a:buNone/>
            </a:pPr>
            <a:endParaRPr lang="en-GB" altLang="en-US" b="1" dirty="0">
              <a:solidFill>
                <a:schemeClr val="tx2"/>
              </a:solidFill>
            </a:endParaRPr>
          </a:p>
        </p:txBody>
      </p:sp>
      <p:pic>
        <p:nvPicPr>
          <p:cNvPr id="6154" name="Picture 19" descr="MP900401036[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58888" y="4941888"/>
            <a:ext cx="1584325"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274982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151"/>
                                        </p:tgtEl>
                                        <p:attrNameLst>
                                          <p:attrName>style.visibility</p:attrName>
                                        </p:attrNameLst>
                                      </p:cBhvr>
                                      <p:to>
                                        <p:strVal val="visible"/>
                                      </p:to>
                                    </p:set>
                                    <p:animEffect transition="in" filter="fade">
                                      <p:cBhvr>
                                        <p:cTn id="7" dur="1000"/>
                                        <p:tgtEl>
                                          <p:spTgt spid="615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586">
                                            <p:bg/>
                                          </p:spTgt>
                                        </p:tgtEl>
                                        <p:attrNameLst>
                                          <p:attrName>style.visibility</p:attrName>
                                        </p:attrNameLst>
                                      </p:cBhvr>
                                      <p:to>
                                        <p:strVal val="visible"/>
                                      </p:to>
                                    </p:set>
                                    <p:animEffect transition="in" filter="fade">
                                      <p:cBhvr>
                                        <p:cTn id="10" dur="1000"/>
                                        <p:tgtEl>
                                          <p:spTgt spid="24586">
                                            <p:bg/>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4586">
                                            <p:txEl>
                                              <p:pRg st="0" end="0"/>
                                            </p:txEl>
                                          </p:spTgt>
                                        </p:tgtEl>
                                        <p:attrNameLst>
                                          <p:attrName>style.visibility</p:attrName>
                                        </p:attrNameLst>
                                      </p:cBhvr>
                                      <p:to>
                                        <p:strVal val="visible"/>
                                      </p:to>
                                    </p:set>
                                    <p:animEffect transition="in" filter="fade">
                                      <p:cBhvr>
                                        <p:cTn id="13" dur="1000"/>
                                        <p:tgtEl>
                                          <p:spTgt spid="24586">
                                            <p:txEl>
                                              <p:pRg st="0" end="0"/>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4586">
                                            <p:txEl>
                                              <p:pRg st="2" end="2"/>
                                            </p:txEl>
                                          </p:spTgt>
                                        </p:tgtEl>
                                        <p:attrNameLst>
                                          <p:attrName>style.visibility</p:attrName>
                                        </p:attrNameLst>
                                      </p:cBhvr>
                                      <p:to>
                                        <p:strVal val="visible"/>
                                      </p:to>
                                    </p:set>
                                    <p:animEffect transition="in" filter="fade">
                                      <p:cBhvr>
                                        <p:cTn id="16" dur="1000"/>
                                        <p:tgtEl>
                                          <p:spTgt spid="24586">
                                            <p:txEl>
                                              <p:pRg st="2" end="2"/>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4586">
                                            <p:txEl>
                                              <p:pRg st="3" end="3"/>
                                            </p:txEl>
                                          </p:spTgt>
                                        </p:tgtEl>
                                        <p:attrNameLst>
                                          <p:attrName>style.visibility</p:attrName>
                                        </p:attrNameLst>
                                      </p:cBhvr>
                                      <p:to>
                                        <p:strVal val="visible"/>
                                      </p:to>
                                    </p:set>
                                    <p:animEffect transition="in" filter="fade">
                                      <p:cBhvr>
                                        <p:cTn id="19" dur="1000"/>
                                        <p:tgtEl>
                                          <p:spTgt spid="24586">
                                            <p:txEl>
                                              <p:pRg st="3" end="3"/>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4586">
                                            <p:txEl>
                                              <p:pRg st="4" end="4"/>
                                            </p:txEl>
                                          </p:spTgt>
                                        </p:tgtEl>
                                        <p:attrNameLst>
                                          <p:attrName>style.visibility</p:attrName>
                                        </p:attrNameLst>
                                      </p:cBhvr>
                                      <p:to>
                                        <p:strVal val="visible"/>
                                      </p:to>
                                    </p:set>
                                    <p:animEffect transition="in" filter="fade">
                                      <p:cBhvr>
                                        <p:cTn id="22" dur="1000"/>
                                        <p:tgtEl>
                                          <p:spTgt spid="24586">
                                            <p:txEl>
                                              <p:pRg st="4" end="4"/>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4586">
                                            <p:txEl>
                                              <p:pRg st="5" end="5"/>
                                            </p:txEl>
                                          </p:spTgt>
                                        </p:tgtEl>
                                        <p:attrNameLst>
                                          <p:attrName>style.visibility</p:attrName>
                                        </p:attrNameLst>
                                      </p:cBhvr>
                                      <p:to>
                                        <p:strVal val="visible"/>
                                      </p:to>
                                    </p:set>
                                    <p:animEffect transition="in" filter="fade">
                                      <p:cBhvr>
                                        <p:cTn id="25" dur="1000"/>
                                        <p:tgtEl>
                                          <p:spTgt spid="24586">
                                            <p:txEl>
                                              <p:pRg st="5" end="5"/>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4586">
                                            <p:txEl>
                                              <p:pRg st="6" end="6"/>
                                            </p:txEl>
                                          </p:spTgt>
                                        </p:tgtEl>
                                        <p:attrNameLst>
                                          <p:attrName>style.visibility</p:attrName>
                                        </p:attrNameLst>
                                      </p:cBhvr>
                                      <p:to>
                                        <p:strVal val="visible"/>
                                      </p:to>
                                    </p:set>
                                    <p:animEffect transition="in" filter="fade">
                                      <p:cBhvr>
                                        <p:cTn id="28" dur="1000"/>
                                        <p:tgtEl>
                                          <p:spTgt spid="24586">
                                            <p:txEl>
                                              <p:pRg st="6" end="6"/>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4586">
                                            <p:txEl>
                                              <p:pRg st="7" end="7"/>
                                            </p:txEl>
                                          </p:spTgt>
                                        </p:tgtEl>
                                        <p:attrNameLst>
                                          <p:attrName>style.visibility</p:attrName>
                                        </p:attrNameLst>
                                      </p:cBhvr>
                                      <p:to>
                                        <p:strVal val="visible"/>
                                      </p:to>
                                    </p:set>
                                    <p:animEffect transition="in" filter="fade">
                                      <p:cBhvr>
                                        <p:cTn id="31" dur="1000"/>
                                        <p:tgtEl>
                                          <p:spTgt spid="24586">
                                            <p:txEl>
                                              <p:pRg st="7" end="7"/>
                                            </p:txEl>
                                          </p:spTgt>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10" presetClass="entr" presetSubtype="0" fill="hold" nodeType="clickEffect">
                                  <p:stCondLst>
                                    <p:cond delay="0"/>
                                  </p:stCondLst>
                                  <p:childTnLst>
                                    <p:set>
                                      <p:cBhvr>
                                        <p:cTn id="35" dur="1" fill="hold">
                                          <p:stCondLst>
                                            <p:cond delay="0"/>
                                          </p:stCondLst>
                                        </p:cTn>
                                        <p:tgtEl>
                                          <p:spTgt spid="6150"/>
                                        </p:tgtEl>
                                        <p:attrNameLst>
                                          <p:attrName>style.visibility</p:attrName>
                                        </p:attrNameLst>
                                      </p:cBhvr>
                                      <p:to>
                                        <p:strVal val="visible"/>
                                      </p:to>
                                    </p:set>
                                    <p:animEffect transition="in" filter="fade">
                                      <p:cBhvr>
                                        <p:cTn id="36" dur="1000"/>
                                        <p:tgtEl>
                                          <p:spTgt spid="6150"/>
                                        </p:tgtEl>
                                      </p:cBhvr>
                                    </p:animEffect>
                                  </p:childTnLst>
                                </p:cTn>
                              </p:par>
                              <p:par>
                                <p:cTn id="37" presetID="10" presetClass="entr" presetSubtype="0" fill="hold" nodeType="withEffect">
                                  <p:stCondLst>
                                    <p:cond delay="0"/>
                                  </p:stCondLst>
                                  <p:childTnLst>
                                    <p:set>
                                      <p:cBhvr>
                                        <p:cTn id="38" dur="1" fill="hold">
                                          <p:stCondLst>
                                            <p:cond delay="0"/>
                                          </p:stCondLst>
                                        </p:cTn>
                                        <p:tgtEl>
                                          <p:spTgt spid="24582">
                                            <p:txEl>
                                              <p:pRg st="2" end="2"/>
                                            </p:txEl>
                                          </p:spTgt>
                                        </p:tgtEl>
                                        <p:attrNameLst>
                                          <p:attrName>style.visibility</p:attrName>
                                        </p:attrNameLst>
                                      </p:cBhvr>
                                      <p:to>
                                        <p:strVal val="visible"/>
                                      </p:to>
                                    </p:set>
                                    <p:animEffect transition="in" filter="fade">
                                      <p:cBhvr>
                                        <p:cTn id="39" dur="1000"/>
                                        <p:tgtEl>
                                          <p:spTgt spid="24582">
                                            <p:txEl>
                                              <p:pRg st="2" end="2"/>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24582">
                                            <p:txEl>
                                              <p:pRg st="3" end="3"/>
                                            </p:txEl>
                                          </p:spTgt>
                                        </p:tgtEl>
                                        <p:attrNameLst>
                                          <p:attrName>style.visibility</p:attrName>
                                        </p:attrNameLst>
                                      </p:cBhvr>
                                      <p:to>
                                        <p:strVal val="visible"/>
                                      </p:to>
                                    </p:set>
                                    <p:animEffect transition="in" filter="fade">
                                      <p:cBhvr>
                                        <p:cTn id="42" dur="1000"/>
                                        <p:tgtEl>
                                          <p:spTgt spid="24582">
                                            <p:txEl>
                                              <p:pRg st="3" end="3"/>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24582">
                                            <p:txEl>
                                              <p:pRg st="4" end="4"/>
                                            </p:txEl>
                                          </p:spTgt>
                                        </p:tgtEl>
                                        <p:attrNameLst>
                                          <p:attrName>style.visibility</p:attrName>
                                        </p:attrNameLst>
                                      </p:cBhvr>
                                      <p:to>
                                        <p:strVal val="visible"/>
                                      </p:to>
                                    </p:set>
                                    <p:animEffect transition="in" filter="fade">
                                      <p:cBhvr>
                                        <p:cTn id="45" dur="1000"/>
                                        <p:tgtEl>
                                          <p:spTgt spid="24582">
                                            <p:txEl>
                                              <p:pRg st="4" end="4"/>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24582">
                                            <p:txEl>
                                              <p:pRg st="5" end="5"/>
                                            </p:txEl>
                                          </p:spTgt>
                                        </p:tgtEl>
                                        <p:attrNameLst>
                                          <p:attrName>style.visibility</p:attrName>
                                        </p:attrNameLst>
                                      </p:cBhvr>
                                      <p:to>
                                        <p:strVal val="visible"/>
                                      </p:to>
                                    </p:set>
                                    <p:animEffect transition="in" filter="fade">
                                      <p:cBhvr>
                                        <p:cTn id="48" dur="1000"/>
                                        <p:tgtEl>
                                          <p:spTgt spid="24582">
                                            <p:txEl>
                                              <p:pRg st="5" end="5"/>
                                            </p:txEl>
                                          </p:spTgt>
                                        </p:tgtEl>
                                      </p:cBhvr>
                                    </p:animEffect>
                                  </p:childTnLst>
                                </p:cTn>
                              </p:par>
                              <p:par>
                                <p:cTn id="49" presetID="10" presetClass="entr" presetSubtype="0" fill="hold" nodeType="withEffect">
                                  <p:stCondLst>
                                    <p:cond delay="0"/>
                                  </p:stCondLst>
                                  <p:childTnLst>
                                    <p:set>
                                      <p:cBhvr>
                                        <p:cTn id="50" dur="1" fill="hold">
                                          <p:stCondLst>
                                            <p:cond delay="0"/>
                                          </p:stCondLst>
                                        </p:cTn>
                                        <p:tgtEl>
                                          <p:spTgt spid="24582">
                                            <p:txEl>
                                              <p:pRg st="6" end="6"/>
                                            </p:txEl>
                                          </p:spTgt>
                                        </p:tgtEl>
                                        <p:attrNameLst>
                                          <p:attrName>style.visibility</p:attrName>
                                        </p:attrNameLst>
                                      </p:cBhvr>
                                      <p:to>
                                        <p:strVal val="visible"/>
                                      </p:to>
                                    </p:set>
                                    <p:animEffect transition="in" filter="fade">
                                      <p:cBhvr>
                                        <p:cTn id="51" dur="1000"/>
                                        <p:tgtEl>
                                          <p:spTgt spid="24582">
                                            <p:txEl>
                                              <p:pRg st="6" end="6"/>
                                            </p:txEl>
                                          </p:spTgt>
                                        </p:tgtEl>
                                      </p:cBhvr>
                                    </p:animEffect>
                                  </p:childTnLst>
                                </p:cTn>
                              </p:par>
                            </p:childTnLst>
                          </p:cTn>
                        </p:par>
                      </p:childTnLst>
                    </p:cTn>
                  </p:par>
                  <p:par>
                    <p:cTn id="52" fill="hold" nodeType="clickPar">
                      <p:stCondLst>
                        <p:cond delay="indefinite"/>
                      </p:stCondLst>
                      <p:childTnLst>
                        <p:par>
                          <p:cTn id="53" fill="hold" nodeType="withGroup">
                            <p:stCondLst>
                              <p:cond delay="0"/>
                            </p:stCondLst>
                            <p:childTnLst>
                              <p:par>
                                <p:cTn id="54" presetID="10" presetClass="entr" presetSubtype="0" fill="hold" nodeType="clickEffect">
                                  <p:stCondLst>
                                    <p:cond delay="0"/>
                                  </p:stCondLst>
                                  <p:childTnLst>
                                    <p:set>
                                      <p:cBhvr>
                                        <p:cTn id="55" dur="1" fill="hold">
                                          <p:stCondLst>
                                            <p:cond delay="0"/>
                                          </p:stCondLst>
                                        </p:cTn>
                                        <p:tgtEl>
                                          <p:spTgt spid="6154"/>
                                        </p:tgtEl>
                                        <p:attrNameLst>
                                          <p:attrName>style.visibility</p:attrName>
                                        </p:attrNameLst>
                                      </p:cBhvr>
                                      <p:to>
                                        <p:strVal val="visible"/>
                                      </p:to>
                                    </p:set>
                                    <p:animEffect transition="in" filter="fade">
                                      <p:cBhvr>
                                        <p:cTn id="56" dur="1000"/>
                                        <p:tgtEl>
                                          <p:spTgt spid="6154"/>
                                        </p:tgtEl>
                                      </p:cBhvr>
                                    </p:animEffect>
                                  </p:childTnLst>
                                </p:cTn>
                              </p:par>
                              <p:par>
                                <p:cTn id="57" presetID="10" presetClass="entr" presetSubtype="0" fill="hold" nodeType="withEffect">
                                  <p:stCondLst>
                                    <p:cond delay="0"/>
                                  </p:stCondLst>
                                  <p:childTnLst>
                                    <p:set>
                                      <p:cBhvr>
                                        <p:cTn id="58" dur="1" fill="hold">
                                          <p:stCondLst>
                                            <p:cond delay="0"/>
                                          </p:stCondLst>
                                        </p:cTn>
                                        <p:tgtEl>
                                          <p:spTgt spid="24594">
                                            <p:txEl>
                                              <p:pRg st="0" end="0"/>
                                            </p:txEl>
                                          </p:spTgt>
                                        </p:tgtEl>
                                        <p:attrNameLst>
                                          <p:attrName>style.visibility</p:attrName>
                                        </p:attrNameLst>
                                      </p:cBhvr>
                                      <p:to>
                                        <p:strVal val="visible"/>
                                      </p:to>
                                    </p:set>
                                    <p:animEffect transition="in" filter="fade">
                                      <p:cBhvr>
                                        <p:cTn id="59" dur="1000"/>
                                        <p:tgtEl>
                                          <p:spTgt spid="24594">
                                            <p:txEl>
                                              <p:pRg st="0" end="0"/>
                                            </p:txEl>
                                          </p:spTgt>
                                        </p:tgtEl>
                                      </p:cBhvr>
                                    </p:animEffect>
                                  </p:childTnLst>
                                </p:cTn>
                              </p:par>
                              <p:par>
                                <p:cTn id="60" presetID="10" presetClass="entr" presetSubtype="0" fill="hold" nodeType="withEffect">
                                  <p:stCondLst>
                                    <p:cond delay="0"/>
                                  </p:stCondLst>
                                  <p:childTnLst>
                                    <p:set>
                                      <p:cBhvr>
                                        <p:cTn id="61" dur="1" fill="hold">
                                          <p:stCondLst>
                                            <p:cond delay="0"/>
                                          </p:stCondLst>
                                        </p:cTn>
                                        <p:tgtEl>
                                          <p:spTgt spid="24594">
                                            <p:txEl>
                                              <p:pRg st="1" end="1"/>
                                            </p:txEl>
                                          </p:spTgt>
                                        </p:tgtEl>
                                        <p:attrNameLst>
                                          <p:attrName>style.visibility</p:attrName>
                                        </p:attrNameLst>
                                      </p:cBhvr>
                                      <p:to>
                                        <p:strVal val="visible"/>
                                      </p:to>
                                    </p:set>
                                    <p:animEffect transition="in" filter="fade">
                                      <p:cBhvr>
                                        <p:cTn id="62" dur="1000"/>
                                        <p:tgtEl>
                                          <p:spTgt spid="24594">
                                            <p:txEl>
                                              <p:pRg st="1" end="1"/>
                                            </p:txEl>
                                          </p:spTgt>
                                        </p:tgtEl>
                                      </p:cBhvr>
                                    </p:animEffect>
                                  </p:childTnLst>
                                </p:cTn>
                              </p:par>
                              <p:par>
                                <p:cTn id="63" presetID="10" presetClass="entr" presetSubtype="0" fill="hold" nodeType="withEffect">
                                  <p:stCondLst>
                                    <p:cond delay="0"/>
                                  </p:stCondLst>
                                  <p:childTnLst>
                                    <p:set>
                                      <p:cBhvr>
                                        <p:cTn id="64" dur="1" fill="hold">
                                          <p:stCondLst>
                                            <p:cond delay="0"/>
                                          </p:stCondLst>
                                        </p:cTn>
                                        <p:tgtEl>
                                          <p:spTgt spid="24594">
                                            <p:txEl>
                                              <p:pRg st="2" end="2"/>
                                            </p:txEl>
                                          </p:spTgt>
                                        </p:tgtEl>
                                        <p:attrNameLst>
                                          <p:attrName>style.visibility</p:attrName>
                                        </p:attrNameLst>
                                      </p:cBhvr>
                                      <p:to>
                                        <p:strVal val="visible"/>
                                      </p:to>
                                    </p:set>
                                    <p:animEffect transition="in" filter="fade">
                                      <p:cBhvr>
                                        <p:cTn id="65" dur="1000"/>
                                        <p:tgtEl>
                                          <p:spTgt spid="2459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6"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4"/>
          <p:cNvSpPr>
            <a:spLocks noGrp="1" noChangeArrowheads="1"/>
          </p:cNvSpPr>
          <p:nvPr>
            <p:ph type="title" idx="4294967295"/>
          </p:nvPr>
        </p:nvSpPr>
        <p:spPr bwMode="auto">
          <a:xfrm>
            <a:off x="457200" y="274638"/>
            <a:ext cx="8229600" cy="1143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32773" name="Rectangle 5"/>
          <p:cNvSpPr>
            <a:spLocks noGrp="1" noChangeArrowheads="1"/>
          </p:cNvSpPr>
          <p:nvPr>
            <p:ph type="body" sz="half" idx="4294967295"/>
          </p:nvPr>
        </p:nvSpPr>
        <p:spPr bwMode="auto">
          <a:xfrm>
            <a:off x="457200" y="1600200"/>
            <a:ext cx="4038600" cy="452596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Symbol" panose="05050102010706020507" pitchFamily="18" charset="2"/>
              <a:buNone/>
            </a:pPr>
            <a:endParaRPr lang="en-GB" altLang="en-US" sz="1800" b="1" dirty="0" smtClean="0">
              <a:latin typeface="Arial" panose="020B0604020202020204" pitchFamily="34" charset="0"/>
            </a:endParaRPr>
          </a:p>
          <a:p>
            <a:pPr>
              <a:buFont typeface="Symbol" panose="05050102010706020507" pitchFamily="18" charset="2"/>
              <a:buNone/>
            </a:pPr>
            <a:r>
              <a:rPr lang="en-GB" altLang="en-US" sz="1600" b="1" dirty="0" smtClean="0">
                <a:latin typeface="Arial" panose="020B0604020202020204" pitchFamily="34" charset="0"/>
              </a:rPr>
              <a:t>‘Mind The Gap’; </a:t>
            </a:r>
          </a:p>
          <a:p>
            <a:pPr>
              <a:buFont typeface="Symbol" panose="05050102010706020507" pitchFamily="18" charset="2"/>
              <a:buNone/>
            </a:pPr>
            <a:r>
              <a:rPr lang="en-GB" altLang="en-US" sz="1600" b="1" dirty="0" smtClean="0">
                <a:latin typeface="Arial" panose="020B0604020202020204" pitchFamily="34" charset="0"/>
              </a:rPr>
              <a:t>KCC Inequalities Plan 2012-2015</a:t>
            </a:r>
          </a:p>
          <a:p>
            <a:pPr>
              <a:buFont typeface="Symbol" panose="05050102010706020507" pitchFamily="18" charset="2"/>
              <a:buNone/>
            </a:pPr>
            <a:endParaRPr lang="en-GB" altLang="en-US" sz="1600" b="1" dirty="0" smtClean="0">
              <a:latin typeface="Arial" panose="020B0604020202020204" pitchFamily="34" charset="0"/>
            </a:endParaRPr>
          </a:p>
          <a:p>
            <a:pPr>
              <a:buFont typeface="Symbol" panose="05050102010706020507" pitchFamily="18" charset="2"/>
              <a:buNone/>
            </a:pPr>
            <a:r>
              <a:rPr lang="en-GB" altLang="en-US" sz="1600" dirty="0" smtClean="0">
                <a:latin typeface="Arial" panose="020B0604020202020204" pitchFamily="34" charset="0"/>
              </a:rPr>
              <a:t>Marmot’ life course approach to PH</a:t>
            </a:r>
          </a:p>
          <a:p>
            <a:pPr>
              <a:buFont typeface="Symbol" panose="05050102010706020507" pitchFamily="18" charset="2"/>
              <a:buNone/>
            </a:pPr>
            <a:r>
              <a:rPr lang="en-GB" altLang="en-US" sz="1600" dirty="0" smtClean="0">
                <a:latin typeface="Arial" panose="020B0604020202020204" pitchFamily="34" charset="0"/>
              </a:rPr>
              <a:t>Outcomes Framework:</a:t>
            </a:r>
          </a:p>
          <a:p>
            <a:r>
              <a:rPr lang="en-GB" altLang="en-US" sz="1600" dirty="0" smtClean="0">
                <a:latin typeface="Arial" panose="020B0604020202020204" pitchFamily="34" charset="0"/>
              </a:rPr>
              <a:t>Healthy Weight </a:t>
            </a:r>
          </a:p>
          <a:p>
            <a:r>
              <a:rPr lang="en-GB" altLang="en-US" sz="1600" dirty="0" smtClean="0">
                <a:latin typeface="Arial" panose="020B0604020202020204" pitchFamily="34" charset="0"/>
              </a:rPr>
              <a:t>Conceptions</a:t>
            </a:r>
          </a:p>
          <a:p>
            <a:r>
              <a:rPr lang="en-GB" altLang="en-US" sz="1600" dirty="0" smtClean="0">
                <a:latin typeface="Arial" panose="020B0604020202020204" pitchFamily="34" charset="0"/>
              </a:rPr>
              <a:t>Smoking prevalence 15 years</a:t>
            </a:r>
          </a:p>
          <a:p>
            <a:r>
              <a:rPr lang="en-GB" altLang="en-US" sz="1600" dirty="0" smtClean="0">
                <a:latin typeface="Arial" panose="020B0604020202020204" pitchFamily="34" charset="0"/>
              </a:rPr>
              <a:t>Harmful effects of alcohol misuse</a:t>
            </a:r>
          </a:p>
          <a:p>
            <a:r>
              <a:rPr lang="en-GB" altLang="en-US" sz="1600" dirty="0" smtClean="0">
                <a:latin typeface="Arial" panose="020B0604020202020204" pitchFamily="34" charset="0"/>
              </a:rPr>
              <a:t>Targeted focus on young people who have complex or multiple needs </a:t>
            </a:r>
          </a:p>
          <a:p>
            <a:pPr>
              <a:buFont typeface="Symbol" panose="05050102010706020507" pitchFamily="18" charset="2"/>
              <a:buNone/>
            </a:pPr>
            <a:endParaRPr lang="en-GB" altLang="en-US" sz="1600" dirty="0" smtClean="0">
              <a:latin typeface="Arial" panose="020B0604020202020204" pitchFamily="34" charset="0"/>
            </a:endParaRPr>
          </a:p>
          <a:p>
            <a:pPr>
              <a:buFont typeface="Symbol" panose="05050102010706020507" pitchFamily="18" charset="2"/>
              <a:buNone/>
            </a:pPr>
            <a:endParaRPr lang="en-GB" altLang="en-US" sz="1600" dirty="0" smtClean="0">
              <a:latin typeface="Arial" panose="020B0604020202020204" pitchFamily="34" charset="0"/>
            </a:endParaRPr>
          </a:p>
          <a:p>
            <a:endParaRPr lang="en-GB" altLang="en-US" sz="1600" dirty="0" smtClean="0">
              <a:latin typeface="Arial" panose="020B0604020202020204" pitchFamily="34" charset="0"/>
            </a:endParaRPr>
          </a:p>
          <a:p>
            <a:endParaRPr lang="en-GB" altLang="en-US" sz="1600" dirty="0" smtClean="0">
              <a:latin typeface="Arial" panose="020B0604020202020204" pitchFamily="34" charset="0"/>
            </a:endParaRPr>
          </a:p>
        </p:txBody>
      </p:sp>
      <p:sp>
        <p:nvSpPr>
          <p:cNvPr id="32774" name="Rectangle 6"/>
          <p:cNvSpPr>
            <a:spLocks noGrp="1" noChangeArrowheads="1"/>
          </p:cNvSpPr>
          <p:nvPr>
            <p:ph type="body" sz="half" idx="4294967295"/>
          </p:nvPr>
        </p:nvSpPr>
        <p:spPr bwMode="auto">
          <a:xfrm>
            <a:off x="4648200" y="1600200"/>
            <a:ext cx="4038600" cy="452596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Symbol" panose="05050102010706020507" pitchFamily="18" charset="2"/>
              <a:buNone/>
            </a:pPr>
            <a:endParaRPr lang="en-GB" altLang="en-US" sz="1600" b="1" smtClean="0">
              <a:solidFill>
                <a:srgbClr val="7030A0"/>
              </a:solidFill>
              <a:latin typeface="Arial" panose="020B0604020202020204" pitchFamily="34" charset="0"/>
            </a:endParaRPr>
          </a:p>
          <a:p>
            <a:pPr>
              <a:buFont typeface="Symbol" panose="05050102010706020507" pitchFamily="18" charset="2"/>
              <a:buNone/>
            </a:pPr>
            <a:r>
              <a:rPr lang="en-GB" altLang="en-US" sz="1600" b="1" smtClean="0">
                <a:solidFill>
                  <a:srgbClr val="7030A0"/>
                </a:solidFill>
                <a:latin typeface="Arial" panose="020B0604020202020204" pitchFamily="34" charset="0"/>
              </a:rPr>
              <a:t>‘Time to Change’ </a:t>
            </a:r>
            <a:r>
              <a:rPr lang="en-GB" altLang="en-US" sz="1600" smtClean="0">
                <a:latin typeface="Arial" panose="020B0604020202020204" pitchFamily="34" charset="0"/>
              </a:rPr>
              <a:t>will enhance local</a:t>
            </a:r>
          </a:p>
          <a:p>
            <a:pPr>
              <a:buFont typeface="Symbol" panose="05050102010706020507" pitchFamily="18" charset="2"/>
              <a:buNone/>
            </a:pPr>
            <a:r>
              <a:rPr lang="en-GB" altLang="en-US" sz="1600" smtClean="0">
                <a:latin typeface="Arial" panose="020B0604020202020204" pitchFamily="34" charset="0"/>
              </a:rPr>
              <a:t>healthy school partnerships promoting  </a:t>
            </a:r>
          </a:p>
          <a:p>
            <a:pPr>
              <a:buFont typeface="Symbol" panose="05050102010706020507" pitchFamily="18" charset="2"/>
              <a:buNone/>
            </a:pPr>
            <a:r>
              <a:rPr lang="en-GB" altLang="en-US" sz="1600" smtClean="0">
                <a:latin typeface="Arial" panose="020B0604020202020204" pitchFamily="34" charset="0"/>
              </a:rPr>
              <a:t>‘No Health Without Mental Health’;</a:t>
            </a:r>
          </a:p>
          <a:p>
            <a:pPr>
              <a:buFont typeface="Symbol" panose="05050102010706020507" pitchFamily="18" charset="2"/>
              <a:buNone/>
            </a:pPr>
            <a:endParaRPr lang="en-GB" altLang="en-US" sz="1600" smtClean="0">
              <a:latin typeface="Arial" panose="020B0604020202020204" pitchFamily="34" charset="0"/>
            </a:endParaRPr>
          </a:p>
          <a:p>
            <a:pPr>
              <a:buFont typeface="Symbol" panose="05050102010706020507" pitchFamily="18" charset="2"/>
              <a:buNone/>
            </a:pPr>
            <a:endParaRPr lang="en-GB" altLang="en-US" sz="1600" smtClean="0">
              <a:latin typeface="Arial" panose="020B0604020202020204" pitchFamily="34" charset="0"/>
            </a:endParaRPr>
          </a:p>
          <a:p>
            <a:r>
              <a:rPr lang="en-GB" altLang="en-US" sz="1600" smtClean="0">
                <a:latin typeface="Arial" panose="020B0604020202020204" pitchFamily="34" charset="0"/>
              </a:rPr>
              <a:t>Schools, young people, parent/carers</a:t>
            </a:r>
          </a:p>
          <a:p>
            <a:r>
              <a:rPr lang="en-GB" altLang="en-US" sz="1600" smtClean="0">
                <a:latin typeface="Arial" panose="020B0604020202020204" pitchFamily="34" charset="0"/>
              </a:rPr>
              <a:t>Health Providers</a:t>
            </a:r>
          </a:p>
          <a:p>
            <a:r>
              <a:rPr lang="en-GB" altLang="en-US" sz="1600" smtClean="0">
                <a:latin typeface="Arial" panose="020B0604020202020204" pitchFamily="34" charset="0"/>
              </a:rPr>
              <a:t>Alternative Curriculum Providers</a:t>
            </a:r>
          </a:p>
          <a:p>
            <a:r>
              <a:rPr lang="en-GB" altLang="en-US" sz="1600" smtClean="0">
                <a:latin typeface="Arial" panose="020B0604020202020204" pitchFamily="34" charset="0"/>
              </a:rPr>
              <a:t>Youth and Community Groups</a:t>
            </a:r>
          </a:p>
          <a:p>
            <a:r>
              <a:rPr lang="en-GB" altLang="en-US" sz="1600" smtClean="0">
                <a:latin typeface="Arial" panose="020B0604020202020204" pitchFamily="34" charset="0"/>
              </a:rPr>
              <a:t>LA and Borough Council Services</a:t>
            </a:r>
          </a:p>
          <a:p>
            <a:r>
              <a:rPr lang="en-GB" altLang="en-US" sz="1600" smtClean="0">
                <a:latin typeface="Arial" panose="020B0604020202020204" pitchFamily="34" charset="0"/>
              </a:rPr>
              <a:t>Voluntary Sector Agencies</a:t>
            </a:r>
          </a:p>
          <a:p>
            <a:r>
              <a:rPr lang="en-GB" altLang="en-US" sz="1600" smtClean="0">
                <a:latin typeface="Arial" panose="020B0604020202020204" pitchFamily="34" charset="0"/>
              </a:rPr>
              <a:t>Business and commercial sector </a:t>
            </a:r>
          </a:p>
          <a:p>
            <a:r>
              <a:rPr lang="en-GB" altLang="en-US" sz="1600" smtClean="0">
                <a:latin typeface="Arial" panose="020B0604020202020204" pitchFamily="34" charset="0"/>
              </a:rPr>
              <a:t>Local forums and action groups</a:t>
            </a:r>
          </a:p>
          <a:p>
            <a:endParaRPr lang="en-GB" altLang="en-US" sz="1600" smtClean="0">
              <a:latin typeface="Arial" panose="020B0604020202020204" pitchFamily="34" charset="0"/>
            </a:endParaRPr>
          </a:p>
          <a:p>
            <a:pPr>
              <a:buFont typeface="Symbol" panose="05050102010706020507" pitchFamily="18" charset="2"/>
              <a:buNone/>
            </a:pPr>
            <a:endParaRPr lang="en-GB" altLang="en-US" sz="2000" smtClean="0">
              <a:latin typeface="Arial" panose="020B0604020202020204" pitchFamily="34" charset="0"/>
            </a:endParaRPr>
          </a:p>
          <a:p>
            <a:endParaRPr lang="en-GB" altLang="en-US" smtClean="0">
              <a:latin typeface="Arial" panose="020B0604020202020204" pitchFamily="34" charset="0"/>
            </a:endParaRPr>
          </a:p>
        </p:txBody>
      </p:sp>
      <p:sp>
        <p:nvSpPr>
          <p:cNvPr id="2054" name="Text Box 7"/>
          <p:cNvSpPr txBox="1">
            <a:spLocks noChangeArrowheads="1"/>
          </p:cNvSpPr>
          <p:nvPr/>
        </p:nvSpPr>
        <p:spPr bwMode="auto">
          <a:xfrm>
            <a:off x="519113" y="1073150"/>
            <a:ext cx="3511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Verdana" panose="020B0604030504040204" pitchFamily="34" charset="0"/>
                <a:cs typeface="Arial" panose="020B0604020202020204" pitchFamily="34" charset="0"/>
              </a:defRPr>
            </a:lvl1pPr>
            <a:lvl2pPr marL="742950" indent="-285750" eaLnBrk="0" hangingPunct="0">
              <a:defRPr sz="1600">
                <a:solidFill>
                  <a:schemeClr val="tx1"/>
                </a:solidFill>
                <a:latin typeface="Verdana" panose="020B0604030504040204" pitchFamily="34" charset="0"/>
                <a:cs typeface="Arial" panose="020B0604020202020204" pitchFamily="34" charset="0"/>
              </a:defRPr>
            </a:lvl2pPr>
            <a:lvl3pPr marL="1143000" indent="-228600" eaLnBrk="0" hangingPunct="0">
              <a:defRPr sz="1600">
                <a:solidFill>
                  <a:schemeClr val="tx1"/>
                </a:solidFill>
                <a:latin typeface="Verdana" panose="020B0604030504040204" pitchFamily="34" charset="0"/>
                <a:cs typeface="Arial" panose="020B0604020202020204" pitchFamily="34" charset="0"/>
              </a:defRPr>
            </a:lvl3pPr>
            <a:lvl4pPr marL="1600200" indent="-228600" eaLnBrk="0" hangingPunct="0">
              <a:defRPr sz="1600">
                <a:solidFill>
                  <a:schemeClr val="tx1"/>
                </a:solidFill>
                <a:latin typeface="Verdana" panose="020B0604030504040204" pitchFamily="34" charset="0"/>
                <a:cs typeface="Arial" panose="020B0604020202020204" pitchFamily="34" charset="0"/>
              </a:defRPr>
            </a:lvl4pPr>
            <a:lvl5pPr marL="2057400" indent="-228600" eaLnBrk="0" hangingPunct="0">
              <a:defRPr sz="16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9pPr>
          </a:lstStyle>
          <a:p>
            <a:pPr eaLnBrk="1" hangingPunct="1"/>
            <a:r>
              <a:rPr lang="en-GB" altLang="en-US" sz="1800" b="1" i="1">
                <a:solidFill>
                  <a:schemeClr val="tx2"/>
                </a:solidFill>
                <a:latin typeface="Arial" panose="020B0604020202020204" pitchFamily="34" charset="0"/>
              </a:rPr>
              <a:t>Leading Through Partnerships</a:t>
            </a:r>
          </a:p>
        </p:txBody>
      </p:sp>
      <p:graphicFrame>
        <p:nvGraphicFramePr>
          <p:cNvPr id="7182" name="Object 14"/>
          <p:cNvGraphicFramePr>
            <a:graphicFrameLocks noChangeAspect="1"/>
          </p:cNvGraphicFramePr>
          <p:nvPr>
            <p:extLst>
              <p:ext uri="{D42A27DB-BD31-4B8C-83A1-F6EECF244321}">
                <p14:modId xmlns:p14="http://schemas.microsoft.com/office/powerpoint/2010/main" val="3279594153"/>
              </p:ext>
            </p:extLst>
          </p:nvPr>
        </p:nvGraphicFramePr>
        <p:xfrm>
          <a:off x="7236296" y="615097"/>
          <a:ext cx="1176337" cy="773112"/>
        </p:xfrm>
        <a:graphic>
          <a:graphicData uri="http://schemas.openxmlformats.org/presentationml/2006/ole">
            <mc:AlternateContent xmlns:mc="http://schemas.openxmlformats.org/markup-compatibility/2006">
              <mc:Choice xmlns:v="urn:schemas-microsoft-com:vml" Requires="v">
                <p:oleObj spid="_x0000_s1044" name="Picture" r:id="rId4" imgW="809640" imgH="533520" progId="Word.Picture.8">
                  <p:embed/>
                </p:oleObj>
              </mc:Choice>
              <mc:Fallback>
                <p:oleObj name="Picture" r:id="rId4" imgW="809640" imgH="533520" progId="Word.Picture.8">
                  <p:embed/>
                  <p:pic>
                    <p:nvPicPr>
                      <p:cNvPr id="7182" name="Object 1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36296" y="615097"/>
                        <a:ext cx="1176337" cy="7731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3946768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2773">
                                            <p:txEl>
                                              <p:pRg st="1" end="1"/>
                                            </p:txEl>
                                          </p:spTgt>
                                        </p:tgtEl>
                                        <p:attrNameLst>
                                          <p:attrName>style.visibility</p:attrName>
                                        </p:attrNameLst>
                                      </p:cBhvr>
                                      <p:to>
                                        <p:strVal val="visible"/>
                                      </p:to>
                                    </p:set>
                                    <p:animEffect transition="in" filter="fade">
                                      <p:cBhvr>
                                        <p:cTn id="7" dur="1000"/>
                                        <p:tgtEl>
                                          <p:spTgt spid="3277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2773">
                                            <p:txEl>
                                              <p:pRg st="2" end="2"/>
                                            </p:txEl>
                                          </p:spTgt>
                                        </p:tgtEl>
                                        <p:attrNameLst>
                                          <p:attrName>style.visibility</p:attrName>
                                        </p:attrNameLst>
                                      </p:cBhvr>
                                      <p:to>
                                        <p:strVal val="visible"/>
                                      </p:to>
                                    </p:set>
                                    <p:animEffect transition="in" filter="fade">
                                      <p:cBhvr>
                                        <p:cTn id="10" dur="1000"/>
                                        <p:tgtEl>
                                          <p:spTgt spid="3277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182"/>
                                        </p:tgtEl>
                                        <p:attrNameLst>
                                          <p:attrName>style.visibility</p:attrName>
                                        </p:attrNameLst>
                                      </p:cBhvr>
                                      <p:to>
                                        <p:strVal val="visible"/>
                                      </p:to>
                                    </p:set>
                                    <p:animEffect transition="in" filter="fade">
                                      <p:cBhvr>
                                        <p:cTn id="13" dur="1000"/>
                                        <p:tgtEl>
                                          <p:spTgt spid="7182"/>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nodeType="clickEffect">
                                  <p:stCondLst>
                                    <p:cond delay="0"/>
                                  </p:stCondLst>
                                  <p:childTnLst>
                                    <p:set>
                                      <p:cBhvr>
                                        <p:cTn id="17" dur="1" fill="hold">
                                          <p:stCondLst>
                                            <p:cond delay="0"/>
                                          </p:stCondLst>
                                        </p:cTn>
                                        <p:tgtEl>
                                          <p:spTgt spid="32773">
                                            <p:txEl>
                                              <p:pRg st="4" end="4"/>
                                            </p:txEl>
                                          </p:spTgt>
                                        </p:tgtEl>
                                        <p:attrNameLst>
                                          <p:attrName>style.visibility</p:attrName>
                                        </p:attrNameLst>
                                      </p:cBhvr>
                                      <p:to>
                                        <p:strVal val="visible"/>
                                      </p:to>
                                    </p:set>
                                    <p:animEffect transition="in" filter="fade">
                                      <p:cBhvr>
                                        <p:cTn id="18" dur="1000"/>
                                        <p:tgtEl>
                                          <p:spTgt spid="32773">
                                            <p:txEl>
                                              <p:pRg st="4" end="4"/>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2773">
                                            <p:txEl>
                                              <p:pRg st="5" end="5"/>
                                            </p:txEl>
                                          </p:spTgt>
                                        </p:tgtEl>
                                        <p:attrNameLst>
                                          <p:attrName>style.visibility</p:attrName>
                                        </p:attrNameLst>
                                      </p:cBhvr>
                                      <p:to>
                                        <p:strVal val="visible"/>
                                      </p:to>
                                    </p:set>
                                    <p:animEffect transition="in" filter="fade">
                                      <p:cBhvr>
                                        <p:cTn id="21" dur="1000"/>
                                        <p:tgtEl>
                                          <p:spTgt spid="32773">
                                            <p:txEl>
                                              <p:pRg st="5" end="5"/>
                                            </p:txEl>
                                          </p:spTgt>
                                        </p:tgtEl>
                                      </p:cBhvr>
                                    </p:animEffect>
                                  </p:childTnLst>
                                </p:cTn>
                              </p:par>
                            </p:childTnLst>
                          </p:cTn>
                        </p:par>
                        <p:par>
                          <p:cTn id="22" fill="hold" nodeType="afterGroup">
                            <p:stCondLst>
                              <p:cond delay="1000"/>
                            </p:stCondLst>
                            <p:childTnLst>
                              <p:par>
                                <p:cTn id="23" presetID="10" presetClass="entr" presetSubtype="0" fill="hold" nodeType="afterEffect">
                                  <p:stCondLst>
                                    <p:cond delay="0"/>
                                  </p:stCondLst>
                                  <p:childTnLst>
                                    <p:set>
                                      <p:cBhvr>
                                        <p:cTn id="24" dur="1" fill="hold">
                                          <p:stCondLst>
                                            <p:cond delay="0"/>
                                          </p:stCondLst>
                                        </p:cTn>
                                        <p:tgtEl>
                                          <p:spTgt spid="32773">
                                            <p:txEl>
                                              <p:pRg st="6" end="6"/>
                                            </p:txEl>
                                          </p:spTgt>
                                        </p:tgtEl>
                                        <p:attrNameLst>
                                          <p:attrName>style.visibility</p:attrName>
                                        </p:attrNameLst>
                                      </p:cBhvr>
                                      <p:to>
                                        <p:strVal val="visible"/>
                                      </p:to>
                                    </p:set>
                                    <p:animEffect transition="in" filter="fade">
                                      <p:cBhvr>
                                        <p:cTn id="25" dur="1000"/>
                                        <p:tgtEl>
                                          <p:spTgt spid="32773">
                                            <p:txEl>
                                              <p:pRg st="6" end="6"/>
                                            </p:txEl>
                                          </p:spTgt>
                                        </p:tgtEl>
                                      </p:cBhvr>
                                    </p:animEffect>
                                  </p:childTnLst>
                                </p:cTn>
                              </p:par>
                            </p:childTnLst>
                          </p:cTn>
                        </p:par>
                        <p:par>
                          <p:cTn id="26" fill="hold">
                            <p:stCondLst>
                              <p:cond delay="2000"/>
                            </p:stCondLst>
                            <p:childTnLst>
                              <p:par>
                                <p:cTn id="27" presetID="10" presetClass="entr" presetSubtype="0" fill="hold" nodeType="afterEffect">
                                  <p:stCondLst>
                                    <p:cond delay="0"/>
                                  </p:stCondLst>
                                  <p:childTnLst>
                                    <p:set>
                                      <p:cBhvr>
                                        <p:cTn id="28" dur="1" fill="hold">
                                          <p:stCondLst>
                                            <p:cond delay="0"/>
                                          </p:stCondLst>
                                        </p:cTn>
                                        <p:tgtEl>
                                          <p:spTgt spid="32773">
                                            <p:txEl>
                                              <p:pRg st="7" end="7"/>
                                            </p:txEl>
                                          </p:spTgt>
                                        </p:tgtEl>
                                        <p:attrNameLst>
                                          <p:attrName>style.visibility</p:attrName>
                                        </p:attrNameLst>
                                      </p:cBhvr>
                                      <p:to>
                                        <p:strVal val="visible"/>
                                      </p:to>
                                    </p:set>
                                    <p:animEffect transition="in" filter="fade">
                                      <p:cBhvr>
                                        <p:cTn id="29" dur="1000"/>
                                        <p:tgtEl>
                                          <p:spTgt spid="32773">
                                            <p:txEl>
                                              <p:pRg st="7" end="7"/>
                                            </p:txEl>
                                          </p:spTgt>
                                        </p:tgtEl>
                                      </p:cBhvr>
                                    </p:animEffect>
                                  </p:childTnLst>
                                </p:cTn>
                              </p:par>
                            </p:childTnLst>
                          </p:cTn>
                        </p:par>
                        <p:par>
                          <p:cTn id="30" fill="hold" nodeType="afterGroup">
                            <p:stCondLst>
                              <p:cond delay="3000"/>
                            </p:stCondLst>
                            <p:childTnLst>
                              <p:par>
                                <p:cTn id="31" presetID="10" presetClass="entr" presetSubtype="0" fill="hold" nodeType="afterEffect">
                                  <p:stCondLst>
                                    <p:cond delay="0"/>
                                  </p:stCondLst>
                                  <p:childTnLst>
                                    <p:set>
                                      <p:cBhvr>
                                        <p:cTn id="32" dur="1" fill="hold">
                                          <p:stCondLst>
                                            <p:cond delay="0"/>
                                          </p:stCondLst>
                                        </p:cTn>
                                        <p:tgtEl>
                                          <p:spTgt spid="32773">
                                            <p:txEl>
                                              <p:pRg st="8" end="8"/>
                                            </p:txEl>
                                          </p:spTgt>
                                        </p:tgtEl>
                                        <p:attrNameLst>
                                          <p:attrName>style.visibility</p:attrName>
                                        </p:attrNameLst>
                                      </p:cBhvr>
                                      <p:to>
                                        <p:strVal val="visible"/>
                                      </p:to>
                                    </p:set>
                                    <p:animEffect transition="in" filter="fade">
                                      <p:cBhvr>
                                        <p:cTn id="33" dur="1000"/>
                                        <p:tgtEl>
                                          <p:spTgt spid="32773">
                                            <p:txEl>
                                              <p:pRg st="8" end="8"/>
                                            </p:txEl>
                                          </p:spTgt>
                                        </p:tgtEl>
                                      </p:cBhvr>
                                    </p:animEffect>
                                  </p:childTnLst>
                                </p:cTn>
                              </p:par>
                            </p:childTnLst>
                          </p:cTn>
                        </p:par>
                        <p:par>
                          <p:cTn id="34" fill="hold" nodeType="afterGroup">
                            <p:stCondLst>
                              <p:cond delay="4000"/>
                            </p:stCondLst>
                            <p:childTnLst>
                              <p:par>
                                <p:cTn id="35" presetID="10" presetClass="entr" presetSubtype="0" fill="hold" nodeType="afterEffect">
                                  <p:stCondLst>
                                    <p:cond delay="0"/>
                                  </p:stCondLst>
                                  <p:childTnLst>
                                    <p:set>
                                      <p:cBhvr>
                                        <p:cTn id="36" dur="1" fill="hold">
                                          <p:stCondLst>
                                            <p:cond delay="0"/>
                                          </p:stCondLst>
                                        </p:cTn>
                                        <p:tgtEl>
                                          <p:spTgt spid="32773">
                                            <p:txEl>
                                              <p:pRg st="9" end="9"/>
                                            </p:txEl>
                                          </p:spTgt>
                                        </p:tgtEl>
                                        <p:attrNameLst>
                                          <p:attrName>style.visibility</p:attrName>
                                        </p:attrNameLst>
                                      </p:cBhvr>
                                      <p:to>
                                        <p:strVal val="visible"/>
                                      </p:to>
                                    </p:set>
                                    <p:animEffect transition="in" filter="fade">
                                      <p:cBhvr>
                                        <p:cTn id="37" dur="1000"/>
                                        <p:tgtEl>
                                          <p:spTgt spid="32773">
                                            <p:txEl>
                                              <p:pRg st="9" end="9"/>
                                            </p:txEl>
                                          </p:spTgt>
                                        </p:tgtEl>
                                      </p:cBhvr>
                                    </p:animEffect>
                                  </p:childTnLst>
                                </p:cTn>
                              </p:par>
                            </p:childTnLst>
                          </p:cTn>
                        </p:par>
                        <p:par>
                          <p:cTn id="38" fill="hold" nodeType="afterGroup">
                            <p:stCondLst>
                              <p:cond delay="5000"/>
                            </p:stCondLst>
                            <p:childTnLst>
                              <p:par>
                                <p:cTn id="39" presetID="10" presetClass="entr" presetSubtype="0" fill="hold" nodeType="afterEffect">
                                  <p:stCondLst>
                                    <p:cond delay="0"/>
                                  </p:stCondLst>
                                  <p:childTnLst>
                                    <p:set>
                                      <p:cBhvr>
                                        <p:cTn id="40" dur="1" fill="hold">
                                          <p:stCondLst>
                                            <p:cond delay="0"/>
                                          </p:stCondLst>
                                        </p:cTn>
                                        <p:tgtEl>
                                          <p:spTgt spid="32773">
                                            <p:txEl>
                                              <p:pRg st="10" end="10"/>
                                            </p:txEl>
                                          </p:spTgt>
                                        </p:tgtEl>
                                        <p:attrNameLst>
                                          <p:attrName>style.visibility</p:attrName>
                                        </p:attrNameLst>
                                      </p:cBhvr>
                                      <p:to>
                                        <p:strVal val="visible"/>
                                      </p:to>
                                    </p:set>
                                    <p:animEffect transition="in" filter="fade">
                                      <p:cBhvr>
                                        <p:cTn id="41" dur="1000"/>
                                        <p:tgtEl>
                                          <p:spTgt spid="32773">
                                            <p:txEl>
                                              <p:pRg st="10" end="10"/>
                                            </p:txEl>
                                          </p:spTgt>
                                        </p:tgtEl>
                                      </p:cBhvr>
                                    </p:animEffect>
                                  </p:childTnLst>
                                </p:cTn>
                              </p:par>
                            </p:childTnLst>
                          </p:cTn>
                        </p:par>
                      </p:childTnLst>
                    </p:cTn>
                  </p:par>
                  <p:par>
                    <p:cTn id="42" fill="hold" nodeType="clickPar">
                      <p:stCondLst>
                        <p:cond delay="indefinite"/>
                      </p:stCondLst>
                      <p:childTnLst>
                        <p:par>
                          <p:cTn id="43" fill="hold" nodeType="withGroup">
                            <p:stCondLst>
                              <p:cond delay="0"/>
                            </p:stCondLst>
                            <p:childTnLst>
                              <p:par>
                                <p:cTn id="44" presetID="10" presetClass="entr" presetSubtype="0" fill="hold" nodeType="clickEffect">
                                  <p:stCondLst>
                                    <p:cond delay="0"/>
                                  </p:stCondLst>
                                  <p:childTnLst>
                                    <p:set>
                                      <p:cBhvr>
                                        <p:cTn id="45" dur="1" fill="hold">
                                          <p:stCondLst>
                                            <p:cond delay="0"/>
                                          </p:stCondLst>
                                        </p:cTn>
                                        <p:tgtEl>
                                          <p:spTgt spid="32774">
                                            <p:txEl>
                                              <p:pRg st="1" end="1"/>
                                            </p:txEl>
                                          </p:spTgt>
                                        </p:tgtEl>
                                        <p:attrNameLst>
                                          <p:attrName>style.visibility</p:attrName>
                                        </p:attrNameLst>
                                      </p:cBhvr>
                                      <p:to>
                                        <p:strVal val="visible"/>
                                      </p:to>
                                    </p:set>
                                    <p:animEffect transition="in" filter="fade">
                                      <p:cBhvr>
                                        <p:cTn id="46" dur="1000"/>
                                        <p:tgtEl>
                                          <p:spTgt spid="32774">
                                            <p:txEl>
                                              <p:pRg st="1" end="1"/>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32774">
                                            <p:txEl>
                                              <p:pRg st="2" end="2"/>
                                            </p:txEl>
                                          </p:spTgt>
                                        </p:tgtEl>
                                        <p:attrNameLst>
                                          <p:attrName>style.visibility</p:attrName>
                                        </p:attrNameLst>
                                      </p:cBhvr>
                                      <p:to>
                                        <p:strVal val="visible"/>
                                      </p:to>
                                    </p:set>
                                    <p:animEffect transition="in" filter="fade">
                                      <p:cBhvr>
                                        <p:cTn id="49" dur="1000"/>
                                        <p:tgtEl>
                                          <p:spTgt spid="32774">
                                            <p:txEl>
                                              <p:pRg st="2" end="2"/>
                                            </p:txEl>
                                          </p:spTgt>
                                        </p:tgtEl>
                                      </p:cBhvr>
                                    </p:animEffect>
                                  </p:childTnLst>
                                </p:cTn>
                              </p:par>
                              <p:par>
                                <p:cTn id="50" presetID="10" presetClass="entr" presetSubtype="0" fill="hold" nodeType="withEffect">
                                  <p:stCondLst>
                                    <p:cond delay="0"/>
                                  </p:stCondLst>
                                  <p:childTnLst>
                                    <p:set>
                                      <p:cBhvr>
                                        <p:cTn id="51" dur="1" fill="hold">
                                          <p:stCondLst>
                                            <p:cond delay="0"/>
                                          </p:stCondLst>
                                        </p:cTn>
                                        <p:tgtEl>
                                          <p:spTgt spid="32774">
                                            <p:txEl>
                                              <p:pRg st="3" end="3"/>
                                            </p:txEl>
                                          </p:spTgt>
                                        </p:tgtEl>
                                        <p:attrNameLst>
                                          <p:attrName>style.visibility</p:attrName>
                                        </p:attrNameLst>
                                      </p:cBhvr>
                                      <p:to>
                                        <p:strVal val="visible"/>
                                      </p:to>
                                    </p:set>
                                    <p:animEffect transition="in" filter="fade">
                                      <p:cBhvr>
                                        <p:cTn id="52" dur="1000"/>
                                        <p:tgtEl>
                                          <p:spTgt spid="32774">
                                            <p:txEl>
                                              <p:pRg st="3" end="3"/>
                                            </p:txEl>
                                          </p:spTgt>
                                        </p:tgtEl>
                                      </p:cBhvr>
                                    </p:animEffect>
                                  </p:childTnLst>
                                </p:cTn>
                              </p:par>
                            </p:childTnLst>
                          </p:cTn>
                        </p:par>
                        <p:par>
                          <p:cTn id="53" fill="hold" nodeType="afterGroup">
                            <p:stCondLst>
                              <p:cond delay="1000"/>
                            </p:stCondLst>
                            <p:childTnLst>
                              <p:par>
                                <p:cTn id="54" presetID="10" presetClass="entr" presetSubtype="0" fill="hold" nodeType="afterEffect">
                                  <p:stCondLst>
                                    <p:cond delay="0"/>
                                  </p:stCondLst>
                                  <p:childTnLst>
                                    <p:set>
                                      <p:cBhvr>
                                        <p:cTn id="55" dur="1" fill="hold">
                                          <p:stCondLst>
                                            <p:cond delay="0"/>
                                          </p:stCondLst>
                                        </p:cTn>
                                        <p:tgtEl>
                                          <p:spTgt spid="32774">
                                            <p:txEl>
                                              <p:pRg st="6" end="6"/>
                                            </p:txEl>
                                          </p:spTgt>
                                        </p:tgtEl>
                                        <p:attrNameLst>
                                          <p:attrName>style.visibility</p:attrName>
                                        </p:attrNameLst>
                                      </p:cBhvr>
                                      <p:to>
                                        <p:strVal val="visible"/>
                                      </p:to>
                                    </p:set>
                                    <p:animEffect transition="in" filter="fade">
                                      <p:cBhvr>
                                        <p:cTn id="56" dur="1000"/>
                                        <p:tgtEl>
                                          <p:spTgt spid="32774">
                                            <p:txEl>
                                              <p:pRg st="6" end="6"/>
                                            </p:txEl>
                                          </p:spTgt>
                                        </p:tgtEl>
                                      </p:cBhvr>
                                    </p:animEffect>
                                  </p:childTnLst>
                                </p:cTn>
                              </p:par>
                              <p:par>
                                <p:cTn id="57" presetID="10" presetClass="entr" presetSubtype="0" fill="hold" nodeType="withEffect">
                                  <p:stCondLst>
                                    <p:cond delay="0"/>
                                  </p:stCondLst>
                                  <p:childTnLst>
                                    <p:set>
                                      <p:cBhvr>
                                        <p:cTn id="58" dur="1" fill="hold">
                                          <p:stCondLst>
                                            <p:cond delay="0"/>
                                          </p:stCondLst>
                                        </p:cTn>
                                        <p:tgtEl>
                                          <p:spTgt spid="32774">
                                            <p:txEl>
                                              <p:pRg st="7" end="7"/>
                                            </p:txEl>
                                          </p:spTgt>
                                        </p:tgtEl>
                                        <p:attrNameLst>
                                          <p:attrName>style.visibility</p:attrName>
                                        </p:attrNameLst>
                                      </p:cBhvr>
                                      <p:to>
                                        <p:strVal val="visible"/>
                                      </p:to>
                                    </p:set>
                                    <p:animEffect transition="in" filter="fade">
                                      <p:cBhvr>
                                        <p:cTn id="59" dur="1000"/>
                                        <p:tgtEl>
                                          <p:spTgt spid="32774">
                                            <p:txEl>
                                              <p:pRg st="7" end="7"/>
                                            </p:txEl>
                                          </p:spTgt>
                                        </p:tgtEl>
                                      </p:cBhvr>
                                    </p:animEffect>
                                  </p:childTnLst>
                                </p:cTn>
                              </p:par>
                              <p:par>
                                <p:cTn id="60" presetID="10" presetClass="entr" presetSubtype="0" fill="hold" nodeType="withEffect">
                                  <p:stCondLst>
                                    <p:cond delay="0"/>
                                  </p:stCondLst>
                                  <p:childTnLst>
                                    <p:set>
                                      <p:cBhvr>
                                        <p:cTn id="61" dur="1" fill="hold">
                                          <p:stCondLst>
                                            <p:cond delay="0"/>
                                          </p:stCondLst>
                                        </p:cTn>
                                        <p:tgtEl>
                                          <p:spTgt spid="32774">
                                            <p:txEl>
                                              <p:pRg st="8" end="8"/>
                                            </p:txEl>
                                          </p:spTgt>
                                        </p:tgtEl>
                                        <p:attrNameLst>
                                          <p:attrName>style.visibility</p:attrName>
                                        </p:attrNameLst>
                                      </p:cBhvr>
                                      <p:to>
                                        <p:strVal val="visible"/>
                                      </p:to>
                                    </p:set>
                                    <p:animEffect transition="in" filter="fade">
                                      <p:cBhvr>
                                        <p:cTn id="62" dur="1000"/>
                                        <p:tgtEl>
                                          <p:spTgt spid="32774">
                                            <p:txEl>
                                              <p:pRg st="8" end="8"/>
                                            </p:txEl>
                                          </p:spTgt>
                                        </p:tgtEl>
                                      </p:cBhvr>
                                    </p:animEffect>
                                  </p:childTnLst>
                                </p:cTn>
                              </p:par>
                              <p:par>
                                <p:cTn id="63" presetID="10" presetClass="entr" presetSubtype="0" fill="hold" nodeType="withEffect">
                                  <p:stCondLst>
                                    <p:cond delay="0"/>
                                  </p:stCondLst>
                                  <p:childTnLst>
                                    <p:set>
                                      <p:cBhvr>
                                        <p:cTn id="64" dur="1" fill="hold">
                                          <p:stCondLst>
                                            <p:cond delay="0"/>
                                          </p:stCondLst>
                                        </p:cTn>
                                        <p:tgtEl>
                                          <p:spTgt spid="32774">
                                            <p:txEl>
                                              <p:pRg st="9" end="9"/>
                                            </p:txEl>
                                          </p:spTgt>
                                        </p:tgtEl>
                                        <p:attrNameLst>
                                          <p:attrName>style.visibility</p:attrName>
                                        </p:attrNameLst>
                                      </p:cBhvr>
                                      <p:to>
                                        <p:strVal val="visible"/>
                                      </p:to>
                                    </p:set>
                                    <p:animEffect transition="in" filter="fade">
                                      <p:cBhvr>
                                        <p:cTn id="65" dur="1000"/>
                                        <p:tgtEl>
                                          <p:spTgt spid="32774">
                                            <p:txEl>
                                              <p:pRg st="9" end="9"/>
                                            </p:txEl>
                                          </p:spTgt>
                                        </p:tgtEl>
                                      </p:cBhvr>
                                    </p:animEffect>
                                  </p:childTnLst>
                                </p:cTn>
                              </p:par>
                              <p:par>
                                <p:cTn id="66" presetID="10" presetClass="entr" presetSubtype="0" fill="hold" nodeType="withEffect">
                                  <p:stCondLst>
                                    <p:cond delay="0"/>
                                  </p:stCondLst>
                                  <p:childTnLst>
                                    <p:set>
                                      <p:cBhvr>
                                        <p:cTn id="67" dur="1" fill="hold">
                                          <p:stCondLst>
                                            <p:cond delay="0"/>
                                          </p:stCondLst>
                                        </p:cTn>
                                        <p:tgtEl>
                                          <p:spTgt spid="32774">
                                            <p:txEl>
                                              <p:pRg st="10" end="10"/>
                                            </p:txEl>
                                          </p:spTgt>
                                        </p:tgtEl>
                                        <p:attrNameLst>
                                          <p:attrName>style.visibility</p:attrName>
                                        </p:attrNameLst>
                                      </p:cBhvr>
                                      <p:to>
                                        <p:strVal val="visible"/>
                                      </p:to>
                                    </p:set>
                                    <p:animEffect transition="in" filter="fade">
                                      <p:cBhvr>
                                        <p:cTn id="68" dur="1000"/>
                                        <p:tgtEl>
                                          <p:spTgt spid="32774">
                                            <p:txEl>
                                              <p:pRg st="10" end="10"/>
                                            </p:txEl>
                                          </p:spTgt>
                                        </p:tgtEl>
                                      </p:cBhvr>
                                    </p:animEffect>
                                  </p:childTnLst>
                                </p:cTn>
                              </p:par>
                              <p:par>
                                <p:cTn id="69" presetID="10" presetClass="entr" presetSubtype="0" fill="hold" nodeType="withEffect">
                                  <p:stCondLst>
                                    <p:cond delay="0"/>
                                  </p:stCondLst>
                                  <p:childTnLst>
                                    <p:set>
                                      <p:cBhvr>
                                        <p:cTn id="70" dur="1" fill="hold">
                                          <p:stCondLst>
                                            <p:cond delay="0"/>
                                          </p:stCondLst>
                                        </p:cTn>
                                        <p:tgtEl>
                                          <p:spTgt spid="32774">
                                            <p:txEl>
                                              <p:pRg st="11" end="11"/>
                                            </p:txEl>
                                          </p:spTgt>
                                        </p:tgtEl>
                                        <p:attrNameLst>
                                          <p:attrName>style.visibility</p:attrName>
                                        </p:attrNameLst>
                                      </p:cBhvr>
                                      <p:to>
                                        <p:strVal val="visible"/>
                                      </p:to>
                                    </p:set>
                                    <p:animEffect transition="in" filter="fade">
                                      <p:cBhvr>
                                        <p:cTn id="71" dur="1000"/>
                                        <p:tgtEl>
                                          <p:spTgt spid="32774">
                                            <p:txEl>
                                              <p:pRg st="11" end="11"/>
                                            </p:txEl>
                                          </p:spTgt>
                                        </p:tgtEl>
                                      </p:cBhvr>
                                    </p:animEffect>
                                  </p:childTnLst>
                                </p:cTn>
                              </p:par>
                              <p:par>
                                <p:cTn id="72" presetID="10" presetClass="entr" presetSubtype="0" fill="hold" nodeType="withEffect">
                                  <p:stCondLst>
                                    <p:cond delay="0"/>
                                  </p:stCondLst>
                                  <p:childTnLst>
                                    <p:set>
                                      <p:cBhvr>
                                        <p:cTn id="73" dur="1" fill="hold">
                                          <p:stCondLst>
                                            <p:cond delay="0"/>
                                          </p:stCondLst>
                                        </p:cTn>
                                        <p:tgtEl>
                                          <p:spTgt spid="32774">
                                            <p:txEl>
                                              <p:pRg st="12" end="12"/>
                                            </p:txEl>
                                          </p:spTgt>
                                        </p:tgtEl>
                                        <p:attrNameLst>
                                          <p:attrName>style.visibility</p:attrName>
                                        </p:attrNameLst>
                                      </p:cBhvr>
                                      <p:to>
                                        <p:strVal val="visible"/>
                                      </p:to>
                                    </p:set>
                                    <p:animEffect transition="in" filter="fade">
                                      <p:cBhvr>
                                        <p:cTn id="74" dur="1000"/>
                                        <p:tgtEl>
                                          <p:spTgt spid="32774">
                                            <p:txEl>
                                              <p:pRg st="12" end="12"/>
                                            </p:txEl>
                                          </p:spTgt>
                                        </p:tgtEl>
                                      </p:cBhvr>
                                    </p:animEffect>
                                  </p:childTnLst>
                                </p:cTn>
                              </p:par>
                              <p:par>
                                <p:cTn id="75" presetID="10" presetClass="entr" presetSubtype="0" fill="hold" nodeType="withEffect">
                                  <p:stCondLst>
                                    <p:cond delay="0"/>
                                  </p:stCondLst>
                                  <p:childTnLst>
                                    <p:set>
                                      <p:cBhvr>
                                        <p:cTn id="76" dur="1" fill="hold">
                                          <p:stCondLst>
                                            <p:cond delay="0"/>
                                          </p:stCondLst>
                                        </p:cTn>
                                        <p:tgtEl>
                                          <p:spTgt spid="32774">
                                            <p:txEl>
                                              <p:pRg st="13" end="13"/>
                                            </p:txEl>
                                          </p:spTgt>
                                        </p:tgtEl>
                                        <p:attrNameLst>
                                          <p:attrName>style.visibility</p:attrName>
                                        </p:attrNameLst>
                                      </p:cBhvr>
                                      <p:to>
                                        <p:strVal val="visible"/>
                                      </p:to>
                                    </p:set>
                                    <p:animEffect transition="in" filter="fade">
                                      <p:cBhvr>
                                        <p:cTn id="77" dur="1000"/>
                                        <p:tgtEl>
                                          <p:spTgt spid="32774">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p:cNvSpPr>
            <a:spLocks noGrp="1" noChangeArrowheads="1"/>
          </p:cNvSpPr>
          <p:nvPr>
            <p:ph type="title" idx="4294967295"/>
          </p:nvPr>
        </p:nvSpPr>
        <p:spPr bwMode="auto">
          <a:xfrm>
            <a:off x="457200" y="274638"/>
            <a:ext cx="8229600" cy="1143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34821" name="Rectangle 5"/>
          <p:cNvSpPr>
            <a:spLocks noGrp="1" noChangeArrowheads="1"/>
          </p:cNvSpPr>
          <p:nvPr>
            <p:ph type="body" sz="half" idx="4294967295"/>
          </p:nvPr>
        </p:nvSpPr>
        <p:spPr bwMode="auto">
          <a:xfrm>
            <a:off x="457199" y="1600200"/>
            <a:ext cx="4602405" cy="452596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a:buFont typeface="Symbol" panose="05050102010706020507" pitchFamily="18" charset="2"/>
              <a:buNone/>
            </a:pPr>
            <a:r>
              <a:rPr lang="en-US" altLang="en-US" sz="1900" b="1" dirty="0" smtClean="0">
                <a:solidFill>
                  <a:srgbClr val="7030A0"/>
                </a:solidFill>
                <a:latin typeface="Arial" panose="020B0604020202020204" pitchFamily="34" charset="0"/>
              </a:rPr>
              <a:t>‘Time to Change’ </a:t>
            </a:r>
            <a:r>
              <a:rPr lang="en-US" altLang="en-US" sz="1900" dirty="0" smtClean="0">
                <a:latin typeface="Arial" panose="020B0604020202020204" pitchFamily="34" charset="0"/>
              </a:rPr>
              <a:t>complements the</a:t>
            </a:r>
          </a:p>
          <a:p>
            <a:pPr>
              <a:buFont typeface="Symbol" panose="05050102010706020507" pitchFamily="18" charset="2"/>
              <a:buNone/>
            </a:pPr>
            <a:r>
              <a:rPr lang="en-US" altLang="en-US" sz="1900" dirty="0" smtClean="0">
                <a:latin typeface="Arial" panose="020B0604020202020204" pitchFamily="34" charset="0"/>
              </a:rPr>
              <a:t>key principles of Kent’s Healthy School</a:t>
            </a:r>
          </a:p>
          <a:p>
            <a:pPr>
              <a:buFont typeface="Symbol" panose="05050102010706020507" pitchFamily="18" charset="2"/>
              <a:buNone/>
            </a:pPr>
            <a:r>
              <a:rPr lang="en-US" altLang="en-US" sz="1900" dirty="0" smtClean="0">
                <a:latin typeface="Arial" panose="020B0604020202020204" pitchFamily="34" charset="0"/>
              </a:rPr>
              <a:t>Enhancement model ; </a:t>
            </a:r>
          </a:p>
          <a:p>
            <a:pPr>
              <a:buFont typeface="Symbol" panose="05050102010706020507" pitchFamily="18" charset="2"/>
              <a:buNone/>
            </a:pPr>
            <a:endParaRPr lang="en-US" altLang="en-US" sz="1900" dirty="0" smtClean="0">
              <a:latin typeface="Arial" panose="020B0604020202020204" pitchFamily="34" charset="0"/>
            </a:endParaRPr>
          </a:p>
          <a:p>
            <a:r>
              <a:rPr lang="en-US" altLang="en-US" sz="1900" dirty="0" smtClean="0">
                <a:latin typeface="Arial" panose="020B0604020202020204" pitchFamily="34" charset="0"/>
              </a:rPr>
              <a:t>Data led </a:t>
            </a:r>
          </a:p>
          <a:p>
            <a:r>
              <a:rPr lang="en-US" altLang="en-US" sz="1900" dirty="0" smtClean="0">
                <a:latin typeface="Arial" panose="020B0604020202020204" pitchFamily="34" charset="0"/>
              </a:rPr>
              <a:t>Founded on national guidance, </a:t>
            </a:r>
          </a:p>
          <a:p>
            <a:r>
              <a:rPr lang="en-US" altLang="en-US" sz="1900" dirty="0" smtClean="0">
                <a:latin typeface="Arial" panose="020B0604020202020204" pitchFamily="34" charset="0"/>
              </a:rPr>
              <a:t>Evidence based practice</a:t>
            </a:r>
          </a:p>
          <a:p>
            <a:r>
              <a:rPr lang="en-US" altLang="en-US" sz="1900" dirty="0" smtClean="0">
                <a:latin typeface="Arial" panose="020B0604020202020204" pitchFamily="34" charset="0"/>
              </a:rPr>
              <a:t>Promotes local initiatives</a:t>
            </a:r>
          </a:p>
          <a:p>
            <a:r>
              <a:rPr lang="en-US" altLang="en-US" sz="1900" dirty="0" smtClean="0">
                <a:latin typeface="Arial" panose="020B0604020202020204" pitchFamily="34" charset="0"/>
              </a:rPr>
              <a:t>Builds capacity</a:t>
            </a:r>
          </a:p>
          <a:p>
            <a:r>
              <a:rPr lang="en-US" altLang="en-US" sz="1900" dirty="0" smtClean="0">
                <a:latin typeface="Arial" panose="020B0604020202020204" pitchFamily="34" charset="0"/>
              </a:rPr>
              <a:t>Increases the knowledge bank </a:t>
            </a:r>
          </a:p>
          <a:p>
            <a:pPr>
              <a:buFont typeface="Symbol" panose="05050102010706020507" pitchFamily="18" charset="2"/>
              <a:buNone/>
            </a:pPr>
            <a:r>
              <a:rPr lang="en-US" altLang="en-US" sz="1900" dirty="0" smtClean="0">
                <a:latin typeface="Arial" panose="020B0604020202020204" pitchFamily="34" charset="0"/>
              </a:rPr>
              <a:t>     </a:t>
            </a:r>
          </a:p>
        </p:txBody>
      </p:sp>
      <p:sp>
        <p:nvSpPr>
          <p:cNvPr id="11269" name="Text Box 7"/>
          <p:cNvSpPr txBox="1">
            <a:spLocks noChangeArrowheads="1"/>
          </p:cNvSpPr>
          <p:nvPr/>
        </p:nvSpPr>
        <p:spPr bwMode="auto">
          <a:xfrm>
            <a:off x="539750" y="1052513"/>
            <a:ext cx="37877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Verdana" panose="020B0604030504040204" pitchFamily="34" charset="0"/>
                <a:cs typeface="Arial" panose="020B0604020202020204" pitchFamily="34" charset="0"/>
              </a:defRPr>
            </a:lvl1pPr>
            <a:lvl2pPr marL="742950" indent="-285750" eaLnBrk="0" hangingPunct="0">
              <a:defRPr sz="1600">
                <a:solidFill>
                  <a:schemeClr val="tx1"/>
                </a:solidFill>
                <a:latin typeface="Verdana" panose="020B0604030504040204" pitchFamily="34" charset="0"/>
                <a:cs typeface="Arial" panose="020B0604020202020204" pitchFamily="34" charset="0"/>
              </a:defRPr>
            </a:lvl2pPr>
            <a:lvl3pPr marL="1143000" indent="-228600" eaLnBrk="0" hangingPunct="0">
              <a:defRPr sz="1600">
                <a:solidFill>
                  <a:schemeClr val="tx1"/>
                </a:solidFill>
                <a:latin typeface="Verdana" panose="020B0604030504040204" pitchFamily="34" charset="0"/>
                <a:cs typeface="Arial" panose="020B0604020202020204" pitchFamily="34" charset="0"/>
              </a:defRPr>
            </a:lvl3pPr>
            <a:lvl4pPr marL="1600200" indent="-228600" eaLnBrk="0" hangingPunct="0">
              <a:defRPr sz="1600">
                <a:solidFill>
                  <a:schemeClr val="tx1"/>
                </a:solidFill>
                <a:latin typeface="Verdana" panose="020B0604030504040204" pitchFamily="34" charset="0"/>
                <a:cs typeface="Arial" panose="020B0604020202020204" pitchFamily="34" charset="0"/>
              </a:defRPr>
            </a:lvl4pPr>
            <a:lvl5pPr marL="2057400" indent="-228600" eaLnBrk="0" hangingPunct="0">
              <a:defRPr sz="16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9pPr>
          </a:lstStyle>
          <a:p>
            <a:pPr eaLnBrk="1" hangingPunct="1"/>
            <a:r>
              <a:rPr lang="en-GB" altLang="en-US" sz="1800" b="1" i="1">
                <a:solidFill>
                  <a:schemeClr val="tx2"/>
                </a:solidFill>
                <a:latin typeface="Arial" panose="020B0604020202020204" pitchFamily="34" charset="0"/>
              </a:rPr>
              <a:t>Learning Sharing and Innovating</a:t>
            </a:r>
          </a:p>
        </p:txBody>
      </p:sp>
      <p:pic>
        <p:nvPicPr>
          <p:cNvPr id="11270" name="Picture 14" descr="MP90041181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9605" y="2060848"/>
            <a:ext cx="3744912" cy="3525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9423444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4821">
                                            <p:txEl>
                                              <p:pRg st="0" end="0"/>
                                            </p:txEl>
                                          </p:spTgt>
                                        </p:tgtEl>
                                        <p:attrNameLst>
                                          <p:attrName>style.visibility</p:attrName>
                                        </p:attrNameLst>
                                      </p:cBhvr>
                                      <p:to>
                                        <p:strVal val="visible"/>
                                      </p:to>
                                    </p:set>
                                    <p:animEffect transition="in" filter="fade">
                                      <p:cBhvr>
                                        <p:cTn id="7" dur="1000"/>
                                        <p:tgtEl>
                                          <p:spTgt spid="3482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4821">
                                            <p:txEl>
                                              <p:pRg st="1" end="1"/>
                                            </p:txEl>
                                          </p:spTgt>
                                        </p:tgtEl>
                                        <p:attrNameLst>
                                          <p:attrName>style.visibility</p:attrName>
                                        </p:attrNameLst>
                                      </p:cBhvr>
                                      <p:to>
                                        <p:strVal val="visible"/>
                                      </p:to>
                                    </p:set>
                                    <p:animEffect transition="in" filter="fade">
                                      <p:cBhvr>
                                        <p:cTn id="10" dur="1000"/>
                                        <p:tgtEl>
                                          <p:spTgt spid="34821">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4821">
                                            <p:txEl>
                                              <p:pRg st="2" end="2"/>
                                            </p:txEl>
                                          </p:spTgt>
                                        </p:tgtEl>
                                        <p:attrNameLst>
                                          <p:attrName>style.visibility</p:attrName>
                                        </p:attrNameLst>
                                      </p:cBhvr>
                                      <p:to>
                                        <p:strVal val="visible"/>
                                      </p:to>
                                    </p:set>
                                    <p:animEffect transition="in" filter="fade">
                                      <p:cBhvr>
                                        <p:cTn id="13" dur="1000"/>
                                        <p:tgtEl>
                                          <p:spTgt spid="34821">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nodeType="clickEffect">
                                  <p:stCondLst>
                                    <p:cond delay="0"/>
                                  </p:stCondLst>
                                  <p:childTnLst>
                                    <p:set>
                                      <p:cBhvr>
                                        <p:cTn id="17" dur="1" fill="hold">
                                          <p:stCondLst>
                                            <p:cond delay="0"/>
                                          </p:stCondLst>
                                        </p:cTn>
                                        <p:tgtEl>
                                          <p:spTgt spid="34821">
                                            <p:txEl>
                                              <p:pRg st="4" end="4"/>
                                            </p:txEl>
                                          </p:spTgt>
                                        </p:tgtEl>
                                        <p:attrNameLst>
                                          <p:attrName>style.visibility</p:attrName>
                                        </p:attrNameLst>
                                      </p:cBhvr>
                                      <p:to>
                                        <p:strVal val="visible"/>
                                      </p:to>
                                    </p:set>
                                    <p:animEffect transition="in" filter="fade">
                                      <p:cBhvr>
                                        <p:cTn id="18" dur="1000"/>
                                        <p:tgtEl>
                                          <p:spTgt spid="34821">
                                            <p:txEl>
                                              <p:pRg st="4" end="4"/>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4821">
                                            <p:txEl>
                                              <p:pRg st="5" end="5"/>
                                            </p:txEl>
                                          </p:spTgt>
                                        </p:tgtEl>
                                        <p:attrNameLst>
                                          <p:attrName>style.visibility</p:attrName>
                                        </p:attrNameLst>
                                      </p:cBhvr>
                                      <p:to>
                                        <p:strVal val="visible"/>
                                      </p:to>
                                    </p:set>
                                    <p:animEffect transition="in" filter="fade">
                                      <p:cBhvr>
                                        <p:cTn id="21" dur="1000"/>
                                        <p:tgtEl>
                                          <p:spTgt spid="34821">
                                            <p:txEl>
                                              <p:pRg st="5" end="5"/>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4821">
                                            <p:txEl>
                                              <p:pRg st="6" end="6"/>
                                            </p:txEl>
                                          </p:spTgt>
                                        </p:tgtEl>
                                        <p:attrNameLst>
                                          <p:attrName>style.visibility</p:attrName>
                                        </p:attrNameLst>
                                      </p:cBhvr>
                                      <p:to>
                                        <p:strVal val="visible"/>
                                      </p:to>
                                    </p:set>
                                    <p:animEffect transition="in" filter="fade">
                                      <p:cBhvr>
                                        <p:cTn id="24" dur="1000"/>
                                        <p:tgtEl>
                                          <p:spTgt spid="34821">
                                            <p:txEl>
                                              <p:pRg st="6" end="6"/>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4821">
                                            <p:txEl>
                                              <p:pRg st="7" end="7"/>
                                            </p:txEl>
                                          </p:spTgt>
                                        </p:tgtEl>
                                        <p:attrNameLst>
                                          <p:attrName>style.visibility</p:attrName>
                                        </p:attrNameLst>
                                      </p:cBhvr>
                                      <p:to>
                                        <p:strVal val="visible"/>
                                      </p:to>
                                    </p:set>
                                    <p:animEffect transition="in" filter="fade">
                                      <p:cBhvr>
                                        <p:cTn id="27" dur="1000"/>
                                        <p:tgtEl>
                                          <p:spTgt spid="34821">
                                            <p:txEl>
                                              <p:pRg st="7" end="7"/>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4821">
                                            <p:txEl>
                                              <p:pRg st="8" end="8"/>
                                            </p:txEl>
                                          </p:spTgt>
                                        </p:tgtEl>
                                        <p:attrNameLst>
                                          <p:attrName>style.visibility</p:attrName>
                                        </p:attrNameLst>
                                      </p:cBhvr>
                                      <p:to>
                                        <p:strVal val="visible"/>
                                      </p:to>
                                    </p:set>
                                    <p:animEffect transition="in" filter="fade">
                                      <p:cBhvr>
                                        <p:cTn id="30" dur="1000"/>
                                        <p:tgtEl>
                                          <p:spTgt spid="34821">
                                            <p:txEl>
                                              <p:pRg st="8" end="8"/>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4821">
                                            <p:txEl>
                                              <p:pRg st="9" end="9"/>
                                            </p:txEl>
                                          </p:spTgt>
                                        </p:tgtEl>
                                        <p:attrNameLst>
                                          <p:attrName>style.visibility</p:attrName>
                                        </p:attrNameLst>
                                      </p:cBhvr>
                                      <p:to>
                                        <p:strVal val="visible"/>
                                      </p:to>
                                    </p:set>
                                    <p:animEffect transition="in" filter="fade">
                                      <p:cBhvr>
                                        <p:cTn id="33" dur="1000"/>
                                        <p:tgtEl>
                                          <p:spTgt spid="34821">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4"/>
          <p:cNvSpPr>
            <a:spLocks noGrp="1" noChangeArrowheads="1"/>
          </p:cNvSpPr>
          <p:nvPr>
            <p:ph type="title" idx="4294967295"/>
          </p:nvPr>
        </p:nvSpPr>
        <p:spPr bwMode="auto">
          <a:xfrm>
            <a:off x="457200" y="274638"/>
            <a:ext cx="8229600" cy="1143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28678" name="Rectangle 6"/>
          <p:cNvSpPr>
            <a:spLocks noGrp="1" noChangeArrowheads="1"/>
          </p:cNvSpPr>
          <p:nvPr>
            <p:ph type="body" sz="half" idx="4294967295"/>
          </p:nvPr>
        </p:nvSpPr>
        <p:spPr bwMode="auto">
          <a:xfrm>
            <a:off x="533400" y="1556792"/>
            <a:ext cx="4758680" cy="452596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pPr>
              <a:buFont typeface="Symbol" panose="05050102010706020507" pitchFamily="18" charset="2"/>
              <a:buNone/>
            </a:pPr>
            <a:endParaRPr lang="en-GB" altLang="en-US" sz="2000" b="1" dirty="0" smtClean="0">
              <a:solidFill>
                <a:srgbClr val="7030A0"/>
              </a:solidFill>
              <a:latin typeface="Arial" panose="020B0604020202020204" pitchFamily="34" charset="0"/>
            </a:endParaRPr>
          </a:p>
          <a:p>
            <a:pPr>
              <a:buFont typeface="Symbol" panose="05050102010706020507" pitchFamily="18" charset="2"/>
              <a:buNone/>
            </a:pPr>
            <a:r>
              <a:rPr lang="en-GB" altLang="en-US" sz="2000" b="1" dirty="0" smtClean="0">
                <a:solidFill>
                  <a:srgbClr val="7030A0"/>
                </a:solidFill>
                <a:latin typeface="Arial" panose="020B0604020202020204" pitchFamily="34" charset="0"/>
              </a:rPr>
              <a:t>‘Time to Change’ </a:t>
            </a:r>
            <a:r>
              <a:rPr lang="en-GB" altLang="en-US" sz="2000" dirty="0" smtClean="0">
                <a:latin typeface="Arial" panose="020B0604020202020204" pitchFamily="34" charset="0"/>
              </a:rPr>
              <a:t>will help schools</a:t>
            </a:r>
          </a:p>
          <a:p>
            <a:pPr>
              <a:buFont typeface="Symbol" panose="05050102010706020507" pitchFamily="18" charset="2"/>
              <a:buNone/>
            </a:pPr>
            <a:r>
              <a:rPr lang="en-GB" altLang="en-US" sz="2000" dirty="0" smtClean="0">
                <a:latin typeface="Arial" panose="020B0604020202020204" pitchFamily="34" charset="0"/>
              </a:rPr>
              <a:t>engage with strategic objectives of</a:t>
            </a:r>
          </a:p>
          <a:p>
            <a:pPr>
              <a:buFont typeface="Symbol" panose="05050102010706020507" pitchFamily="18" charset="2"/>
              <a:buNone/>
            </a:pPr>
            <a:r>
              <a:rPr lang="en-GB" altLang="en-US" sz="2000" dirty="0" smtClean="0">
                <a:latin typeface="Arial" panose="020B0604020202020204" pitchFamily="34" charset="0"/>
              </a:rPr>
              <a:t>Kent’s Healthy School Enhancement; </a:t>
            </a:r>
          </a:p>
          <a:p>
            <a:r>
              <a:rPr lang="en-GB" altLang="en-US" sz="2000" dirty="0" smtClean="0">
                <a:latin typeface="Arial" panose="020B0604020202020204" pitchFamily="34" charset="0"/>
              </a:rPr>
              <a:t>Developing healthy behaviours</a:t>
            </a:r>
          </a:p>
          <a:p>
            <a:r>
              <a:rPr lang="en-GB" altLang="en-US" sz="2000" dirty="0" smtClean="0">
                <a:latin typeface="Arial" panose="020B0604020202020204" pitchFamily="34" charset="0"/>
              </a:rPr>
              <a:t>Supporting raised achievement.</a:t>
            </a:r>
          </a:p>
          <a:p>
            <a:r>
              <a:rPr lang="en-GB" altLang="en-US" sz="2000" dirty="0" smtClean="0">
                <a:latin typeface="Arial" panose="020B0604020202020204" pitchFamily="34" charset="0"/>
              </a:rPr>
              <a:t>Helping to reduce inequalities</a:t>
            </a:r>
          </a:p>
          <a:p>
            <a:r>
              <a:rPr lang="en-GB" altLang="en-US" sz="2000" dirty="0" smtClean="0">
                <a:latin typeface="Arial" panose="020B0604020202020204" pitchFamily="34" charset="0"/>
              </a:rPr>
              <a:t>Promoting social inclusion.</a:t>
            </a:r>
          </a:p>
          <a:p>
            <a:pPr>
              <a:buFont typeface="Symbol" panose="05050102010706020507" pitchFamily="18" charset="2"/>
              <a:buNone/>
            </a:pPr>
            <a:endParaRPr lang="en-GB" altLang="en-US" sz="2000" dirty="0" smtClean="0">
              <a:latin typeface="Arial" panose="020B0604020202020204" pitchFamily="34" charset="0"/>
            </a:endParaRPr>
          </a:p>
          <a:p>
            <a:pPr>
              <a:buFont typeface="Symbol" panose="05050102010706020507" pitchFamily="18" charset="2"/>
              <a:buNone/>
            </a:pPr>
            <a:endParaRPr lang="en-GB" altLang="en-US" sz="2000" dirty="0" smtClean="0">
              <a:latin typeface="Arial" panose="020B0604020202020204" pitchFamily="34" charset="0"/>
            </a:endParaRPr>
          </a:p>
          <a:p>
            <a:pPr>
              <a:buFont typeface="Symbol" panose="05050102010706020507" pitchFamily="18" charset="2"/>
              <a:buNone/>
            </a:pPr>
            <a:endParaRPr lang="en-GB" altLang="en-US" sz="2000" dirty="0" smtClean="0">
              <a:latin typeface="Arial" panose="020B0604020202020204" pitchFamily="34" charset="0"/>
            </a:endParaRPr>
          </a:p>
          <a:p>
            <a:pPr>
              <a:buFont typeface="Symbol" panose="05050102010706020507" pitchFamily="18" charset="2"/>
              <a:buNone/>
            </a:pPr>
            <a:endParaRPr lang="en-GB" altLang="en-US" sz="2000" dirty="0" smtClean="0">
              <a:latin typeface="Arial" panose="020B0604020202020204" pitchFamily="34" charset="0"/>
            </a:endParaRPr>
          </a:p>
          <a:p>
            <a:pPr>
              <a:buFont typeface="Symbol" panose="05050102010706020507" pitchFamily="18" charset="2"/>
              <a:buNone/>
            </a:pPr>
            <a:endParaRPr lang="en-GB" altLang="en-US" sz="2000" dirty="0" smtClean="0">
              <a:latin typeface="Arial" panose="020B0604020202020204" pitchFamily="34" charset="0"/>
            </a:endParaRPr>
          </a:p>
          <a:p>
            <a:pPr>
              <a:buFont typeface="Symbol" panose="05050102010706020507" pitchFamily="18" charset="2"/>
              <a:buNone/>
            </a:pPr>
            <a:endParaRPr lang="en-GB" altLang="en-US" sz="2000" dirty="0" smtClean="0">
              <a:latin typeface="Arial" panose="020B0604020202020204" pitchFamily="34" charset="0"/>
            </a:endParaRPr>
          </a:p>
          <a:p>
            <a:pPr>
              <a:buFont typeface="Symbol" panose="05050102010706020507" pitchFamily="18" charset="2"/>
              <a:buNone/>
            </a:pPr>
            <a:endParaRPr lang="en-GB" altLang="en-US" sz="2000" dirty="0" smtClean="0">
              <a:latin typeface="Arial" panose="020B0604020202020204" pitchFamily="34" charset="0"/>
            </a:endParaRPr>
          </a:p>
        </p:txBody>
      </p:sp>
      <p:sp>
        <p:nvSpPr>
          <p:cNvPr id="10245" name="Text Box 7"/>
          <p:cNvSpPr txBox="1">
            <a:spLocks noChangeArrowheads="1"/>
          </p:cNvSpPr>
          <p:nvPr/>
        </p:nvSpPr>
        <p:spPr bwMode="auto">
          <a:xfrm>
            <a:off x="1476375" y="3068638"/>
            <a:ext cx="3044825"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Verdana" panose="020B0604030504040204" pitchFamily="34" charset="0"/>
                <a:cs typeface="Arial" panose="020B0604020202020204" pitchFamily="34" charset="0"/>
              </a:defRPr>
            </a:lvl1pPr>
            <a:lvl2pPr marL="742950" indent="-285750" eaLnBrk="0" hangingPunct="0">
              <a:defRPr sz="1600">
                <a:solidFill>
                  <a:schemeClr val="tx1"/>
                </a:solidFill>
                <a:latin typeface="Verdana" panose="020B0604030504040204" pitchFamily="34" charset="0"/>
                <a:cs typeface="Arial" panose="020B0604020202020204" pitchFamily="34" charset="0"/>
              </a:defRPr>
            </a:lvl2pPr>
            <a:lvl3pPr marL="1143000" indent="-228600" eaLnBrk="0" hangingPunct="0">
              <a:defRPr sz="1600">
                <a:solidFill>
                  <a:schemeClr val="tx1"/>
                </a:solidFill>
                <a:latin typeface="Verdana" panose="020B0604030504040204" pitchFamily="34" charset="0"/>
                <a:cs typeface="Arial" panose="020B0604020202020204" pitchFamily="34" charset="0"/>
              </a:defRPr>
            </a:lvl3pPr>
            <a:lvl4pPr marL="1600200" indent="-228600" eaLnBrk="0" hangingPunct="0">
              <a:defRPr sz="1600">
                <a:solidFill>
                  <a:schemeClr val="tx1"/>
                </a:solidFill>
                <a:latin typeface="Verdana" panose="020B0604030504040204" pitchFamily="34" charset="0"/>
                <a:cs typeface="Arial" panose="020B0604020202020204" pitchFamily="34" charset="0"/>
              </a:defRPr>
            </a:lvl4pPr>
            <a:lvl5pPr marL="2057400" indent="-228600" eaLnBrk="0" hangingPunct="0">
              <a:defRPr sz="16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9pPr>
          </a:lstStyle>
          <a:p>
            <a:pPr eaLnBrk="1" hangingPunct="1"/>
            <a:endParaRPr lang="en-US" altLang="en-US"/>
          </a:p>
        </p:txBody>
      </p:sp>
      <p:sp>
        <p:nvSpPr>
          <p:cNvPr id="10246" name="Text Box 9"/>
          <p:cNvSpPr txBox="1">
            <a:spLocks noChangeArrowheads="1"/>
          </p:cNvSpPr>
          <p:nvPr/>
        </p:nvSpPr>
        <p:spPr bwMode="auto">
          <a:xfrm>
            <a:off x="684213" y="960438"/>
            <a:ext cx="2863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Verdana" panose="020B0604030504040204" pitchFamily="34" charset="0"/>
                <a:cs typeface="Arial" panose="020B0604020202020204" pitchFamily="34" charset="0"/>
              </a:defRPr>
            </a:lvl1pPr>
            <a:lvl2pPr marL="742950" indent="-285750" eaLnBrk="0" hangingPunct="0">
              <a:defRPr sz="1600">
                <a:solidFill>
                  <a:schemeClr val="tx1"/>
                </a:solidFill>
                <a:latin typeface="Verdana" panose="020B0604030504040204" pitchFamily="34" charset="0"/>
                <a:cs typeface="Arial" panose="020B0604020202020204" pitchFamily="34" charset="0"/>
              </a:defRPr>
            </a:lvl2pPr>
            <a:lvl3pPr marL="1143000" indent="-228600" eaLnBrk="0" hangingPunct="0">
              <a:defRPr sz="1600">
                <a:solidFill>
                  <a:schemeClr val="tx1"/>
                </a:solidFill>
                <a:latin typeface="Verdana" panose="020B0604030504040204" pitchFamily="34" charset="0"/>
                <a:cs typeface="Arial" panose="020B0604020202020204" pitchFamily="34" charset="0"/>
              </a:defRPr>
            </a:lvl3pPr>
            <a:lvl4pPr marL="1600200" indent="-228600" eaLnBrk="0" hangingPunct="0">
              <a:defRPr sz="1600">
                <a:solidFill>
                  <a:schemeClr val="tx1"/>
                </a:solidFill>
                <a:latin typeface="Verdana" panose="020B0604030504040204" pitchFamily="34" charset="0"/>
                <a:cs typeface="Arial" panose="020B0604020202020204" pitchFamily="34" charset="0"/>
              </a:defRPr>
            </a:lvl4pPr>
            <a:lvl5pPr marL="2057400" indent="-228600" eaLnBrk="0" hangingPunct="0">
              <a:defRPr sz="16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9pPr>
          </a:lstStyle>
          <a:p>
            <a:pPr eaLnBrk="1" hangingPunct="1"/>
            <a:r>
              <a:rPr lang="en-GB" altLang="en-US" sz="1800" b="1" i="1">
                <a:solidFill>
                  <a:schemeClr val="tx2"/>
                </a:solidFill>
                <a:latin typeface="Arial" panose="020B0604020202020204" pitchFamily="34" charset="0"/>
              </a:rPr>
              <a:t>Caring with Compassion</a:t>
            </a:r>
          </a:p>
        </p:txBody>
      </p:sp>
      <p:pic>
        <p:nvPicPr>
          <p:cNvPr id="10247" name="Picture 8" descr="KHS logo ribb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587376"/>
            <a:ext cx="1520825" cy="165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86171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8678">
                                            <p:bg/>
                                          </p:spTgt>
                                        </p:tgtEl>
                                        <p:attrNameLst>
                                          <p:attrName>style.visibility</p:attrName>
                                        </p:attrNameLst>
                                      </p:cBhvr>
                                      <p:to>
                                        <p:strVal val="visible"/>
                                      </p:to>
                                    </p:set>
                                    <p:animEffect transition="in" filter="fade">
                                      <p:cBhvr>
                                        <p:cTn id="7" dur="1000"/>
                                        <p:tgtEl>
                                          <p:spTgt spid="28678">
                                            <p:bg/>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8678">
                                            <p:txEl>
                                              <p:pRg st="1" end="1"/>
                                            </p:txEl>
                                          </p:spTgt>
                                        </p:tgtEl>
                                        <p:attrNameLst>
                                          <p:attrName>style.visibility</p:attrName>
                                        </p:attrNameLst>
                                      </p:cBhvr>
                                      <p:to>
                                        <p:strVal val="visible"/>
                                      </p:to>
                                    </p:set>
                                    <p:animEffect transition="in" filter="fade">
                                      <p:cBhvr>
                                        <p:cTn id="10" dur="1000"/>
                                        <p:tgtEl>
                                          <p:spTgt spid="28678">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28678">
                                            <p:txEl>
                                              <p:pRg st="2" end="2"/>
                                            </p:txEl>
                                          </p:spTgt>
                                        </p:tgtEl>
                                        <p:attrNameLst>
                                          <p:attrName>style.visibility</p:attrName>
                                        </p:attrNameLst>
                                      </p:cBhvr>
                                      <p:to>
                                        <p:strVal val="visible"/>
                                      </p:to>
                                    </p:set>
                                    <p:animEffect transition="in" filter="fade">
                                      <p:cBhvr>
                                        <p:cTn id="13" dur="1000"/>
                                        <p:tgtEl>
                                          <p:spTgt spid="28678">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28678">
                                            <p:txEl>
                                              <p:pRg st="3" end="3"/>
                                            </p:txEl>
                                          </p:spTgt>
                                        </p:tgtEl>
                                        <p:attrNameLst>
                                          <p:attrName>style.visibility</p:attrName>
                                        </p:attrNameLst>
                                      </p:cBhvr>
                                      <p:to>
                                        <p:strVal val="visible"/>
                                      </p:to>
                                    </p:set>
                                    <p:animEffect transition="in" filter="fade">
                                      <p:cBhvr>
                                        <p:cTn id="16" dur="1000"/>
                                        <p:tgtEl>
                                          <p:spTgt spid="28678">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28678">
                                            <p:txEl>
                                              <p:pRg st="4" end="4"/>
                                            </p:txEl>
                                          </p:spTgt>
                                        </p:tgtEl>
                                        <p:attrNameLst>
                                          <p:attrName>style.visibility</p:attrName>
                                        </p:attrNameLst>
                                      </p:cBhvr>
                                      <p:to>
                                        <p:strVal val="visible"/>
                                      </p:to>
                                    </p:set>
                                    <p:animEffect transition="in" filter="fade">
                                      <p:cBhvr>
                                        <p:cTn id="19" dur="1000"/>
                                        <p:tgtEl>
                                          <p:spTgt spid="28678">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28678">
                                            <p:txEl>
                                              <p:pRg st="5" end="5"/>
                                            </p:txEl>
                                          </p:spTgt>
                                        </p:tgtEl>
                                        <p:attrNameLst>
                                          <p:attrName>style.visibility</p:attrName>
                                        </p:attrNameLst>
                                      </p:cBhvr>
                                      <p:to>
                                        <p:strVal val="visible"/>
                                      </p:to>
                                    </p:set>
                                    <p:animEffect transition="in" filter="fade">
                                      <p:cBhvr>
                                        <p:cTn id="22" dur="1000"/>
                                        <p:tgtEl>
                                          <p:spTgt spid="28678">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28678">
                                            <p:txEl>
                                              <p:pRg st="6" end="6"/>
                                            </p:txEl>
                                          </p:spTgt>
                                        </p:tgtEl>
                                        <p:attrNameLst>
                                          <p:attrName>style.visibility</p:attrName>
                                        </p:attrNameLst>
                                      </p:cBhvr>
                                      <p:to>
                                        <p:strVal val="visible"/>
                                      </p:to>
                                    </p:set>
                                    <p:animEffect transition="in" filter="fade">
                                      <p:cBhvr>
                                        <p:cTn id="25" dur="1000"/>
                                        <p:tgtEl>
                                          <p:spTgt spid="28678">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28678">
                                            <p:txEl>
                                              <p:pRg st="7" end="7"/>
                                            </p:txEl>
                                          </p:spTgt>
                                        </p:tgtEl>
                                        <p:attrNameLst>
                                          <p:attrName>style.visibility</p:attrName>
                                        </p:attrNameLst>
                                      </p:cBhvr>
                                      <p:to>
                                        <p:strVal val="visible"/>
                                      </p:to>
                                    </p:set>
                                    <p:animEffect transition="in" filter="fade">
                                      <p:cBhvr>
                                        <p:cTn id="28" dur="1000"/>
                                        <p:tgtEl>
                                          <p:spTgt spid="2867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8"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a:t>
            </a:r>
            <a:endParaRPr lang="en-GB" dirty="0"/>
          </a:p>
        </p:txBody>
      </p:sp>
      <p:sp>
        <p:nvSpPr>
          <p:cNvPr id="3" name="Content Placeholder 2"/>
          <p:cNvSpPr>
            <a:spLocks noGrp="1"/>
          </p:cNvSpPr>
          <p:nvPr>
            <p:ph idx="1"/>
          </p:nvPr>
        </p:nvSpPr>
        <p:spPr/>
        <p:txBody>
          <a:bodyPr/>
          <a:lstStyle/>
          <a:p>
            <a:pPr marL="0" indent="0">
              <a:buNone/>
            </a:pPr>
            <a:r>
              <a:rPr lang="en-GB" sz="2600" u="sng" dirty="0" smtClean="0"/>
              <a:t>Individual level</a:t>
            </a:r>
          </a:p>
          <a:p>
            <a:endParaRPr lang="en-GB" dirty="0" smtClean="0"/>
          </a:p>
          <a:p>
            <a:r>
              <a:rPr lang="en-GB" dirty="0" smtClean="0"/>
              <a:t>Health</a:t>
            </a:r>
          </a:p>
          <a:p>
            <a:r>
              <a:rPr lang="en-GB" dirty="0" smtClean="0"/>
              <a:t>Support/ carers/ professional</a:t>
            </a:r>
          </a:p>
          <a:p>
            <a:r>
              <a:rPr lang="en-GB" dirty="0" smtClean="0"/>
              <a:t>Wellbeing</a:t>
            </a:r>
          </a:p>
          <a:p>
            <a:r>
              <a:rPr lang="en-GB" dirty="0" smtClean="0"/>
              <a:t>Relationships</a:t>
            </a:r>
          </a:p>
          <a:p>
            <a:r>
              <a:rPr lang="en-GB" dirty="0" smtClean="0"/>
              <a:t>Study progression</a:t>
            </a:r>
          </a:p>
          <a:p>
            <a:endParaRPr lang="en-GB" dirty="0"/>
          </a:p>
          <a:p>
            <a:pPr marL="0" indent="0">
              <a:buNone/>
            </a:pPr>
            <a:r>
              <a:rPr lang="en-GB" sz="2600" u="sng" dirty="0"/>
              <a:t>Social level</a:t>
            </a:r>
          </a:p>
          <a:p>
            <a:r>
              <a:rPr lang="en-GB" dirty="0" smtClean="0"/>
              <a:t>?</a:t>
            </a:r>
            <a:endParaRPr lang="en-GB" dirty="0"/>
          </a:p>
        </p:txBody>
      </p:sp>
    </p:spTree>
    <p:extLst>
      <p:ext uri="{BB962C8B-B14F-4D97-AF65-F5344CB8AC3E}">
        <p14:creationId xmlns:p14="http://schemas.microsoft.com/office/powerpoint/2010/main" val="12700538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idx="4294967295"/>
          </p:nvPr>
        </p:nvSpPr>
        <p:spPr>
          <a:xfrm>
            <a:off x="0" y="2643188"/>
            <a:ext cx="9144000" cy="609600"/>
          </a:xfrm>
          <a:prstGeom prst="rect">
            <a:avLst/>
          </a:prstGeom>
        </p:spPr>
        <p:txBody>
          <a:bodyPr>
            <a:normAutofit fontScale="90000"/>
          </a:bodyPr>
          <a:lstStyle/>
          <a:p>
            <a:pPr eaLnBrk="1" fontAlgn="auto" hangingPunct="1">
              <a:spcAft>
                <a:spcPts val="0"/>
              </a:spcAft>
              <a:defRPr/>
            </a:pPr>
            <a:r>
              <a:rPr lang="en-GB" dirty="0" smtClean="0">
                <a:solidFill>
                  <a:srgbClr val="C60751"/>
                </a:solidFill>
              </a:rPr>
              <a:t/>
            </a:r>
            <a:br>
              <a:rPr lang="en-GB" dirty="0" smtClean="0">
                <a:solidFill>
                  <a:srgbClr val="C60751"/>
                </a:solidFill>
              </a:rPr>
            </a:br>
            <a:r>
              <a:rPr lang="en-GB" dirty="0" smtClean="0">
                <a:solidFill>
                  <a:srgbClr val="C60751"/>
                </a:solidFill>
              </a:rPr>
              <a:t> Specialist Community Practitioner</a:t>
            </a:r>
            <a:br>
              <a:rPr lang="en-GB" dirty="0" smtClean="0">
                <a:solidFill>
                  <a:srgbClr val="C60751"/>
                </a:solidFill>
              </a:rPr>
            </a:br>
            <a:r>
              <a:rPr lang="en-GB" dirty="0" smtClean="0">
                <a:solidFill>
                  <a:srgbClr val="C60751"/>
                </a:solidFill>
              </a:rPr>
              <a:t>NHS Trust</a:t>
            </a:r>
          </a:p>
        </p:txBody>
      </p:sp>
    </p:spTree>
    <p:extLst>
      <p:ext uri="{BB962C8B-B14F-4D97-AF65-F5344CB8AC3E}">
        <p14:creationId xmlns:p14="http://schemas.microsoft.com/office/powerpoint/2010/main" val="30488309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b="1" smtClean="0">
                <a:solidFill>
                  <a:schemeClr val="tx1"/>
                </a:solidFill>
                <a:latin typeface="Frutiger"/>
              </a:rPr>
              <a:t>Why `Time to Change`</a:t>
            </a:r>
          </a:p>
        </p:txBody>
      </p:sp>
      <p:sp>
        <p:nvSpPr>
          <p:cNvPr id="18435" name="Rectangle 3"/>
          <p:cNvSpPr>
            <a:spLocks noGrp="1" noChangeArrowheads="1"/>
          </p:cNvSpPr>
          <p:nvPr>
            <p:ph type="body" idx="1"/>
          </p:nvPr>
        </p:nvSpPr>
        <p:spPr bwMode="auto">
          <a:xfrm>
            <a:off x="457200" y="2205038"/>
            <a:ext cx="8229600" cy="3921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2200" b="1" smtClean="0">
                <a:latin typeface="Frutiger"/>
              </a:rPr>
              <a:t>In 2011</a:t>
            </a:r>
          </a:p>
          <a:p>
            <a:pPr>
              <a:buFontTx/>
              <a:buNone/>
            </a:pPr>
            <a:r>
              <a:rPr lang="en-GB" altLang="en-US" sz="2200" smtClean="0">
                <a:latin typeface="Frutiger"/>
              </a:rPr>
              <a:t>	We contacted Time to Change – they sent us some leaflets for our community bus event</a:t>
            </a:r>
          </a:p>
          <a:p>
            <a:r>
              <a:rPr lang="en-GB" altLang="en-US" sz="2200" b="1" smtClean="0">
                <a:latin typeface="Frutiger"/>
              </a:rPr>
              <a:t>In 2012</a:t>
            </a:r>
          </a:p>
          <a:p>
            <a:pPr>
              <a:buFontTx/>
              <a:buNone/>
            </a:pPr>
            <a:r>
              <a:rPr lang="en-GB" altLang="en-US" sz="2200" smtClean="0">
                <a:latin typeface="Frutiger"/>
              </a:rPr>
              <a:t>	They sent us badges , leaflets and a DVD for our community bus event</a:t>
            </a:r>
          </a:p>
          <a:p>
            <a:r>
              <a:rPr lang="en-GB" altLang="en-US" sz="2200" b="1" smtClean="0">
                <a:latin typeface="Frutiger"/>
              </a:rPr>
              <a:t>In 2013</a:t>
            </a:r>
          </a:p>
          <a:p>
            <a:pPr>
              <a:buFontTx/>
              <a:buNone/>
            </a:pPr>
            <a:r>
              <a:rPr lang="en-GB" altLang="en-US" sz="2200" smtClean="0">
                <a:latin typeface="Frutiger"/>
              </a:rPr>
              <a:t>	They attended our local high school with a `pop up village` to support our event! – Raising awareness of mental health for children and young people</a:t>
            </a:r>
          </a:p>
          <a:p>
            <a:endParaRPr lang="en-GB" altLang="en-US" sz="2000" smtClean="0">
              <a:latin typeface="Arial" panose="020B0604020202020204" pitchFamily="34" charset="0"/>
            </a:endParaRPr>
          </a:p>
        </p:txBody>
      </p:sp>
    </p:spTree>
    <p:extLst>
      <p:ext uri="{BB962C8B-B14F-4D97-AF65-F5344CB8AC3E}">
        <p14:creationId xmlns:p14="http://schemas.microsoft.com/office/powerpoint/2010/main" val="436956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b="1" smtClean="0">
                <a:solidFill>
                  <a:schemeClr val="tx1"/>
                </a:solidFill>
                <a:latin typeface="Frutiger"/>
              </a:rPr>
              <a:t>Impact on the School</a:t>
            </a:r>
          </a:p>
        </p:txBody>
      </p:sp>
      <p:sp>
        <p:nvSpPr>
          <p:cNvPr id="1945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p>
            <a:pPr>
              <a:lnSpc>
                <a:spcPct val="90000"/>
              </a:lnSpc>
            </a:pPr>
            <a:r>
              <a:rPr lang="en-GB" altLang="en-US" dirty="0" smtClean="0">
                <a:latin typeface="Frutiger"/>
              </a:rPr>
              <a:t>Schools welcomed multi agency staff into the school to raise awareness of mental health</a:t>
            </a:r>
          </a:p>
          <a:p>
            <a:pPr>
              <a:lnSpc>
                <a:spcPct val="90000"/>
              </a:lnSpc>
            </a:pPr>
            <a:r>
              <a:rPr lang="en-GB" altLang="en-US" dirty="0" smtClean="0">
                <a:latin typeface="Frutiger"/>
              </a:rPr>
              <a:t>It was an opportunity to let young people know that the school nurse was available to see them on a regular basis and offered a confidential `drop in` service</a:t>
            </a:r>
          </a:p>
          <a:p>
            <a:pPr>
              <a:lnSpc>
                <a:spcPct val="90000"/>
              </a:lnSpc>
            </a:pPr>
            <a:r>
              <a:rPr lang="en-GB" altLang="en-US" dirty="0" smtClean="0">
                <a:latin typeface="Frutiger"/>
              </a:rPr>
              <a:t>Young people were made aware of other services available within the local community – Youth service, Cruse bereavement support , Targeted youth support , Samaritans.</a:t>
            </a:r>
          </a:p>
          <a:p>
            <a:pPr>
              <a:lnSpc>
                <a:spcPct val="90000"/>
              </a:lnSpc>
            </a:pPr>
            <a:r>
              <a:rPr lang="en-GB" altLang="en-US" dirty="0" smtClean="0">
                <a:latin typeface="Frutiger"/>
              </a:rPr>
              <a:t>Time to Change - resources </a:t>
            </a:r>
          </a:p>
          <a:p>
            <a:pPr>
              <a:lnSpc>
                <a:spcPct val="90000"/>
              </a:lnSpc>
            </a:pPr>
            <a:endParaRPr lang="en-GB" altLang="en-US" dirty="0" smtClean="0">
              <a:latin typeface="Arial" panose="020B0604020202020204" pitchFamily="34" charset="0"/>
            </a:endParaRPr>
          </a:p>
        </p:txBody>
      </p:sp>
    </p:spTree>
    <p:extLst>
      <p:ext uri="{BB962C8B-B14F-4D97-AF65-F5344CB8AC3E}">
        <p14:creationId xmlns:p14="http://schemas.microsoft.com/office/powerpoint/2010/main" val="40762109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0000"/>
          </a:bodyPr>
          <a:lstStyle/>
          <a:p>
            <a:r>
              <a:rPr lang="en-GB" altLang="en-US" b="1" smtClean="0">
                <a:solidFill>
                  <a:schemeClr val="tx1"/>
                </a:solidFill>
                <a:latin typeface="Frutiger"/>
              </a:rPr>
              <a:t>THE DIFFERENCE THIS HAS MADE </a:t>
            </a:r>
          </a:p>
        </p:txBody>
      </p:sp>
      <p:sp>
        <p:nvSpPr>
          <p:cNvPr id="2048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p>
            <a:r>
              <a:rPr lang="en-GB" altLang="en-US" sz="2600" smtClean="0">
                <a:latin typeface="Frutiger"/>
              </a:rPr>
              <a:t>Young people were made aware of local services</a:t>
            </a:r>
          </a:p>
          <a:p>
            <a:r>
              <a:rPr lang="en-GB" altLang="en-US" sz="2600" smtClean="0">
                <a:latin typeface="Frutiger"/>
              </a:rPr>
              <a:t>Young people were given information on positive mental health – how to keep healthy</a:t>
            </a:r>
          </a:p>
          <a:p>
            <a:r>
              <a:rPr lang="en-GB" altLang="en-US" sz="2600" smtClean="0">
                <a:latin typeface="Frutiger"/>
              </a:rPr>
              <a:t>Where to go if you need to talk </a:t>
            </a:r>
          </a:p>
          <a:p>
            <a:r>
              <a:rPr lang="en-GB" altLang="en-US" sz="2600" smtClean="0">
                <a:latin typeface="Frutiger"/>
              </a:rPr>
              <a:t>Its ok to talk about mental health concerns</a:t>
            </a:r>
          </a:p>
          <a:p>
            <a:r>
              <a:rPr lang="en-GB" altLang="en-US" sz="2600" smtClean="0">
                <a:latin typeface="Frutiger"/>
              </a:rPr>
              <a:t>Who / where /when help is available</a:t>
            </a:r>
          </a:p>
          <a:p>
            <a:r>
              <a:rPr lang="en-GB" altLang="en-US" sz="2600" smtClean="0">
                <a:latin typeface="Frutiger"/>
              </a:rPr>
              <a:t>Resources available from `Time to Change</a:t>
            </a:r>
            <a:r>
              <a:rPr lang="en-GB" altLang="en-US" sz="2600" smtClean="0">
                <a:latin typeface="Arial" panose="020B0604020202020204" pitchFamily="34" charset="0"/>
              </a:rPr>
              <a:t>`</a:t>
            </a:r>
          </a:p>
        </p:txBody>
      </p:sp>
    </p:spTree>
    <p:extLst>
      <p:ext uri="{BB962C8B-B14F-4D97-AF65-F5344CB8AC3E}">
        <p14:creationId xmlns:p14="http://schemas.microsoft.com/office/powerpoint/2010/main" val="1006275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b="1" smtClean="0">
                <a:solidFill>
                  <a:schemeClr val="tx1"/>
                </a:solidFill>
                <a:latin typeface="Frutiger"/>
              </a:rPr>
              <a:t>Time to Change resources</a:t>
            </a:r>
          </a:p>
        </p:txBody>
      </p:sp>
      <p:sp>
        <p:nvSpPr>
          <p:cNvPr id="2150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p>
            <a:r>
              <a:rPr lang="en-GB" altLang="en-US" sz="2600" dirty="0" smtClean="0">
                <a:latin typeface="Frutiger"/>
              </a:rPr>
              <a:t>Offering support  to young people</a:t>
            </a:r>
          </a:p>
          <a:p>
            <a:r>
              <a:rPr lang="en-GB" altLang="en-US" sz="2600" dirty="0" smtClean="0">
                <a:latin typeface="Frutiger"/>
              </a:rPr>
              <a:t>Early identification of problems</a:t>
            </a:r>
          </a:p>
          <a:p>
            <a:r>
              <a:rPr lang="en-GB" altLang="en-US" sz="2600" dirty="0" smtClean="0">
                <a:latin typeface="Frutiger"/>
              </a:rPr>
              <a:t>Tier One interventions</a:t>
            </a:r>
          </a:p>
          <a:p>
            <a:r>
              <a:rPr lang="en-GB" altLang="en-US" sz="2600" dirty="0" smtClean="0">
                <a:latin typeface="Frutiger"/>
              </a:rPr>
              <a:t>Appropriate referral</a:t>
            </a:r>
          </a:p>
          <a:p>
            <a:r>
              <a:rPr lang="en-GB" altLang="en-US" sz="2600" dirty="0" smtClean="0">
                <a:latin typeface="Frutiger"/>
              </a:rPr>
              <a:t>School Nurse support  </a:t>
            </a:r>
          </a:p>
          <a:p>
            <a:r>
              <a:rPr lang="en-GB" altLang="en-US" sz="2600" dirty="0" smtClean="0">
                <a:latin typeface="Frutiger"/>
              </a:rPr>
              <a:t>Safeguarding guidelines</a:t>
            </a:r>
          </a:p>
          <a:p>
            <a:endParaRPr lang="en-GB" altLang="en-US" sz="2600" dirty="0" smtClean="0">
              <a:latin typeface="Arial" panose="020B0604020202020204" pitchFamily="34" charset="0"/>
            </a:endParaRPr>
          </a:p>
        </p:txBody>
      </p:sp>
    </p:spTree>
    <p:extLst>
      <p:ext uri="{BB962C8B-B14F-4D97-AF65-F5344CB8AC3E}">
        <p14:creationId xmlns:p14="http://schemas.microsoft.com/office/powerpoint/2010/main" val="15960464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b="1" smtClean="0">
                <a:solidFill>
                  <a:schemeClr val="tx1"/>
                </a:solidFill>
                <a:latin typeface="Frutiger"/>
              </a:rPr>
              <a:t>Time to Change resources</a:t>
            </a:r>
          </a:p>
        </p:txBody>
      </p:sp>
      <p:sp>
        <p:nvSpPr>
          <p:cNvPr id="2253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p>
            <a:pPr>
              <a:lnSpc>
                <a:spcPct val="90000"/>
              </a:lnSpc>
            </a:pPr>
            <a:r>
              <a:rPr lang="en-GB" altLang="en-US" sz="2600" dirty="0" smtClean="0">
                <a:latin typeface="Frutiger"/>
              </a:rPr>
              <a:t>The Stand up Kid DVD</a:t>
            </a:r>
          </a:p>
          <a:p>
            <a:pPr>
              <a:lnSpc>
                <a:spcPct val="90000"/>
              </a:lnSpc>
            </a:pPr>
            <a:r>
              <a:rPr lang="en-GB" altLang="en-US" sz="2600" dirty="0" smtClean="0">
                <a:latin typeface="Frutiger"/>
              </a:rPr>
              <a:t>Impact on young people</a:t>
            </a:r>
          </a:p>
          <a:p>
            <a:pPr>
              <a:lnSpc>
                <a:spcPct val="90000"/>
              </a:lnSpc>
            </a:pPr>
            <a:r>
              <a:rPr lang="en-GB" altLang="en-US" sz="2600" dirty="0" smtClean="0">
                <a:latin typeface="Frutiger"/>
              </a:rPr>
              <a:t>Impact on multi agency professionals</a:t>
            </a:r>
          </a:p>
          <a:p>
            <a:pPr>
              <a:lnSpc>
                <a:spcPct val="90000"/>
              </a:lnSpc>
            </a:pPr>
            <a:r>
              <a:rPr lang="en-GB" altLang="en-US" sz="2600" dirty="0" smtClean="0">
                <a:latin typeface="Frutiger"/>
              </a:rPr>
              <a:t>`Train the trainer` training</a:t>
            </a:r>
          </a:p>
          <a:p>
            <a:pPr>
              <a:lnSpc>
                <a:spcPct val="90000"/>
              </a:lnSpc>
            </a:pPr>
            <a:r>
              <a:rPr lang="en-GB" altLang="en-US" sz="2600" dirty="0" smtClean="0">
                <a:latin typeface="Frutiger"/>
              </a:rPr>
              <a:t>`POP UP` Village</a:t>
            </a:r>
          </a:p>
          <a:p>
            <a:pPr>
              <a:lnSpc>
                <a:spcPct val="90000"/>
              </a:lnSpc>
            </a:pPr>
            <a:r>
              <a:rPr lang="en-GB" altLang="en-US" sz="2600" dirty="0" smtClean="0">
                <a:latin typeface="Frutiger"/>
              </a:rPr>
              <a:t>Impact on the School – now have permanent display board around mental health</a:t>
            </a:r>
          </a:p>
          <a:p>
            <a:pPr>
              <a:lnSpc>
                <a:spcPct val="90000"/>
              </a:lnSpc>
              <a:buFontTx/>
              <a:buNone/>
            </a:pPr>
            <a:endParaRPr lang="en-GB" altLang="en-US" sz="2600" dirty="0" smtClean="0">
              <a:latin typeface="Arial" panose="020B0604020202020204" pitchFamily="34" charset="0"/>
            </a:endParaRPr>
          </a:p>
        </p:txBody>
      </p:sp>
    </p:spTree>
    <p:extLst>
      <p:ext uri="{BB962C8B-B14F-4D97-AF65-F5344CB8AC3E}">
        <p14:creationId xmlns:p14="http://schemas.microsoft.com/office/powerpoint/2010/main" val="31975264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b="1" smtClean="0">
                <a:solidFill>
                  <a:schemeClr val="tx1"/>
                </a:solidFill>
                <a:latin typeface="Frutiger"/>
              </a:rPr>
              <a:t>Strategies for support</a:t>
            </a:r>
          </a:p>
        </p:txBody>
      </p:sp>
      <p:sp>
        <p:nvSpPr>
          <p:cNvPr id="23555" name="Rectangle 3"/>
          <p:cNvSpPr>
            <a:spLocks noGrp="1" noChangeArrowheads="1"/>
          </p:cNvSpPr>
          <p:nvPr>
            <p:ph type="body" idx="1"/>
          </p:nvPr>
        </p:nvSpPr>
        <p:spPr bwMode="auto">
          <a:xfrm>
            <a:off x="457200" y="2205038"/>
            <a:ext cx="8229600" cy="4176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mtClean="0">
                <a:latin typeface="Frutiger"/>
              </a:rPr>
              <a:t>Appropriate referral</a:t>
            </a:r>
          </a:p>
          <a:p>
            <a:r>
              <a:rPr lang="en-GB" altLang="en-US" smtClean="0">
                <a:latin typeface="Frutiger"/>
              </a:rPr>
              <a:t>Non judgemental approach</a:t>
            </a:r>
          </a:p>
          <a:p>
            <a:r>
              <a:rPr lang="en-GB" altLang="en-US" smtClean="0">
                <a:latin typeface="Frutiger"/>
              </a:rPr>
              <a:t>Young person understands the limits of confidentiality</a:t>
            </a:r>
          </a:p>
          <a:p>
            <a:r>
              <a:rPr lang="en-GB" altLang="en-US" smtClean="0">
                <a:latin typeface="Frutiger"/>
              </a:rPr>
              <a:t>Identifying the young persons own support network</a:t>
            </a:r>
          </a:p>
          <a:p>
            <a:r>
              <a:rPr lang="en-GB" altLang="en-US" smtClean="0">
                <a:latin typeface="Frutiger"/>
              </a:rPr>
              <a:t>Listening</a:t>
            </a:r>
          </a:p>
          <a:p>
            <a:r>
              <a:rPr lang="en-GB" altLang="en-US" smtClean="0">
                <a:latin typeface="Frutiger"/>
              </a:rPr>
              <a:t>Offering alternative strategies</a:t>
            </a:r>
          </a:p>
          <a:p>
            <a:r>
              <a:rPr lang="en-GB" altLang="en-US" smtClean="0">
                <a:latin typeface="Frutiger"/>
              </a:rPr>
              <a:t>See the young person not the mental health issue</a:t>
            </a:r>
          </a:p>
          <a:p>
            <a:r>
              <a:rPr lang="en-GB" altLang="en-US" smtClean="0">
                <a:latin typeface="Frutiger"/>
              </a:rPr>
              <a:t>Looking after yourself</a:t>
            </a:r>
          </a:p>
          <a:p>
            <a:endParaRPr lang="en-GB" altLang="en-US" smtClean="0">
              <a:latin typeface="Arial" panose="020B0604020202020204" pitchFamily="34" charset="0"/>
            </a:endParaRPr>
          </a:p>
        </p:txBody>
      </p:sp>
    </p:spTree>
    <p:extLst>
      <p:ext uri="{BB962C8B-B14F-4D97-AF65-F5344CB8AC3E}">
        <p14:creationId xmlns:p14="http://schemas.microsoft.com/office/powerpoint/2010/main" val="24500398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0000"/>
          </a:bodyPr>
          <a:lstStyle/>
          <a:p>
            <a:r>
              <a:rPr lang="en-GB" altLang="en-US" b="1" smtClean="0">
                <a:solidFill>
                  <a:schemeClr val="tx1"/>
                </a:solidFill>
                <a:latin typeface="Frutiger"/>
              </a:rPr>
              <a:t>The impact on support for Young People </a:t>
            </a:r>
          </a:p>
        </p:txBody>
      </p:sp>
      <p:pic>
        <p:nvPicPr>
          <p:cNvPr id="24579" name="Picture 4" descr="MP900399761[1]"/>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bwMode="auto">
          <a:xfrm>
            <a:off x="4572000" y="2492375"/>
            <a:ext cx="3902075" cy="26003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Rectangle 5"/>
          <p:cNvSpPr>
            <a:spLocks noChangeArrowheads="1"/>
          </p:cNvSpPr>
          <p:nvPr/>
        </p:nvSpPr>
        <p:spPr bwMode="auto">
          <a:xfrm>
            <a:off x="468313" y="2492375"/>
            <a:ext cx="3960812" cy="2586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Verdana" panose="020B0604030504040204" pitchFamily="34" charset="0"/>
                <a:cs typeface="Arial" panose="020B0604020202020204" pitchFamily="34" charset="0"/>
              </a:defRPr>
            </a:lvl1pPr>
            <a:lvl2pPr marL="742950" indent="-285750" eaLnBrk="0" hangingPunct="0">
              <a:defRPr sz="1600">
                <a:solidFill>
                  <a:schemeClr val="tx1"/>
                </a:solidFill>
                <a:latin typeface="Verdana" panose="020B0604030504040204" pitchFamily="34" charset="0"/>
                <a:cs typeface="Arial" panose="020B0604020202020204" pitchFamily="34" charset="0"/>
              </a:defRPr>
            </a:lvl2pPr>
            <a:lvl3pPr marL="1143000" indent="-228600" eaLnBrk="0" hangingPunct="0">
              <a:defRPr sz="1600">
                <a:solidFill>
                  <a:schemeClr val="tx1"/>
                </a:solidFill>
                <a:latin typeface="Verdana" panose="020B0604030504040204" pitchFamily="34" charset="0"/>
                <a:cs typeface="Arial" panose="020B0604020202020204" pitchFamily="34" charset="0"/>
              </a:defRPr>
            </a:lvl3pPr>
            <a:lvl4pPr marL="1600200" indent="-228600" eaLnBrk="0" hangingPunct="0">
              <a:defRPr sz="1600">
                <a:solidFill>
                  <a:schemeClr val="tx1"/>
                </a:solidFill>
                <a:latin typeface="Verdana" panose="020B0604030504040204" pitchFamily="34" charset="0"/>
                <a:cs typeface="Arial" panose="020B0604020202020204" pitchFamily="34" charset="0"/>
              </a:defRPr>
            </a:lvl4pPr>
            <a:lvl5pPr marL="2057400" indent="-228600" eaLnBrk="0" hangingPunct="0">
              <a:defRPr sz="16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9pPr>
          </a:lstStyle>
          <a:p>
            <a:pPr eaLnBrk="1" hangingPunct="1"/>
            <a:r>
              <a:rPr lang="en-GB" altLang="en-US" dirty="0">
                <a:latin typeface="Frutiger"/>
              </a:rPr>
              <a:t>“Too often we underestimate the </a:t>
            </a:r>
          </a:p>
          <a:p>
            <a:pPr eaLnBrk="1" hangingPunct="1"/>
            <a:r>
              <a:rPr lang="en-GB" altLang="en-US" dirty="0">
                <a:latin typeface="Frutiger"/>
              </a:rPr>
              <a:t>power of touch, smile, a kind word</a:t>
            </a:r>
          </a:p>
          <a:p>
            <a:pPr eaLnBrk="1" hangingPunct="1"/>
            <a:r>
              <a:rPr lang="en-GB" altLang="en-US" dirty="0">
                <a:latin typeface="Frutiger"/>
              </a:rPr>
              <a:t>a listening ear, or the smallest act </a:t>
            </a:r>
          </a:p>
          <a:p>
            <a:pPr eaLnBrk="1" hangingPunct="1"/>
            <a:r>
              <a:rPr lang="en-GB" altLang="en-US" dirty="0">
                <a:latin typeface="Frutiger"/>
              </a:rPr>
              <a:t>of caring, all of which have the</a:t>
            </a:r>
          </a:p>
          <a:p>
            <a:pPr eaLnBrk="1" hangingPunct="1"/>
            <a:r>
              <a:rPr lang="en-GB" altLang="en-US" dirty="0">
                <a:latin typeface="Frutiger"/>
              </a:rPr>
              <a:t>Potential to turn a life around...”</a:t>
            </a:r>
          </a:p>
          <a:p>
            <a:pPr eaLnBrk="1" hangingPunct="1"/>
            <a:endParaRPr lang="en-GB" altLang="en-US" dirty="0">
              <a:latin typeface="Frutiger"/>
            </a:endParaRPr>
          </a:p>
          <a:p>
            <a:pPr eaLnBrk="1" hangingPunct="1"/>
            <a:endParaRPr lang="en-GB" altLang="en-US" dirty="0">
              <a:latin typeface="Frutiger"/>
            </a:endParaRPr>
          </a:p>
          <a:p>
            <a:pPr eaLnBrk="1" hangingPunct="1"/>
            <a:endParaRPr lang="en-GB" altLang="en-US" dirty="0">
              <a:latin typeface="Frutiger"/>
            </a:endParaRPr>
          </a:p>
          <a:p>
            <a:pPr eaLnBrk="1" hangingPunct="1"/>
            <a:r>
              <a:rPr lang="en-GB" altLang="en-US" b="1" i="1" dirty="0">
                <a:latin typeface="Frutiger"/>
              </a:rPr>
              <a:t>Leo </a:t>
            </a:r>
            <a:r>
              <a:rPr lang="en-GB" altLang="en-US" b="1" i="1" dirty="0" err="1">
                <a:latin typeface="Frutiger"/>
              </a:rPr>
              <a:t>Buscaglia</a:t>
            </a:r>
            <a:endParaRPr lang="en-GB" altLang="en-US" b="1" i="1" dirty="0">
              <a:latin typeface="Frutiger"/>
            </a:endParaRPr>
          </a:p>
        </p:txBody>
      </p:sp>
    </p:spTree>
    <p:extLst>
      <p:ext uri="{BB962C8B-B14F-4D97-AF65-F5344CB8AC3E}">
        <p14:creationId xmlns:p14="http://schemas.microsoft.com/office/powerpoint/2010/main" val="25197282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a:t>
            </a:r>
            <a:endParaRPr lang="en-GB" dirty="0"/>
          </a:p>
        </p:txBody>
      </p:sp>
      <p:sp>
        <p:nvSpPr>
          <p:cNvPr id="3" name="Content Placeholder 2"/>
          <p:cNvSpPr>
            <a:spLocks noGrp="1"/>
          </p:cNvSpPr>
          <p:nvPr>
            <p:ph idx="1"/>
          </p:nvPr>
        </p:nvSpPr>
        <p:spPr/>
        <p:txBody>
          <a:bodyPr/>
          <a:lstStyle/>
          <a:p>
            <a:pPr marL="0" indent="0">
              <a:buNone/>
            </a:pPr>
            <a:r>
              <a:rPr lang="en-GB" sz="2600" u="sng" dirty="0" smtClean="0"/>
              <a:t>Individual level</a:t>
            </a:r>
          </a:p>
          <a:p>
            <a:endParaRPr lang="en-GB" dirty="0" smtClean="0"/>
          </a:p>
          <a:p>
            <a:r>
              <a:rPr lang="en-GB" dirty="0" smtClean="0"/>
              <a:t>Health</a:t>
            </a:r>
          </a:p>
          <a:p>
            <a:r>
              <a:rPr lang="en-GB" dirty="0" smtClean="0"/>
              <a:t>Support/ carers/ professional</a:t>
            </a:r>
          </a:p>
          <a:p>
            <a:r>
              <a:rPr lang="en-GB" dirty="0" smtClean="0"/>
              <a:t>Wellbeing</a:t>
            </a:r>
          </a:p>
          <a:p>
            <a:r>
              <a:rPr lang="en-GB" dirty="0" smtClean="0"/>
              <a:t>Relationships</a:t>
            </a:r>
          </a:p>
          <a:p>
            <a:r>
              <a:rPr lang="en-GB" dirty="0" smtClean="0"/>
              <a:t>Study progression</a:t>
            </a:r>
          </a:p>
          <a:p>
            <a:endParaRPr lang="en-GB" dirty="0"/>
          </a:p>
          <a:p>
            <a:pPr marL="0" indent="0">
              <a:buNone/>
            </a:pPr>
            <a:r>
              <a:rPr lang="en-GB" sz="2600" u="sng" dirty="0"/>
              <a:t>Social level</a:t>
            </a:r>
          </a:p>
          <a:p>
            <a:r>
              <a:rPr lang="en-GB" dirty="0" smtClean="0"/>
              <a:t>?</a:t>
            </a:r>
            <a:endParaRPr lang="en-GB" dirty="0"/>
          </a:p>
        </p:txBody>
      </p:sp>
    </p:spTree>
    <p:extLst>
      <p:ext uri="{BB962C8B-B14F-4D97-AF65-F5344CB8AC3E}">
        <p14:creationId xmlns:p14="http://schemas.microsoft.com/office/powerpoint/2010/main" val="27631758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idx="4294967295"/>
          </p:nvPr>
        </p:nvSpPr>
        <p:spPr>
          <a:xfrm>
            <a:off x="0" y="2643188"/>
            <a:ext cx="9144000" cy="609600"/>
          </a:xfrm>
          <a:prstGeom prst="rect">
            <a:avLst/>
          </a:prstGeom>
        </p:spPr>
        <p:txBody>
          <a:bodyPr>
            <a:noAutofit/>
          </a:bodyPr>
          <a:lstStyle/>
          <a:p>
            <a:pPr eaLnBrk="1" fontAlgn="auto" hangingPunct="1">
              <a:spcAft>
                <a:spcPts val="0"/>
              </a:spcAft>
              <a:defRPr/>
            </a:pPr>
            <a:r>
              <a:rPr lang="en-GB" dirty="0" smtClean="0">
                <a:solidFill>
                  <a:srgbClr val="C60751"/>
                </a:solidFill>
              </a:rPr>
              <a:t> Wellbeing Worker </a:t>
            </a:r>
            <a:br>
              <a:rPr lang="en-GB" dirty="0" smtClean="0">
                <a:solidFill>
                  <a:srgbClr val="C60751"/>
                </a:solidFill>
              </a:rPr>
            </a:br>
            <a:r>
              <a:rPr lang="en-GB" dirty="0" smtClean="0">
                <a:solidFill>
                  <a:srgbClr val="C60751"/>
                </a:solidFill>
              </a:rPr>
              <a:t>Nuneaton Academy </a:t>
            </a:r>
          </a:p>
        </p:txBody>
      </p:sp>
    </p:spTree>
    <p:extLst>
      <p:ext uri="{BB962C8B-B14F-4D97-AF65-F5344CB8AC3E}">
        <p14:creationId xmlns:p14="http://schemas.microsoft.com/office/powerpoint/2010/main" val="347699002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476250"/>
            <a:ext cx="8229600" cy="1143000"/>
          </a:xfrm>
        </p:spPr>
        <p:txBody>
          <a:bodyPr>
            <a:normAutofit fontScale="90000"/>
          </a:bodyPr>
          <a:lstStyle/>
          <a:p>
            <a:pPr>
              <a:defRPr/>
            </a:pPr>
            <a:r>
              <a:rPr lang="en-GB" b="1" dirty="0" smtClean="0">
                <a:solidFill>
                  <a:schemeClr val="tx1"/>
                </a:solidFill>
                <a:latin typeface="+mn-lt"/>
              </a:rPr>
              <a:t>The Challenge</a:t>
            </a:r>
            <a:r>
              <a:rPr lang="en-GB" b="1" dirty="0" smtClean="0">
                <a:solidFill>
                  <a:srgbClr val="911EA8"/>
                </a:solidFill>
              </a:rPr>
              <a:t/>
            </a:r>
            <a:br>
              <a:rPr lang="en-GB" b="1" dirty="0" smtClean="0">
                <a:solidFill>
                  <a:srgbClr val="911EA8"/>
                </a:solidFill>
              </a:rPr>
            </a:br>
            <a:endParaRPr lang="en-GB" dirty="0">
              <a:solidFill>
                <a:srgbClr val="911EA8"/>
              </a:solidFill>
            </a:endParaRPr>
          </a:p>
        </p:txBody>
      </p:sp>
      <p:sp>
        <p:nvSpPr>
          <p:cNvPr id="28675" name="Content Placeholder 2"/>
          <p:cNvSpPr>
            <a:spLocks noGrp="1"/>
          </p:cNvSpPr>
          <p:nvPr>
            <p:ph idx="1"/>
          </p:nvPr>
        </p:nvSpPr>
        <p:spPr bwMode="auto">
          <a:xfrm>
            <a:off x="457200" y="1600200"/>
            <a:ext cx="8075613" cy="24765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buFont typeface="Symbol" panose="05050102010706020507" pitchFamily="18" charset="2"/>
              <a:buNone/>
            </a:pPr>
            <a:r>
              <a:rPr lang="en-GB" altLang="en-US" sz="2000" dirty="0" smtClean="0">
                <a:latin typeface="Arial" panose="020B0604020202020204" pitchFamily="34" charset="0"/>
              </a:rPr>
              <a:t>‘Time to Change’ was launched its competition for the first time in schools to get students talking about mental health. </a:t>
            </a:r>
          </a:p>
          <a:p>
            <a:pPr marL="0" indent="0">
              <a:buFont typeface="Symbol" panose="05050102010706020507" pitchFamily="18" charset="2"/>
              <a:buNone/>
            </a:pPr>
            <a:r>
              <a:rPr lang="en-GB" altLang="en-US" sz="2000" dirty="0" smtClean="0">
                <a:latin typeface="Arial" panose="020B0604020202020204" pitchFamily="34" charset="0"/>
              </a:rPr>
              <a:t>Students were asked to design a campaign that challenges people’s attitudes and behaviour towards people with mental health problems.</a:t>
            </a:r>
          </a:p>
          <a:p>
            <a:pPr marL="0" indent="0">
              <a:buFont typeface="Symbol" panose="05050102010706020507" pitchFamily="18" charset="2"/>
              <a:buNone/>
            </a:pPr>
            <a:endParaRPr lang="en-GB" altLang="en-US" sz="2000" dirty="0" smtClean="0">
              <a:latin typeface="Arial" panose="020B0604020202020204" pitchFamily="34" charset="0"/>
            </a:endParaRPr>
          </a:p>
          <a:p>
            <a:pPr marL="0" indent="0">
              <a:buFont typeface="Symbol" panose="05050102010706020507" pitchFamily="18" charset="2"/>
              <a:buNone/>
            </a:pPr>
            <a:r>
              <a:rPr lang="en-GB" altLang="en-US" sz="2000" dirty="0" smtClean="0">
                <a:latin typeface="Arial" panose="020B0604020202020204" pitchFamily="34" charset="0"/>
              </a:rPr>
              <a:t>Over 50 schools in the West Midlands area signed up to take part in the competition.</a:t>
            </a:r>
          </a:p>
          <a:p>
            <a:pPr marL="0" indent="0">
              <a:buFont typeface="Symbol" panose="05050102010706020507" pitchFamily="18" charset="2"/>
              <a:buNone/>
            </a:pPr>
            <a:endParaRPr lang="en-GB" altLang="en-US" sz="2000" dirty="0" smtClean="0">
              <a:latin typeface="Arial" panose="020B0604020202020204" pitchFamily="34" charset="0"/>
            </a:endParaRPr>
          </a:p>
          <a:p>
            <a:pPr marL="0" indent="0">
              <a:buFont typeface="Symbol" panose="05050102010706020507" pitchFamily="18" charset="2"/>
              <a:buNone/>
            </a:pPr>
            <a:endParaRPr lang="en-GB" altLang="en-US" sz="2000" dirty="0" smtClean="0">
              <a:latin typeface="Arial" panose="020B0604020202020204" pitchFamily="34" charset="0"/>
            </a:endParaRPr>
          </a:p>
        </p:txBody>
      </p:sp>
      <p:pic>
        <p:nvPicPr>
          <p:cNvPr id="28676" name="Picture 2" descr="dood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63938" y="4797425"/>
            <a:ext cx="2790825" cy="1573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7" name="Picture 2" descr="See full size imag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313" y="6084888"/>
            <a:ext cx="1104900"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1946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288" y="188913"/>
            <a:ext cx="8229600" cy="1143000"/>
          </a:xfrm>
        </p:spPr>
        <p:txBody>
          <a:bodyPr>
            <a:normAutofit fontScale="90000"/>
          </a:bodyPr>
          <a:lstStyle/>
          <a:p>
            <a:pPr>
              <a:defRPr/>
            </a:pPr>
            <a:r>
              <a:rPr lang="en-GB" b="1" dirty="0" smtClean="0">
                <a:solidFill>
                  <a:schemeClr val="tx1"/>
                </a:solidFill>
              </a:rPr>
              <a:t>How Students from the Nuneaton Academy got involved</a:t>
            </a:r>
            <a:endParaRPr lang="en-GB" b="1" dirty="0">
              <a:solidFill>
                <a:schemeClr val="tx1"/>
              </a:solidFill>
            </a:endParaRPr>
          </a:p>
        </p:txBody>
      </p:sp>
      <p:sp>
        <p:nvSpPr>
          <p:cNvPr id="3" name="Content Placeholder 2"/>
          <p:cNvSpPr>
            <a:spLocks noGrp="1"/>
          </p:cNvSpPr>
          <p:nvPr>
            <p:ph idx="1"/>
          </p:nvPr>
        </p:nvSpPr>
        <p:spPr>
          <a:xfrm>
            <a:off x="468313" y="1557338"/>
            <a:ext cx="5688012" cy="4535487"/>
          </a:xfrm>
        </p:spPr>
        <p:txBody>
          <a:bodyPr>
            <a:normAutofit fontScale="92500" lnSpcReduction="20000"/>
          </a:bodyPr>
          <a:lstStyle/>
          <a:p>
            <a:pPr marL="0" indent="0">
              <a:buFont typeface="Symbol" panose="05050102010706020507" pitchFamily="18" charset="2"/>
              <a:buNone/>
              <a:defRPr/>
            </a:pPr>
            <a:r>
              <a:rPr lang="en-GB" dirty="0" smtClean="0"/>
              <a:t>Students and Teachers in the Academy took part with campaigns using;</a:t>
            </a:r>
          </a:p>
          <a:p>
            <a:pPr>
              <a:defRPr/>
            </a:pPr>
            <a:r>
              <a:rPr lang="en-GB" dirty="0" smtClean="0"/>
              <a:t>Creative writing</a:t>
            </a:r>
          </a:p>
          <a:p>
            <a:pPr>
              <a:defRPr/>
            </a:pPr>
            <a:r>
              <a:rPr lang="en-GB" dirty="0" smtClean="0"/>
              <a:t>Short film</a:t>
            </a:r>
          </a:p>
          <a:p>
            <a:pPr>
              <a:defRPr/>
            </a:pPr>
            <a:r>
              <a:rPr lang="en-GB" dirty="0" smtClean="0"/>
              <a:t>Art</a:t>
            </a:r>
          </a:p>
          <a:p>
            <a:pPr>
              <a:defRPr/>
            </a:pPr>
            <a:r>
              <a:rPr lang="en-GB" dirty="0" smtClean="0"/>
              <a:t>Baking (Including a message on biscuits about time to change and how to make a pledge)</a:t>
            </a:r>
          </a:p>
          <a:p>
            <a:pPr>
              <a:defRPr/>
            </a:pPr>
            <a:r>
              <a:rPr lang="en-GB" dirty="0" smtClean="0"/>
              <a:t>Power points</a:t>
            </a:r>
          </a:p>
          <a:p>
            <a:pPr>
              <a:defRPr/>
            </a:pPr>
            <a:r>
              <a:rPr lang="en-GB" dirty="0" smtClean="0"/>
              <a:t>Stalls at parents evening</a:t>
            </a:r>
          </a:p>
          <a:p>
            <a:pPr>
              <a:defRPr/>
            </a:pPr>
            <a:r>
              <a:rPr lang="en-GB" dirty="0" smtClean="0"/>
              <a:t>Posters around the school</a:t>
            </a:r>
          </a:p>
          <a:p>
            <a:pPr>
              <a:defRPr/>
            </a:pPr>
            <a:r>
              <a:rPr lang="en-GB" dirty="0" smtClean="0"/>
              <a:t>Information on school website</a:t>
            </a:r>
          </a:p>
          <a:p>
            <a:pPr>
              <a:defRPr/>
            </a:pPr>
            <a:r>
              <a:rPr lang="en-GB" dirty="0" smtClean="0"/>
              <a:t>Article in school news letter</a:t>
            </a:r>
          </a:p>
          <a:p>
            <a:pPr>
              <a:defRPr/>
            </a:pPr>
            <a:endParaRPr lang="en-GB" dirty="0" smtClean="0"/>
          </a:p>
          <a:p>
            <a:pPr>
              <a:defRPr/>
            </a:pPr>
            <a:endParaRPr lang="en-GB" dirty="0"/>
          </a:p>
        </p:txBody>
      </p:sp>
      <p:pic>
        <p:nvPicPr>
          <p:cNvPr id="29700" name="Picture 2" descr="See full size image">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5661025"/>
            <a:ext cx="1646238" cy="884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4" descr="http://www.1in4ofus.co.uk/uploads/gallery_image/image/5/Poster_-_joke_shop.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19838" y="1628775"/>
            <a:ext cx="2490787" cy="349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404661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188913"/>
            <a:ext cx="8229600" cy="1143000"/>
          </a:xfrm>
        </p:spPr>
        <p:txBody>
          <a:bodyPr>
            <a:normAutofit fontScale="90000"/>
          </a:bodyPr>
          <a:lstStyle/>
          <a:p>
            <a:pPr>
              <a:defRPr/>
            </a:pPr>
            <a:r>
              <a:rPr lang="en-GB" b="1" dirty="0" smtClean="0">
                <a:solidFill>
                  <a:schemeClr val="tx1"/>
                </a:solidFill>
              </a:rPr>
              <a:t>Experience of the wellbeing worker </a:t>
            </a:r>
            <a:r>
              <a:rPr lang="en-GB" b="1" dirty="0">
                <a:solidFill>
                  <a:schemeClr val="tx1"/>
                </a:solidFill>
              </a:rPr>
              <a:t>involved in the campaign</a:t>
            </a:r>
            <a:r>
              <a:rPr lang="en-GB" dirty="0"/>
              <a:t/>
            </a:r>
            <a:br>
              <a:rPr lang="en-GB" dirty="0"/>
            </a:br>
            <a:endParaRPr lang="en-GB" dirty="0"/>
          </a:p>
        </p:txBody>
      </p:sp>
      <p:sp>
        <p:nvSpPr>
          <p:cNvPr id="3" name="Content Placeholder 2"/>
          <p:cNvSpPr>
            <a:spLocks noGrp="1"/>
          </p:cNvSpPr>
          <p:nvPr>
            <p:ph idx="1"/>
          </p:nvPr>
        </p:nvSpPr>
        <p:spPr>
          <a:xfrm>
            <a:off x="395288" y="1484313"/>
            <a:ext cx="8229600" cy="4248150"/>
          </a:xfrm>
        </p:spPr>
        <p:txBody>
          <a:bodyPr>
            <a:normAutofit fontScale="92500" lnSpcReduction="10000"/>
          </a:bodyPr>
          <a:lstStyle/>
          <a:p>
            <a:pPr>
              <a:defRPr/>
            </a:pPr>
            <a:r>
              <a:rPr lang="en-GB" dirty="0"/>
              <a:t>Lead Staff member for the </a:t>
            </a:r>
            <a:r>
              <a:rPr lang="en-GB" dirty="0" smtClean="0"/>
              <a:t>Academy </a:t>
            </a:r>
            <a:r>
              <a:rPr lang="en-GB" dirty="0"/>
              <a:t>promoting the campaign</a:t>
            </a:r>
          </a:p>
          <a:p>
            <a:pPr>
              <a:defRPr/>
            </a:pPr>
            <a:r>
              <a:rPr lang="en-GB" dirty="0"/>
              <a:t>Supporting the Wellbeing Student Leader group with their ideas to promote this</a:t>
            </a:r>
          </a:p>
          <a:p>
            <a:pPr>
              <a:defRPr/>
            </a:pPr>
            <a:r>
              <a:rPr lang="en-GB" dirty="0"/>
              <a:t>Created a Form Time Programme for a period of 6 weeks that explored mental wellbeing and lead up to the competition</a:t>
            </a:r>
          </a:p>
          <a:p>
            <a:pPr>
              <a:defRPr/>
            </a:pPr>
            <a:r>
              <a:rPr lang="en-GB" dirty="0"/>
              <a:t>Providing materials and making links resources available to whole school</a:t>
            </a:r>
          </a:p>
          <a:p>
            <a:pPr>
              <a:defRPr/>
            </a:pPr>
            <a:r>
              <a:rPr lang="en-GB" dirty="0"/>
              <a:t>Finding any opportunity to get the message spread throughout the academy and community</a:t>
            </a:r>
          </a:p>
          <a:p>
            <a:pPr>
              <a:defRPr/>
            </a:pPr>
            <a:r>
              <a:rPr lang="en-GB" dirty="0"/>
              <a:t>Creating an online page for students and staff that explore mental health, 5 a day to improved mental wellbeing and links to Time to Change Website</a:t>
            </a:r>
          </a:p>
          <a:p>
            <a:pPr>
              <a:defRPr/>
            </a:pPr>
            <a:endParaRPr lang="en-GB" dirty="0"/>
          </a:p>
        </p:txBody>
      </p:sp>
      <p:pic>
        <p:nvPicPr>
          <p:cNvPr id="30724" name="Picture 2" descr="See full size image">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5661025"/>
            <a:ext cx="1646238" cy="884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605101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bwMode="auto">
          <a:xfrm>
            <a:off x="468313" y="260350"/>
            <a:ext cx="8229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0000"/>
          </a:bodyPr>
          <a:lstStyle/>
          <a:p>
            <a:r>
              <a:rPr lang="en-GB" altLang="en-US" b="1" dirty="0" smtClean="0">
                <a:solidFill>
                  <a:schemeClr val="tx1"/>
                </a:solidFill>
                <a:latin typeface="Arial" panose="020B0604020202020204" pitchFamily="34" charset="0"/>
              </a:rPr>
              <a:t>How its impacted on the workers work</a:t>
            </a:r>
          </a:p>
        </p:txBody>
      </p:sp>
      <p:sp>
        <p:nvSpPr>
          <p:cNvPr id="3" name="Content Placeholder 2"/>
          <p:cNvSpPr>
            <a:spLocks noGrp="1"/>
          </p:cNvSpPr>
          <p:nvPr>
            <p:ph idx="1"/>
          </p:nvPr>
        </p:nvSpPr>
        <p:spPr>
          <a:xfrm>
            <a:off x="1187450" y="1125538"/>
            <a:ext cx="7427913" cy="3987800"/>
          </a:xfrm>
        </p:spPr>
        <p:txBody>
          <a:bodyPr>
            <a:normAutofit fontScale="77500" lnSpcReduction="20000"/>
          </a:bodyPr>
          <a:lstStyle/>
          <a:p>
            <a:pPr>
              <a:defRPr/>
            </a:pPr>
            <a:r>
              <a:rPr lang="en-GB" dirty="0"/>
              <a:t>Staff, students and parents becoming increasingly more open talking about mental health issues</a:t>
            </a:r>
          </a:p>
          <a:p>
            <a:pPr>
              <a:defRPr/>
            </a:pPr>
            <a:r>
              <a:rPr lang="en-GB" dirty="0"/>
              <a:t>Students with a mental health illness are talking more openly about their experiences. </a:t>
            </a:r>
          </a:p>
          <a:p>
            <a:pPr>
              <a:defRPr/>
            </a:pPr>
            <a:r>
              <a:rPr lang="en-GB" dirty="0"/>
              <a:t>Staff and students understand the importance of my role supporting students with their wellbeing.</a:t>
            </a:r>
          </a:p>
          <a:p>
            <a:pPr>
              <a:defRPr/>
            </a:pPr>
            <a:r>
              <a:rPr lang="en-GB" dirty="0"/>
              <a:t>Everybody talking a more active role in breaking the taboo surrounding mental health illness</a:t>
            </a:r>
          </a:p>
          <a:p>
            <a:pPr>
              <a:defRPr/>
            </a:pPr>
            <a:r>
              <a:rPr lang="en-GB" dirty="0"/>
              <a:t>This time last year we asked 108 students at random what they understood in relation to wellbeing only 8 students could provide some kind of response. This year we are in the process of collating feedback from the same number of students. Already from 70 responses I have 47 qualitative responses that discuss how we take care of our body and mind, </a:t>
            </a:r>
            <a:r>
              <a:rPr lang="en-GB" dirty="0" smtClean="0"/>
              <a:t>as well </a:t>
            </a:r>
            <a:r>
              <a:rPr lang="en-GB" dirty="0"/>
              <a:t>as attitudes towards others</a:t>
            </a:r>
          </a:p>
          <a:p>
            <a:pPr>
              <a:defRPr/>
            </a:pPr>
            <a:endParaRPr lang="en-GB" dirty="0"/>
          </a:p>
        </p:txBody>
      </p:sp>
      <p:pic>
        <p:nvPicPr>
          <p:cNvPr id="31748" name="Picture 2" descr="http://www.time-to-change.org.uk/sites/default/files/imce_uploads/nuneaton-academy-holly-matthews-competiti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250" y="5013176"/>
            <a:ext cx="4857750" cy="166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9" name="Picture 2" descr="See full size imag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6092825"/>
            <a:ext cx="1243013"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845024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b="1" dirty="0">
                <a:solidFill>
                  <a:schemeClr val="tx1"/>
                </a:solidFill>
              </a:rPr>
              <a:t>Why wanted to explore this</a:t>
            </a:r>
            <a:r>
              <a:rPr lang="en-GB" b="1" dirty="0">
                <a:solidFill>
                  <a:srgbClr val="911EA8"/>
                </a:solidFill>
              </a:rPr>
              <a:t/>
            </a:r>
            <a:br>
              <a:rPr lang="en-GB" b="1" dirty="0">
                <a:solidFill>
                  <a:srgbClr val="911EA8"/>
                </a:solidFill>
              </a:rPr>
            </a:br>
            <a:endParaRPr lang="en-GB" b="1" dirty="0">
              <a:solidFill>
                <a:srgbClr val="911EA8"/>
              </a:solidFill>
            </a:endParaRPr>
          </a:p>
        </p:txBody>
      </p:sp>
      <p:sp>
        <p:nvSpPr>
          <p:cNvPr id="3" name="Content Placeholder 2"/>
          <p:cNvSpPr>
            <a:spLocks noGrp="1"/>
          </p:cNvSpPr>
          <p:nvPr>
            <p:ph idx="1"/>
          </p:nvPr>
        </p:nvSpPr>
        <p:spPr>
          <a:xfrm>
            <a:off x="457200" y="1600200"/>
            <a:ext cx="7931150" cy="3773488"/>
          </a:xfrm>
        </p:spPr>
        <p:txBody>
          <a:bodyPr>
            <a:normAutofit fontScale="92500"/>
          </a:bodyPr>
          <a:lstStyle/>
          <a:p>
            <a:pPr>
              <a:defRPr/>
            </a:pPr>
            <a:r>
              <a:rPr lang="en-GB" dirty="0"/>
              <a:t> To generate greater awareness about mental wellbeing and to allow staff, students and local community to be more informed of how mental illness does not discriminate anyone and impacts on all areas of life.</a:t>
            </a:r>
          </a:p>
          <a:p>
            <a:pPr>
              <a:defRPr/>
            </a:pPr>
            <a:r>
              <a:rPr lang="en-GB" dirty="0"/>
              <a:t>To help </a:t>
            </a:r>
            <a:r>
              <a:rPr lang="en-GB" dirty="0" smtClean="0"/>
              <a:t>staff</a:t>
            </a:r>
            <a:r>
              <a:rPr lang="en-GB" dirty="0"/>
              <a:t>, </a:t>
            </a:r>
            <a:r>
              <a:rPr lang="en-GB" dirty="0" smtClean="0"/>
              <a:t>students </a:t>
            </a:r>
            <a:r>
              <a:rPr lang="en-GB" dirty="0"/>
              <a:t>and the </a:t>
            </a:r>
            <a:r>
              <a:rPr lang="en-GB" dirty="0" smtClean="0"/>
              <a:t>community </a:t>
            </a:r>
            <a:r>
              <a:rPr lang="en-GB" dirty="0"/>
              <a:t>to be able to talk openly about mental health in positive manner which would allow those with an illness to be able to access support they may need without feeling judged.</a:t>
            </a:r>
          </a:p>
          <a:p>
            <a:pPr>
              <a:defRPr/>
            </a:pPr>
            <a:r>
              <a:rPr lang="en-GB" dirty="0"/>
              <a:t>With a high level of students in our school experiencing mental health illness to help normalise their experiences</a:t>
            </a:r>
          </a:p>
          <a:p>
            <a:pPr>
              <a:defRPr/>
            </a:pPr>
            <a:endParaRPr lang="en-GB" dirty="0"/>
          </a:p>
        </p:txBody>
      </p:sp>
      <p:pic>
        <p:nvPicPr>
          <p:cNvPr id="32772" name="Picture 2" descr="See full size image">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5375" y="5380038"/>
            <a:ext cx="2235200" cy="1165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3" name="Picture 2" descr="See full size image">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3850" y="5888038"/>
            <a:ext cx="1223963" cy="65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596868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bwMode="auto">
          <a:xfrm>
            <a:off x="539750" y="1989138"/>
            <a:ext cx="8064500" cy="9350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0000"/>
          </a:bodyPr>
          <a:lstStyle/>
          <a:p>
            <a:r>
              <a:rPr lang="en-GB" altLang="en-US" sz="3600" b="1" dirty="0" smtClean="0">
                <a:solidFill>
                  <a:schemeClr val="tx1"/>
                </a:solidFill>
                <a:latin typeface="Arial" panose="020B0604020202020204" pitchFamily="34" charset="0"/>
              </a:rPr>
              <a:t>What we achieved and unexpected benefits/successes</a:t>
            </a:r>
            <a:r>
              <a:rPr lang="en-GB" altLang="en-US" sz="3600" b="1" dirty="0" smtClean="0">
                <a:solidFill>
                  <a:srgbClr val="911EA8"/>
                </a:solidFill>
                <a:latin typeface="Arial" panose="020B0604020202020204" pitchFamily="34" charset="0"/>
              </a:rPr>
              <a:t/>
            </a:r>
            <a:br>
              <a:rPr lang="en-GB" altLang="en-US" sz="3600" b="1" dirty="0" smtClean="0">
                <a:solidFill>
                  <a:srgbClr val="911EA8"/>
                </a:solidFill>
                <a:latin typeface="Arial" panose="020B0604020202020204" pitchFamily="34" charset="0"/>
              </a:rPr>
            </a:br>
            <a:endParaRPr lang="en-GB" altLang="en-US" sz="3600" b="1" dirty="0" smtClean="0">
              <a:solidFill>
                <a:srgbClr val="911EA8"/>
              </a:solidFill>
              <a:latin typeface="Arial" panose="020B0604020202020204" pitchFamily="34" charset="0"/>
            </a:endParaRPr>
          </a:p>
        </p:txBody>
      </p:sp>
      <p:sp>
        <p:nvSpPr>
          <p:cNvPr id="33795" name="TextBox 4"/>
          <p:cNvSpPr txBox="1">
            <a:spLocks noChangeArrowheads="1"/>
          </p:cNvSpPr>
          <p:nvPr/>
        </p:nvSpPr>
        <p:spPr bwMode="auto">
          <a:xfrm>
            <a:off x="193675" y="247650"/>
            <a:ext cx="280828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Verdana" panose="020B0604030504040204" pitchFamily="34" charset="0"/>
                <a:cs typeface="Arial" panose="020B0604020202020204" pitchFamily="34" charset="0"/>
              </a:defRPr>
            </a:lvl1pPr>
            <a:lvl2pPr marL="742950" indent="-285750" eaLnBrk="0" hangingPunct="0">
              <a:defRPr sz="1600">
                <a:solidFill>
                  <a:schemeClr val="tx1"/>
                </a:solidFill>
                <a:latin typeface="Verdana" panose="020B0604030504040204" pitchFamily="34" charset="0"/>
                <a:cs typeface="Arial" panose="020B0604020202020204" pitchFamily="34" charset="0"/>
              </a:defRPr>
            </a:lvl2pPr>
            <a:lvl3pPr marL="1143000" indent="-228600" eaLnBrk="0" hangingPunct="0">
              <a:defRPr sz="1600">
                <a:solidFill>
                  <a:schemeClr val="tx1"/>
                </a:solidFill>
                <a:latin typeface="Verdana" panose="020B0604030504040204" pitchFamily="34" charset="0"/>
                <a:cs typeface="Arial" panose="020B0604020202020204" pitchFamily="34" charset="0"/>
              </a:defRPr>
            </a:lvl3pPr>
            <a:lvl4pPr marL="1600200" indent="-228600" eaLnBrk="0" hangingPunct="0">
              <a:defRPr sz="1600">
                <a:solidFill>
                  <a:schemeClr val="tx1"/>
                </a:solidFill>
                <a:latin typeface="Verdana" panose="020B0604030504040204" pitchFamily="34" charset="0"/>
                <a:cs typeface="Arial" panose="020B0604020202020204" pitchFamily="34" charset="0"/>
              </a:defRPr>
            </a:lvl4pPr>
            <a:lvl5pPr marL="2057400" indent="-228600" eaLnBrk="0" hangingPunct="0">
              <a:defRPr sz="16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9pPr>
          </a:lstStyle>
          <a:p>
            <a:pPr eaLnBrk="1" hangingPunct="1"/>
            <a:r>
              <a:rPr lang="en-GB" altLang="en-US" dirty="0"/>
              <a:t>Students, staff and parents talking more openly about mental health issues.</a:t>
            </a:r>
          </a:p>
        </p:txBody>
      </p:sp>
      <p:sp>
        <p:nvSpPr>
          <p:cNvPr id="33796" name="TextBox 5"/>
          <p:cNvSpPr txBox="1">
            <a:spLocks noChangeArrowheads="1"/>
          </p:cNvSpPr>
          <p:nvPr/>
        </p:nvSpPr>
        <p:spPr bwMode="auto">
          <a:xfrm>
            <a:off x="6227763" y="109538"/>
            <a:ext cx="24479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Verdana" panose="020B0604030504040204" pitchFamily="34" charset="0"/>
                <a:cs typeface="Arial" panose="020B0604020202020204" pitchFamily="34" charset="0"/>
              </a:defRPr>
            </a:lvl1pPr>
            <a:lvl2pPr marL="742950" indent="-285750" eaLnBrk="0" hangingPunct="0">
              <a:defRPr sz="1600">
                <a:solidFill>
                  <a:schemeClr val="tx1"/>
                </a:solidFill>
                <a:latin typeface="Verdana" panose="020B0604030504040204" pitchFamily="34" charset="0"/>
                <a:cs typeface="Arial" panose="020B0604020202020204" pitchFamily="34" charset="0"/>
              </a:defRPr>
            </a:lvl2pPr>
            <a:lvl3pPr marL="1143000" indent="-228600" eaLnBrk="0" hangingPunct="0">
              <a:defRPr sz="1600">
                <a:solidFill>
                  <a:schemeClr val="tx1"/>
                </a:solidFill>
                <a:latin typeface="Verdana" panose="020B0604030504040204" pitchFamily="34" charset="0"/>
                <a:cs typeface="Arial" panose="020B0604020202020204" pitchFamily="34" charset="0"/>
              </a:defRPr>
            </a:lvl3pPr>
            <a:lvl4pPr marL="1600200" indent="-228600" eaLnBrk="0" hangingPunct="0">
              <a:defRPr sz="1600">
                <a:solidFill>
                  <a:schemeClr val="tx1"/>
                </a:solidFill>
                <a:latin typeface="Verdana" panose="020B0604030504040204" pitchFamily="34" charset="0"/>
                <a:cs typeface="Arial" panose="020B0604020202020204" pitchFamily="34" charset="0"/>
              </a:defRPr>
            </a:lvl4pPr>
            <a:lvl5pPr marL="2057400" indent="-228600" eaLnBrk="0" hangingPunct="0">
              <a:defRPr sz="16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9pPr>
          </a:lstStyle>
          <a:p>
            <a:pPr eaLnBrk="1" hangingPunct="1"/>
            <a:r>
              <a:rPr lang="en-GB" altLang="en-US" dirty="0"/>
              <a:t>Young carers have come forward in relation to supporting parent/s with a mental illness</a:t>
            </a:r>
          </a:p>
        </p:txBody>
      </p:sp>
      <p:sp>
        <p:nvSpPr>
          <p:cNvPr id="33797" name="TextBox 6"/>
          <p:cNvSpPr txBox="1">
            <a:spLocks noChangeArrowheads="1"/>
          </p:cNvSpPr>
          <p:nvPr/>
        </p:nvSpPr>
        <p:spPr bwMode="auto">
          <a:xfrm>
            <a:off x="19050" y="5097463"/>
            <a:ext cx="35274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Verdana" panose="020B0604030504040204" pitchFamily="34" charset="0"/>
                <a:cs typeface="Arial" panose="020B0604020202020204" pitchFamily="34" charset="0"/>
              </a:defRPr>
            </a:lvl1pPr>
            <a:lvl2pPr marL="742950" indent="-285750" eaLnBrk="0" hangingPunct="0">
              <a:defRPr sz="1600">
                <a:solidFill>
                  <a:schemeClr val="tx1"/>
                </a:solidFill>
                <a:latin typeface="Verdana" panose="020B0604030504040204" pitchFamily="34" charset="0"/>
                <a:cs typeface="Arial" panose="020B0604020202020204" pitchFamily="34" charset="0"/>
              </a:defRPr>
            </a:lvl2pPr>
            <a:lvl3pPr marL="1143000" indent="-228600" eaLnBrk="0" hangingPunct="0">
              <a:defRPr sz="1600">
                <a:solidFill>
                  <a:schemeClr val="tx1"/>
                </a:solidFill>
                <a:latin typeface="Verdana" panose="020B0604030504040204" pitchFamily="34" charset="0"/>
                <a:cs typeface="Arial" panose="020B0604020202020204" pitchFamily="34" charset="0"/>
              </a:defRPr>
            </a:lvl3pPr>
            <a:lvl4pPr marL="1600200" indent="-228600" eaLnBrk="0" hangingPunct="0">
              <a:defRPr sz="1600">
                <a:solidFill>
                  <a:schemeClr val="tx1"/>
                </a:solidFill>
                <a:latin typeface="Verdana" panose="020B0604030504040204" pitchFamily="34" charset="0"/>
                <a:cs typeface="Arial" panose="020B0604020202020204" pitchFamily="34" charset="0"/>
              </a:defRPr>
            </a:lvl4pPr>
            <a:lvl5pPr marL="2057400" indent="-228600" eaLnBrk="0" hangingPunct="0">
              <a:defRPr sz="16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9pPr>
          </a:lstStyle>
          <a:p>
            <a:pPr eaLnBrk="1" hangingPunct="1"/>
            <a:r>
              <a:rPr lang="en-GB" altLang="en-US" dirty="0"/>
              <a:t>Positive language associated with mental health with students, parents and teachers.</a:t>
            </a:r>
          </a:p>
        </p:txBody>
      </p:sp>
      <p:sp>
        <p:nvSpPr>
          <p:cNvPr id="33798" name="TextBox 7"/>
          <p:cNvSpPr txBox="1">
            <a:spLocks noChangeArrowheads="1"/>
          </p:cNvSpPr>
          <p:nvPr/>
        </p:nvSpPr>
        <p:spPr bwMode="auto">
          <a:xfrm>
            <a:off x="6881813" y="5097463"/>
            <a:ext cx="2232025"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Verdana" panose="020B0604030504040204" pitchFamily="34" charset="0"/>
                <a:cs typeface="Arial" panose="020B0604020202020204" pitchFamily="34" charset="0"/>
              </a:defRPr>
            </a:lvl1pPr>
            <a:lvl2pPr marL="742950" indent="-285750" eaLnBrk="0" hangingPunct="0">
              <a:defRPr sz="1600">
                <a:solidFill>
                  <a:schemeClr val="tx1"/>
                </a:solidFill>
                <a:latin typeface="Verdana" panose="020B0604030504040204" pitchFamily="34" charset="0"/>
                <a:cs typeface="Arial" panose="020B0604020202020204" pitchFamily="34" charset="0"/>
              </a:defRPr>
            </a:lvl2pPr>
            <a:lvl3pPr marL="1143000" indent="-228600" eaLnBrk="0" hangingPunct="0">
              <a:defRPr sz="1600">
                <a:solidFill>
                  <a:schemeClr val="tx1"/>
                </a:solidFill>
                <a:latin typeface="Verdana" panose="020B0604030504040204" pitchFamily="34" charset="0"/>
                <a:cs typeface="Arial" panose="020B0604020202020204" pitchFamily="34" charset="0"/>
              </a:defRPr>
            </a:lvl3pPr>
            <a:lvl4pPr marL="1600200" indent="-228600" eaLnBrk="0" hangingPunct="0">
              <a:defRPr sz="1600">
                <a:solidFill>
                  <a:schemeClr val="tx1"/>
                </a:solidFill>
                <a:latin typeface="Verdana" panose="020B0604030504040204" pitchFamily="34" charset="0"/>
                <a:cs typeface="Arial" panose="020B0604020202020204" pitchFamily="34" charset="0"/>
              </a:defRPr>
            </a:lvl4pPr>
            <a:lvl5pPr marL="2057400" indent="-228600" eaLnBrk="0" hangingPunct="0">
              <a:defRPr sz="16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9pPr>
          </a:lstStyle>
          <a:p>
            <a:pPr eaLnBrk="1" hangingPunct="1"/>
            <a:r>
              <a:rPr lang="en-GB" altLang="en-US" dirty="0"/>
              <a:t>A year on and the assemblies we delivered had a lasting impression with staff and students.</a:t>
            </a:r>
          </a:p>
        </p:txBody>
      </p:sp>
      <p:sp>
        <p:nvSpPr>
          <p:cNvPr id="33799" name="TextBox 8"/>
          <p:cNvSpPr txBox="1">
            <a:spLocks noChangeArrowheads="1"/>
          </p:cNvSpPr>
          <p:nvPr/>
        </p:nvSpPr>
        <p:spPr bwMode="auto">
          <a:xfrm>
            <a:off x="142875" y="1258888"/>
            <a:ext cx="32797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Verdana" panose="020B0604030504040204" pitchFamily="34" charset="0"/>
                <a:cs typeface="Arial" panose="020B0604020202020204" pitchFamily="34" charset="0"/>
              </a:defRPr>
            </a:lvl1pPr>
            <a:lvl2pPr marL="742950" indent="-285750" eaLnBrk="0" hangingPunct="0">
              <a:defRPr sz="1600">
                <a:solidFill>
                  <a:schemeClr val="tx1"/>
                </a:solidFill>
                <a:latin typeface="Verdana" panose="020B0604030504040204" pitchFamily="34" charset="0"/>
                <a:cs typeface="Arial" panose="020B0604020202020204" pitchFamily="34" charset="0"/>
              </a:defRPr>
            </a:lvl2pPr>
            <a:lvl3pPr marL="1143000" indent="-228600" eaLnBrk="0" hangingPunct="0">
              <a:defRPr sz="1600">
                <a:solidFill>
                  <a:schemeClr val="tx1"/>
                </a:solidFill>
                <a:latin typeface="Verdana" panose="020B0604030504040204" pitchFamily="34" charset="0"/>
                <a:cs typeface="Arial" panose="020B0604020202020204" pitchFamily="34" charset="0"/>
              </a:defRPr>
            </a:lvl3pPr>
            <a:lvl4pPr marL="1600200" indent="-228600" eaLnBrk="0" hangingPunct="0">
              <a:defRPr sz="1600">
                <a:solidFill>
                  <a:schemeClr val="tx1"/>
                </a:solidFill>
                <a:latin typeface="Verdana" panose="020B0604030504040204" pitchFamily="34" charset="0"/>
                <a:cs typeface="Arial" panose="020B0604020202020204" pitchFamily="34" charset="0"/>
              </a:defRPr>
            </a:lvl4pPr>
            <a:lvl5pPr marL="2057400" indent="-228600" eaLnBrk="0" hangingPunct="0">
              <a:defRPr sz="16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9pPr>
          </a:lstStyle>
          <a:p>
            <a:pPr eaLnBrk="1" hangingPunct="1"/>
            <a:r>
              <a:rPr lang="en-GB" altLang="en-US" dirty="0"/>
              <a:t>Sharing Time to Change message at a student voice network meeting</a:t>
            </a:r>
          </a:p>
        </p:txBody>
      </p:sp>
      <p:sp>
        <p:nvSpPr>
          <p:cNvPr id="33800" name="TextBox 9"/>
          <p:cNvSpPr txBox="1">
            <a:spLocks noChangeArrowheads="1"/>
          </p:cNvSpPr>
          <p:nvPr/>
        </p:nvSpPr>
        <p:spPr bwMode="auto">
          <a:xfrm>
            <a:off x="3708400" y="5283200"/>
            <a:ext cx="2951163"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Verdana" panose="020B0604030504040204" pitchFamily="34" charset="0"/>
                <a:cs typeface="Arial" panose="020B0604020202020204" pitchFamily="34" charset="0"/>
              </a:defRPr>
            </a:lvl1pPr>
            <a:lvl2pPr marL="742950" indent="-285750" eaLnBrk="0" hangingPunct="0">
              <a:defRPr sz="1600">
                <a:solidFill>
                  <a:schemeClr val="tx1"/>
                </a:solidFill>
                <a:latin typeface="Verdana" panose="020B0604030504040204" pitchFamily="34" charset="0"/>
                <a:cs typeface="Arial" panose="020B0604020202020204" pitchFamily="34" charset="0"/>
              </a:defRPr>
            </a:lvl2pPr>
            <a:lvl3pPr marL="1143000" indent="-228600" eaLnBrk="0" hangingPunct="0">
              <a:defRPr sz="1600">
                <a:solidFill>
                  <a:schemeClr val="tx1"/>
                </a:solidFill>
                <a:latin typeface="Verdana" panose="020B0604030504040204" pitchFamily="34" charset="0"/>
                <a:cs typeface="Arial" panose="020B0604020202020204" pitchFamily="34" charset="0"/>
              </a:defRPr>
            </a:lvl3pPr>
            <a:lvl4pPr marL="1600200" indent="-228600" eaLnBrk="0" hangingPunct="0">
              <a:defRPr sz="1600">
                <a:solidFill>
                  <a:schemeClr val="tx1"/>
                </a:solidFill>
                <a:latin typeface="Verdana" panose="020B0604030504040204" pitchFamily="34" charset="0"/>
                <a:cs typeface="Arial" panose="020B0604020202020204" pitchFamily="34" charset="0"/>
              </a:defRPr>
            </a:lvl4pPr>
            <a:lvl5pPr marL="2057400" indent="-228600" eaLnBrk="0" hangingPunct="0">
              <a:defRPr sz="16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9pPr>
          </a:lstStyle>
          <a:p>
            <a:pPr eaLnBrk="1" hangingPunct="1"/>
            <a:r>
              <a:rPr lang="en-GB" altLang="en-US" dirty="0"/>
              <a:t>From this we have developed a strong student leader well-being group. New challenges are being accepted by students.</a:t>
            </a:r>
          </a:p>
        </p:txBody>
      </p:sp>
      <p:sp>
        <p:nvSpPr>
          <p:cNvPr id="33801" name="TextBox 10"/>
          <p:cNvSpPr txBox="1">
            <a:spLocks noChangeArrowheads="1"/>
          </p:cNvSpPr>
          <p:nvPr/>
        </p:nvSpPr>
        <p:spPr bwMode="auto">
          <a:xfrm>
            <a:off x="3422650" y="242888"/>
            <a:ext cx="2376488"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Verdana" panose="020B0604030504040204" pitchFamily="34" charset="0"/>
                <a:cs typeface="Arial" panose="020B0604020202020204" pitchFamily="34" charset="0"/>
              </a:defRPr>
            </a:lvl1pPr>
            <a:lvl2pPr marL="742950" indent="-285750" eaLnBrk="0" hangingPunct="0">
              <a:defRPr sz="1600">
                <a:solidFill>
                  <a:schemeClr val="tx1"/>
                </a:solidFill>
                <a:latin typeface="Verdana" panose="020B0604030504040204" pitchFamily="34" charset="0"/>
                <a:cs typeface="Arial" panose="020B0604020202020204" pitchFamily="34" charset="0"/>
              </a:defRPr>
            </a:lvl2pPr>
            <a:lvl3pPr marL="1143000" indent="-228600" eaLnBrk="0" hangingPunct="0">
              <a:defRPr sz="1600">
                <a:solidFill>
                  <a:schemeClr val="tx1"/>
                </a:solidFill>
                <a:latin typeface="Verdana" panose="020B0604030504040204" pitchFamily="34" charset="0"/>
                <a:cs typeface="Arial" panose="020B0604020202020204" pitchFamily="34" charset="0"/>
              </a:defRPr>
            </a:lvl3pPr>
            <a:lvl4pPr marL="1600200" indent="-228600" eaLnBrk="0" hangingPunct="0">
              <a:defRPr sz="1600">
                <a:solidFill>
                  <a:schemeClr val="tx1"/>
                </a:solidFill>
                <a:latin typeface="Verdana" panose="020B0604030504040204" pitchFamily="34" charset="0"/>
                <a:cs typeface="Arial" panose="020B0604020202020204" pitchFamily="34" charset="0"/>
              </a:defRPr>
            </a:lvl4pPr>
            <a:lvl5pPr marL="2057400" indent="-228600" eaLnBrk="0" hangingPunct="0">
              <a:defRPr sz="16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9pPr>
          </a:lstStyle>
          <a:p>
            <a:pPr eaLnBrk="1" hangingPunct="1"/>
            <a:r>
              <a:rPr lang="en-GB" altLang="en-US"/>
              <a:t>Student and parent feedback given to Head Teacher to say how effectively the issues of mental health have been addressed.</a:t>
            </a:r>
          </a:p>
        </p:txBody>
      </p:sp>
      <p:pic>
        <p:nvPicPr>
          <p:cNvPr id="33802" name="Picture 2" descr="See full size image">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6021388"/>
            <a:ext cx="1223962" cy="65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803" name="Picture 4" descr="http://www.nuneaton-news.co.uk/imagelibrary/Client%20Images/Client00004/ResizeCache/00634000/00634354%20-%20250x188.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89275" y="3148013"/>
            <a:ext cx="3138488" cy="2071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804" name="Picture 7" descr="C:\Users\Rachael\Pictures\2013-10-28\843.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0700" y="3232150"/>
            <a:ext cx="2152650"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805" name="TextBox 11"/>
          <p:cNvSpPr txBox="1">
            <a:spLocks noChangeArrowheads="1"/>
          </p:cNvSpPr>
          <p:nvPr/>
        </p:nvSpPr>
        <p:spPr bwMode="auto">
          <a:xfrm>
            <a:off x="6659563" y="1476375"/>
            <a:ext cx="20161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Verdana" panose="020B0604030504040204" pitchFamily="34" charset="0"/>
                <a:cs typeface="Arial" panose="020B0604020202020204" pitchFamily="34" charset="0"/>
              </a:defRPr>
            </a:lvl1pPr>
            <a:lvl2pPr marL="742950" indent="-285750" eaLnBrk="0" hangingPunct="0">
              <a:defRPr sz="1600">
                <a:solidFill>
                  <a:schemeClr val="tx1"/>
                </a:solidFill>
                <a:latin typeface="Verdana" panose="020B0604030504040204" pitchFamily="34" charset="0"/>
                <a:cs typeface="Arial" panose="020B0604020202020204" pitchFamily="34" charset="0"/>
              </a:defRPr>
            </a:lvl2pPr>
            <a:lvl3pPr marL="1143000" indent="-228600" eaLnBrk="0" hangingPunct="0">
              <a:defRPr sz="1600">
                <a:solidFill>
                  <a:schemeClr val="tx1"/>
                </a:solidFill>
                <a:latin typeface="Verdana" panose="020B0604030504040204" pitchFamily="34" charset="0"/>
                <a:cs typeface="Arial" panose="020B0604020202020204" pitchFamily="34" charset="0"/>
              </a:defRPr>
            </a:lvl3pPr>
            <a:lvl4pPr marL="1600200" indent="-228600" eaLnBrk="0" hangingPunct="0">
              <a:defRPr sz="1600">
                <a:solidFill>
                  <a:schemeClr val="tx1"/>
                </a:solidFill>
                <a:latin typeface="Verdana" panose="020B0604030504040204" pitchFamily="34" charset="0"/>
                <a:cs typeface="Arial" panose="020B0604020202020204" pitchFamily="34" charset="0"/>
              </a:defRPr>
            </a:lvl4pPr>
            <a:lvl5pPr marL="2057400" indent="-228600" eaLnBrk="0" hangingPunct="0">
              <a:defRPr sz="16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9pPr>
          </a:lstStyle>
          <a:p>
            <a:pPr eaLnBrk="1" hangingPunct="1"/>
            <a:r>
              <a:rPr lang="en-GB" altLang="en-US" dirty="0"/>
              <a:t>National/Local news</a:t>
            </a:r>
          </a:p>
        </p:txBody>
      </p:sp>
      <p:pic>
        <p:nvPicPr>
          <p:cNvPr id="33806" name="Picture 10"/>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29388" y="3224213"/>
            <a:ext cx="2278062" cy="188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807" name="TextBox 13"/>
          <p:cNvSpPr txBox="1">
            <a:spLocks noChangeArrowheads="1"/>
          </p:cNvSpPr>
          <p:nvPr/>
        </p:nvSpPr>
        <p:spPr bwMode="auto">
          <a:xfrm>
            <a:off x="1979613" y="6116638"/>
            <a:ext cx="122396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Verdana" panose="020B0604030504040204" pitchFamily="34" charset="0"/>
                <a:cs typeface="Arial" panose="020B0604020202020204" pitchFamily="34" charset="0"/>
              </a:defRPr>
            </a:lvl1pPr>
            <a:lvl2pPr marL="742950" indent="-285750" eaLnBrk="0" hangingPunct="0">
              <a:defRPr sz="1600">
                <a:solidFill>
                  <a:schemeClr val="tx1"/>
                </a:solidFill>
                <a:latin typeface="Verdana" panose="020B0604030504040204" pitchFamily="34" charset="0"/>
                <a:cs typeface="Arial" panose="020B0604020202020204" pitchFamily="34" charset="0"/>
              </a:defRPr>
            </a:lvl2pPr>
            <a:lvl3pPr marL="1143000" indent="-228600" eaLnBrk="0" hangingPunct="0">
              <a:defRPr sz="1600">
                <a:solidFill>
                  <a:schemeClr val="tx1"/>
                </a:solidFill>
                <a:latin typeface="Verdana" panose="020B0604030504040204" pitchFamily="34" charset="0"/>
                <a:cs typeface="Arial" panose="020B0604020202020204" pitchFamily="34" charset="0"/>
              </a:defRPr>
            </a:lvl3pPr>
            <a:lvl4pPr marL="1600200" indent="-228600" eaLnBrk="0" hangingPunct="0">
              <a:defRPr sz="1600">
                <a:solidFill>
                  <a:schemeClr val="tx1"/>
                </a:solidFill>
                <a:latin typeface="Verdana" panose="020B0604030504040204" pitchFamily="34" charset="0"/>
                <a:cs typeface="Arial" panose="020B0604020202020204" pitchFamily="34" charset="0"/>
              </a:defRPr>
            </a:lvl4pPr>
            <a:lvl5pPr marL="2057400" indent="-228600" eaLnBrk="0" hangingPunct="0">
              <a:defRPr sz="16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Verdana" panose="020B0604030504040204" pitchFamily="34" charset="0"/>
                <a:cs typeface="Arial" panose="020B0604020202020204" pitchFamily="34" charset="0"/>
              </a:defRPr>
            </a:lvl9pPr>
          </a:lstStyle>
          <a:p>
            <a:pPr eaLnBrk="1" hangingPunct="1"/>
            <a:r>
              <a:rPr lang="en-GB" altLang="en-US"/>
              <a:t>223 pledges</a:t>
            </a:r>
          </a:p>
        </p:txBody>
      </p:sp>
    </p:spTree>
    <p:extLst>
      <p:ext uri="{BB962C8B-B14F-4D97-AF65-F5344CB8AC3E}">
        <p14:creationId xmlns:p14="http://schemas.microsoft.com/office/powerpoint/2010/main" val="35495086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a:t>
            </a:r>
            <a:endParaRPr lang="en-GB" dirty="0"/>
          </a:p>
        </p:txBody>
      </p:sp>
      <p:sp>
        <p:nvSpPr>
          <p:cNvPr id="3" name="Content Placeholder 2"/>
          <p:cNvSpPr>
            <a:spLocks noGrp="1"/>
          </p:cNvSpPr>
          <p:nvPr>
            <p:ph idx="1"/>
          </p:nvPr>
        </p:nvSpPr>
        <p:spPr/>
        <p:txBody>
          <a:bodyPr/>
          <a:lstStyle/>
          <a:p>
            <a:pPr marL="0" indent="0">
              <a:buNone/>
            </a:pPr>
            <a:r>
              <a:rPr lang="en-GB" sz="2600" u="sng" dirty="0" smtClean="0"/>
              <a:t>Individual level</a:t>
            </a:r>
          </a:p>
          <a:p>
            <a:endParaRPr lang="en-GB" dirty="0" smtClean="0"/>
          </a:p>
          <a:p>
            <a:r>
              <a:rPr lang="en-GB" dirty="0" smtClean="0"/>
              <a:t>Health</a:t>
            </a:r>
          </a:p>
          <a:p>
            <a:r>
              <a:rPr lang="en-GB" dirty="0" smtClean="0"/>
              <a:t>Support/ carers/ professional</a:t>
            </a:r>
          </a:p>
          <a:p>
            <a:r>
              <a:rPr lang="en-GB" dirty="0" smtClean="0"/>
              <a:t>Wellbeing</a:t>
            </a:r>
          </a:p>
          <a:p>
            <a:r>
              <a:rPr lang="en-GB" dirty="0" smtClean="0"/>
              <a:t>Relationships</a:t>
            </a:r>
          </a:p>
          <a:p>
            <a:r>
              <a:rPr lang="en-GB" dirty="0" smtClean="0"/>
              <a:t>Study progression</a:t>
            </a:r>
          </a:p>
          <a:p>
            <a:endParaRPr lang="en-GB" dirty="0"/>
          </a:p>
          <a:p>
            <a:pPr marL="0" indent="0">
              <a:buNone/>
            </a:pPr>
            <a:r>
              <a:rPr lang="en-GB" sz="2600" u="sng" dirty="0"/>
              <a:t>Social level</a:t>
            </a:r>
          </a:p>
          <a:p>
            <a:r>
              <a:rPr lang="en-GB" dirty="0" smtClean="0"/>
              <a:t>?</a:t>
            </a:r>
            <a:endParaRPr lang="en-GB" dirty="0"/>
          </a:p>
        </p:txBody>
      </p:sp>
    </p:spTree>
    <p:extLst>
      <p:ext uri="{BB962C8B-B14F-4D97-AF65-F5344CB8AC3E}">
        <p14:creationId xmlns:p14="http://schemas.microsoft.com/office/powerpoint/2010/main" val="206589013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Q&amp;A</a:t>
            </a:r>
            <a:endParaRPr lang="en-GB" dirty="0"/>
          </a:p>
        </p:txBody>
      </p:sp>
      <p:sp>
        <p:nvSpPr>
          <p:cNvPr id="3" name="Content Placeholder 2"/>
          <p:cNvSpPr>
            <a:spLocks noGrp="1"/>
          </p:cNvSpPr>
          <p:nvPr>
            <p:ph idx="1"/>
          </p:nvPr>
        </p:nvSpPr>
        <p:spPr>
          <a:xfrm>
            <a:off x="457200" y="1600200"/>
            <a:ext cx="8229600" cy="3989040"/>
          </a:xfrm>
        </p:spPr>
        <p:txBody>
          <a:bodyPr/>
          <a:lstStyle/>
          <a:p>
            <a:r>
              <a:rPr lang="en-GB" smtClean="0"/>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a:t>
            </a:r>
          </a:p>
        </p:txBody>
      </p:sp>
      <p:sp>
        <p:nvSpPr>
          <p:cNvPr id="3" name="Content Placeholder 2"/>
          <p:cNvSpPr>
            <a:spLocks noGrp="1"/>
          </p:cNvSpPr>
          <p:nvPr>
            <p:ph idx="1"/>
          </p:nvPr>
        </p:nvSpPr>
        <p:spPr/>
        <p:txBody>
          <a:bodyPr/>
          <a:lstStyle/>
          <a:p>
            <a:r>
              <a:rPr lang="en-GB" dirty="0"/>
              <a:t>CYP Programme South East Region Launch Event. Sue Baker Director of Time to </a:t>
            </a:r>
            <a:r>
              <a:rPr lang="en-GB" dirty="0" smtClean="0"/>
              <a:t>Change accessed on </a:t>
            </a:r>
            <a:r>
              <a:rPr lang="en-GB" smtClean="0">
                <a:hlinkClick r:id="rId2"/>
              </a:rPr>
              <a:t>https</a:t>
            </a:r>
            <a:r>
              <a:rPr lang="en-GB">
                <a:hlinkClick r:id="rId2"/>
              </a:rPr>
              <a:t>://</a:t>
            </a:r>
            <a:r>
              <a:rPr lang="en-GB" smtClean="0">
                <a:hlinkClick r:id="rId2"/>
              </a:rPr>
              <a:t>www.time-to-change.org.uk/sites/default/files/launch%20presentation.ppt</a:t>
            </a:r>
            <a:endParaRPr lang="en-GB" dirty="0" smtClean="0"/>
          </a:p>
          <a:p>
            <a:endParaRPr lang="en-GB" dirty="0"/>
          </a:p>
        </p:txBody>
      </p:sp>
    </p:spTree>
    <p:extLst>
      <p:ext uri="{BB962C8B-B14F-4D97-AF65-F5344CB8AC3E}">
        <p14:creationId xmlns:p14="http://schemas.microsoft.com/office/powerpoint/2010/main" val="234983433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828</TotalTime>
  <Words>2040</Words>
  <Application>Microsoft Office PowerPoint</Application>
  <PresentationFormat>On-screen Show (4:3)</PresentationFormat>
  <Paragraphs>251</Paragraphs>
  <Slides>28</Slides>
  <Notes>6</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28</vt:i4>
      </vt:variant>
    </vt:vector>
  </HeadingPairs>
  <TitlesOfParts>
    <vt:vector size="35" baseType="lpstr">
      <vt:lpstr>Arial</vt:lpstr>
      <vt:lpstr>Calibri</vt:lpstr>
      <vt:lpstr>Frutiger</vt:lpstr>
      <vt:lpstr>Symbol</vt:lpstr>
      <vt:lpstr>Verdana</vt:lpstr>
      <vt:lpstr>Clarity</vt:lpstr>
      <vt:lpstr>Picture</vt:lpstr>
      <vt:lpstr>PowerPoint Presentation</vt:lpstr>
      <vt:lpstr>Contents</vt:lpstr>
      <vt:lpstr>Children and Young Peoples Mental Health</vt:lpstr>
      <vt:lpstr>Time to Change (TTC) 2009  </vt:lpstr>
      <vt:lpstr>PowerPoint Presentation</vt:lpstr>
      <vt:lpstr>PowerPoint Presentation</vt:lpstr>
      <vt:lpstr>PowerPoint Presentation</vt:lpstr>
      <vt:lpstr>PowerPoint Presentation</vt:lpstr>
      <vt:lpstr>Impact?</vt:lpstr>
      <vt:lpstr>  Specialist Community Practitioner NHS Trust</vt:lpstr>
      <vt:lpstr>Why `Time to Change`</vt:lpstr>
      <vt:lpstr>Impact on the School</vt:lpstr>
      <vt:lpstr>THE DIFFERENCE THIS HAS MADE </vt:lpstr>
      <vt:lpstr>Time to Change resources</vt:lpstr>
      <vt:lpstr>Time to Change resources</vt:lpstr>
      <vt:lpstr>Strategies for support</vt:lpstr>
      <vt:lpstr>The impact on support for Young People </vt:lpstr>
      <vt:lpstr>Impact?</vt:lpstr>
      <vt:lpstr> Wellbeing Worker  Nuneaton Academy </vt:lpstr>
      <vt:lpstr>The Challenge </vt:lpstr>
      <vt:lpstr>How Students from the Nuneaton Academy got involved</vt:lpstr>
      <vt:lpstr>Experience of the wellbeing worker involved in the campaign </vt:lpstr>
      <vt:lpstr>How its impacted on the workers work</vt:lpstr>
      <vt:lpstr>Why wanted to explore this </vt:lpstr>
      <vt:lpstr>What we achieved and unexpected benefits/successes </vt:lpstr>
      <vt:lpstr>Impact?</vt:lpstr>
      <vt:lpstr>Q&amp;A</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Diola Bijlhout</cp:lastModifiedBy>
  <cp:revision>71</cp:revision>
  <dcterms:created xsi:type="dcterms:W3CDTF">2014-09-13T13:55:51Z</dcterms:created>
  <dcterms:modified xsi:type="dcterms:W3CDTF">2017-08-13T16:28:15Z</dcterms:modified>
</cp:coreProperties>
</file>