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D56FFE-848E-5A15-B1DB-D17DBC981D36}" v="12" dt="2026-07-10T14:47:17.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995" autoAdjust="0"/>
    <p:restoredTop sz="94660"/>
  </p:normalViewPr>
  <p:slideViewPr>
    <p:cSldViewPr snapToGrid="0">
      <p:cViewPr varScale="1">
        <p:scale>
          <a:sx n="82" d="100"/>
          <a:sy n="82" d="100"/>
        </p:scale>
        <p:origin x="-66" y="-159"/>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940ABC-BB2F-4D69-8193-AA086B43436C}" type="datetimeFigureOut">
              <a:rPr lang="en-GB" smtClean="0"/>
              <a:pPr/>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FB1A56-32AD-4994-ADA8-71CA8B767A97}" type="slidenum">
              <a:rPr lang="en-GB" smtClean="0"/>
              <a:pPr/>
              <a:t>‹#›</a:t>
            </a:fld>
            <a:endParaRPr lang="en-GB"/>
          </a:p>
        </p:txBody>
      </p:sp>
    </p:spTree>
    <p:extLst>
      <p:ext uri="{BB962C8B-B14F-4D97-AF65-F5344CB8AC3E}">
        <p14:creationId xmlns:p14="http://schemas.microsoft.com/office/powerpoint/2010/main" xmlns="" val="2832432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the developmental problems of Isaac are discussed based on Attachment Theory by John Bowlby. Isaac is a four-year-old child enrolled at a Children’s Centre in London, who has had to face many challenges in his young life, such as disruption in childcare arrangements, maternal post-natal depression and lack of support networks. The centre staff has noted that Isaac is withdrawn, has difficulty in separating from his mother and shows signs of delay in language development. Such behaviour indicates emotional and social developmental challenges. Attachment Theory is ideal in this situation as it focuses on how early caregiver-child relationships affect the child's emotional wellbeing and social skills (Holmes, 2022).</a:t>
            </a:r>
          </a:p>
        </p:txBody>
      </p:sp>
      <p:sp>
        <p:nvSpPr>
          <p:cNvPr id="4" name="Slide Number Placeholder 3"/>
          <p:cNvSpPr>
            <a:spLocks noGrp="1"/>
          </p:cNvSpPr>
          <p:nvPr>
            <p:ph type="sldNum" sz="quarter" idx="5"/>
          </p:nvPr>
        </p:nvSpPr>
        <p:spPr/>
        <p:txBody>
          <a:bodyPr/>
          <a:lstStyle/>
          <a:p>
            <a:fld id="{80FB1A56-32AD-4994-ADA8-71CA8B767A97}" type="slidenum">
              <a:rPr lang="en-GB" smtClean="0"/>
              <a:pPr/>
              <a:t>2</a:t>
            </a:fld>
            <a:endParaRPr lang="en-GB"/>
          </a:p>
        </p:txBody>
      </p:sp>
    </p:spTree>
    <p:extLst>
      <p:ext uri="{BB962C8B-B14F-4D97-AF65-F5344CB8AC3E}">
        <p14:creationId xmlns:p14="http://schemas.microsoft.com/office/powerpoint/2010/main" xmlns="" val="329431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Bowlby’s Attachment Theory states that children form emotional attachments with their primary caretakers when they are young. These interactions offer children a sense of security and emotional trust. When parents attend to their children's emotional and physical needs, there is an establishment of secure attachment, which encourages exploration and socialization among children. On the other hand, failure to provide consistency or lack of physical presence from parents can cause insecure attachment and increase anxiety and emotional problems. John Bowlby also came up with the idea of the internal working model, whereby a child's attachment pattern will affect how the child views themselves and others throughout their lifetime. The theory is especially relevant in the case of Isaac since his family background might have shaped his attachment relationships (Holmes, 2022; Cassidy, 2021).</a:t>
            </a:r>
          </a:p>
        </p:txBody>
      </p:sp>
      <p:sp>
        <p:nvSpPr>
          <p:cNvPr id="4" name="Slide Number Placeholder 3"/>
          <p:cNvSpPr>
            <a:spLocks noGrp="1"/>
          </p:cNvSpPr>
          <p:nvPr>
            <p:ph type="sldNum" sz="quarter" idx="5"/>
          </p:nvPr>
        </p:nvSpPr>
        <p:spPr/>
        <p:txBody>
          <a:bodyPr/>
          <a:lstStyle/>
          <a:p>
            <a:fld id="{80FB1A56-32AD-4994-ADA8-71CA8B767A97}" type="slidenum">
              <a:rPr lang="en-GB" smtClean="0"/>
              <a:pPr/>
              <a:t>3</a:t>
            </a:fld>
            <a:endParaRPr lang="en-GB"/>
          </a:p>
        </p:txBody>
      </p:sp>
    </p:spTree>
    <p:extLst>
      <p:ext uri="{BB962C8B-B14F-4D97-AF65-F5344CB8AC3E}">
        <p14:creationId xmlns:p14="http://schemas.microsoft.com/office/powerpoint/2010/main" xmlns="" val="706648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Attachment Theory of Bowlby is able to account for many of Isaac's behaviours. His tendency to be distressed when separated from his mother might reflect insecure attachment, which usually occurs when children receive care inconsistently. The depression of Isaac's mother postnatally could have resulted in limited emotional availability on her part that would not have allowed Isaac to form secure attachments. Moreover, Isaac faced disruptions in childcare following a family relocation. All these factors might serve to explain Isaac's withdrawal and avoidance of group activity and delay in the development of language. Thus, the Attachment Theory can help understand the impact of childhood experiences on Isaac's psychological well-being, social abilities and communicative skills (Cassidy, 2021; Holmes, 2022; Law et al., 2021).</a:t>
            </a:r>
          </a:p>
        </p:txBody>
      </p:sp>
      <p:sp>
        <p:nvSpPr>
          <p:cNvPr id="4" name="Slide Number Placeholder 3"/>
          <p:cNvSpPr>
            <a:spLocks noGrp="1"/>
          </p:cNvSpPr>
          <p:nvPr>
            <p:ph type="sldNum" sz="quarter" idx="5"/>
          </p:nvPr>
        </p:nvSpPr>
        <p:spPr/>
        <p:txBody>
          <a:bodyPr/>
          <a:lstStyle/>
          <a:p>
            <a:fld id="{80FB1A56-32AD-4994-ADA8-71CA8B767A97}" type="slidenum">
              <a:rPr lang="en-GB" smtClean="0"/>
              <a:pPr/>
              <a:t>4</a:t>
            </a:fld>
            <a:endParaRPr lang="en-GB"/>
          </a:p>
        </p:txBody>
      </p:sp>
    </p:spTree>
    <p:extLst>
      <p:ext uri="{BB962C8B-B14F-4D97-AF65-F5344CB8AC3E}">
        <p14:creationId xmlns:p14="http://schemas.microsoft.com/office/powerpoint/2010/main" xmlns="" val="3504090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development of Isaac can be considered through two perspectives, nature and environment. Nature is composed of genetics, temperament, early brain development, which affect the way the children react emotionally and </a:t>
            </a:r>
            <a:r>
              <a:rPr lang="en-GB" dirty="0" err="1"/>
              <a:t>behaviorally</a:t>
            </a:r>
            <a:r>
              <a:rPr lang="en-GB" dirty="0"/>
              <a:t>. However, nurture is especially important in case of Isaac since he could be affected by his mother’s post-natal depression, poor childcare arrangement and few social activities. It would decrease the risk and ensure proper development of a child. Contemporary developmental psychology suggests that the results of children depend on the interaction of biological features and environmental conditions and not the features themselves (Shonkoff et al., 2021; NICE, 2022).</a:t>
            </a:r>
          </a:p>
        </p:txBody>
      </p:sp>
      <p:sp>
        <p:nvSpPr>
          <p:cNvPr id="4" name="Slide Number Placeholder 3"/>
          <p:cNvSpPr>
            <a:spLocks noGrp="1"/>
          </p:cNvSpPr>
          <p:nvPr>
            <p:ph type="sldNum" sz="quarter" idx="5"/>
          </p:nvPr>
        </p:nvSpPr>
        <p:spPr/>
        <p:txBody>
          <a:bodyPr/>
          <a:lstStyle/>
          <a:p>
            <a:fld id="{80FB1A56-32AD-4994-ADA8-71CA8B767A97}" type="slidenum">
              <a:rPr lang="en-GB" smtClean="0"/>
              <a:pPr/>
              <a:t>5</a:t>
            </a:fld>
            <a:endParaRPr lang="en-GB"/>
          </a:p>
        </p:txBody>
      </p:sp>
    </p:spTree>
    <p:extLst>
      <p:ext uri="{BB962C8B-B14F-4D97-AF65-F5344CB8AC3E}">
        <p14:creationId xmlns:p14="http://schemas.microsoft.com/office/powerpoint/2010/main" xmlns="" val="4218034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Attachment Theory by Bowlby, a number of intervention strategies could be recommended for Isaac. Firstly, the appointment of a key worker at the Children's Centre would allow Isaac to form a relationship based on trust with a known adult, giving him more security. Second, learning through play would provide Isaac with an opportunity to develop communication skills, build confidence and interact with other children. Language-based activities such as reading books together, singing songs and talking about them could help develop his speech and language. Emotional regulation strategies, such as the use of visual emotion cards and calming spots, could assist Isaac in expressing and coping with his emotions. Moreover, regular contact with his mother is important for providing Isaac with a consistent approach in his home environment as well as in the early years setting (Bruce, 2021; Law et al., 2021; Department for Education, 2023).</a:t>
            </a:r>
          </a:p>
        </p:txBody>
      </p:sp>
      <p:sp>
        <p:nvSpPr>
          <p:cNvPr id="4" name="Slide Number Placeholder 3"/>
          <p:cNvSpPr>
            <a:spLocks noGrp="1"/>
          </p:cNvSpPr>
          <p:nvPr>
            <p:ph type="sldNum" sz="quarter" idx="5"/>
          </p:nvPr>
        </p:nvSpPr>
        <p:spPr/>
        <p:txBody>
          <a:bodyPr/>
          <a:lstStyle/>
          <a:p>
            <a:fld id="{80FB1A56-32AD-4994-ADA8-71CA8B767A97}" type="slidenum">
              <a:rPr lang="en-GB" smtClean="0"/>
              <a:pPr/>
              <a:t>6</a:t>
            </a:fld>
            <a:endParaRPr lang="en-GB"/>
          </a:p>
        </p:txBody>
      </p:sp>
    </p:spTree>
    <p:extLst>
      <p:ext uri="{BB962C8B-B14F-4D97-AF65-F5344CB8AC3E}">
        <p14:creationId xmlns:p14="http://schemas.microsoft.com/office/powerpoint/2010/main" xmlns="" val="879976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needs of Isaac cannot be covered by just the efforts of one professional alone; hence, a multidisciplinary approach is required. The Early Years Practitioners could observe his behaviour on a daily basis and use the same support mechanisms consistently. Speech and Language Therapists could evaluate his delayed speech and provide treatment for improved communication. The Health Visitors could monitor his progress and at the same time take care of his mother’s welfare. Considering the fact that the postnatal depression experienced by his mother could affect his parenting and attachment, it is necessary to refer him to health or mental health services. Effective communication amongst professionals and the family will ensure consistency and coordination of the interventions (Department for Education, 2023; NICE, 2022; NHS England, 2023).</a:t>
            </a:r>
          </a:p>
        </p:txBody>
      </p:sp>
      <p:sp>
        <p:nvSpPr>
          <p:cNvPr id="4" name="Slide Number Placeholder 3"/>
          <p:cNvSpPr>
            <a:spLocks noGrp="1"/>
          </p:cNvSpPr>
          <p:nvPr>
            <p:ph type="sldNum" sz="quarter" idx="5"/>
          </p:nvPr>
        </p:nvSpPr>
        <p:spPr/>
        <p:txBody>
          <a:bodyPr/>
          <a:lstStyle/>
          <a:p>
            <a:fld id="{80FB1A56-32AD-4994-ADA8-71CA8B767A97}" type="slidenum">
              <a:rPr lang="en-GB" smtClean="0"/>
              <a:pPr/>
              <a:t>7</a:t>
            </a:fld>
            <a:endParaRPr lang="en-GB"/>
          </a:p>
        </p:txBody>
      </p:sp>
    </p:spTree>
    <p:extLst>
      <p:ext uri="{BB962C8B-B14F-4D97-AF65-F5344CB8AC3E}">
        <p14:creationId xmlns:p14="http://schemas.microsoft.com/office/powerpoint/2010/main" xmlns="" val="906873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Attachment Theory by Bowlby is one of the most renowned theories in the field of child development because it demonstrates the significance of having a secure relationship during childhood in ensuring emotional well-being and proper social development. This theory has greatly impacted early years practice by promoting attachment-focused intervention and family-</a:t>
            </a:r>
            <a:r>
              <a:rPr lang="en-GB" dirty="0" err="1"/>
              <a:t>centered</a:t>
            </a:r>
            <a:r>
              <a:rPr lang="en-GB" dirty="0"/>
              <a:t> support. Nevertheless, there are several limitations of this theory. Firstly, there was an immense focus on the role of the mother in the Attachment Theory while current research acknowledges that secure attachment can be developed with the father, grandparents and even other caregivers. Secondly, this theory has been criticized for not taking cultural differences into account as there are various caregiving practices that vary between societies. Thirdly, current developmental psychology acknowledges that many factors affect the outcome of a child including education, peer relationships and community environment. Regardless of these limitations, this theory has immense relevance in terms of understanding the situation of Isaac (Cassidy, 2021; Keller, 2022; Rutter, 2021).</a:t>
            </a:r>
          </a:p>
        </p:txBody>
      </p:sp>
      <p:sp>
        <p:nvSpPr>
          <p:cNvPr id="4" name="Slide Number Placeholder 3"/>
          <p:cNvSpPr>
            <a:spLocks noGrp="1"/>
          </p:cNvSpPr>
          <p:nvPr>
            <p:ph type="sldNum" sz="quarter" idx="5"/>
          </p:nvPr>
        </p:nvSpPr>
        <p:spPr/>
        <p:txBody>
          <a:bodyPr/>
          <a:lstStyle/>
          <a:p>
            <a:fld id="{80FB1A56-32AD-4994-ADA8-71CA8B767A97}" type="slidenum">
              <a:rPr lang="en-GB" smtClean="0"/>
              <a:pPr/>
              <a:t>8</a:t>
            </a:fld>
            <a:endParaRPr lang="en-GB"/>
          </a:p>
        </p:txBody>
      </p:sp>
    </p:spTree>
    <p:extLst>
      <p:ext uri="{BB962C8B-B14F-4D97-AF65-F5344CB8AC3E}">
        <p14:creationId xmlns:p14="http://schemas.microsoft.com/office/powerpoint/2010/main" xmlns="" val="3026997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summary, the Attachment Theory developed by Bowlby is an effective theory to aid in the understanding of Isaac's developmental challenges. The experiences he encountered during his early life, such as post-natal depression, disrupted child care and lack of socialization, have had an effect on the development of his separation anxiety and withdrawn and delayed language skills. Through the presentation, it has been shown that the development of children is determined by biological as well as environmental factors and therefore the nature and nurture should be taken into consideration. Interventions based on evidence, such as attachment-oriented practice, provision of language-rich environment and interagency work will play a crucial role in improving Isaac's development and psychological well-being (Cassidy, 2021; Department for Education, 2023; NICE, 2022).</a:t>
            </a:r>
          </a:p>
        </p:txBody>
      </p:sp>
      <p:sp>
        <p:nvSpPr>
          <p:cNvPr id="4" name="Slide Number Placeholder 3"/>
          <p:cNvSpPr>
            <a:spLocks noGrp="1"/>
          </p:cNvSpPr>
          <p:nvPr>
            <p:ph type="sldNum" sz="quarter" idx="5"/>
          </p:nvPr>
        </p:nvSpPr>
        <p:spPr/>
        <p:txBody>
          <a:bodyPr/>
          <a:lstStyle/>
          <a:p>
            <a:fld id="{80FB1A56-32AD-4994-ADA8-71CA8B767A97}" type="slidenum">
              <a:rPr lang="en-GB" smtClean="0"/>
              <a:pPr/>
              <a:t>9</a:t>
            </a:fld>
            <a:endParaRPr lang="en-GB"/>
          </a:p>
        </p:txBody>
      </p:sp>
    </p:spTree>
    <p:extLst>
      <p:ext uri="{BB962C8B-B14F-4D97-AF65-F5344CB8AC3E}">
        <p14:creationId xmlns:p14="http://schemas.microsoft.com/office/powerpoint/2010/main" xmlns="" val="4230910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a:p>
            <a:r>
              <a:rPr lang="en-GB" dirty="0"/>
              <a:t>Bowlby, J. (1988) </a:t>
            </a:r>
            <a:r>
              <a:rPr lang="en-GB" i="1" dirty="0"/>
              <a:t>A Secure Base: Parent-Child Attachment and Healthy Human Development</a:t>
            </a:r>
            <a:r>
              <a:rPr lang="en-GB" dirty="0"/>
              <a:t>. London: Routledge.</a:t>
            </a:r>
          </a:p>
          <a:p>
            <a:r>
              <a:rPr lang="en-GB" dirty="0"/>
              <a:t>Bruce, T. (2021) </a:t>
            </a:r>
            <a:r>
              <a:rPr lang="en-GB" i="1" dirty="0"/>
              <a:t>Early Childhood Education</a:t>
            </a:r>
            <a:r>
              <a:rPr lang="en-GB" dirty="0"/>
              <a:t>. 6th </a:t>
            </a:r>
            <a:r>
              <a:rPr lang="en-GB" dirty="0" err="1"/>
              <a:t>edn</a:t>
            </a:r>
            <a:r>
              <a:rPr lang="en-GB" dirty="0"/>
              <a:t>. London: Hodder Education.</a:t>
            </a:r>
          </a:p>
          <a:p>
            <a:r>
              <a:rPr lang="en-GB" dirty="0"/>
              <a:t>Cassidy, J. (2021) ‘The nature of the child's ties’, </a:t>
            </a:r>
            <a:r>
              <a:rPr lang="en-GB" i="1" dirty="0"/>
              <a:t>Developmental Psychology</a:t>
            </a:r>
            <a:r>
              <a:rPr lang="en-GB" dirty="0"/>
              <a:t>, 57(8), pp. 1209–1220.</a:t>
            </a:r>
          </a:p>
          <a:p>
            <a:r>
              <a:rPr lang="en-GB" dirty="0"/>
              <a:t>Department for Education (2023) </a:t>
            </a:r>
            <a:r>
              <a:rPr lang="en-GB" i="1" dirty="0"/>
              <a:t>Early Years Foundation Stage Statutory Framework</a:t>
            </a:r>
            <a:r>
              <a:rPr lang="en-GB" dirty="0"/>
              <a:t>. London: DfE.</a:t>
            </a:r>
          </a:p>
          <a:p>
            <a:r>
              <a:rPr lang="en-GB" dirty="0"/>
              <a:t>Holmes, J. (2022) </a:t>
            </a:r>
            <a:r>
              <a:rPr lang="en-GB" i="1" dirty="0"/>
              <a:t>John Bowlby and Attachment Theory</a:t>
            </a:r>
            <a:r>
              <a:rPr lang="en-GB" dirty="0"/>
              <a:t>. 3rd </a:t>
            </a:r>
            <a:r>
              <a:rPr lang="en-GB" dirty="0" err="1"/>
              <a:t>edn</a:t>
            </a:r>
            <a:r>
              <a:rPr lang="en-GB" dirty="0"/>
              <a:t>. London: Routledge.</a:t>
            </a:r>
          </a:p>
          <a:p>
            <a:r>
              <a:rPr lang="en-GB" dirty="0"/>
              <a:t>Law, J., Charlton, J. and Asmussen, K. (2021) </a:t>
            </a:r>
            <a:r>
              <a:rPr lang="en-GB" i="1" dirty="0"/>
              <a:t>Language as a Child Wellbeing Indicator</a:t>
            </a:r>
            <a:r>
              <a:rPr lang="en-GB" dirty="0"/>
              <a:t>. London: Early Intervention Foundation.</a:t>
            </a:r>
          </a:p>
          <a:p>
            <a:r>
              <a:rPr lang="en-GB" dirty="0"/>
              <a:t>National Institute for Health and Care Excellence (NICE) (2022) </a:t>
            </a:r>
            <a:r>
              <a:rPr lang="en-GB" i="1" dirty="0"/>
              <a:t>Antenatal and Postnatal Mental Health: Clinical Management and Service Guidance</a:t>
            </a:r>
            <a:r>
              <a:rPr lang="en-GB" dirty="0"/>
              <a:t>. London: NICE.</a:t>
            </a:r>
          </a:p>
          <a:p>
            <a:r>
              <a:rPr lang="en-GB" dirty="0"/>
              <a:t>NHS England (2023) </a:t>
            </a:r>
            <a:r>
              <a:rPr lang="en-GB" i="1" dirty="0"/>
              <a:t>Healthy Child Programme: Health Visiting and School Nursing Services</a:t>
            </a:r>
            <a:r>
              <a:rPr lang="en-GB" dirty="0"/>
              <a:t>. London: NHS England.</a:t>
            </a:r>
          </a:p>
          <a:p>
            <a:r>
              <a:rPr lang="en-GB" dirty="0"/>
              <a:t>Royal College of Speech and Language Therapists (2022) </a:t>
            </a:r>
            <a:r>
              <a:rPr lang="en-GB" i="1" dirty="0"/>
              <a:t>Speech, Language and Communication Needs in Early Years</a:t>
            </a:r>
            <a:r>
              <a:rPr lang="en-GB" dirty="0"/>
              <a:t>. London: RCSLT.</a:t>
            </a:r>
          </a:p>
          <a:p>
            <a:r>
              <a:rPr lang="en-GB" dirty="0"/>
              <a:t>Shonkoff, J.P., Boyce, W.T. and McEwen, B.S. (2021) ‘Neuroscience, molecular biology and the childhood roots of health disparities’, </a:t>
            </a:r>
            <a:r>
              <a:rPr lang="en-GB" i="1" dirty="0"/>
              <a:t>JAMA </a:t>
            </a:r>
            <a:r>
              <a:rPr lang="en-GB" i="1" dirty="0" err="1"/>
              <a:t>Pediatrics</a:t>
            </a:r>
            <a:r>
              <a:rPr lang="en-GB" dirty="0"/>
              <a:t>, 175(11), pp. 1117–1124.</a:t>
            </a:r>
          </a:p>
          <a:p>
            <a:endParaRPr lang="en-GB" dirty="0"/>
          </a:p>
        </p:txBody>
      </p:sp>
      <p:sp>
        <p:nvSpPr>
          <p:cNvPr id="4" name="Slide Number Placeholder 3"/>
          <p:cNvSpPr>
            <a:spLocks noGrp="1"/>
          </p:cNvSpPr>
          <p:nvPr>
            <p:ph type="sldNum" sz="quarter" idx="5"/>
          </p:nvPr>
        </p:nvSpPr>
        <p:spPr/>
        <p:txBody>
          <a:bodyPr/>
          <a:lstStyle/>
          <a:p>
            <a:fld id="{80FB1A56-32AD-4994-ADA8-71CA8B767A97}" type="slidenum">
              <a:rPr lang="en-GB" smtClean="0"/>
              <a:pPr/>
              <a:t>10</a:t>
            </a:fld>
            <a:endParaRPr lang="en-GB"/>
          </a:p>
        </p:txBody>
      </p:sp>
    </p:spTree>
    <p:extLst>
      <p:ext uri="{BB962C8B-B14F-4D97-AF65-F5344CB8AC3E}">
        <p14:creationId xmlns:p14="http://schemas.microsoft.com/office/powerpoint/2010/main" xmlns="" val="1732151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576042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60308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2476722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1180938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1446455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1076398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2951598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2001660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4009928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534289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3353128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xmlns="" val="2799807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36359821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3228699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6598944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2031723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A1C65-DF36-4764-93E6-B6F0F4C53E39}" type="datetimeFigureOut">
              <a:rPr lang="en-GB" smtClean="0"/>
              <a:pPr/>
              <a:t>12/07/2026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3922491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82A1C65-DF36-4764-93E6-B6F0F4C53E39}" type="datetimeFigureOut">
              <a:rPr lang="en-GB" smtClean="0"/>
              <a:pPr/>
              <a:t>12/07/2026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9D6EFB11-18DC-4F21-B8DA-5AB4BB206DD1}" type="slidenum">
              <a:rPr lang="en-GB" smtClean="0"/>
              <a:pPr/>
              <a:t>‹#›</a:t>
            </a:fld>
            <a:endParaRPr lang="en-GB"/>
          </a:p>
        </p:txBody>
      </p:sp>
    </p:spTree>
    <p:extLst>
      <p:ext uri="{BB962C8B-B14F-4D97-AF65-F5344CB8AC3E}">
        <p14:creationId xmlns:p14="http://schemas.microsoft.com/office/powerpoint/2010/main" xmlns="" val="80661297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rawpixel.com/image/435924/free-photo-image-baby-kid-toddler"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hippopx.com/en/mom-son-teddy-bear-love-hug-family-women-109286" TargetMode="Externa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pickpik.com/boy-family-love-kid-happy-mother-124216"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hvaas.com/how-the-early-reader-books-market-is-evolving-for-todays-digital-native-kids/" TargetMode="Externa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www.wernofamilylaw.com/is-child-support-taxable-in-california-state-federal-tax-laws/"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mynextmove.org/profile/summary/25-2011.00"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36A65B6-FB9D-DBA2-C950-E034614ABBAC}"/>
              </a:ext>
            </a:extLst>
          </p:cNvPr>
          <p:cNvSpPr>
            <a:spLocks noGrp="1"/>
          </p:cNvSpPr>
          <p:nvPr>
            <p:ph type="ctrTitle"/>
          </p:nvPr>
        </p:nvSpPr>
        <p:spPr>
          <a:xfrm>
            <a:off x="1135781" y="1122363"/>
            <a:ext cx="5896391" cy="2387600"/>
          </a:xfrm>
        </p:spPr>
        <p:txBody>
          <a:bodyPr>
            <a:normAutofit/>
          </a:bodyPr>
          <a:lstStyle/>
          <a:p>
            <a:r>
              <a:rPr lang="en-GB" sz="2600"/>
              <a:t>Understanding Isaac's Development Through Bowlby's Attachment Theory: A Psychological Perspective for Early Years Practice</a:t>
            </a:r>
          </a:p>
        </p:txBody>
      </p:sp>
      <p:sp>
        <p:nvSpPr>
          <p:cNvPr id="3" name="Subtitle 2">
            <a:extLst>
              <a:ext uri="{FF2B5EF4-FFF2-40B4-BE49-F238E27FC236}">
                <a16:creationId xmlns:a16="http://schemas.microsoft.com/office/drawing/2014/main" xmlns="" id="{F3C7966B-D85D-0767-A8C6-A546524BA52E}"/>
              </a:ext>
            </a:extLst>
          </p:cNvPr>
          <p:cNvSpPr>
            <a:spLocks noGrp="1"/>
          </p:cNvSpPr>
          <p:nvPr>
            <p:ph type="subTitle" idx="1"/>
          </p:nvPr>
        </p:nvSpPr>
        <p:spPr>
          <a:xfrm>
            <a:off x="1135781" y="3602038"/>
            <a:ext cx="5896391" cy="1655762"/>
          </a:xfrm>
        </p:spPr>
        <p:txBody>
          <a:bodyPr vert="horz" lIns="91440" tIns="45720" rIns="91440" bIns="45720" rtlCol="0" anchor="t">
            <a:noAutofit/>
          </a:bodyPr>
          <a:lstStyle/>
          <a:p>
            <a:r>
              <a:rPr lang="en-GB" sz="1800" b="1" dirty="0"/>
              <a:t>Module:</a:t>
            </a:r>
            <a:r>
              <a:rPr lang="en-GB" sz="1800" dirty="0"/>
              <a:t> Psychology in Health and Social Care</a:t>
            </a:r>
          </a:p>
          <a:p>
            <a:r>
              <a:rPr lang="en-GB" sz="1800" b="1" dirty="0">
                <a:latin typeface="Aptos"/>
              </a:rPr>
              <a:t>Module Code:</a:t>
            </a:r>
            <a:r>
              <a:rPr lang="en-GB" sz="1800" dirty="0">
                <a:latin typeface="Aptos"/>
              </a:rPr>
              <a:t> LCHS4010</a:t>
            </a:r>
          </a:p>
          <a:p>
            <a:r>
              <a:rPr lang="en-GB" sz="1800" dirty="0">
                <a:solidFill>
                  <a:srgbClr val="242424"/>
                </a:solidFill>
                <a:highlight>
                  <a:srgbClr val="FFFFFF"/>
                </a:highlight>
                <a:latin typeface="Aptos"/>
                <a:cs typeface="Segoe UI"/>
              </a:rPr>
              <a:t>Student name </a:t>
            </a:r>
            <a:r>
              <a:rPr lang="en-GB" sz="1800" dirty="0" err="1">
                <a:solidFill>
                  <a:srgbClr val="242424"/>
                </a:solidFill>
                <a:highlight>
                  <a:srgbClr val="FFFFFF"/>
                </a:highlight>
                <a:latin typeface="Aptos"/>
                <a:cs typeface="Segoe UI"/>
              </a:rPr>
              <a:t>Matez</a:t>
            </a:r>
            <a:r>
              <a:rPr lang="en-GB" sz="1800" dirty="0">
                <a:solidFill>
                  <a:srgbClr val="242424"/>
                </a:solidFill>
                <a:highlight>
                  <a:srgbClr val="FFFFFF"/>
                </a:highlight>
                <a:latin typeface="Aptos"/>
                <a:cs typeface="Segoe UI"/>
              </a:rPr>
              <a:t> </a:t>
            </a:r>
            <a:r>
              <a:rPr lang="en-GB" sz="1800" dirty="0" err="1">
                <a:solidFill>
                  <a:srgbClr val="242424"/>
                </a:solidFill>
                <a:highlight>
                  <a:srgbClr val="FFFFFF"/>
                </a:highlight>
                <a:latin typeface="Aptos"/>
                <a:cs typeface="Segoe UI"/>
              </a:rPr>
              <a:t>I</a:t>
            </a:r>
            <a:r>
              <a:rPr lang="en-GB" sz="1800" dirty="0" err="1" smtClean="0">
                <a:solidFill>
                  <a:srgbClr val="242424"/>
                </a:solidFill>
                <a:highlight>
                  <a:srgbClr val="FFFFFF"/>
                </a:highlight>
                <a:latin typeface="Aptos"/>
                <a:cs typeface="Segoe UI"/>
              </a:rPr>
              <a:t>mad</a:t>
            </a:r>
            <a:r>
              <a:rPr lang="en-GB" sz="1800" dirty="0" smtClean="0">
                <a:solidFill>
                  <a:srgbClr val="242424"/>
                </a:solidFill>
                <a:highlight>
                  <a:srgbClr val="FFFFFF"/>
                </a:highlight>
                <a:latin typeface="Aptos"/>
                <a:cs typeface="Segoe UI"/>
              </a:rPr>
              <a:t> </a:t>
            </a:r>
            <a:r>
              <a:rPr lang="en-GB" sz="1800" dirty="0" err="1">
                <a:solidFill>
                  <a:srgbClr val="242424"/>
                </a:solidFill>
                <a:highlight>
                  <a:srgbClr val="FFFFFF"/>
                </a:highlight>
                <a:latin typeface="Aptos"/>
                <a:cs typeface="Segoe UI"/>
              </a:rPr>
              <a:t>S</a:t>
            </a:r>
            <a:r>
              <a:rPr lang="en-GB" sz="1800" dirty="0" err="1" smtClean="0">
                <a:solidFill>
                  <a:srgbClr val="242424"/>
                </a:solidFill>
                <a:highlight>
                  <a:srgbClr val="FFFFFF"/>
                </a:highlight>
                <a:latin typeface="Aptos"/>
                <a:cs typeface="Segoe UI"/>
              </a:rPr>
              <a:t>hahab</a:t>
            </a:r>
            <a:r>
              <a:rPr lang="en-GB" sz="1800" dirty="0">
                <a:highlight>
                  <a:srgbClr val="FFFFFF"/>
                </a:highlight>
                <a:latin typeface="Aptos"/>
                <a:cs typeface="Segoe UI"/>
              </a:rPr>
              <a:t/>
            </a:r>
            <a:br>
              <a:rPr lang="en-GB" sz="1800" dirty="0">
                <a:highlight>
                  <a:srgbClr val="FFFFFF"/>
                </a:highlight>
                <a:latin typeface="Aptos"/>
                <a:cs typeface="Segoe UI"/>
              </a:rPr>
            </a:br>
            <a:r>
              <a:rPr lang="en-GB" sz="1800" dirty="0">
                <a:solidFill>
                  <a:srgbClr val="242424"/>
                </a:solidFill>
                <a:highlight>
                  <a:srgbClr val="FFFFFF"/>
                </a:highlight>
                <a:latin typeface="Aptos"/>
                <a:cs typeface="Segoe UI"/>
              </a:rPr>
              <a:t>Student number 2417642</a:t>
            </a:r>
            <a:r>
              <a:rPr lang="en-GB" sz="1800" dirty="0">
                <a:highlight>
                  <a:srgbClr val="FFFFFF"/>
                </a:highlight>
                <a:latin typeface="Aptos"/>
                <a:cs typeface="Segoe UI"/>
              </a:rPr>
              <a:t/>
            </a:r>
            <a:br>
              <a:rPr lang="en-GB" sz="1800" dirty="0">
                <a:highlight>
                  <a:srgbClr val="FFFFFF"/>
                </a:highlight>
                <a:latin typeface="Aptos"/>
                <a:cs typeface="Segoe UI"/>
              </a:rPr>
            </a:br>
            <a:r>
              <a:rPr lang="en-GB" sz="1800" dirty="0">
                <a:solidFill>
                  <a:srgbClr val="242424"/>
                </a:solidFill>
                <a:highlight>
                  <a:srgbClr val="FFFFFF"/>
                </a:highlight>
                <a:latin typeface="Aptos"/>
                <a:cs typeface="Segoe UI"/>
              </a:rPr>
              <a:t>Lecturer’s name  </a:t>
            </a:r>
            <a:r>
              <a:rPr lang="en-GB" sz="1800" dirty="0">
                <a:solidFill>
                  <a:srgbClr val="242424"/>
                </a:solidFill>
                <a:highlight>
                  <a:srgbClr val="FFFFFF"/>
                </a:highlight>
                <a:latin typeface="Aptos"/>
                <a:cs typeface="Segoe UI"/>
              </a:rPr>
              <a:t>O</a:t>
            </a:r>
            <a:r>
              <a:rPr lang="en-GB" sz="1800" dirty="0" smtClean="0">
                <a:solidFill>
                  <a:srgbClr val="242424"/>
                </a:solidFill>
                <a:highlight>
                  <a:srgbClr val="FFFFFF"/>
                </a:highlight>
                <a:latin typeface="Aptos"/>
                <a:cs typeface="Segoe UI"/>
              </a:rPr>
              <a:t>dette </a:t>
            </a:r>
            <a:r>
              <a:rPr lang="en-GB" sz="1800" dirty="0">
                <a:solidFill>
                  <a:srgbClr val="242424"/>
                </a:solidFill>
                <a:highlight>
                  <a:srgbClr val="FFFFFF"/>
                </a:highlight>
                <a:latin typeface="Aptos"/>
                <a:cs typeface="Segoe UI"/>
              </a:rPr>
              <a:t>J</a:t>
            </a:r>
            <a:r>
              <a:rPr lang="en-GB" sz="1800" dirty="0" smtClean="0">
                <a:solidFill>
                  <a:srgbClr val="242424"/>
                </a:solidFill>
                <a:highlight>
                  <a:srgbClr val="FFFFFF"/>
                </a:highlight>
                <a:latin typeface="Aptos"/>
                <a:cs typeface="Segoe UI"/>
              </a:rPr>
              <a:t>ack</a:t>
            </a:r>
            <a:endParaRPr lang="en-GB" sz="1800" dirty="0">
              <a:latin typeface="Aptos"/>
            </a:endParaRPr>
          </a:p>
          <a:p>
            <a:endParaRPr lang="en-GB" sz="1400" dirty="0">
              <a:latin typeface="Aptos"/>
            </a:endParaRPr>
          </a:p>
        </p:txBody>
      </p:sp>
      <p:pic>
        <p:nvPicPr>
          <p:cNvPr id="7" name="Picture 6">
            <a:extLst>
              <a:ext uri="{FF2B5EF4-FFF2-40B4-BE49-F238E27FC236}">
                <a16:creationId xmlns:a16="http://schemas.microsoft.com/office/drawing/2014/main" xmlns="" id="{1BE0F457-2336-1298-8487-ACE2F7B41088}"/>
              </a:ext>
            </a:extLst>
          </p:cNvPr>
          <p:cNvPicPr>
            <a:picLocks noChangeAspect="1"/>
          </p:cNvPicPr>
          <p:nvPr/>
        </p:nvPicPr>
        <p:blipFill>
          <a:blip r:embed="rId3">
            <a:extLst>
              <a:ext uri="{28A0092B-C50C-407E-A947-70E740481C1C}">
                <a14:useLocalDpi xmlns:a14="http://schemas.microsoft.com/office/drawing/2010/main" xmlns="" val="0"/>
              </a:ext>
              <a:ext uri="{837473B0-CC2E-450A-ABE3-18F120FF3D39}">
                <a1611:picAttrSrcUrl xmlns:a1611="http://schemas.microsoft.com/office/drawing/2016/11/main" xmlns="" r:id="rId4"/>
              </a:ext>
            </a:extLst>
          </a:blip>
          <a:srcRect l="11539" r="33539" b="3"/>
          <a:stretch>
            <a:fillRect/>
          </a:stretch>
        </p:blipFill>
        <p:spPr>
          <a:xfrm>
            <a:off x="7678736" y="1122362"/>
            <a:ext cx="3402767" cy="4135437"/>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xmlns="" val="3746091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0CDBE7-D671-2D2E-0851-46AFF2A439A3}"/>
              </a:ext>
            </a:extLst>
          </p:cNvPr>
          <p:cNvSpPr>
            <a:spLocks noGrp="1"/>
          </p:cNvSpPr>
          <p:nvPr>
            <p:ph type="title"/>
          </p:nvPr>
        </p:nvSpPr>
        <p:spPr>
          <a:xfrm>
            <a:off x="4927472" y="609600"/>
            <a:ext cx="6340084" cy="1326321"/>
          </a:xfrm>
        </p:spPr>
        <p:txBody>
          <a:bodyPr>
            <a:normAutofit/>
          </a:bodyPr>
          <a:lstStyle/>
          <a:p>
            <a:r>
              <a:rPr lang="en-GB" dirty="0"/>
              <a:t>Introduction and Case Overview</a:t>
            </a:r>
          </a:p>
        </p:txBody>
      </p:sp>
      <p:pic>
        <p:nvPicPr>
          <p:cNvPr id="7" name="Picture 6">
            <a:extLst>
              <a:ext uri="{FF2B5EF4-FFF2-40B4-BE49-F238E27FC236}">
                <a16:creationId xmlns:a16="http://schemas.microsoft.com/office/drawing/2014/main" xmlns="" id="{0D891745-7916-15D2-239F-D892EDA91492}"/>
              </a:ext>
            </a:extLst>
          </p:cNvPr>
          <p:cNvPicPr>
            <a:picLocks noChangeAspect="1"/>
          </p:cNvPicPr>
          <p:nvPr/>
        </p:nvPicPr>
        <p:blipFill>
          <a:blip r:embed="rId4">
            <a:extLst>
              <a:ext uri="{28A0092B-C50C-407E-A947-70E740481C1C}">
                <a14:useLocalDpi xmlns:a14="http://schemas.microsoft.com/office/drawing/2010/main" xmlns="" val="0"/>
              </a:ext>
              <a:ext uri="{837473B0-CC2E-450A-ABE3-18F120FF3D39}">
                <a1611:picAttrSrcUrl xmlns:a1611="http://schemas.microsoft.com/office/drawing/2016/11/main" xmlns="" r:id="rId5"/>
              </a:ext>
            </a:extLst>
          </a:blip>
          <a:srcRect l="29898" r="25149"/>
          <a:stretch>
            <a:fillRect/>
          </a:stretch>
        </p:blipFill>
        <p:spPr>
          <a:xfrm>
            <a:off x="20" y="10"/>
            <a:ext cx="4635987" cy="6857990"/>
          </a:xfrm>
          <a:prstGeom prst="rect">
            <a:avLst/>
          </a:prstGeom>
        </p:spPr>
      </p:pic>
      <p:sp>
        <p:nvSpPr>
          <p:cNvPr id="3" name="Content Placeholder 2">
            <a:extLst>
              <a:ext uri="{FF2B5EF4-FFF2-40B4-BE49-F238E27FC236}">
                <a16:creationId xmlns:a16="http://schemas.microsoft.com/office/drawing/2014/main" xmlns="" id="{2EC630C0-B461-14F4-40F4-C7FFB88BEB09}"/>
              </a:ext>
            </a:extLst>
          </p:cNvPr>
          <p:cNvSpPr>
            <a:spLocks noGrp="1"/>
          </p:cNvSpPr>
          <p:nvPr>
            <p:ph idx="1"/>
          </p:nvPr>
        </p:nvSpPr>
        <p:spPr>
          <a:xfrm>
            <a:off x="4927471" y="2096064"/>
            <a:ext cx="6340085" cy="3695136"/>
          </a:xfrm>
        </p:spPr>
        <p:txBody>
          <a:bodyPr>
            <a:normAutofit/>
          </a:bodyPr>
          <a:lstStyle/>
          <a:p>
            <a:pPr>
              <a:lnSpc>
                <a:spcPct val="110000"/>
              </a:lnSpc>
            </a:pPr>
            <a:r>
              <a:rPr lang="en-GB" sz="1600"/>
              <a:t>Isaac is a </a:t>
            </a:r>
            <a:r>
              <a:rPr lang="en-GB" sz="1600" b="1"/>
              <a:t>4-year-old boy</a:t>
            </a:r>
            <a:r>
              <a:rPr lang="en-GB" sz="1600"/>
              <a:t> attending a Children's Centre in London. Lives with his mother, who experiences </a:t>
            </a:r>
            <a:r>
              <a:rPr lang="en-GB" sz="1600" b="1"/>
              <a:t>post-natal depression</a:t>
            </a:r>
            <a:r>
              <a:rPr lang="en-GB" sz="1600"/>
              <a:t> and has limited social support. </a:t>
            </a:r>
            <a:r>
              <a:rPr lang="en-GB" sz="1600" i="1"/>
              <a:t>(National Institute for Health and Care Excellence (NICE), 2022).</a:t>
            </a:r>
            <a:r>
              <a:rPr lang="en-GB" sz="1600"/>
              <a:t> Isaac displays: separation anxiety </a:t>
            </a:r>
          </a:p>
          <a:p>
            <a:pPr>
              <a:lnSpc>
                <a:spcPct val="110000"/>
              </a:lnSpc>
            </a:pPr>
            <a:r>
              <a:rPr lang="en-GB" sz="1600"/>
              <a:t>withdrawn behaviour </a:t>
            </a:r>
          </a:p>
          <a:p>
            <a:pPr>
              <a:lnSpc>
                <a:spcPct val="110000"/>
              </a:lnSpc>
            </a:pPr>
            <a:r>
              <a:rPr lang="en-GB" sz="1600"/>
              <a:t>delayed language development </a:t>
            </a:r>
          </a:p>
          <a:p>
            <a:pPr>
              <a:lnSpc>
                <a:spcPct val="110000"/>
              </a:lnSpc>
            </a:pPr>
            <a:r>
              <a:rPr lang="en-GB" sz="1600"/>
              <a:t>difficulty joining group activities. </a:t>
            </a:r>
          </a:p>
          <a:p>
            <a:pPr marL="0" indent="0">
              <a:lnSpc>
                <a:spcPct val="110000"/>
              </a:lnSpc>
              <a:buNone/>
            </a:pPr>
            <a:r>
              <a:rPr lang="en-GB" sz="1600" b="1"/>
              <a:t>Aim:</a:t>
            </a:r>
            <a:r>
              <a:rPr lang="en-GB" sz="1600"/>
              <a:t> Analyse Isaac's development using </a:t>
            </a:r>
            <a:r>
              <a:rPr lang="en-GB" sz="1600" b="1"/>
              <a:t>Bowlby's Attachment Theory</a:t>
            </a:r>
            <a:r>
              <a:rPr lang="en-GB" sz="1600"/>
              <a:t> and recommend evidence-based interventions (Bowlby, 1988; Holmes, 2022).</a:t>
            </a:r>
          </a:p>
        </p:txBody>
      </p:sp>
      <p:cxnSp>
        <p:nvCxnSpPr>
          <p:cNvPr id="12" name="Straight Connector 11">
            <a:extLst>
              <a:ext uri="{FF2B5EF4-FFF2-40B4-BE49-F238E27FC236}">
                <a16:creationId xmlns:a16="http://schemas.microsoft.com/office/drawing/2014/main" xmlns="" id="{E2A31A05-19BB-4F84-9402-E8569CBDBDB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36007"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2956080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8B996A54-0CDD-4A46-B3D2-02F43219A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A752C12-DAC2-E467-93BF-F9756FCE4CF1}"/>
              </a:ext>
            </a:extLst>
          </p:cNvPr>
          <p:cNvSpPr>
            <a:spLocks noGrp="1"/>
          </p:cNvSpPr>
          <p:nvPr>
            <p:ph type="title"/>
          </p:nvPr>
        </p:nvSpPr>
        <p:spPr>
          <a:xfrm>
            <a:off x="696686" y="1122001"/>
            <a:ext cx="3040685" cy="4613999"/>
          </a:xfrm>
        </p:spPr>
        <p:txBody>
          <a:bodyPr anchor="ctr">
            <a:normAutofit/>
          </a:bodyPr>
          <a:lstStyle/>
          <a:p>
            <a:pPr algn="l"/>
            <a:r>
              <a:rPr lang="en-GB" sz="2400">
                <a:solidFill>
                  <a:srgbClr val="FFFFFF"/>
                </a:solidFill>
              </a:rPr>
              <a:t>Bowlby's Attachment Theory</a:t>
            </a:r>
          </a:p>
        </p:txBody>
      </p:sp>
      <p:sp useBgFill="1">
        <p:nvSpPr>
          <p:cNvPr id="13" name="Rectangle 12">
            <a:extLst>
              <a:ext uri="{FF2B5EF4-FFF2-40B4-BE49-F238E27FC236}">
                <a16:creationId xmlns:a16="http://schemas.microsoft.com/office/drawing/2014/main" xmlns="" id="{06F0BB8C-8C08-44AD-9EBB-B43BE66A5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62129" y="0"/>
            <a:ext cx="81298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xmlns="" id="{C34A2DB3-9C15-5693-6A4B-54F51FA14FEC}"/>
              </a:ext>
            </a:extLst>
          </p:cNvPr>
          <p:cNvSpPr>
            <a:spLocks noGrp="1"/>
          </p:cNvSpPr>
          <p:nvPr>
            <p:ph idx="1"/>
          </p:nvPr>
        </p:nvSpPr>
        <p:spPr>
          <a:xfrm>
            <a:off x="4711641" y="1122001"/>
            <a:ext cx="6566564" cy="4761274"/>
          </a:xfrm>
        </p:spPr>
        <p:txBody>
          <a:bodyPr anchor="ctr">
            <a:normAutofit/>
          </a:bodyPr>
          <a:lstStyle/>
          <a:p>
            <a:r>
              <a:rPr lang="en-GB" sz="1600"/>
              <a:t>Developed by </a:t>
            </a:r>
            <a:r>
              <a:rPr lang="en-GB" sz="1600" b="1"/>
              <a:t>John Bowlby</a:t>
            </a:r>
            <a:r>
              <a:rPr lang="en-GB" sz="1600"/>
              <a:t> to explain the importance of early caregiver-child relationships (Holmes, 2022). </a:t>
            </a:r>
          </a:p>
          <a:p>
            <a:r>
              <a:rPr lang="en-GB" sz="1600"/>
              <a:t>Secure attachment develops when caregivers are </a:t>
            </a:r>
            <a:r>
              <a:rPr lang="en-GB" sz="1600" b="1"/>
              <a:t>responsive, consistent and emotionally available</a:t>
            </a:r>
            <a:r>
              <a:rPr lang="en-GB" sz="1600"/>
              <a:t> (Cassidy, 2021). </a:t>
            </a:r>
          </a:p>
          <a:p>
            <a:r>
              <a:rPr lang="en-GB" sz="1600"/>
              <a:t>Insecure attachment may result from inconsistent care or prolonged separation (Bowlby, 1988; Holmes, 2022). </a:t>
            </a:r>
          </a:p>
          <a:p>
            <a:r>
              <a:rPr lang="en-GB" sz="1600"/>
              <a:t>Key concepts: </a:t>
            </a:r>
          </a:p>
          <a:p>
            <a:pPr lvl="1"/>
            <a:r>
              <a:rPr lang="en-GB" sz="1600"/>
              <a:t>Attachment </a:t>
            </a:r>
          </a:p>
          <a:p>
            <a:pPr lvl="1"/>
            <a:r>
              <a:rPr lang="en-GB" sz="1600"/>
              <a:t>Internal Working Model </a:t>
            </a:r>
          </a:p>
          <a:p>
            <a:pPr lvl="1"/>
            <a:r>
              <a:rPr lang="en-GB" sz="1600"/>
              <a:t>Secure and insecure attachment </a:t>
            </a:r>
          </a:p>
          <a:p>
            <a:pPr lvl="1"/>
            <a:r>
              <a:rPr lang="en-GB" sz="1600"/>
              <a:t>Separation anxiety </a:t>
            </a:r>
          </a:p>
          <a:p>
            <a:r>
              <a:rPr lang="en-GB" sz="1600"/>
              <a:t>Early attachment influences emotional, social and cognitive development throughout childhood (Cassidy, 2021). </a:t>
            </a:r>
          </a:p>
          <a:p>
            <a:endParaRPr lang="en-GB" sz="1600"/>
          </a:p>
        </p:txBody>
      </p:sp>
    </p:spTree>
    <p:extLst>
      <p:ext uri="{BB962C8B-B14F-4D97-AF65-F5344CB8AC3E}">
        <p14:creationId xmlns:p14="http://schemas.microsoft.com/office/powerpoint/2010/main" xmlns="" val="243995323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FDBEF98-A2BB-53D5-2C87-8C14C23CF6D0}"/>
              </a:ext>
            </a:extLst>
          </p:cNvPr>
          <p:cNvSpPr>
            <a:spLocks noGrp="1"/>
          </p:cNvSpPr>
          <p:nvPr>
            <p:ph type="title"/>
          </p:nvPr>
        </p:nvSpPr>
        <p:spPr>
          <a:xfrm>
            <a:off x="6513534" y="609600"/>
            <a:ext cx="4754022" cy="1326321"/>
          </a:xfrm>
        </p:spPr>
        <p:txBody>
          <a:bodyPr>
            <a:normAutofit/>
          </a:bodyPr>
          <a:lstStyle/>
          <a:p>
            <a:r>
              <a:rPr lang="en-GB" sz="3100"/>
              <a:t>Applying Bowlby's Theory to Isaac</a:t>
            </a:r>
          </a:p>
        </p:txBody>
      </p:sp>
      <p:pic>
        <p:nvPicPr>
          <p:cNvPr id="5" name="Picture 4">
            <a:extLst>
              <a:ext uri="{FF2B5EF4-FFF2-40B4-BE49-F238E27FC236}">
                <a16:creationId xmlns:a16="http://schemas.microsoft.com/office/drawing/2014/main" xmlns="" id="{4212BD7D-0E18-AF43-F4AB-DAFA495C4A2D}"/>
              </a:ext>
            </a:extLst>
          </p:cNvPr>
          <p:cNvPicPr>
            <a:picLocks noChangeAspect="1"/>
          </p:cNvPicPr>
          <p:nvPr/>
        </p:nvPicPr>
        <p:blipFill>
          <a:blip r:embed="rId4">
            <a:extLst>
              <a:ext uri="{28A0092B-C50C-407E-A947-70E740481C1C}">
                <a14:useLocalDpi xmlns:a14="http://schemas.microsoft.com/office/drawing/2010/main" xmlns="" val="0"/>
              </a:ext>
              <a:ext uri="{837473B0-CC2E-450A-ABE3-18F120FF3D39}">
                <a1611:picAttrSrcUrl xmlns:a1611="http://schemas.microsoft.com/office/drawing/2016/11/main" xmlns="" r:id="rId5"/>
              </a:ext>
            </a:extLst>
          </a:blip>
          <a:srcRect l="38141" r="8526"/>
          <a:stretch>
            <a:fillRect/>
          </a:stretch>
        </p:blipFill>
        <p:spPr>
          <a:xfrm>
            <a:off x="20" y="10"/>
            <a:ext cx="6095980" cy="6857990"/>
          </a:xfrm>
          <a:prstGeom prst="rect">
            <a:avLst/>
          </a:prstGeom>
        </p:spPr>
      </p:pic>
      <p:sp>
        <p:nvSpPr>
          <p:cNvPr id="3" name="Content Placeholder 2">
            <a:extLst>
              <a:ext uri="{FF2B5EF4-FFF2-40B4-BE49-F238E27FC236}">
                <a16:creationId xmlns:a16="http://schemas.microsoft.com/office/drawing/2014/main" xmlns="" id="{D6F6AA76-C6DF-A517-C48F-90014CC56EF5}"/>
              </a:ext>
            </a:extLst>
          </p:cNvPr>
          <p:cNvSpPr>
            <a:spLocks noGrp="1"/>
          </p:cNvSpPr>
          <p:nvPr>
            <p:ph idx="1"/>
          </p:nvPr>
        </p:nvSpPr>
        <p:spPr>
          <a:xfrm>
            <a:off x="6513534" y="2096064"/>
            <a:ext cx="4754022" cy="3695136"/>
          </a:xfrm>
        </p:spPr>
        <p:txBody>
          <a:bodyPr>
            <a:normAutofit/>
          </a:bodyPr>
          <a:lstStyle/>
          <a:p>
            <a:pPr>
              <a:lnSpc>
                <a:spcPct val="110000"/>
              </a:lnSpc>
            </a:pPr>
            <a:r>
              <a:rPr lang="en-GB" sz="1400"/>
              <a:t>Isaac experiences </a:t>
            </a:r>
            <a:r>
              <a:rPr lang="en-GB" sz="1400" b="1"/>
              <a:t>separation anxiety</a:t>
            </a:r>
            <a:r>
              <a:rPr lang="en-GB" sz="1400"/>
              <a:t>, suggesting insecure attachment (Cassidy, 2021). </a:t>
            </a:r>
          </a:p>
          <a:p>
            <a:pPr>
              <a:lnSpc>
                <a:spcPct val="110000"/>
              </a:lnSpc>
            </a:pPr>
            <a:r>
              <a:rPr lang="en-GB" sz="1400"/>
              <a:t>Maternal post-natal depression may reduce emotional responsiveness (NICE, 2022). </a:t>
            </a:r>
          </a:p>
          <a:p>
            <a:pPr>
              <a:lnSpc>
                <a:spcPct val="110000"/>
              </a:lnSpc>
            </a:pPr>
            <a:r>
              <a:rPr lang="en-GB" sz="1400"/>
              <a:t>Disrupted childcare may have affected consistency and trust (Holmes, 2022). </a:t>
            </a:r>
          </a:p>
          <a:p>
            <a:pPr>
              <a:lnSpc>
                <a:spcPct val="110000"/>
              </a:lnSpc>
            </a:pPr>
            <a:r>
              <a:rPr lang="en-GB" sz="1400"/>
              <a:t>Limited social interaction contributes to withdrawn behaviour and difficulty joining group activities (Department for Education, 2023).</a:t>
            </a:r>
          </a:p>
          <a:p>
            <a:pPr>
              <a:lnSpc>
                <a:spcPct val="110000"/>
              </a:lnSpc>
            </a:pPr>
            <a:r>
              <a:rPr lang="en-GB" sz="1400"/>
              <a:t> Language delay may be linked to reduced interaction and emotional insecurity (Law et al., 2021).</a:t>
            </a:r>
          </a:p>
        </p:txBody>
      </p:sp>
      <p:cxnSp>
        <p:nvCxnSpPr>
          <p:cNvPr id="10" name="Straight Connector 9">
            <a:extLst>
              <a:ext uri="{FF2B5EF4-FFF2-40B4-BE49-F238E27FC236}">
                <a16:creationId xmlns:a16="http://schemas.microsoft.com/office/drawing/2014/main" xmlns="" id="{E0DCF65E-F84E-483D-83D7-A1616D56914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4177300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xmlns="" id="{65B36D43-160A-4459-A18F-4471E79269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bg2"/>
          </a:solidFill>
          <a:ln>
            <a:noFill/>
          </a:ln>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98C17B38-9174-4965-BABA-C9C1C6F3D5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3467" y="643467"/>
            <a:ext cx="10905066" cy="5604933"/>
          </a:xfrm>
          <a:prstGeom prst="rect">
            <a:avLst/>
          </a:prstGeom>
          <a:solidFill>
            <a:srgbClr val="262626"/>
          </a:solidFill>
          <a:ln w="38100" cap="sq">
            <a:noFill/>
            <a:miter lim="800000"/>
          </a:ln>
          <a:effectLst>
            <a:outerShdw blurRad="54991" dist="17780" dir="5400000" algn="t" rotWithShape="0">
              <a:prstClr val="black">
                <a:alpha val="40000"/>
              </a:prstClr>
            </a:outerShdw>
          </a:effectLst>
          <a:scene3d>
            <a:camera prst="orthographicFront"/>
            <a:lightRig rig="twoPt" dir="t">
              <a:rot lat="0" lon="0" rev="7200000"/>
            </a:lightRig>
          </a:scene3d>
          <a:sp3d/>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276F063-612E-C4E6-D700-58108C21C004}"/>
              </a:ext>
            </a:extLst>
          </p:cNvPr>
          <p:cNvSpPr>
            <a:spLocks noGrp="1"/>
          </p:cNvSpPr>
          <p:nvPr>
            <p:ph type="title"/>
          </p:nvPr>
        </p:nvSpPr>
        <p:spPr>
          <a:xfrm>
            <a:off x="1153886" y="1347216"/>
            <a:ext cx="3166532" cy="4163569"/>
          </a:xfrm>
        </p:spPr>
        <p:txBody>
          <a:bodyPr anchor="ctr">
            <a:normAutofit/>
          </a:bodyPr>
          <a:lstStyle/>
          <a:p>
            <a:pPr algn="r"/>
            <a:r>
              <a:rPr lang="en-GB" sz="2400">
                <a:solidFill>
                  <a:srgbClr val="FFFFFF"/>
                </a:solidFill>
              </a:rPr>
              <a:t>Nature and Nurture</a:t>
            </a:r>
          </a:p>
        </p:txBody>
      </p:sp>
      <p:cxnSp>
        <p:nvCxnSpPr>
          <p:cNvPr id="16" name="Straight Connector 15">
            <a:extLst>
              <a:ext uri="{FF2B5EF4-FFF2-40B4-BE49-F238E27FC236}">
                <a16:creationId xmlns:a16="http://schemas.microsoft.com/office/drawing/2014/main" xmlns="" id="{A1865F92-5D70-4CFC-A515-E5AD0F55F8C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4654296" y="2079171"/>
            <a:ext cx="0" cy="2699658"/>
          </a:xfrm>
          <a:prstGeom prst="line">
            <a:avLst/>
          </a:prstGeom>
          <a:ln>
            <a:solidFill>
              <a:srgbClr val="7F7F7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2414FDA6-D682-3AD3-BD93-6F88084524CD}"/>
              </a:ext>
            </a:extLst>
          </p:cNvPr>
          <p:cNvSpPr>
            <a:spLocks noGrp="1"/>
          </p:cNvSpPr>
          <p:nvPr>
            <p:ph idx="1"/>
          </p:nvPr>
        </p:nvSpPr>
        <p:spPr>
          <a:xfrm>
            <a:off x="5004641" y="1347216"/>
            <a:ext cx="5900425" cy="4163569"/>
          </a:xfrm>
        </p:spPr>
        <p:txBody>
          <a:bodyPr anchor="ctr">
            <a:normAutofit/>
          </a:bodyPr>
          <a:lstStyle/>
          <a:p>
            <a:pPr>
              <a:lnSpc>
                <a:spcPct val="110000"/>
              </a:lnSpc>
            </a:pPr>
            <a:r>
              <a:rPr lang="en-GB" sz="1300" b="1">
                <a:solidFill>
                  <a:srgbClr val="FFFFFF"/>
                </a:solidFill>
              </a:rPr>
              <a:t>Nature</a:t>
            </a:r>
          </a:p>
          <a:p>
            <a:pPr>
              <a:lnSpc>
                <a:spcPct val="110000"/>
              </a:lnSpc>
            </a:pPr>
            <a:r>
              <a:rPr lang="en-GB" sz="1300">
                <a:solidFill>
                  <a:srgbClr val="FFFFFF"/>
                </a:solidFill>
              </a:rPr>
              <a:t>Individual temperament influences emotional responses (Shonkoff et al., 2021). </a:t>
            </a:r>
          </a:p>
          <a:p>
            <a:pPr>
              <a:lnSpc>
                <a:spcPct val="110000"/>
              </a:lnSpc>
            </a:pPr>
            <a:r>
              <a:rPr lang="en-GB" sz="1300">
                <a:solidFill>
                  <a:srgbClr val="FFFFFF"/>
                </a:solidFill>
              </a:rPr>
              <a:t>Early brain development affects emotional regulation (Center on the Developing Child, 2021). </a:t>
            </a:r>
          </a:p>
          <a:p>
            <a:pPr>
              <a:lnSpc>
                <a:spcPct val="110000"/>
              </a:lnSpc>
            </a:pPr>
            <a:r>
              <a:rPr lang="en-GB" sz="1300" b="1">
                <a:solidFill>
                  <a:srgbClr val="FFFFFF"/>
                </a:solidFill>
              </a:rPr>
              <a:t>Nurture</a:t>
            </a:r>
          </a:p>
          <a:p>
            <a:pPr>
              <a:lnSpc>
                <a:spcPct val="110000"/>
              </a:lnSpc>
            </a:pPr>
            <a:r>
              <a:rPr lang="en-GB" sz="1300">
                <a:solidFill>
                  <a:srgbClr val="FFFFFF"/>
                </a:solidFill>
              </a:rPr>
              <a:t>Maternal mental health influences attachment quality (NICE, 2022). </a:t>
            </a:r>
          </a:p>
          <a:p>
            <a:pPr>
              <a:lnSpc>
                <a:spcPct val="110000"/>
              </a:lnSpc>
            </a:pPr>
            <a:r>
              <a:rPr lang="en-GB" sz="1300">
                <a:solidFill>
                  <a:srgbClr val="FFFFFF"/>
                </a:solidFill>
              </a:rPr>
              <a:t>Stable caregiving promotes healthy development (Department for Education, 2023). </a:t>
            </a:r>
          </a:p>
          <a:p>
            <a:pPr>
              <a:lnSpc>
                <a:spcPct val="110000"/>
              </a:lnSpc>
            </a:pPr>
            <a:r>
              <a:rPr lang="en-GB" sz="1300">
                <a:solidFill>
                  <a:srgbClr val="FFFFFF"/>
                </a:solidFill>
              </a:rPr>
              <a:t>Positive social interaction supports language and emotional development (Law et al., 2021). </a:t>
            </a:r>
          </a:p>
          <a:p>
            <a:pPr>
              <a:lnSpc>
                <a:spcPct val="110000"/>
              </a:lnSpc>
            </a:pPr>
            <a:r>
              <a:rPr lang="en-GB" sz="1300" b="1">
                <a:solidFill>
                  <a:srgbClr val="FFFFFF"/>
                </a:solidFill>
              </a:rPr>
              <a:t>Interaction</a:t>
            </a:r>
          </a:p>
          <a:p>
            <a:pPr>
              <a:lnSpc>
                <a:spcPct val="110000"/>
              </a:lnSpc>
            </a:pPr>
            <a:r>
              <a:rPr lang="en-GB" sz="1300">
                <a:solidFill>
                  <a:srgbClr val="FFFFFF"/>
                </a:solidFill>
              </a:rPr>
              <a:t>Nature and nurture work together to influence children's development (Shonkoff et al., 2021). </a:t>
            </a:r>
          </a:p>
          <a:p>
            <a:pPr>
              <a:lnSpc>
                <a:spcPct val="110000"/>
              </a:lnSpc>
            </a:pPr>
            <a:endParaRPr lang="en-GB" sz="1300">
              <a:solidFill>
                <a:srgbClr val="FFFFFF"/>
              </a:solidFill>
            </a:endParaRPr>
          </a:p>
        </p:txBody>
      </p:sp>
    </p:spTree>
    <p:extLst>
      <p:ext uri="{BB962C8B-B14F-4D97-AF65-F5344CB8AC3E}">
        <p14:creationId xmlns:p14="http://schemas.microsoft.com/office/powerpoint/2010/main" xmlns="" val="1341053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A86CAD-3F83-B6B0-6BE1-947B0C59307F}"/>
              </a:ext>
            </a:extLst>
          </p:cNvPr>
          <p:cNvSpPr>
            <a:spLocks noGrp="1"/>
          </p:cNvSpPr>
          <p:nvPr>
            <p:ph type="title"/>
          </p:nvPr>
        </p:nvSpPr>
        <p:spPr>
          <a:xfrm>
            <a:off x="8154444" y="609600"/>
            <a:ext cx="3113112" cy="1326321"/>
          </a:xfrm>
        </p:spPr>
        <p:txBody>
          <a:bodyPr>
            <a:normAutofit/>
          </a:bodyPr>
          <a:lstStyle/>
          <a:p>
            <a:pPr algn="l"/>
            <a:r>
              <a:rPr lang="en-GB" sz="2600"/>
              <a:t>Theory-Informed Support Plan</a:t>
            </a:r>
          </a:p>
        </p:txBody>
      </p:sp>
      <p:pic>
        <p:nvPicPr>
          <p:cNvPr id="5" name="Picture 4">
            <a:extLst>
              <a:ext uri="{FF2B5EF4-FFF2-40B4-BE49-F238E27FC236}">
                <a16:creationId xmlns:a16="http://schemas.microsoft.com/office/drawing/2014/main" xmlns="" id="{C10F48D7-8822-7AC4-B311-9B017B7357CE}"/>
              </a:ext>
            </a:extLst>
          </p:cNvPr>
          <p:cNvPicPr>
            <a:picLocks noChangeAspect="1"/>
          </p:cNvPicPr>
          <p:nvPr/>
        </p:nvPicPr>
        <p:blipFill>
          <a:blip r:embed="rId4">
            <a:extLst>
              <a:ext uri="{28A0092B-C50C-407E-A947-70E740481C1C}">
                <a14:useLocalDpi xmlns:a14="http://schemas.microsoft.com/office/drawing/2010/main" xmlns="" val="0"/>
              </a:ext>
              <a:ext uri="{837473B0-CC2E-450A-ABE3-18F120FF3D39}">
                <a1611:picAttrSrcUrl xmlns:a1611="http://schemas.microsoft.com/office/drawing/2016/11/main" xmlns="" r:id="rId5"/>
              </a:ext>
            </a:extLst>
          </a:blip>
          <a:srcRect l="20005" r="6757"/>
          <a:stretch>
            <a:fillRect/>
          </a:stretch>
        </p:blipFill>
        <p:spPr>
          <a:xfrm>
            <a:off x="20" y="10"/>
            <a:ext cx="7552924" cy="6857990"/>
          </a:xfrm>
          <a:prstGeom prst="rect">
            <a:avLst/>
          </a:prstGeom>
        </p:spPr>
      </p:pic>
      <p:sp>
        <p:nvSpPr>
          <p:cNvPr id="3" name="Content Placeholder 2">
            <a:extLst>
              <a:ext uri="{FF2B5EF4-FFF2-40B4-BE49-F238E27FC236}">
                <a16:creationId xmlns:a16="http://schemas.microsoft.com/office/drawing/2014/main" xmlns="" id="{19303AB8-800E-189D-F7F7-1978EABE12D3}"/>
              </a:ext>
            </a:extLst>
          </p:cNvPr>
          <p:cNvSpPr>
            <a:spLocks noGrp="1"/>
          </p:cNvSpPr>
          <p:nvPr>
            <p:ph idx="1"/>
          </p:nvPr>
        </p:nvSpPr>
        <p:spPr>
          <a:xfrm>
            <a:off x="8154444" y="2096064"/>
            <a:ext cx="3491596" cy="4716216"/>
          </a:xfrm>
        </p:spPr>
        <p:txBody>
          <a:bodyPr>
            <a:noAutofit/>
          </a:bodyPr>
          <a:lstStyle/>
          <a:p>
            <a:pPr>
              <a:lnSpc>
                <a:spcPct val="110000"/>
              </a:lnSpc>
            </a:pPr>
            <a:r>
              <a:rPr lang="en-GB" sz="1400" dirty="0"/>
              <a:t>Establish a </a:t>
            </a:r>
            <a:r>
              <a:rPr lang="en-GB" sz="1400" b="1" dirty="0"/>
              <a:t>consistent key worker</a:t>
            </a:r>
            <a:r>
              <a:rPr lang="en-GB" sz="1400" dirty="0"/>
              <a:t> to build a secure attachment (Department for Education, 2023). </a:t>
            </a:r>
          </a:p>
          <a:p>
            <a:pPr>
              <a:lnSpc>
                <a:spcPct val="110000"/>
              </a:lnSpc>
            </a:pPr>
            <a:r>
              <a:rPr lang="en-GB" sz="1400" dirty="0"/>
              <a:t>Use </a:t>
            </a:r>
            <a:r>
              <a:rPr lang="en-GB" sz="1400" b="1" dirty="0"/>
              <a:t>play-based learning</a:t>
            </a:r>
            <a:r>
              <a:rPr lang="en-GB" sz="1400" dirty="0"/>
              <a:t> to encourage social interaction and emotional expression (Bruce, 2021). </a:t>
            </a:r>
          </a:p>
          <a:p>
            <a:pPr>
              <a:lnSpc>
                <a:spcPct val="110000"/>
              </a:lnSpc>
            </a:pPr>
            <a:r>
              <a:rPr lang="en-GB" sz="1400" dirty="0"/>
              <a:t>Create a </a:t>
            </a:r>
            <a:r>
              <a:rPr lang="en-GB" sz="1400" b="1" dirty="0"/>
              <a:t>language-rich environment</a:t>
            </a:r>
            <a:r>
              <a:rPr lang="en-GB" sz="1400" dirty="0"/>
              <a:t> through storytelling, songs and conversations (Law et al., 2021). </a:t>
            </a:r>
          </a:p>
          <a:p>
            <a:pPr>
              <a:lnSpc>
                <a:spcPct val="110000"/>
              </a:lnSpc>
            </a:pPr>
            <a:r>
              <a:rPr lang="en-GB" sz="1400" dirty="0"/>
              <a:t>Introduce </a:t>
            </a:r>
            <a:r>
              <a:rPr lang="en-GB" sz="1400" b="1" dirty="0"/>
              <a:t>emotional regulation activities</a:t>
            </a:r>
            <a:r>
              <a:rPr lang="en-GB" sz="1400" dirty="0"/>
              <a:t>, such as emotion cards and calm spaces (NICE, 2022). </a:t>
            </a:r>
          </a:p>
          <a:p>
            <a:pPr>
              <a:lnSpc>
                <a:spcPct val="110000"/>
              </a:lnSpc>
            </a:pPr>
            <a:r>
              <a:rPr lang="en-GB" sz="1400" dirty="0"/>
              <a:t>Encourage regular communication between practitioners and Isaac's mother to provide consistent support (Public Health England, 2021).</a:t>
            </a:r>
          </a:p>
        </p:txBody>
      </p:sp>
      <p:cxnSp>
        <p:nvCxnSpPr>
          <p:cNvPr id="10" name="Straight Connector 9">
            <a:extLst>
              <a:ext uri="{FF2B5EF4-FFF2-40B4-BE49-F238E27FC236}">
                <a16:creationId xmlns:a16="http://schemas.microsoft.com/office/drawing/2014/main" xmlns="" id="{A4F35239-EB86-4ACB-91DE-4989620C2C1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5920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3128175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2A80D63-1CA6-7C26-3D26-82636C8C9FC9}"/>
              </a:ext>
            </a:extLst>
          </p:cNvPr>
          <p:cNvSpPr>
            <a:spLocks noGrp="1"/>
          </p:cNvSpPr>
          <p:nvPr>
            <p:ph type="title"/>
          </p:nvPr>
        </p:nvSpPr>
        <p:spPr>
          <a:xfrm>
            <a:off x="913795" y="609600"/>
            <a:ext cx="10353761" cy="1326321"/>
          </a:xfrm>
        </p:spPr>
        <p:txBody>
          <a:bodyPr>
            <a:normAutofit/>
          </a:bodyPr>
          <a:lstStyle/>
          <a:p>
            <a:r>
              <a:rPr lang="en-GB" dirty="0"/>
              <a:t>Multi-Agency Support</a:t>
            </a:r>
          </a:p>
        </p:txBody>
      </p:sp>
      <p:pic>
        <p:nvPicPr>
          <p:cNvPr id="5" name="Picture 4">
            <a:extLst>
              <a:ext uri="{FF2B5EF4-FFF2-40B4-BE49-F238E27FC236}">
                <a16:creationId xmlns:a16="http://schemas.microsoft.com/office/drawing/2014/main" xmlns="" id="{B8CFF48B-F94C-B3AF-A121-087E3F96B3EE}"/>
              </a:ext>
            </a:extLst>
          </p:cNvPr>
          <p:cNvPicPr>
            <a:picLocks noChangeAspect="1"/>
          </p:cNvPicPr>
          <p:nvPr/>
        </p:nvPicPr>
        <p:blipFill>
          <a:blip r:embed="rId4">
            <a:extLst>
              <a:ext uri="{28A0092B-C50C-407E-A947-70E740481C1C}">
                <a14:useLocalDpi xmlns:a14="http://schemas.microsoft.com/office/drawing/2010/main" xmlns="" val="0"/>
              </a:ext>
              <a:ext uri="{837473B0-CC2E-450A-ABE3-18F120FF3D39}">
                <a1611:picAttrSrcUrl xmlns:a1611="http://schemas.microsoft.com/office/drawing/2016/11/main" xmlns="" r:id="rId5"/>
              </a:ext>
            </a:extLst>
          </a:blip>
          <a:srcRect l="7643" r="-1" b="-1"/>
          <a:stretch>
            <a:fillRect/>
          </a:stretch>
        </p:blipFill>
        <p:spPr>
          <a:xfrm>
            <a:off x="1017388" y="2210935"/>
            <a:ext cx="4833257"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3" name="Content Placeholder 2">
            <a:extLst>
              <a:ext uri="{FF2B5EF4-FFF2-40B4-BE49-F238E27FC236}">
                <a16:creationId xmlns:a16="http://schemas.microsoft.com/office/drawing/2014/main" xmlns="" id="{FD07D967-1D8D-EC25-7283-CC88B03DE143}"/>
              </a:ext>
            </a:extLst>
          </p:cNvPr>
          <p:cNvSpPr>
            <a:spLocks noGrp="1"/>
          </p:cNvSpPr>
          <p:nvPr>
            <p:ph idx="1"/>
          </p:nvPr>
        </p:nvSpPr>
        <p:spPr>
          <a:xfrm>
            <a:off x="6250695" y="2096064"/>
            <a:ext cx="5016860" cy="4475558"/>
          </a:xfrm>
        </p:spPr>
        <p:txBody>
          <a:bodyPr>
            <a:normAutofit/>
          </a:bodyPr>
          <a:lstStyle/>
          <a:p>
            <a:pPr>
              <a:lnSpc>
                <a:spcPct val="110000"/>
              </a:lnSpc>
            </a:pPr>
            <a:r>
              <a:rPr lang="en-GB" sz="1600" b="1" dirty="0"/>
              <a:t>Early Years practitioners</a:t>
            </a:r>
            <a:r>
              <a:rPr lang="en-GB" sz="1600" dirty="0"/>
              <a:t> to monitor daily progress (Department for Education, 2023). </a:t>
            </a:r>
          </a:p>
          <a:p>
            <a:pPr>
              <a:lnSpc>
                <a:spcPct val="110000"/>
              </a:lnSpc>
            </a:pPr>
            <a:r>
              <a:rPr lang="en-GB" sz="1600" b="1" dirty="0"/>
              <a:t>Speech and Language Therapist (SALT)</a:t>
            </a:r>
            <a:r>
              <a:rPr lang="en-GB" sz="1600" dirty="0"/>
              <a:t> to support communication development (Royal College of Speech and Language Therapists, 2022). </a:t>
            </a:r>
          </a:p>
          <a:p>
            <a:pPr>
              <a:lnSpc>
                <a:spcPct val="110000"/>
              </a:lnSpc>
            </a:pPr>
            <a:r>
              <a:rPr lang="en-GB" sz="1600" b="1" dirty="0"/>
              <a:t>Health Visitor</a:t>
            </a:r>
            <a:r>
              <a:rPr lang="en-GB" sz="1600" dirty="0"/>
              <a:t> to monitor wellbeing and family support (NHS England, 2023). </a:t>
            </a:r>
          </a:p>
          <a:p>
            <a:pPr>
              <a:lnSpc>
                <a:spcPct val="110000"/>
              </a:lnSpc>
            </a:pPr>
            <a:r>
              <a:rPr lang="en-GB" sz="1600" b="1" dirty="0"/>
              <a:t>GP or Mental Health Services</a:t>
            </a:r>
            <a:r>
              <a:rPr lang="en-GB" sz="1600" dirty="0"/>
              <a:t> to support Isaac's mother with post-natal depression (NICE, 2022). </a:t>
            </a:r>
          </a:p>
          <a:p>
            <a:pPr>
              <a:lnSpc>
                <a:spcPct val="110000"/>
              </a:lnSpc>
            </a:pPr>
            <a:r>
              <a:rPr lang="en-GB" sz="1600" dirty="0"/>
              <a:t>Multi-agency collaboration ensures holistic support for both Isaac and his family (Department for Education, 2023).</a:t>
            </a:r>
          </a:p>
        </p:txBody>
      </p:sp>
    </p:spTree>
    <p:extLst>
      <p:ext uri="{BB962C8B-B14F-4D97-AF65-F5344CB8AC3E}">
        <p14:creationId xmlns:p14="http://schemas.microsoft.com/office/powerpoint/2010/main" xmlns="" val="784923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E7AED43A-81E3-4707-8AA5-A203907A5C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04" y="-6113"/>
            <a:ext cx="12199609" cy="6870227"/>
          </a:xfrm>
          <a:prstGeom prst="rect">
            <a:avLst/>
          </a:prstGeom>
          <a:solidFill>
            <a:schemeClr val="bg1">
              <a:lumMod val="75000"/>
              <a:lumOff val="25000"/>
            </a:schemeClr>
          </a:soli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xmlns="" id="{98D97D7A-70C0-4C4C-A49E-3E4715662C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2226"/>
            <a:ext cx="4059080" cy="6845774"/>
          </a:xfrm>
          <a:prstGeom prst="rect">
            <a:avLst/>
          </a:prstGeom>
          <a:solidFill>
            <a:schemeClr val="bg1">
              <a:lumMod val="85000"/>
              <a:lumOff val="15000"/>
            </a:schemeClr>
          </a:solidFill>
          <a:ln w="38100" cap="sq">
            <a:noFill/>
            <a:miter lim="800000"/>
          </a:ln>
          <a:effectLst/>
          <a:scene3d>
            <a:camera prst="orthographicFront"/>
            <a:lightRig rig="twoPt" dir="t">
              <a:rot lat="0" lon="0" rev="7200000"/>
            </a:lightRig>
          </a:scene3d>
          <a:sp3d/>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4627327-8AF4-0317-A337-A301460DAA35}"/>
              </a:ext>
            </a:extLst>
          </p:cNvPr>
          <p:cNvSpPr>
            <a:spLocks noGrp="1"/>
          </p:cNvSpPr>
          <p:nvPr>
            <p:ph type="title"/>
          </p:nvPr>
        </p:nvSpPr>
        <p:spPr>
          <a:xfrm>
            <a:off x="980418" y="1162613"/>
            <a:ext cx="2756928" cy="4532775"/>
          </a:xfrm>
        </p:spPr>
        <p:txBody>
          <a:bodyPr>
            <a:normAutofit/>
          </a:bodyPr>
          <a:lstStyle/>
          <a:p>
            <a:pPr algn="l"/>
            <a:r>
              <a:rPr lang="en-GB" sz="2400"/>
              <a:t>Critical Evaluation of Bowlby's Attachment Theory</a:t>
            </a:r>
          </a:p>
        </p:txBody>
      </p:sp>
      <p:sp>
        <p:nvSpPr>
          <p:cNvPr id="12" name="Rectangle 11">
            <a:extLst>
              <a:ext uri="{FF2B5EF4-FFF2-40B4-BE49-F238E27FC236}">
                <a16:creationId xmlns:a16="http://schemas.microsoft.com/office/drawing/2014/main" xmlns="" id="{98C17B38-9174-4965-BABA-C9C1C6F3D51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12227"/>
            <a:ext cx="651076" cy="6845774"/>
          </a:xfrm>
          <a:prstGeom prst="rect">
            <a:avLst/>
          </a:prstGeom>
          <a:solidFill>
            <a:schemeClr val="bg1">
              <a:lumMod val="95000"/>
              <a:lumOff val="5000"/>
            </a:schemeClr>
          </a:solidFill>
          <a:ln w="38100" cap="sq">
            <a:noFill/>
            <a:miter lim="800000"/>
          </a:ln>
          <a:effectLst/>
          <a:scene3d>
            <a:camera prst="orthographicFront"/>
            <a:lightRig rig="twoPt" dir="t">
              <a:rot lat="0" lon="0" rev="7200000"/>
            </a:lightRig>
          </a:scene3d>
          <a:sp3d/>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146AB36A-BC25-0FB1-3329-B7AE65F50640}"/>
              </a:ext>
            </a:extLst>
          </p:cNvPr>
          <p:cNvSpPr>
            <a:spLocks noGrp="1"/>
          </p:cNvSpPr>
          <p:nvPr>
            <p:ph idx="1"/>
          </p:nvPr>
        </p:nvSpPr>
        <p:spPr>
          <a:xfrm>
            <a:off x="4388421" y="1162613"/>
            <a:ext cx="6516645" cy="4532776"/>
          </a:xfrm>
        </p:spPr>
        <p:txBody>
          <a:bodyPr anchor="ctr">
            <a:normAutofit/>
          </a:bodyPr>
          <a:lstStyle/>
          <a:p>
            <a:pPr marL="0" indent="0">
              <a:lnSpc>
                <a:spcPct val="110000"/>
              </a:lnSpc>
              <a:buNone/>
            </a:pPr>
            <a:r>
              <a:rPr lang="en-GB" sz="1600" b="1"/>
              <a:t>Strengths</a:t>
            </a:r>
            <a:endParaRPr lang="en-GB" sz="1600"/>
          </a:p>
          <a:p>
            <a:pPr>
              <a:lnSpc>
                <a:spcPct val="110000"/>
              </a:lnSpc>
            </a:pPr>
            <a:r>
              <a:rPr lang="en-GB" sz="1600"/>
              <a:t>Explains the importance of early attachment relationships (Cassidy, 2021). </a:t>
            </a:r>
          </a:p>
          <a:p>
            <a:pPr>
              <a:lnSpc>
                <a:spcPct val="110000"/>
              </a:lnSpc>
            </a:pPr>
            <a:r>
              <a:rPr lang="en-GB" sz="1600"/>
              <a:t>Widely applied in early years and health and social care practice (Holmes, 2022). </a:t>
            </a:r>
          </a:p>
          <a:p>
            <a:pPr>
              <a:lnSpc>
                <a:spcPct val="110000"/>
              </a:lnSpc>
            </a:pPr>
            <a:r>
              <a:rPr lang="en-GB" sz="1600"/>
              <a:t>Supports early intervention and family-centred care (Department for Education, 2023). </a:t>
            </a:r>
          </a:p>
          <a:p>
            <a:pPr marL="0" indent="0">
              <a:lnSpc>
                <a:spcPct val="110000"/>
              </a:lnSpc>
              <a:buNone/>
            </a:pPr>
            <a:r>
              <a:rPr lang="en-GB" sz="1600" b="1"/>
              <a:t>Limitations</a:t>
            </a:r>
            <a:endParaRPr lang="en-GB" sz="1600"/>
          </a:p>
          <a:p>
            <a:pPr>
              <a:lnSpc>
                <a:spcPct val="110000"/>
              </a:lnSpc>
            </a:pPr>
            <a:r>
              <a:rPr lang="en-GB" sz="1600"/>
              <a:t>Focuses mainly on the mother-child relationship (Rutter, 2021). </a:t>
            </a:r>
          </a:p>
          <a:p>
            <a:pPr>
              <a:lnSpc>
                <a:spcPct val="110000"/>
              </a:lnSpc>
            </a:pPr>
            <a:r>
              <a:rPr lang="en-GB" sz="1600"/>
              <a:t>Gives limited attention to wider cultural and family differences (Keller, 2022). </a:t>
            </a:r>
          </a:p>
          <a:p>
            <a:pPr>
              <a:lnSpc>
                <a:spcPct val="110000"/>
              </a:lnSpc>
            </a:pPr>
            <a:r>
              <a:rPr lang="en-GB" sz="1600"/>
              <a:t>Children's development is also influenced by peers, education and wider social experiences (Shonkoff et al., 2021). </a:t>
            </a:r>
          </a:p>
          <a:p>
            <a:pPr>
              <a:lnSpc>
                <a:spcPct val="110000"/>
              </a:lnSpc>
            </a:pPr>
            <a:endParaRPr lang="en-GB" sz="1600"/>
          </a:p>
        </p:txBody>
      </p:sp>
    </p:spTree>
    <p:extLst>
      <p:ext uri="{BB962C8B-B14F-4D97-AF65-F5344CB8AC3E}">
        <p14:creationId xmlns:p14="http://schemas.microsoft.com/office/powerpoint/2010/main" xmlns="" val="3606506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C58A05-1DEA-FBB8-B376-2F6C3DE41E6F}"/>
              </a:ext>
            </a:extLst>
          </p:cNvPr>
          <p:cNvSpPr>
            <a:spLocks noGrp="1"/>
          </p:cNvSpPr>
          <p:nvPr>
            <p:ph type="title"/>
          </p:nvPr>
        </p:nvSpPr>
        <p:spPr>
          <a:xfrm>
            <a:off x="913795" y="609600"/>
            <a:ext cx="10353761" cy="1326321"/>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xmlns="" id="{677B1F4A-025C-33BE-6D69-60EFDCAB2FD3}"/>
              </a:ext>
            </a:extLst>
          </p:cNvPr>
          <p:cNvSpPr>
            <a:spLocks noGrp="1"/>
          </p:cNvSpPr>
          <p:nvPr>
            <p:ph idx="1"/>
          </p:nvPr>
        </p:nvSpPr>
        <p:spPr>
          <a:xfrm>
            <a:off x="913795" y="1738365"/>
            <a:ext cx="5016860" cy="4853354"/>
          </a:xfrm>
        </p:spPr>
        <p:txBody>
          <a:bodyPr>
            <a:normAutofit/>
          </a:bodyPr>
          <a:lstStyle/>
          <a:p>
            <a:pPr>
              <a:lnSpc>
                <a:spcPct val="110000"/>
              </a:lnSpc>
            </a:pPr>
            <a:r>
              <a:rPr lang="en-GB" sz="1600" dirty="0"/>
              <a:t>Bowlby's Attachment Theory effectively explains Isaac's emotional and social development (Holmes, 2022). </a:t>
            </a:r>
          </a:p>
          <a:p>
            <a:pPr>
              <a:lnSpc>
                <a:spcPct val="110000"/>
              </a:lnSpc>
            </a:pPr>
            <a:r>
              <a:rPr lang="en-GB" sz="1600" dirty="0"/>
              <a:t>Early experiences have influenced Isaac's attachment, language and behaviour (Cassidy, 2021). </a:t>
            </a:r>
          </a:p>
          <a:p>
            <a:pPr>
              <a:lnSpc>
                <a:spcPct val="110000"/>
              </a:lnSpc>
            </a:pPr>
            <a:r>
              <a:rPr lang="en-GB" sz="1600" dirty="0"/>
              <a:t>Both </a:t>
            </a:r>
            <a:r>
              <a:rPr lang="en-GB" sz="1600" b="1" dirty="0"/>
              <a:t>nature and nurture</a:t>
            </a:r>
            <a:r>
              <a:rPr lang="en-GB" sz="1600" dirty="0"/>
              <a:t> contribute to Isaac's development (Shonkoff et al., 2021). </a:t>
            </a:r>
          </a:p>
          <a:p>
            <a:pPr>
              <a:lnSpc>
                <a:spcPct val="110000"/>
              </a:lnSpc>
            </a:pPr>
            <a:r>
              <a:rPr lang="en-GB" sz="1600" dirty="0"/>
              <a:t>Early intervention and multi-agency support can improve long-term outcomes (Department for Education, 2023). </a:t>
            </a:r>
          </a:p>
          <a:p>
            <a:pPr>
              <a:lnSpc>
                <a:spcPct val="110000"/>
              </a:lnSpc>
            </a:pPr>
            <a:r>
              <a:rPr lang="en-GB" sz="1600" dirty="0"/>
              <a:t>Consistent attachment-based practice should remain central to Isaac's support plan (NICE, 2022).</a:t>
            </a:r>
          </a:p>
        </p:txBody>
      </p:sp>
      <p:pic>
        <p:nvPicPr>
          <p:cNvPr id="5" name="Picture 4">
            <a:extLst>
              <a:ext uri="{FF2B5EF4-FFF2-40B4-BE49-F238E27FC236}">
                <a16:creationId xmlns:a16="http://schemas.microsoft.com/office/drawing/2014/main" xmlns="" id="{93219C94-6ACB-CB34-2AE8-02ADA0D75E0A}"/>
              </a:ext>
            </a:extLst>
          </p:cNvPr>
          <p:cNvPicPr>
            <a:picLocks noChangeAspect="1"/>
          </p:cNvPicPr>
          <p:nvPr/>
        </p:nvPicPr>
        <p:blipFill>
          <a:blip r:embed="rId4" cstate="print">
            <a:extLst>
              <a:ext uri="{28A0092B-C50C-407E-A947-70E740481C1C}">
                <a14:useLocalDpi xmlns:a14="http://schemas.microsoft.com/office/drawing/2010/main" xmlns="" val="0"/>
              </a:ext>
              <a:ext uri="{837473B0-CC2E-450A-ABE3-18F120FF3D39}">
                <a1611:picAttrSrcUrl xmlns:a1611="http://schemas.microsoft.com/office/drawing/2016/11/main" xmlns="" r:id="rId5"/>
              </a:ext>
            </a:extLst>
          </a:blip>
          <a:stretch>
            <a:fillRect/>
          </a:stretch>
        </p:blipFill>
        <p:spPr>
          <a:xfrm>
            <a:off x="6357257" y="2598171"/>
            <a:ext cx="4833257" cy="2718707"/>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xmlns="" val="3798782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xmlns="" id="{8B996A54-0CDD-4A46-B3D2-02F43219A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9C1F042-5BDB-2B64-3A52-96B9F6588097}"/>
              </a:ext>
            </a:extLst>
          </p:cNvPr>
          <p:cNvSpPr>
            <a:spLocks noGrp="1"/>
          </p:cNvSpPr>
          <p:nvPr>
            <p:ph type="title"/>
          </p:nvPr>
        </p:nvSpPr>
        <p:spPr>
          <a:xfrm>
            <a:off x="696686" y="1122001"/>
            <a:ext cx="3040685" cy="4613999"/>
          </a:xfrm>
        </p:spPr>
        <p:txBody>
          <a:bodyPr anchor="ctr">
            <a:normAutofit/>
          </a:bodyPr>
          <a:lstStyle/>
          <a:p>
            <a:pPr algn="l"/>
            <a:r>
              <a:rPr lang="en-GB" sz="2400">
                <a:solidFill>
                  <a:srgbClr val="FFFFFF"/>
                </a:solidFill>
              </a:rPr>
              <a:t>References</a:t>
            </a:r>
          </a:p>
        </p:txBody>
      </p:sp>
      <p:sp useBgFill="1">
        <p:nvSpPr>
          <p:cNvPr id="23" name="Rectangle 22">
            <a:extLst>
              <a:ext uri="{FF2B5EF4-FFF2-40B4-BE49-F238E27FC236}">
                <a16:creationId xmlns:a16="http://schemas.microsoft.com/office/drawing/2014/main" xmlns="" id="{06F0BB8C-8C08-44AD-9EBB-B43BE66A5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062129" y="0"/>
            <a:ext cx="812987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E6A5CD19-FACC-F064-6C5D-B36CCD9C9908}"/>
              </a:ext>
            </a:extLst>
          </p:cNvPr>
          <p:cNvSpPr>
            <a:spLocks noGrp="1"/>
          </p:cNvSpPr>
          <p:nvPr>
            <p:ph idx="1"/>
          </p:nvPr>
        </p:nvSpPr>
        <p:spPr>
          <a:xfrm>
            <a:off x="4711641" y="1122001"/>
            <a:ext cx="6566564" cy="4761274"/>
          </a:xfrm>
        </p:spPr>
        <p:txBody>
          <a:bodyPr anchor="ctr">
            <a:normAutofit/>
          </a:bodyPr>
          <a:lstStyle/>
          <a:p>
            <a:pPr>
              <a:lnSpc>
                <a:spcPct val="110000"/>
              </a:lnSpc>
            </a:pPr>
            <a:r>
              <a:rPr lang="en-GB" sz="1100"/>
              <a:t>Bowlby, J. (1988) </a:t>
            </a:r>
            <a:r>
              <a:rPr lang="en-GB" sz="1100" i="1"/>
              <a:t>A Secure Base: Parent-Child Attachment and Healthy Human Development</a:t>
            </a:r>
            <a:r>
              <a:rPr lang="en-GB" sz="1100"/>
              <a:t>. London: Routledge.</a:t>
            </a:r>
          </a:p>
          <a:p>
            <a:pPr>
              <a:lnSpc>
                <a:spcPct val="110000"/>
              </a:lnSpc>
            </a:pPr>
            <a:r>
              <a:rPr lang="en-GB" sz="1100"/>
              <a:t>Bruce, T. (2021) </a:t>
            </a:r>
            <a:r>
              <a:rPr lang="en-GB" sz="1100" i="1"/>
              <a:t>Early Childhood Education</a:t>
            </a:r>
            <a:r>
              <a:rPr lang="en-GB" sz="1100"/>
              <a:t>. 6th edn. London: Hodder Education.</a:t>
            </a:r>
          </a:p>
          <a:p>
            <a:pPr>
              <a:lnSpc>
                <a:spcPct val="110000"/>
              </a:lnSpc>
            </a:pPr>
            <a:r>
              <a:rPr lang="en-GB" sz="1100"/>
              <a:t>Cassidy, J. (2021) ‘The nature of the child's ties’, </a:t>
            </a:r>
            <a:r>
              <a:rPr lang="en-GB" sz="1100" i="1"/>
              <a:t>Developmental Psychology</a:t>
            </a:r>
            <a:r>
              <a:rPr lang="en-GB" sz="1100"/>
              <a:t>, 57(8), pp. 1209–1220.</a:t>
            </a:r>
          </a:p>
          <a:p>
            <a:pPr>
              <a:lnSpc>
                <a:spcPct val="110000"/>
              </a:lnSpc>
            </a:pPr>
            <a:r>
              <a:rPr lang="en-GB" sz="1100"/>
              <a:t>Department for Education (2023) </a:t>
            </a:r>
            <a:r>
              <a:rPr lang="en-GB" sz="1100" i="1"/>
              <a:t>Early Years Foundation Stage Statutory Framework</a:t>
            </a:r>
            <a:r>
              <a:rPr lang="en-GB" sz="1100"/>
              <a:t>. London: DfE.</a:t>
            </a:r>
          </a:p>
          <a:p>
            <a:pPr>
              <a:lnSpc>
                <a:spcPct val="110000"/>
              </a:lnSpc>
            </a:pPr>
            <a:r>
              <a:rPr lang="en-GB" sz="1100"/>
              <a:t>Holmes, J. (2022) </a:t>
            </a:r>
            <a:r>
              <a:rPr lang="en-GB" sz="1100" i="1"/>
              <a:t>John Bowlby and Attachment Theory</a:t>
            </a:r>
            <a:r>
              <a:rPr lang="en-GB" sz="1100"/>
              <a:t>. 3rd edn. London: Routledge.</a:t>
            </a:r>
          </a:p>
          <a:p>
            <a:pPr>
              <a:lnSpc>
                <a:spcPct val="110000"/>
              </a:lnSpc>
            </a:pPr>
            <a:r>
              <a:rPr lang="en-GB" sz="1100"/>
              <a:t>Law, J., Charlton, J. and Asmussen, K. (2021) </a:t>
            </a:r>
            <a:r>
              <a:rPr lang="en-GB" sz="1100" i="1"/>
              <a:t>Language as a Child Wellbeing Indicator</a:t>
            </a:r>
            <a:r>
              <a:rPr lang="en-GB" sz="1100"/>
              <a:t>. London: Early Intervention Foundation.</a:t>
            </a:r>
          </a:p>
          <a:p>
            <a:pPr>
              <a:lnSpc>
                <a:spcPct val="110000"/>
              </a:lnSpc>
            </a:pPr>
            <a:r>
              <a:rPr lang="en-GB" sz="1100"/>
              <a:t>National Institute for Health and Care Excellence (NICE) (2022) </a:t>
            </a:r>
            <a:r>
              <a:rPr lang="en-GB" sz="1100" i="1"/>
              <a:t>Antenatal and Postnatal Mental Health: Clinical Management and Service Guidance</a:t>
            </a:r>
            <a:r>
              <a:rPr lang="en-GB" sz="1100"/>
              <a:t>. London: NICE.</a:t>
            </a:r>
          </a:p>
          <a:p>
            <a:pPr>
              <a:lnSpc>
                <a:spcPct val="110000"/>
              </a:lnSpc>
            </a:pPr>
            <a:r>
              <a:rPr lang="en-GB" sz="1100"/>
              <a:t>NHS England (2023) </a:t>
            </a:r>
            <a:r>
              <a:rPr lang="en-GB" sz="1100" i="1"/>
              <a:t>Healthy Child Programme: Health Visiting and School Nursing Services</a:t>
            </a:r>
            <a:r>
              <a:rPr lang="en-GB" sz="1100"/>
              <a:t>. London: NHS England.</a:t>
            </a:r>
          </a:p>
          <a:p>
            <a:pPr>
              <a:lnSpc>
                <a:spcPct val="110000"/>
              </a:lnSpc>
            </a:pPr>
            <a:r>
              <a:rPr lang="en-GB" sz="1100"/>
              <a:t>Royal College of Speech and Language Therapists (2022) </a:t>
            </a:r>
            <a:r>
              <a:rPr lang="en-GB" sz="1100" i="1"/>
              <a:t>Speech, Language and Communication Needs in Early Years</a:t>
            </a:r>
            <a:r>
              <a:rPr lang="en-GB" sz="1100"/>
              <a:t>. London: RCSLT.</a:t>
            </a:r>
          </a:p>
          <a:p>
            <a:pPr>
              <a:lnSpc>
                <a:spcPct val="110000"/>
              </a:lnSpc>
            </a:pPr>
            <a:r>
              <a:rPr lang="en-GB" sz="1100"/>
              <a:t>Shonkoff, J.P., Boyce, W.T. and McEwen, B.S. (2021) ‘Neuroscience, molecular biology and the childhood roots of health disparities’, </a:t>
            </a:r>
            <a:r>
              <a:rPr lang="en-GB" sz="1100" i="1"/>
              <a:t>JAMA Pediatrics</a:t>
            </a:r>
            <a:r>
              <a:rPr lang="en-GB" sz="1100"/>
              <a:t>, 175(11), pp. 1117–1124.</a:t>
            </a:r>
          </a:p>
          <a:p>
            <a:pPr>
              <a:lnSpc>
                <a:spcPct val="110000"/>
              </a:lnSpc>
            </a:pPr>
            <a:endParaRPr lang="en-GB" sz="1100"/>
          </a:p>
        </p:txBody>
      </p:sp>
    </p:spTree>
    <p:extLst>
      <p:ext uri="{BB962C8B-B14F-4D97-AF65-F5344CB8AC3E}">
        <p14:creationId xmlns:p14="http://schemas.microsoft.com/office/powerpoint/2010/main" xmlns="" val="2317126399"/>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xmlns=""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Damask</Template>
  <TotalTime>29</TotalTime>
  <Words>2361</Words>
  <Application>Microsoft Office PowerPoint</Application>
  <PresentationFormat>Custom</PresentationFormat>
  <Paragraphs>103</Paragraphs>
  <Slides>10</Slides>
  <Notes>9</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Damask</vt:lpstr>
      <vt:lpstr>Understanding Isaac's Development Through Bowlby's Attachment Theory: A Psychological Perspective for Early Years Practice</vt:lpstr>
      <vt:lpstr>Introduction and Case Overview</vt:lpstr>
      <vt:lpstr>Bowlby's Attachment Theory</vt:lpstr>
      <vt:lpstr>Applying Bowlby's Theory to Isaac</vt:lpstr>
      <vt:lpstr>Nature and Nurture</vt:lpstr>
      <vt:lpstr>Theory-Informed Support Plan</vt:lpstr>
      <vt:lpstr>Multi-Agency Support</vt:lpstr>
      <vt:lpstr>Critical Evaluation of Bowlby's Attachment Theory</vt:lpstr>
      <vt:lpstr>Conclusion</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Isaac's Development Through Bowlby's Attachment Theory: A Psychological Perspective for Early Years Practice</dc:title>
  <dc:creator>Matez Shahab</dc:creator>
  <cp:lastModifiedBy>Matez</cp:lastModifiedBy>
  <cp:revision>12</cp:revision>
  <dcterms:created xsi:type="dcterms:W3CDTF">2026-07-09T16:55:03Z</dcterms:created>
  <dcterms:modified xsi:type="dcterms:W3CDTF">2026-07-12T18:32:09Z</dcterms:modified>
</cp:coreProperties>
</file>