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4.xml" ContentType="application/vnd.openxmlformats-officedocument.presentationml.notesSlide+xml"/>
  <Override PartName="/ppt/notesSlides/notesSlide1.xml" ContentType="application/vnd.openxmlformats-officedocument.presentationml.notesSlide+xml"/>
  <Override PartName="/ppt/ink/ink7.xml" ContentType="application/inkml+xml"/>
  <Override PartName="/ppt/ink/ink8.xml" ContentType="application/inkml+xml"/>
  <Override PartName="/ppt/ink/ink9.xml" ContentType="application/inkml+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56" r:id="rId2"/>
    <p:sldId id="260" r:id="rId3"/>
    <p:sldId id="258" r:id="rId4"/>
    <p:sldId id="257" r:id="rId5"/>
    <p:sldId id="259" r:id="rId6"/>
    <p:sldId id="274" r:id="rId7"/>
    <p:sldId id="261" r:id="rId8"/>
    <p:sldId id="263" r:id="rId9"/>
    <p:sldId id="273" r:id="rId10"/>
    <p:sldId id="265" r:id="rId11"/>
    <p:sldId id="264" r:id="rId12"/>
    <p:sldId id="266" r:id="rId13"/>
    <p:sldId id="271" r:id="rId14"/>
    <p:sldId id="272" r:id="rId15"/>
    <p:sldId id="268" r:id="rId16"/>
    <p:sldId id="275" r:id="rId17"/>
    <p:sldId id="276" r:id="rId18"/>
    <p:sldId id="269" r:id="rId19"/>
    <p:sldId id="270" r:id="rId20"/>
    <p:sldId id="277" r:id="rId21"/>
    <p:sldId id="278" r:id="rId22"/>
    <p:sldId id="279" r:id="rId23"/>
    <p:sldId id="280" r:id="rId24"/>
    <p:sldId id="281" r:id="rId25"/>
    <p:sldId id="282" r:id="rId26"/>
    <p:sldId id="283" r:id="rId27"/>
    <p:sldId id="284" r:id="rId28"/>
    <p:sldId id="285" r:id="rId29"/>
    <p:sldId id="286" r:id="rId30"/>
    <p:sldId id="287"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03D3BB-9216-4704-953A-37C89CBE3A45}" v="38" dt="2026-03-15T15:19:11.9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06" autoAdjust="0"/>
    <p:restoredTop sz="94660"/>
  </p:normalViewPr>
  <p:slideViewPr>
    <p:cSldViewPr snapToGrid="0">
      <p:cViewPr>
        <p:scale>
          <a:sx n="100" d="100"/>
          <a:sy n="100" d="100"/>
        </p:scale>
        <p:origin x="72" y="156"/>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5/10/relationships/revisionInfo" Target="revisionInfo.xml"/><Relationship Id="rId40"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28.864"/>
    </inkml:context>
    <inkml:brush xml:id="br0">
      <inkml:brushProperty name="width" value="0.35" units="cm"/>
      <inkml:brushProperty name="height" value="0.35" units="cm"/>
    </inkml:brush>
  </inkml:definitions>
  <inkml:trace contextRef="#ctx0" brushRef="#br0">1 55 24575,'66'0'0,"98"-12"0,-68 5 0,-11 2 0,97-7 0,-117 10 0,-52 1 40,-1 1-240,0 0-1,0-1 0,-1-1 0,1 0 1,-1 0-1,17-7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30.816"/>
    </inkml:context>
    <inkml:brush xml:id="br0">
      <inkml:brushProperty name="width" value="0.35" units="cm"/>
      <inkml:brushProperty name="height" value="0.35" units="cm"/>
    </inkml:brush>
  </inkml:definitions>
  <inkml:trace contextRef="#ctx0" brushRef="#br0">0 299 24575,'58'-9'0,"66"-21"0,-25 5 0,448-69 0,-409 73 0,145-20-164,-50 8-535,-140 20 486,222-19 41,-312 32 235,-1 0 0,1 0 1,0 0-1,-1 0 0,1 0 0,0 1 0,-1-1 1,4 2-1,-6-2-44,1 1-1,-1-1 1,0 1 0,1-1-1,-1 1 1,0 0 0,0-1-1,0 1 1,0-1 0,1 1-1,-1 0 1,0-1 0,0 1-1,0-1 1,0 1 0,0 0-1,0-1 1,-1 1 0,1-1-1,0 1 1,0 0 0,0-1 0,0 1-1,-1-1 1,1 1 0,0-1-1,-1 1 1,1-1 0,0 1-1,-1-1 1,1 1 0,-1-1-1,0 1 1,-11 22 9,-30 37-1,36-52-28,-1-1 0,0 0-1,0 0 1,-1 0-1,0-1 1,0-1 0,-18 10-1,5-5 2,-1-2 0,-1 0 0,1-2 0,-1 0 0,0-2 0,-34 3 0,-145-5 0,151-3 0,-245 1 0,-170-5 0,429 3 0,-49-8 0,98 11 0,-1 0 0,1 0 0,13-2 0,15 0 0,174 9 0,380 66 0,-376-29 0,208 37 0,-415-80-195,1 0 0,0-1 0,0-1 0,0 0 0,0 0 0,14-3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33.278"/>
    </inkml:context>
    <inkml:brush xml:id="br0">
      <inkml:brushProperty name="width" value="0.35" units="cm"/>
      <inkml:brushProperty name="height" value="0.35" units="cm"/>
    </inkml:brush>
  </inkml:definitions>
  <inkml:trace contextRef="#ctx0" brushRef="#br0">654 432 24575,'2'-1'0,"0"0"0,0 0 0,0 1 0,0-1 0,0 0 0,0 1 0,0 0 0,1 0 0,-1 0 0,0 0 0,4 0 0,1 0 0,320-2 0,-100 4 0,-221-3 0,728-27 0,-720 26 0,34-5 0,-48 7 0,0 0 0,0 0 0,0 0 0,0 0 0,0 0 0,0 0 0,0 0 0,0 0 0,0 0 0,0 0 0,0 0 0,0 0 0,0 0 0,0 0 0,0 0 0,-1 0 0,1 0 0,0 0 0,0 0 0,0 0 0,0 0 0,0 0 0,0 0 0,0 0 0,0-1 0,0 1 0,0 0 0,0 0 0,0 0 0,0 0 0,0 0 0,0 0 0,0 0 0,0 0 0,0 0 0,0 0 0,0 0 0,0 0 0,0 0 0,0 0 0,0 0 0,0 0 0,0 0 0,0-1 0,0 1 0,0 0 0,0 0 0,1 0 0,-1 0 0,0 0 0,0 0 0,0 0 0,0 0 0,0 0 0,0 0 0,-10-3 0,-14-1 0,-672-7 0,224 13 0,336-8 0,-196-33 0,149-5 0,155 35 0,0-1 0,1-1 0,1-1 0,-36-23 0,60 34 0,0-1 0,0 1 0,0-1 0,0 0 0,0 1 0,0-1 0,0 0 0,0 0 0,-1-3 0,3 5 0,0 0 0,0 0 0,0 0 0,0-1 0,0 1 0,0 0 0,0 0 0,0 0 0,0 0 0,0 0 0,0 0 0,0-1 0,0 1 0,0 0 0,0 0 0,0 0 0,0 0 0,0 0 0,0-1 0,0 1 0,0 0 0,0 0 0,0 0 0,0 0 0,0 0 0,0 0 0,1 0 0,-1-1 0,0 1 0,0 0 0,0 0 0,0 0 0,0 0 0,0 0 0,0 0 0,1 0 0,-1 0 0,0 0 0,0 0 0,0 0 0,0 0 0,0 0 0,0 0 0,1 0 0,-1 0 0,0 0 0,0 0 0,0 0 0,17 3 0,55 19 0,87 23 0,-63-28 8,2-5 0,133 1 0,199-26-128,36-17-509,125-6-181,0 21 239,-577 15 577,365 7-167,-258 0 543,131 25 0,-236-29-97,-11-3-173,1 1 0,0 0 0,-1 0 0,1 1-1,-1-1 1,1 1 0,-1 0 0,0 1 0,6 3 0,-11-6-110,0 0-1,1 0 1,-1 0 0,0 1 0,0-1 0,0 0 0,0 0 0,0 0 0,0 1 0,0-1 0,0 0 0,0 0 0,0 0-1,0 0 1,0 1 0,0-1 0,0 0 0,0 0 0,0 0 0,0 1 0,0-1 0,0 0 0,0 0 0,0 0 0,0 1 0,0-1-1,0 0 1,0 0 0,0 0 0,0 0 0,-1 1 0,1-1 0,0 0 0,0 0 0,0 0 0,0 0 0,0 0 0,-1 1-1,1-1 1,0 0 0,0 0 0,0 0 0,0 0 0,-1 0 0,1 0 0,0 0 0,0 0 0,0 0 0,-1 0 0,1 0 0,0 0-1,0 0 1,0 0 0,-1 0 0,1 0 0,0 0 0,0 0 0,0 0 0,-1 0 0,1 0 0,-15 2-26,-17-3 24,-1-1 0,-61-12 0,30 4 0,-599-64 0,-199-30 0,854 103 0,8 2 0,19 5 0,33 10 0,63 12 12,226 26-1,122-24-91,-393-26 46,183 8-116,1347 81-1531,-1033-42 1598,311 22-78,-847-71 145,96-2 1961,-143-6-1641,-28-6-390,43 12 105,-1009-193-19,371 128-374,-57-7-53,291-9 1228,394 78-801,6 1 0,0 1 0,0 0 0,0-1 0,0 2 0,0-1 0,0 1 0,-6 0 0,11 0 0,0 0 0,0 0 0,0 0 0,-1 0 0,1 0 0,0 0 0,0 0 0,0 0 0,-1 0 0,1 0 0,0 0 0,0 0 0,0 0 0,-1 0 0,1 0 0,0 0 0,0 0 0,0 0 0,0 1 0,-1-1 0,1 0 0,0 0 0,0 0 0,0 0 0,0 0 0,0 1 0,0-1 0,-1 0 0,1 0 0,0 0 0,0 0 0,0 1 0,0-1 0,0 0 0,0 0 0,0 0 0,0 1 0,5 6 0,12 6 0,10 1 0,0-2 0,0 0 0,1-2 0,58 13 0,120 9 0,446 4-330,4-55-78,-539 14 393,122-6 15,387-7 0,-612 18 9,25 3 108,-74 0 510,-180-19-627,67 3 0,-413 0-151,-5 27-195,222-5 108,-776-7-1139,4-76 2665,1076 68-1194,12 2 290,-45-1-1,66 5-491,0 0 0,1 1 0,-1-1 1,0 1-1,1 1 0,-1-1 0,1 1 0,-1 1 0,1-1 0,0 1 1,0 0-1,-6 4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28.864"/>
    </inkml:context>
    <inkml:brush xml:id="br0">
      <inkml:brushProperty name="width" value="0.35" units="cm"/>
      <inkml:brushProperty name="height" value="0.35" units="cm"/>
    </inkml:brush>
  </inkml:definitions>
  <inkml:trace contextRef="#ctx0" brushRef="#br0">1 55 24575,'66'0'0,"98"-12"0,-68 5 0,-11 2 0,97-7 0,-117 10 0,-52 1 40,-1 1-240,0 0-1,0-1 0,-1-1 0,1 0 1,-1 0-1,17-7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30.816"/>
    </inkml:context>
    <inkml:brush xml:id="br0">
      <inkml:brushProperty name="width" value="0.35" units="cm"/>
      <inkml:brushProperty name="height" value="0.35" units="cm"/>
    </inkml:brush>
  </inkml:definitions>
  <inkml:trace contextRef="#ctx0" brushRef="#br0">0 299 24575,'58'-9'0,"66"-21"0,-25 5 0,448-69 0,-409 73 0,145-20-164,-50 8-535,-140 20 486,222-19 41,-312 32 235,-1 0 0,1 0 1,0 0-1,-1 0 0,1 0 0,0 1 0,-1-1 1,4 2-1,-6-2-44,1 1-1,-1-1 1,0 1 0,1-1-1,-1 1 1,0 0 0,0-1-1,0 1 1,0-1 0,1 1-1,-1 0 1,0-1 0,0 1-1,0-1 1,0 1 0,0 0-1,0-1 1,-1 1 0,1-1-1,0 1 1,0 0 0,0-1 0,0 1-1,-1-1 1,1 1 0,0-1-1,-1 1 1,1-1 0,0 1-1,-1-1 1,1 1 0,-1-1-1,0 1 1,-11 22 9,-30 37-1,36-52-28,-1-1 0,0 0-1,0 0 1,-1 0-1,0-1 1,0-1 0,-18 10-1,5-5 2,-1-2 0,-1 0 0,1-2 0,-1 0 0,0-2 0,-34 3 0,-145-5 0,151-3 0,-245 1 0,-170-5 0,429 3 0,-49-8 0,98 11 0,-1 0 0,1 0 0,13-2 0,15 0 0,174 9 0,380 66 0,-376-29 0,208 37 0,-415-80-195,1 0 0,0-1 0,0-1 0,0 0 0,0 0 0,14-3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33.278"/>
    </inkml:context>
    <inkml:brush xml:id="br0">
      <inkml:brushProperty name="width" value="0.35" units="cm"/>
      <inkml:brushProperty name="height" value="0.35" units="cm"/>
    </inkml:brush>
  </inkml:definitions>
  <inkml:trace contextRef="#ctx0" brushRef="#br0">654 432 24575,'2'-1'0,"0"0"0,0 0 0,0 1 0,0-1 0,0 0 0,0 1 0,0 0 0,1 0 0,-1 0 0,0 0 0,4 0 0,1 0 0,320-2 0,-100 4 0,-221-3 0,728-27 0,-720 26 0,34-5 0,-48 7 0,0 0 0,0 0 0,0 0 0,0 0 0,0 0 0,0 0 0,0 0 0,0 0 0,0 0 0,0 0 0,0 0 0,0 0 0,0 0 0,0 0 0,0 0 0,-1 0 0,1 0 0,0 0 0,0 0 0,0 0 0,0 0 0,0 0 0,0 0 0,0 0 0,0-1 0,0 1 0,0 0 0,0 0 0,0 0 0,0 0 0,0 0 0,0 0 0,0 0 0,0 0 0,0 0 0,0 0 0,0 0 0,0 0 0,0 0 0,0 0 0,0 0 0,0 0 0,0 0 0,0-1 0,0 1 0,0 0 0,0 0 0,1 0 0,-1 0 0,0 0 0,0 0 0,0 0 0,0 0 0,0 0 0,0 0 0,-10-3 0,-14-1 0,-672-7 0,224 13 0,336-8 0,-196-33 0,149-5 0,155 35 0,0-1 0,1-1 0,1-1 0,-36-23 0,60 34 0,0-1 0,0 1 0,0-1 0,0 0 0,0 1 0,0-1 0,0 0 0,0 0 0,-1-3 0,3 5 0,0 0 0,0 0 0,0 0 0,0-1 0,0 1 0,0 0 0,0 0 0,0 0 0,0 0 0,0 0 0,0 0 0,0-1 0,0 1 0,0 0 0,0 0 0,0 0 0,0 0 0,0 0 0,0-1 0,0 1 0,0 0 0,0 0 0,0 0 0,0 0 0,0 0 0,0 0 0,1 0 0,-1-1 0,0 1 0,0 0 0,0 0 0,0 0 0,0 0 0,0 0 0,0 0 0,1 0 0,-1 0 0,0 0 0,0 0 0,0 0 0,0 0 0,0 0 0,0 0 0,1 0 0,-1 0 0,0 0 0,0 0 0,0 0 0,17 3 0,55 19 0,87 23 0,-63-28 8,2-5 0,133 1 0,199-26-128,36-17-509,125-6-181,0 21 239,-577 15 577,365 7-167,-258 0 543,131 25 0,-236-29-97,-11-3-173,1 1 0,0 0 0,-1 0 0,1 1-1,-1-1 1,1 1 0,-1 0 0,0 1 0,6 3 0,-11-6-110,0 0-1,1 0 1,-1 0 0,0 1 0,0-1 0,0 0 0,0 0 0,0 0 0,0 1 0,0-1 0,0 0 0,0 0 0,0 0-1,0 0 1,0 1 0,0-1 0,0 0 0,0 0 0,0 0 0,0 1 0,0-1 0,0 0 0,0 0 0,0 0 0,0 1 0,0-1-1,0 0 1,0 0 0,0 0 0,0 0 0,-1 1 0,1-1 0,0 0 0,0 0 0,0 0 0,0 0 0,0 0 0,-1 1-1,1-1 1,0 0 0,0 0 0,0 0 0,0 0 0,-1 0 0,1 0 0,0 0 0,0 0 0,0 0 0,-1 0 0,1 0 0,0 0-1,0 0 1,0 0 0,-1 0 0,1 0 0,0 0 0,0 0 0,0 0 0,-1 0 0,1 0 0,-15 2-26,-17-3 24,-1-1 0,-61-12 0,30 4 0,-599-64 0,-199-30 0,854 103 0,8 2 0,19 5 0,33 10 0,63 12 12,226 26-1,122-24-91,-393-26 46,183 8-116,1347 81-1531,-1033-42 1598,311 22-78,-847-71 145,96-2 1961,-143-6-1641,-28-6-390,43 12 105,-1009-193-19,371 128-374,-57-7-53,291-9 1228,394 78-801,6 1 0,0 1 0,0 0 0,0-1 0,0 2 0,0-1 0,0 1 0,-6 0 0,11 0 0,0 0 0,0 0 0,0 0 0,-1 0 0,1 0 0,0 0 0,0 0 0,0 0 0,-1 0 0,1 0 0,0 0 0,0 0 0,0 0 0,-1 0 0,1 0 0,0 0 0,0 0 0,0 0 0,0 1 0,-1-1 0,1 0 0,0 0 0,0 0 0,0 0 0,0 0 0,0 1 0,0-1 0,-1 0 0,1 0 0,0 0 0,0 0 0,0 1 0,0-1 0,0 0 0,0 0 0,0 0 0,0 1 0,5 6 0,12 6 0,10 1 0,0-2 0,0 0 0,1-2 0,58 13 0,120 9 0,446 4-330,4-55-78,-539 14 393,122-6 15,387-7 0,-612 18 9,25 3 108,-74 0 510,-180-19-627,67 3 0,-413 0-151,-5 27-195,222-5 108,-776-7-1139,4-76 2665,1076 68-1194,12 2 290,-45-1-1,66 5-491,0 0 0,1 1 0,-1-1 1,0 1-1,1 1 0,-1-1 0,1 1 0,-1 1 0,1-1 0,0 1 1,0 0-1,-6 4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28.864"/>
    </inkml:context>
    <inkml:brush xml:id="br0">
      <inkml:brushProperty name="width" value="0.35" units="cm"/>
      <inkml:brushProperty name="height" value="0.35" units="cm"/>
    </inkml:brush>
  </inkml:definitions>
  <inkml:trace contextRef="#ctx0" brushRef="#br0">1 55 24575,'66'0'0,"98"-12"0,-68 5 0,-11 2 0,97-7 0,-117 10 0,-52 1 40,-1 1-240,0 0-1,0-1 0,-1-1 0,1 0 1,-1 0-1,17-7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30.816"/>
    </inkml:context>
    <inkml:brush xml:id="br0">
      <inkml:brushProperty name="width" value="0.35" units="cm"/>
      <inkml:brushProperty name="height" value="0.35" units="cm"/>
    </inkml:brush>
  </inkml:definitions>
  <inkml:trace contextRef="#ctx0" brushRef="#br0">0 299 24575,'58'-9'0,"66"-21"0,-25 5 0,448-69 0,-409 73 0,145-20-164,-50 8-535,-140 20 486,222-19 41,-312 32 235,-1 0 0,1 0 1,0 0-1,-1 0 0,1 0 0,0 1 0,-1-1 1,4 2-1,-6-2-44,1 1-1,-1-1 1,0 1 0,1-1-1,-1 1 1,0 0 0,0-1-1,0 1 1,0-1 0,1 1-1,-1 0 1,0-1 0,0 1-1,0-1 1,0 1 0,0 0-1,0-1 1,-1 1 0,1-1-1,0 1 1,0 0 0,0-1 0,0 1-1,-1-1 1,1 1 0,0-1-1,-1 1 1,1-1 0,0 1-1,-1-1 1,1 1 0,-1-1-1,0 1 1,-11 22 9,-30 37-1,36-52-28,-1-1 0,0 0-1,0 0 1,-1 0-1,0-1 1,0-1 0,-18 10-1,5-5 2,-1-2 0,-1 0 0,1-2 0,-1 0 0,0-2 0,-34 3 0,-145-5 0,151-3 0,-245 1 0,-170-5 0,429 3 0,-49-8 0,98 11 0,-1 0 0,1 0 0,13-2 0,15 0 0,174 9 0,380 66 0,-376-29 0,208 37 0,-415-80-195,1 0 0,0-1 0,0-1 0,0 0 0,0 0 0,14-3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6-03-08T13:39:33.278"/>
    </inkml:context>
    <inkml:brush xml:id="br0">
      <inkml:brushProperty name="width" value="0.35" units="cm"/>
      <inkml:brushProperty name="height" value="0.35" units="cm"/>
    </inkml:brush>
  </inkml:definitions>
  <inkml:trace contextRef="#ctx0" brushRef="#br0">654 432 24575,'2'-1'0,"0"0"0,0 0 0,0 1 0,0-1 0,0 0 0,0 1 0,0 0 0,1 0 0,-1 0 0,0 0 0,4 0 0,1 0 0,320-2 0,-100 4 0,-221-3 0,728-27 0,-720 26 0,34-5 0,-48 7 0,0 0 0,0 0 0,0 0 0,0 0 0,0 0 0,0 0 0,0 0 0,0 0 0,0 0 0,0 0 0,0 0 0,0 0 0,0 0 0,0 0 0,0 0 0,-1 0 0,1 0 0,0 0 0,0 0 0,0 0 0,0 0 0,0 0 0,0 0 0,0 0 0,0-1 0,0 1 0,0 0 0,0 0 0,0 0 0,0 0 0,0 0 0,0 0 0,0 0 0,0 0 0,0 0 0,0 0 0,0 0 0,0 0 0,0 0 0,0 0 0,0 0 0,0 0 0,0 0 0,0-1 0,0 1 0,0 0 0,0 0 0,1 0 0,-1 0 0,0 0 0,0 0 0,0 0 0,0 0 0,0 0 0,0 0 0,-10-3 0,-14-1 0,-672-7 0,224 13 0,336-8 0,-196-33 0,149-5 0,155 35 0,0-1 0,1-1 0,1-1 0,-36-23 0,60 34 0,0-1 0,0 1 0,0-1 0,0 0 0,0 1 0,0-1 0,0 0 0,0 0 0,-1-3 0,3 5 0,0 0 0,0 0 0,0 0 0,0-1 0,0 1 0,0 0 0,0 0 0,0 0 0,0 0 0,0 0 0,0 0 0,0-1 0,0 1 0,0 0 0,0 0 0,0 0 0,0 0 0,0 0 0,0-1 0,0 1 0,0 0 0,0 0 0,0 0 0,0 0 0,0 0 0,0 0 0,1 0 0,-1-1 0,0 1 0,0 0 0,0 0 0,0 0 0,0 0 0,0 0 0,0 0 0,1 0 0,-1 0 0,0 0 0,0 0 0,0 0 0,0 0 0,0 0 0,0 0 0,1 0 0,-1 0 0,0 0 0,0 0 0,0 0 0,17 3 0,55 19 0,87 23 0,-63-28 8,2-5 0,133 1 0,199-26-128,36-17-509,125-6-181,0 21 239,-577 15 577,365 7-167,-258 0 543,131 25 0,-236-29-97,-11-3-173,1 1 0,0 0 0,-1 0 0,1 1-1,-1-1 1,1 1 0,-1 0 0,0 1 0,6 3 0,-11-6-110,0 0-1,1 0 1,-1 0 0,0 1 0,0-1 0,0 0 0,0 0 0,0 0 0,0 1 0,0-1 0,0 0 0,0 0 0,0 0-1,0 0 1,0 1 0,0-1 0,0 0 0,0 0 0,0 0 0,0 1 0,0-1 0,0 0 0,0 0 0,0 0 0,0 1 0,0-1-1,0 0 1,0 0 0,0 0 0,0 0 0,-1 1 0,1-1 0,0 0 0,0 0 0,0 0 0,0 0 0,0 0 0,-1 1-1,1-1 1,0 0 0,0 0 0,0 0 0,0 0 0,-1 0 0,1 0 0,0 0 0,0 0 0,0 0 0,-1 0 0,1 0 0,0 0-1,0 0 1,0 0 0,-1 0 0,1 0 0,0 0 0,0 0 0,0 0 0,-1 0 0,1 0 0,-15 2-26,-17-3 24,-1-1 0,-61-12 0,30 4 0,-599-64 0,-199-30 0,854 103 0,8 2 0,19 5 0,33 10 0,63 12 12,226 26-1,122-24-91,-393-26 46,183 8-116,1347 81-1531,-1033-42 1598,311 22-78,-847-71 145,96-2 1961,-143-6-1641,-28-6-390,43 12 105,-1009-193-19,371 128-374,-57-7-53,291-9 1228,394 78-801,6 1 0,0 1 0,0 0 0,0-1 0,0 2 0,0-1 0,0 1 0,-6 0 0,11 0 0,0 0 0,0 0 0,0 0 0,-1 0 0,1 0 0,0 0 0,0 0 0,0 0 0,-1 0 0,1 0 0,0 0 0,0 0 0,0 0 0,-1 0 0,1 0 0,0 0 0,0 0 0,0 0 0,0 1 0,-1-1 0,1 0 0,0 0 0,0 0 0,0 0 0,0 0 0,0 1 0,0-1 0,-1 0 0,1 0 0,0 0 0,0 0 0,0 1 0,0-1 0,0 0 0,0 0 0,0 0 0,0 1 0,5 6 0,12 6 0,10 1 0,0-2 0,0 0 0,1-2 0,58 13 0,120 9 0,446 4-330,4-55-78,-539 14 393,122-6 15,387-7 0,-612 18 9,25 3 108,-74 0 510,-180-19-627,67 3 0,-413 0-151,-5 27-195,222-5 108,-776-7-1139,4-76 2665,1076 68-1194,12 2 290,-45-1-1,66 5-491,0 0 0,1 1 0,-1-1 1,0 1-1,1 1 0,-1-1 0,1 1 0,-1 1 0,1-1 0,0 1 1,0 0-1,-6 4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83FC8F-8A98-41C9-AA52-C7D24F7EF25D}" type="datetimeFigureOut">
              <a:rPr lang="en-GB" smtClean="0"/>
              <a:t>15/03/2026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DADC28-B295-4292-ADEA-05ECFBF88486}" type="slidenum">
              <a:rPr lang="en-GB" smtClean="0"/>
              <a:t>‹#›</a:t>
            </a:fld>
            <a:endParaRPr lang="en-GB"/>
          </a:p>
        </p:txBody>
      </p:sp>
    </p:spTree>
    <p:extLst>
      <p:ext uri="{BB962C8B-B14F-4D97-AF65-F5344CB8AC3E}">
        <p14:creationId xmlns:p14="http://schemas.microsoft.com/office/powerpoint/2010/main" val="30735694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DADC28-B295-4292-ADEA-05ECFBF88486}" type="slidenum">
              <a:rPr lang="en-GB" smtClean="0"/>
              <a:t>7</a:t>
            </a:fld>
            <a:endParaRPr lang="en-GB"/>
          </a:p>
        </p:txBody>
      </p:sp>
    </p:spTree>
    <p:extLst>
      <p:ext uri="{BB962C8B-B14F-4D97-AF65-F5344CB8AC3E}">
        <p14:creationId xmlns:p14="http://schemas.microsoft.com/office/powerpoint/2010/main" val="2715196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EDADC28-B295-4292-ADEA-05ECFBF88486}" type="slidenum">
              <a:rPr lang="en-GB" smtClean="0"/>
              <a:t>9</a:t>
            </a:fld>
            <a:endParaRPr lang="en-GB"/>
          </a:p>
        </p:txBody>
      </p:sp>
    </p:spTree>
    <p:extLst>
      <p:ext uri="{BB962C8B-B14F-4D97-AF65-F5344CB8AC3E}">
        <p14:creationId xmlns:p14="http://schemas.microsoft.com/office/powerpoint/2010/main" val="25230083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EDADC28-B295-4292-ADEA-05ECFBF88486}" type="slidenum">
              <a:rPr lang="en-GB" smtClean="0"/>
              <a:t>10</a:t>
            </a:fld>
            <a:endParaRPr lang="en-GB"/>
          </a:p>
        </p:txBody>
      </p:sp>
    </p:spTree>
    <p:extLst>
      <p:ext uri="{BB962C8B-B14F-4D97-AF65-F5344CB8AC3E}">
        <p14:creationId xmlns:p14="http://schemas.microsoft.com/office/powerpoint/2010/main" val="27575736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 	 </a:t>
            </a:r>
          </a:p>
        </p:txBody>
      </p:sp>
      <p:sp>
        <p:nvSpPr>
          <p:cNvPr id="4" name="Slide Number Placeholder 3"/>
          <p:cNvSpPr>
            <a:spLocks noGrp="1"/>
          </p:cNvSpPr>
          <p:nvPr>
            <p:ph type="sldNum" sz="quarter" idx="5"/>
          </p:nvPr>
        </p:nvSpPr>
        <p:spPr/>
        <p:txBody>
          <a:bodyPr/>
          <a:lstStyle/>
          <a:p>
            <a:fld id="{BEDADC28-B295-4292-ADEA-05ECFBF88486}" type="slidenum">
              <a:rPr lang="en-GB" smtClean="0"/>
              <a:t>15</a:t>
            </a:fld>
            <a:endParaRPr lang="en-GB"/>
          </a:p>
        </p:txBody>
      </p:sp>
    </p:spTree>
    <p:extLst>
      <p:ext uri="{BB962C8B-B14F-4D97-AF65-F5344CB8AC3E}">
        <p14:creationId xmlns:p14="http://schemas.microsoft.com/office/powerpoint/2010/main" val="4145157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DD5C2F-8050-ACB1-9F75-FC72ADD270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EF19561-91E1-10C7-A096-85C376AB93F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F4EE242-38A4-7642-FA45-B9583FCA9B60}"/>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5" name="Footer Placeholder 4">
            <a:extLst>
              <a:ext uri="{FF2B5EF4-FFF2-40B4-BE49-F238E27FC236}">
                <a16:creationId xmlns:a16="http://schemas.microsoft.com/office/drawing/2014/main" id="{D50C284F-2892-F170-E5F8-A4EB6BAFB7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1B8B5B-0992-B7A8-628C-213EAD3FB0B7}"/>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3307772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3B699B-5293-686B-044A-BFC10A1659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8C33892-A276-1BFA-3791-3E341C1C35A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52E11E4-5630-9F3A-768F-BDB1F97BD1E2}"/>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5" name="Footer Placeholder 4">
            <a:extLst>
              <a:ext uri="{FF2B5EF4-FFF2-40B4-BE49-F238E27FC236}">
                <a16:creationId xmlns:a16="http://schemas.microsoft.com/office/drawing/2014/main" id="{DE81F072-DC4F-B41E-B069-8BB2CEDA38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B1BD73-3692-C015-6D30-0B0479981E86}"/>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5290394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7748A0-EF82-6FE1-92D2-3FB0E65157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5E63F31-0B29-E635-AF85-3FE050CF71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F4501F-5727-8355-792B-C6C3A2DC842D}"/>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5" name="Footer Placeholder 4">
            <a:extLst>
              <a:ext uri="{FF2B5EF4-FFF2-40B4-BE49-F238E27FC236}">
                <a16:creationId xmlns:a16="http://schemas.microsoft.com/office/drawing/2014/main" id="{3838835F-003F-EBE2-4BE6-38386701F4B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F386D32-BB74-505A-CBC6-1C2F7ECDEA04}"/>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1744925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D3CA1-A614-8A81-D93B-C0B1253BC1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ABE8EFB-7D95-3254-8EC4-EEE0979C56B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2123825-9480-C5D0-7341-F7C9080C22F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E4FF701-2E20-40AB-3B4A-06EF2C42D514}"/>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6" name="Footer Placeholder 5">
            <a:extLst>
              <a:ext uri="{FF2B5EF4-FFF2-40B4-BE49-F238E27FC236}">
                <a16:creationId xmlns:a16="http://schemas.microsoft.com/office/drawing/2014/main" id="{77CEA1FE-642A-60E0-ECC4-FC79C1EB84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512E5F-A1A1-BA7C-B9CF-5023DD6D9ED1}"/>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120148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DD9B6-3741-36CA-70F1-602593F078C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0E4EF57-3558-0826-5B71-D0381F92851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BF63134-15B1-B354-8230-D7C010FFF86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B422A2C-5258-B64F-4581-9DB87054474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DFEB8FF-1E53-3509-D8AF-6D9A2E826F6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B071037-D9DD-748A-98D1-82E35848A546}"/>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8" name="Footer Placeholder 7">
            <a:extLst>
              <a:ext uri="{FF2B5EF4-FFF2-40B4-BE49-F238E27FC236}">
                <a16:creationId xmlns:a16="http://schemas.microsoft.com/office/drawing/2014/main" id="{3A7DBF11-C41C-EBBD-17E3-6771027EFB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901B5F3-B31F-5D27-DF46-B101B50A253A}"/>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2426091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340D57-5238-6033-09EB-4CD6CC2E89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F884C7F-A341-026C-0B54-A1CF1E4A4AAA}"/>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4" name="Footer Placeholder 3">
            <a:extLst>
              <a:ext uri="{FF2B5EF4-FFF2-40B4-BE49-F238E27FC236}">
                <a16:creationId xmlns:a16="http://schemas.microsoft.com/office/drawing/2014/main" id="{642236FC-BFA0-5B1C-3BCA-D869D36C875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528C71-3A37-6B43-5F90-17FD4E9D22CC}"/>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14186403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B20C2B-85AD-DA26-18B8-17B34A7999AC}"/>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3" name="Footer Placeholder 2">
            <a:extLst>
              <a:ext uri="{FF2B5EF4-FFF2-40B4-BE49-F238E27FC236}">
                <a16:creationId xmlns:a16="http://schemas.microsoft.com/office/drawing/2014/main" id="{B8180E3E-6F04-6AB9-78A2-FB5F109BCD1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723F09-480B-CCB3-9195-AC29EB80E3AC}"/>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2765560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7333F-3BAB-8A4E-46D4-56157A4738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E794B6D-CDF7-BB9B-84AB-363CD1C496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5E21DB6-E3D6-0A7B-B361-06A94976B4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4636D55-241E-D170-B8F6-3B6F66745569}"/>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6" name="Footer Placeholder 5">
            <a:extLst>
              <a:ext uri="{FF2B5EF4-FFF2-40B4-BE49-F238E27FC236}">
                <a16:creationId xmlns:a16="http://schemas.microsoft.com/office/drawing/2014/main" id="{3FC99AD6-23E0-2C4C-75FB-3E603CD95B4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B08EDC-D596-D759-2DC3-48FF01835714}"/>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2841433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389CD-C35D-DADA-0567-503C257083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85F6877-AC97-CFC6-FCFA-6050BAD06B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3C51BDB-9C28-BC94-65F3-EC9C4361B8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B5EC59-6156-9002-E814-5B63797B994B}"/>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6" name="Footer Placeholder 5">
            <a:extLst>
              <a:ext uri="{FF2B5EF4-FFF2-40B4-BE49-F238E27FC236}">
                <a16:creationId xmlns:a16="http://schemas.microsoft.com/office/drawing/2014/main" id="{96D454AD-369E-B31D-B5E5-A5C472A6F7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B1BDA4-D0FD-E986-38F0-C2EF1A0C0841}"/>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717701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BBB5B-F709-3442-4C09-1DC99803AB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7B815A-D64A-DA0D-2E4E-BA4C9E255D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4030C7-934F-21F1-4977-4A55A781EA67}"/>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5" name="Footer Placeholder 4">
            <a:extLst>
              <a:ext uri="{FF2B5EF4-FFF2-40B4-BE49-F238E27FC236}">
                <a16:creationId xmlns:a16="http://schemas.microsoft.com/office/drawing/2014/main" id="{656B4CAF-BDD4-67C9-66D2-1B83B50261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D4F0FC-9F20-CF27-798C-1B53E9D9D6E5}"/>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27722095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C614B5-F308-DA66-512F-F8687DD3396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3E4724-9A9C-35A9-82E4-825EDE58299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6F6B78E-AFD8-3FAC-C7EB-60874A621E57}"/>
              </a:ext>
            </a:extLst>
          </p:cNvPr>
          <p:cNvSpPr>
            <a:spLocks noGrp="1"/>
          </p:cNvSpPr>
          <p:nvPr>
            <p:ph type="dt" sz="half" idx="10"/>
          </p:nvPr>
        </p:nvSpPr>
        <p:spPr/>
        <p:txBody>
          <a:bodyPr/>
          <a:lstStyle/>
          <a:p>
            <a:fld id="{42E76A33-4F9F-4AD6-8837-09F09C94F794}" type="datetimeFigureOut">
              <a:rPr lang="en-GB" smtClean="0"/>
              <a:t>15/03/2026</a:t>
            </a:fld>
            <a:endParaRPr lang="en-GB"/>
          </a:p>
        </p:txBody>
      </p:sp>
      <p:sp>
        <p:nvSpPr>
          <p:cNvPr id="5" name="Footer Placeholder 4">
            <a:extLst>
              <a:ext uri="{FF2B5EF4-FFF2-40B4-BE49-F238E27FC236}">
                <a16:creationId xmlns:a16="http://schemas.microsoft.com/office/drawing/2014/main" id="{50364CD2-DAA3-A245-6E2B-086D59EDA4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019400-F41F-084C-7AA5-F3D394E42280}"/>
              </a:ext>
            </a:extLst>
          </p:cNvPr>
          <p:cNvSpPr>
            <a:spLocks noGrp="1"/>
          </p:cNvSpPr>
          <p:nvPr>
            <p:ph type="sldNum" sz="quarter" idx="12"/>
          </p:nvPr>
        </p:nvSpPr>
        <p:spPr/>
        <p:txBody>
          <a:bodyPr/>
          <a:lstStyle/>
          <a:p>
            <a:fld id="{B68694A2-6D37-4E48-9617-A5E2AD2D6639}" type="slidenum">
              <a:rPr lang="en-GB" smtClean="0"/>
              <a:t>‹#›</a:t>
            </a:fld>
            <a:endParaRPr lang="en-GB"/>
          </a:p>
        </p:txBody>
      </p:sp>
    </p:spTree>
    <p:extLst>
      <p:ext uri="{BB962C8B-B14F-4D97-AF65-F5344CB8AC3E}">
        <p14:creationId xmlns:p14="http://schemas.microsoft.com/office/powerpoint/2010/main" val="29975854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78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6CFD287-CE16-F8A8-4567-EFB28DF34F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D6DF8B-97A0-19AA-5B1E-137DB269F6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9EA2B83-9007-17AE-F92F-28E9A325D29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42E76A33-4F9F-4AD6-8837-09F09C94F794}" type="datetimeFigureOut">
              <a:rPr lang="en-GB" smtClean="0"/>
              <a:t>15/03/2026</a:t>
            </a:fld>
            <a:endParaRPr lang="en-GB"/>
          </a:p>
        </p:txBody>
      </p:sp>
      <p:sp>
        <p:nvSpPr>
          <p:cNvPr id="5" name="Footer Placeholder 4">
            <a:extLst>
              <a:ext uri="{FF2B5EF4-FFF2-40B4-BE49-F238E27FC236}">
                <a16:creationId xmlns:a16="http://schemas.microsoft.com/office/drawing/2014/main" id="{9F408211-1040-8A50-39E3-84E15BB6CE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B59D0E29-DEA0-2306-F518-7500AB60FA5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B68694A2-6D37-4E48-9617-A5E2AD2D6639}" type="slidenum">
              <a:rPr lang="en-GB" smtClean="0"/>
              <a:t>‹#›</a:t>
            </a:fld>
            <a:endParaRPr lang="en-GB"/>
          </a:p>
        </p:txBody>
      </p:sp>
    </p:spTree>
    <p:extLst>
      <p:ext uri="{BB962C8B-B14F-4D97-AF65-F5344CB8AC3E}">
        <p14:creationId xmlns:p14="http://schemas.microsoft.com/office/powerpoint/2010/main" val="41280348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customXml" Target="../ink/ink1.xml"/><Relationship Id="rId7" Type="http://schemas.openxmlformats.org/officeDocument/2006/relationships/customXml" Target="../ink/ink3.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customXml" Target="../ink/ink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0.png"/><Relationship Id="rId7" Type="http://schemas.openxmlformats.org/officeDocument/2006/relationships/image" Target="../media/image40.png"/><Relationship Id="rId2" Type="http://schemas.openxmlformats.org/officeDocument/2006/relationships/customXml" Target="../ink/ink4.xml"/><Relationship Id="rId1" Type="http://schemas.openxmlformats.org/officeDocument/2006/relationships/slideLayout" Target="../slideLayouts/slideLayout1.xml"/><Relationship Id="rId6" Type="http://schemas.openxmlformats.org/officeDocument/2006/relationships/customXml" Target="../ink/ink6.xml"/><Relationship Id="rId5" Type="http://schemas.openxmlformats.org/officeDocument/2006/relationships/image" Target="../media/image30.png"/><Relationship Id="rId4" Type="http://schemas.openxmlformats.org/officeDocument/2006/relationships/customXml" Target="../ink/ink5.xml"/><Relationship Id="rId9"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customXml" Target="../ink/ink7.xml"/><Relationship Id="rId7" Type="http://schemas.openxmlformats.org/officeDocument/2006/relationships/customXml" Target="../ink/ink9.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0.png"/><Relationship Id="rId5" Type="http://schemas.openxmlformats.org/officeDocument/2006/relationships/customXml" Target="../ink/ink8.xml"/><Relationship Id="rId10" Type="http://schemas.openxmlformats.org/officeDocument/2006/relationships/image" Target="../media/image9.png"/><Relationship Id="rId4" Type="http://schemas.openxmlformats.org/officeDocument/2006/relationships/image" Target="../media/image20.pn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2.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2.xml"/><Relationship Id="rId4" Type="http://schemas.microsoft.com/office/2007/relationships/hdphoto" Target="../media/hdphoto2.wdp"/></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4" Type="http://schemas.microsoft.com/office/2007/relationships/hdphoto" Target="../media/hdphoto3.wdp"/></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1.png"/><Relationship Id="rId1" Type="http://schemas.openxmlformats.org/officeDocument/2006/relationships/slideLayout" Target="../slideLayouts/slideLayout2.xml"/><Relationship Id="rId5" Type="http://schemas.microsoft.com/office/2007/relationships/hdphoto" Target="../media/hdphoto4.wdp"/><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2.xml"/><Relationship Id="rId4" Type="http://schemas.microsoft.com/office/2007/relationships/hdphoto" Target="../media/hdphoto5.wdp"/></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34.png"/><Relationship Id="rId4" Type="http://schemas.microsoft.com/office/2007/relationships/hdphoto" Target="../media/hdphoto6.wdp"/></Relationships>
</file>

<file path=ppt/slides/_rels/slide2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9.png"/><Relationship Id="rId1" Type="http://schemas.openxmlformats.org/officeDocument/2006/relationships/slideLayout" Target="../slideLayouts/slideLayout2.xml"/><Relationship Id="rId4" Type="http://schemas.microsoft.com/office/2007/relationships/hdphoto" Target="../media/hdphoto7.wdp"/></Relationships>
</file>

<file path=ppt/slides/_rels/slide26.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6.png"/><Relationship Id="rId7" Type="http://schemas.openxmlformats.org/officeDocument/2006/relationships/image" Target="../media/image38.png"/><Relationship Id="rId2" Type="http://schemas.openxmlformats.org/officeDocument/2006/relationships/image" Target="../media/image21.png"/><Relationship Id="rId1" Type="http://schemas.openxmlformats.org/officeDocument/2006/relationships/slideLayout" Target="../slideLayouts/slideLayout2.xml"/><Relationship Id="rId6" Type="http://schemas.microsoft.com/office/2007/relationships/hdphoto" Target="../media/hdphoto9.wdp"/><Relationship Id="rId5" Type="http://schemas.openxmlformats.org/officeDocument/2006/relationships/image" Target="../media/image37.png"/><Relationship Id="rId4" Type="http://schemas.microsoft.com/office/2007/relationships/hdphoto" Target="../media/hdphoto8.wdp"/><Relationship Id="rId9" Type="http://schemas.microsoft.com/office/2007/relationships/hdphoto" Target="../media/hdphoto10.wdp"/></Relationships>
</file>

<file path=ppt/slides/_rels/slide27.xml.rels><?xml version="1.0" encoding="UTF-8" standalone="yes"?>
<Relationships xmlns="http://schemas.openxmlformats.org/package/2006/relationships"><Relationship Id="rId8" Type="http://schemas.microsoft.com/office/2007/relationships/hdphoto" Target="../media/hdphoto13.wdp"/><Relationship Id="rId3" Type="http://schemas.openxmlformats.org/officeDocument/2006/relationships/image" Target="../media/image41.png"/><Relationship Id="rId7" Type="http://schemas.openxmlformats.org/officeDocument/2006/relationships/image" Target="../media/image43.png"/><Relationship Id="rId2" Type="http://schemas.openxmlformats.org/officeDocument/2006/relationships/image" Target="../media/image21.png"/><Relationship Id="rId1" Type="http://schemas.openxmlformats.org/officeDocument/2006/relationships/slideLayout" Target="../slideLayouts/slideLayout2.xml"/><Relationship Id="rId6" Type="http://schemas.microsoft.com/office/2007/relationships/hdphoto" Target="../media/hdphoto12.wdp"/><Relationship Id="rId5" Type="http://schemas.openxmlformats.org/officeDocument/2006/relationships/image" Target="../media/image42.png"/><Relationship Id="rId10" Type="http://schemas.microsoft.com/office/2007/relationships/hdphoto" Target="../media/hdphoto14.wdp"/><Relationship Id="rId4" Type="http://schemas.microsoft.com/office/2007/relationships/hdphoto" Target="../media/hdphoto11.wdp"/><Relationship Id="rId9" Type="http://schemas.openxmlformats.org/officeDocument/2006/relationships/image" Target="../media/image44.png"/></Relationships>
</file>

<file path=ppt/slides/_rels/slide28.xml.rels><?xml version="1.0" encoding="UTF-8" standalone="yes"?>
<Relationships xmlns="http://schemas.openxmlformats.org/package/2006/relationships"><Relationship Id="rId8" Type="http://schemas.microsoft.com/office/2007/relationships/hdphoto" Target="../media/hdphoto17.wdp"/><Relationship Id="rId3" Type="http://schemas.openxmlformats.org/officeDocument/2006/relationships/image" Target="../media/image45.png"/><Relationship Id="rId7" Type="http://schemas.openxmlformats.org/officeDocument/2006/relationships/image" Target="../media/image47.png"/><Relationship Id="rId2" Type="http://schemas.openxmlformats.org/officeDocument/2006/relationships/image" Target="../media/image21.png"/><Relationship Id="rId1" Type="http://schemas.openxmlformats.org/officeDocument/2006/relationships/slideLayout" Target="../slideLayouts/slideLayout2.xml"/><Relationship Id="rId6" Type="http://schemas.microsoft.com/office/2007/relationships/hdphoto" Target="../media/hdphoto16.wdp"/><Relationship Id="rId5" Type="http://schemas.openxmlformats.org/officeDocument/2006/relationships/image" Target="../media/image46.png"/><Relationship Id="rId4" Type="http://schemas.microsoft.com/office/2007/relationships/hdphoto" Target="../media/hdphoto15.wdp"/><Relationship Id="rId9" Type="http://schemas.openxmlformats.org/officeDocument/2006/relationships/image" Target="../media/image48.png"/></Relationships>
</file>

<file path=ppt/slides/_rels/slide29.xml.rels><?xml version="1.0" encoding="UTF-8" standalone="yes"?>
<Relationships xmlns="http://schemas.openxmlformats.org/package/2006/relationships"><Relationship Id="rId8" Type="http://schemas.microsoft.com/office/2007/relationships/hdphoto" Target="../media/hdphoto20.wdp"/><Relationship Id="rId3" Type="http://schemas.openxmlformats.org/officeDocument/2006/relationships/image" Target="../media/image49.png"/><Relationship Id="rId7" Type="http://schemas.openxmlformats.org/officeDocument/2006/relationships/image" Target="../media/image51.png"/><Relationship Id="rId2" Type="http://schemas.openxmlformats.org/officeDocument/2006/relationships/image" Target="../media/image21.png"/><Relationship Id="rId1" Type="http://schemas.openxmlformats.org/officeDocument/2006/relationships/slideLayout" Target="../slideLayouts/slideLayout2.xml"/><Relationship Id="rId6" Type="http://schemas.microsoft.com/office/2007/relationships/hdphoto" Target="../media/hdphoto19.wdp"/><Relationship Id="rId5" Type="http://schemas.openxmlformats.org/officeDocument/2006/relationships/image" Target="../media/image50.png"/><Relationship Id="rId4" Type="http://schemas.microsoft.com/office/2007/relationships/hdphoto" Target="../media/hdphoto18.wdp"/></Relationships>
</file>

<file path=ppt/slides/_rels/slide3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B8D15-EF9D-8EE5-DB65-C399A9891632}"/>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9A33C532-C050-D686-9D0E-69538D08A46E}"/>
              </a:ext>
            </a:extLst>
          </p:cNvPr>
          <p:cNvSpPr>
            <a:spLocks noGrp="1"/>
          </p:cNvSpPr>
          <p:nvPr>
            <p:ph type="subTitle" idx="1"/>
          </p:nvPr>
        </p:nvSpPr>
        <p:spPr/>
        <p:txBody>
          <a:bodyPr/>
          <a:lstStyle/>
          <a:p>
            <a:endParaRPr lang="en-GB"/>
          </a:p>
        </p:txBody>
      </p:sp>
      <p:pic>
        <p:nvPicPr>
          <p:cNvPr id="5" name="Picture 4">
            <a:extLst>
              <a:ext uri="{FF2B5EF4-FFF2-40B4-BE49-F238E27FC236}">
                <a16:creationId xmlns:a16="http://schemas.microsoft.com/office/drawing/2014/main" id="{CFA5C717-4573-C50D-7E93-E7BB362624A0}"/>
              </a:ext>
            </a:extLst>
          </p:cNvPr>
          <p:cNvPicPr>
            <a:picLocks noChangeAspect="1"/>
          </p:cNvPicPr>
          <p:nvPr/>
        </p:nvPicPr>
        <p:blipFill>
          <a:blip r:embed="rId2"/>
          <a:srcRect l="9112" t="969" r="10082"/>
          <a:stretch>
            <a:fillRect/>
          </a:stretch>
        </p:blipFill>
        <p:spPr>
          <a:xfrm>
            <a:off x="0" y="1"/>
            <a:ext cx="12192000" cy="6857999"/>
          </a:xfrm>
          <a:prstGeom prst="rect">
            <a:avLst/>
          </a:prstGeom>
        </p:spPr>
      </p:pic>
      <p:grpSp>
        <p:nvGrpSpPr>
          <p:cNvPr id="10" name="Group 9">
            <a:extLst>
              <a:ext uri="{FF2B5EF4-FFF2-40B4-BE49-F238E27FC236}">
                <a16:creationId xmlns:a16="http://schemas.microsoft.com/office/drawing/2014/main" id="{2BCCFF28-9494-E40A-3E4D-9D593E342743}"/>
              </a:ext>
            </a:extLst>
          </p:cNvPr>
          <p:cNvGrpSpPr/>
          <p:nvPr/>
        </p:nvGrpSpPr>
        <p:grpSpPr>
          <a:xfrm>
            <a:off x="5143670" y="3856454"/>
            <a:ext cx="2486520" cy="232200"/>
            <a:chOff x="5160296" y="3856454"/>
            <a:chExt cx="2486520" cy="232200"/>
          </a:xfrm>
        </p:grpSpPr>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F2CCE5AF-9EF4-6BFF-DEC2-21E7CBB0AEFF}"/>
                    </a:ext>
                  </a:extLst>
                </p14:cNvPr>
                <p14:cNvContentPartPr/>
                <p14:nvPr/>
              </p14:nvContentPartPr>
              <p14:xfrm>
                <a:off x="5160296" y="3982814"/>
                <a:ext cx="277200" cy="20160"/>
              </p14:xfrm>
            </p:contentPart>
          </mc:Choice>
          <mc:Fallback xmlns="">
            <p:pic>
              <p:nvPicPr>
                <p:cNvPr id="6" name="Ink 5">
                  <a:extLst>
                    <a:ext uri="{FF2B5EF4-FFF2-40B4-BE49-F238E27FC236}">
                      <a16:creationId xmlns:a16="http://schemas.microsoft.com/office/drawing/2014/main" id="{F2CCE5AF-9EF4-6BFF-DEC2-21E7CBB0AEFF}"/>
                    </a:ext>
                  </a:extLst>
                </p:cNvPr>
                <p:cNvPicPr/>
                <p:nvPr/>
              </p:nvPicPr>
              <p:blipFill>
                <a:blip r:embed="rId4"/>
                <a:stretch>
                  <a:fillRect/>
                </a:stretch>
              </p:blipFill>
              <p:spPr>
                <a:xfrm>
                  <a:off x="5097656" y="3919814"/>
                  <a:ext cx="402840" cy="1458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B7FB6DE1-5A08-B35E-CEE8-4970A3C6EEBB}"/>
                    </a:ext>
                  </a:extLst>
                </p14:cNvPr>
                <p14:cNvContentPartPr/>
                <p14:nvPr/>
              </p14:nvContentPartPr>
              <p14:xfrm>
                <a:off x="5234456" y="3856454"/>
                <a:ext cx="757080" cy="149760"/>
              </p14:xfrm>
            </p:contentPart>
          </mc:Choice>
          <mc:Fallback xmlns="">
            <p:pic>
              <p:nvPicPr>
                <p:cNvPr id="7" name="Ink 6">
                  <a:extLst>
                    <a:ext uri="{FF2B5EF4-FFF2-40B4-BE49-F238E27FC236}">
                      <a16:creationId xmlns:a16="http://schemas.microsoft.com/office/drawing/2014/main" id="{B7FB6DE1-5A08-B35E-CEE8-4970A3C6EEBB}"/>
                    </a:ext>
                  </a:extLst>
                </p:cNvPr>
                <p:cNvPicPr/>
                <p:nvPr/>
              </p:nvPicPr>
              <p:blipFill>
                <a:blip r:embed="rId6"/>
                <a:stretch>
                  <a:fillRect/>
                </a:stretch>
              </p:blipFill>
              <p:spPr>
                <a:xfrm>
                  <a:off x="5171456" y="3793814"/>
                  <a:ext cx="882720" cy="2754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888FEB61-41B7-F4E3-AB45-BDB2664D7BA3}"/>
                    </a:ext>
                  </a:extLst>
                </p14:cNvPr>
                <p14:cNvContentPartPr/>
                <p14:nvPr/>
              </p14:nvContentPartPr>
              <p14:xfrm>
                <a:off x="5365496" y="3929894"/>
                <a:ext cx="2281320" cy="158760"/>
              </p14:xfrm>
            </p:contentPart>
          </mc:Choice>
          <mc:Fallback xmlns="">
            <p:pic>
              <p:nvPicPr>
                <p:cNvPr id="9" name="Ink 8">
                  <a:extLst>
                    <a:ext uri="{FF2B5EF4-FFF2-40B4-BE49-F238E27FC236}">
                      <a16:creationId xmlns:a16="http://schemas.microsoft.com/office/drawing/2014/main" id="{888FEB61-41B7-F4E3-AB45-BDB2664D7BA3}"/>
                    </a:ext>
                  </a:extLst>
                </p:cNvPr>
                <p:cNvPicPr/>
                <p:nvPr/>
              </p:nvPicPr>
              <p:blipFill>
                <a:blip r:embed="rId8"/>
                <a:stretch>
                  <a:fillRect/>
                </a:stretch>
              </p:blipFill>
              <p:spPr>
                <a:xfrm>
                  <a:off x="5302856" y="3867254"/>
                  <a:ext cx="2406960" cy="284400"/>
                </a:xfrm>
                <a:prstGeom prst="rect">
                  <a:avLst/>
                </a:prstGeom>
              </p:spPr>
            </p:pic>
          </mc:Fallback>
        </mc:AlternateContent>
      </p:grpSp>
      <p:sp>
        <p:nvSpPr>
          <p:cNvPr id="11" name="TextBox 10">
            <a:extLst>
              <a:ext uri="{FF2B5EF4-FFF2-40B4-BE49-F238E27FC236}">
                <a16:creationId xmlns:a16="http://schemas.microsoft.com/office/drawing/2014/main" id="{96A7BB24-5D9F-D36C-FE5D-A5EED04D1398}"/>
              </a:ext>
            </a:extLst>
          </p:cNvPr>
          <p:cNvSpPr txBox="1"/>
          <p:nvPr/>
        </p:nvSpPr>
        <p:spPr>
          <a:xfrm>
            <a:off x="5733050" y="3699191"/>
            <a:ext cx="2031391" cy="369332"/>
          </a:xfrm>
          <a:prstGeom prst="rect">
            <a:avLst/>
          </a:prstGeom>
          <a:noFill/>
        </p:spPr>
        <p:txBody>
          <a:bodyPr wrap="square" rtlCol="0">
            <a:spAutoFit/>
          </a:bodyPr>
          <a:lstStyle/>
          <a:p>
            <a:r>
              <a:rPr lang="en-GB" spc="1200" dirty="0">
                <a:solidFill>
                  <a:schemeClr val="bg1"/>
                </a:solidFill>
                <a:latin typeface="Bahnschrift Condensed" panose="020B0502040204020203" pitchFamily="34" charset="0"/>
              </a:rPr>
              <a:t>APEX</a:t>
            </a:r>
          </a:p>
        </p:txBody>
      </p:sp>
      <p:sp>
        <p:nvSpPr>
          <p:cNvPr id="12" name="TextBox 11">
            <a:extLst>
              <a:ext uri="{FF2B5EF4-FFF2-40B4-BE49-F238E27FC236}">
                <a16:creationId xmlns:a16="http://schemas.microsoft.com/office/drawing/2014/main" id="{334EFDF3-8DFB-3A52-94FC-431CD50978E2}"/>
              </a:ext>
            </a:extLst>
          </p:cNvPr>
          <p:cNvSpPr txBox="1"/>
          <p:nvPr/>
        </p:nvSpPr>
        <p:spPr>
          <a:xfrm>
            <a:off x="4037543" y="4215014"/>
            <a:ext cx="4285130" cy="523220"/>
          </a:xfrm>
          <a:prstGeom prst="rect">
            <a:avLst/>
          </a:prstGeom>
          <a:noFill/>
        </p:spPr>
        <p:txBody>
          <a:bodyPr wrap="square" rtlCol="0">
            <a:spAutoFit/>
          </a:bodyPr>
          <a:lstStyle/>
          <a:p>
            <a:pPr algn="ctr"/>
            <a:r>
              <a:rPr lang="en-GB" sz="1400" dirty="0">
                <a:solidFill>
                  <a:schemeClr val="bg1"/>
                </a:solidFill>
                <a:latin typeface="Bahnschrift Condensed" panose="020B0502040204020203" pitchFamily="34" charset="0"/>
              </a:rPr>
              <a:t>Concept Design </a:t>
            </a:r>
          </a:p>
          <a:p>
            <a:pPr algn="ctr"/>
            <a:r>
              <a:rPr lang="en-GB" sz="1400" dirty="0">
                <a:solidFill>
                  <a:schemeClr val="bg1"/>
                </a:solidFill>
                <a:latin typeface="Bahnschrift Condensed" panose="020B0502040204020203" pitchFamily="34" charset="0"/>
              </a:rPr>
              <a:t>Aaron / Harvey</a:t>
            </a:r>
          </a:p>
        </p:txBody>
      </p:sp>
    </p:spTree>
    <p:extLst>
      <p:ext uri="{BB962C8B-B14F-4D97-AF65-F5344CB8AC3E}">
        <p14:creationId xmlns:p14="http://schemas.microsoft.com/office/powerpoint/2010/main" val="3844260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48D8C-52E6-45CE-00F2-29086E83A2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4C8AA0-F12E-185E-F492-31D6FD45666F}"/>
              </a:ext>
            </a:extLst>
          </p:cNvPr>
          <p:cNvSpPr>
            <a:spLocks noGrp="1"/>
          </p:cNvSpPr>
          <p:nvPr>
            <p:ph type="ctrTitle"/>
          </p:nvPr>
        </p:nvSpPr>
        <p:spPr/>
        <p:txBody>
          <a:bodyPr/>
          <a:lstStyle/>
          <a:p>
            <a:r>
              <a:rPr lang="en-GB" dirty="0"/>
              <a:t>/</a:t>
            </a:r>
          </a:p>
        </p:txBody>
      </p:sp>
      <p:sp>
        <p:nvSpPr>
          <p:cNvPr id="3" name="Subtitle 2">
            <a:extLst>
              <a:ext uri="{FF2B5EF4-FFF2-40B4-BE49-F238E27FC236}">
                <a16:creationId xmlns:a16="http://schemas.microsoft.com/office/drawing/2014/main" id="{C252C3E0-AEA3-7D21-0867-BCA5D872DAE7}"/>
              </a:ext>
            </a:extLst>
          </p:cNvPr>
          <p:cNvSpPr>
            <a:spLocks noGrp="1"/>
          </p:cNvSpPr>
          <p:nvPr>
            <p:ph type="subTitle" idx="1"/>
          </p:nvPr>
        </p:nvSpPr>
        <p:spPr/>
        <p:txBody>
          <a:bodyPr/>
          <a:lstStyle/>
          <a:p>
            <a:endParaRPr lang="en-GB"/>
          </a:p>
        </p:txBody>
      </p:sp>
      <p:grpSp>
        <p:nvGrpSpPr>
          <p:cNvPr id="10" name="Group 9">
            <a:extLst>
              <a:ext uri="{FF2B5EF4-FFF2-40B4-BE49-F238E27FC236}">
                <a16:creationId xmlns:a16="http://schemas.microsoft.com/office/drawing/2014/main" id="{C1E7F352-F5C2-BD5E-40F4-D5FD7CD6E826}"/>
              </a:ext>
            </a:extLst>
          </p:cNvPr>
          <p:cNvGrpSpPr/>
          <p:nvPr/>
        </p:nvGrpSpPr>
        <p:grpSpPr>
          <a:xfrm>
            <a:off x="5143670" y="3856454"/>
            <a:ext cx="2486520" cy="232200"/>
            <a:chOff x="5160296" y="3856454"/>
            <a:chExt cx="2486520" cy="232200"/>
          </a:xfrm>
        </p:grpSpPr>
        <mc:AlternateContent xmlns:mc="http://schemas.openxmlformats.org/markup-compatibility/2006" xmlns:p14="http://schemas.microsoft.com/office/powerpoint/2010/main">
          <mc:Choice Requires="p14">
            <p:contentPart p14:bwMode="auto" r:id="rId2">
              <p14:nvContentPartPr>
                <p14:cNvPr id="6" name="Ink 5">
                  <a:extLst>
                    <a:ext uri="{FF2B5EF4-FFF2-40B4-BE49-F238E27FC236}">
                      <a16:creationId xmlns:a16="http://schemas.microsoft.com/office/drawing/2014/main" id="{4D1BBCE5-B505-40C7-A515-82BD9FE1EC17}"/>
                    </a:ext>
                  </a:extLst>
                </p14:cNvPr>
                <p14:cNvContentPartPr/>
                <p14:nvPr/>
              </p14:nvContentPartPr>
              <p14:xfrm>
                <a:off x="5160296" y="3982814"/>
                <a:ext cx="277200" cy="20160"/>
              </p14:xfrm>
            </p:contentPart>
          </mc:Choice>
          <mc:Fallback xmlns="">
            <p:pic>
              <p:nvPicPr>
                <p:cNvPr id="6" name="Ink 5">
                  <a:extLst>
                    <a:ext uri="{FF2B5EF4-FFF2-40B4-BE49-F238E27FC236}">
                      <a16:creationId xmlns:a16="http://schemas.microsoft.com/office/drawing/2014/main" id="{4D1BBCE5-B505-40C7-A515-82BD9FE1EC17}"/>
                    </a:ext>
                  </a:extLst>
                </p:cNvPr>
                <p:cNvPicPr/>
                <p:nvPr/>
              </p:nvPicPr>
              <p:blipFill>
                <a:blip r:embed="rId3"/>
                <a:stretch>
                  <a:fillRect/>
                </a:stretch>
              </p:blipFill>
              <p:spPr>
                <a:xfrm>
                  <a:off x="5097296" y="3919814"/>
                  <a:ext cx="402840" cy="1458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7" name="Ink 6">
                  <a:extLst>
                    <a:ext uri="{FF2B5EF4-FFF2-40B4-BE49-F238E27FC236}">
                      <a16:creationId xmlns:a16="http://schemas.microsoft.com/office/drawing/2014/main" id="{E6879ABF-2D72-3D42-9CBD-89D771B54A2A}"/>
                    </a:ext>
                  </a:extLst>
                </p14:cNvPr>
                <p14:cNvContentPartPr/>
                <p14:nvPr/>
              </p14:nvContentPartPr>
              <p14:xfrm>
                <a:off x="5234456" y="3856454"/>
                <a:ext cx="757080" cy="149760"/>
              </p14:xfrm>
            </p:contentPart>
          </mc:Choice>
          <mc:Fallback xmlns="">
            <p:pic>
              <p:nvPicPr>
                <p:cNvPr id="7" name="Ink 6">
                  <a:extLst>
                    <a:ext uri="{FF2B5EF4-FFF2-40B4-BE49-F238E27FC236}">
                      <a16:creationId xmlns:a16="http://schemas.microsoft.com/office/drawing/2014/main" id="{E6879ABF-2D72-3D42-9CBD-89D771B54A2A}"/>
                    </a:ext>
                  </a:extLst>
                </p:cNvPr>
                <p:cNvPicPr/>
                <p:nvPr/>
              </p:nvPicPr>
              <p:blipFill>
                <a:blip r:embed="rId5"/>
                <a:stretch>
                  <a:fillRect/>
                </a:stretch>
              </p:blipFill>
              <p:spPr>
                <a:xfrm>
                  <a:off x="5171486" y="3793454"/>
                  <a:ext cx="882660" cy="275400"/>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9" name="Ink 8">
                  <a:extLst>
                    <a:ext uri="{FF2B5EF4-FFF2-40B4-BE49-F238E27FC236}">
                      <a16:creationId xmlns:a16="http://schemas.microsoft.com/office/drawing/2014/main" id="{63EF6673-E40A-623A-09F3-7AA47E828CA7}"/>
                    </a:ext>
                  </a:extLst>
                </p14:cNvPr>
                <p14:cNvContentPartPr/>
                <p14:nvPr/>
              </p14:nvContentPartPr>
              <p14:xfrm>
                <a:off x="5365496" y="3929894"/>
                <a:ext cx="2281320" cy="158760"/>
              </p14:xfrm>
            </p:contentPart>
          </mc:Choice>
          <mc:Fallback xmlns="">
            <p:pic>
              <p:nvPicPr>
                <p:cNvPr id="9" name="Ink 8">
                  <a:extLst>
                    <a:ext uri="{FF2B5EF4-FFF2-40B4-BE49-F238E27FC236}">
                      <a16:creationId xmlns:a16="http://schemas.microsoft.com/office/drawing/2014/main" id="{63EF6673-E40A-623A-09F3-7AA47E828CA7}"/>
                    </a:ext>
                  </a:extLst>
                </p:cNvPr>
                <p:cNvPicPr/>
                <p:nvPr/>
              </p:nvPicPr>
              <p:blipFill>
                <a:blip r:embed="rId7"/>
                <a:stretch>
                  <a:fillRect/>
                </a:stretch>
              </p:blipFill>
              <p:spPr>
                <a:xfrm>
                  <a:off x="5302496" y="3866751"/>
                  <a:ext cx="2406960" cy="284686"/>
                </a:xfrm>
                <a:prstGeom prst="rect">
                  <a:avLst/>
                </a:prstGeom>
              </p:spPr>
            </p:pic>
          </mc:Fallback>
        </mc:AlternateContent>
      </p:grpSp>
      <p:sp>
        <p:nvSpPr>
          <p:cNvPr id="11" name="TextBox 10">
            <a:extLst>
              <a:ext uri="{FF2B5EF4-FFF2-40B4-BE49-F238E27FC236}">
                <a16:creationId xmlns:a16="http://schemas.microsoft.com/office/drawing/2014/main" id="{A4C1E22F-9585-BC19-8CC8-ABEF2F96CEC2}"/>
              </a:ext>
            </a:extLst>
          </p:cNvPr>
          <p:cNvSpPr txBox="1"/>
          <p:nvPr/>
        </p:nvSpPr>
        <p:spPr>
          <a:xfrm>
            <a:off x="5733050" y="3699191"/>
            <a:ext cx="2031391" cy="369332"/>
          </a:xfrm>
          <a:prstGeom prst="rect">
            <a:avLst/>
          </a:prstGeom>
          <a:noFill/>
        </p:spPr>
        <p:txBody>
          <a:bodyPr wrap="square" rtlCol="0">
            <a:spAutoFit/>
          </a:bodyPr>
          <a:lstStyle/>
          <a:p>
            <a:r>
              <a:rPr lang="en-GB" spc="1200" dirty="0">
                <a:solidFill>
                  <a:schemeClr val="bg1"/>
                </a:solidFill>
                <a:latin typeface="Bahnschrift Condensed" panose="020B0502040204020203" pitchFamily="34" charset="0"/>
              </a:rPr>
              <a:t>APEX</a:t>
            </a:r>
          </a:p>
        </p:txBody>
      </p:sp>
      <p:sp>
        <p:nvSpPr>
          <p:cNvPr id="12" name="TextBox 11">
            <a:extLst>
              <a:ext uri="{FF2B5EF4-FFF2-40B4-BE49-F238E27FC236}">
                <a16:creationId xmlns:a16="http://schemas.microsoft.com/office/drawing/2014/main" id="{0BB8F641-B2C3-12B5-F46C-F54F367EB5D8}"/>
              </a:ext>
            </a:extLst>
          </p:cNvPr>
          <p:cNvSpPr txBox="1"/>
          <p:nvPr/>
        </p:nvSpPr>
        <p:spPr>
          <a:xfrm>
            <a:off x="4037543" y="4215014"/>
            <a:ext cx="4285130" cy="523220"/>
          </a:xfrm>
          <a:prstGeom prst="rect">
            <a:avLst/>
          </a:prstGeom>
          <a:noFill/>
        </p:spPr>
        <p:txBody>
          <a:bodyPr wrap="square" rtlCol="0">
            <a:spAutoFit/>
          </a:bodyPr>
          <a:lstStyle/>
          <a:p>
            <a:pPr algn="ctr"/>
            <a:r>
              <a:rPr lang="en-GB" sz="1400" dirty="0">
                <a:solidFill>
                  <a:schemeClr val="bg1"/>
                </a:solidFill>
                <a:latin typeface="Bahnschrift Condensed" panose="020B0502040204020203" pitchFamily="34" charset="0"/>
              </a:rPr>
              <a:t>Concept Design </a:t>
            </a:r>
          </a:p>
          <a:p>
            <a:pPr algn="ctr"/>
            <a:r>
              <a:rPr lang="en-GB" sz="1400" dirty="0">
                <a:solidFill>
                  <a:schemeClr val="bg1"/>
                </a:solidFill>
                <a:latin typeface="Bahnschrift Condensed" panose="020B0502040204020203" pitchFamily="34" charset="0"/>
              </a:rPr>
              <a:t>Aaron / Harvey</a:t>
            </a:r>
          </a:p>
        </p:txBody>
      </p:sp>
      <p:grpSp>
        <p:nvGrpSpPr>
          <p:cNvPr id="8" name="Group 7">
            <a:extLst>
              <a:ext uri="{FF2B5EF4-FFF2-40B4-BE49-F238E27FC236}">
                <a16:creationId xmlns:a16="http://schemas.microsoft.com/office/drawing/2014/main" id="{E91A0691-D290-9CE4-906C-AF53943464E8}"/>
              </a:ext>
            </a:extLst>
          </p:cNvPr>
          <p:cNvGrpSpPr/>
          <p:nvPr/>
        </p:nvGrpSpPr>
        <p:grpSpPr>
          <a:xfrm>
            <a:off x="0" y="1"/>
            <a:ext cx="12192000" cy="6857999"/>
            <a:chOff x="0" y="1"/>
            <a:chExt cx="12192000" cy="6857999"/>
          </a:xfrm>
        </p:grpSpPr>
        <p:pic>
          <p:nvPicPr>
            <p:cNvPr id="5" name="Picture 4">
              <a:extLst>
                <a:ext uri="{FF2B5EF4-FFF2-40B4-BE49-F238E27FC236}">
                  <a16:creationId xmlns:a16="http://schemas.microsoft.com/office/drawing/2014/main" id="{779DCC2F-BC86-51F0-5255-FC830573CBAF}"/>
                </a:ext>
              </a:extLst>
            </p:cNvPr>
            <p:cNvPicPr>
              <a:picLocks noChangeAspect="1"/>
            </p:cNvPicPr>
            <p:nvPr/>
          </p:nvPicPr>
          <p:blipFill>
            <a:blip r:embed="rId8"/>
            <a:srcRect l="9112" t="969" r="10082"/>
            <a:stretch>
              <a:fillRect/>
            </a:stretch>
          </p:blipFill>
          <p:spPr>
            <a:xfrm>
              <a:off x="0" y="1"/>
              <a:ext cx="12192000" cy="6857999"/>
            </a:xfrm>
            <a:prstGeom prst="rect">
              <a:avLst/>
            </a:prstGeom>
          </p:spPr>
        </p:pic>
        <p:sp>
          <p:nvSpPr>
            <p:cNvPr id="4" name="Rectangle 3">
              <a:extLst>
                <a:ext uri="{FF2B5EF4-FFF2-40B4-BE49-F238E27FC236}">
                  <a16:creationId xmlns:a16="http://schemas.microsoft.com/office/drawing/2014/main" id="{4BA3EFFA-6DC7-1756-F0A5-C5DDCBA2C899}"/>
                </a:ext>
              </a:extLst>
            </p:cNvPr>
            <p:cNvSpPr/>
            <p:nvPr/>
          </p:nvSpPr>
          <p:spPr>
            <a:xfrm>
              <a:off x="3650105" y="1491521"/>
              <a:ext cx="4586990" cy="371006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5" name="Picture 14">
            <a:extLst>
              <a:ext uri="{FF2B5EF4-FFF2-40B4-BE49-F238E27FC236}">
                <a16:creationId xmlns:a16="http://schemas.microsoft.com/office/drawing/2014/main" id="{81AFA201-46C2-7D8A-2E53-9263735C953C}"/>
              </a:ext>
            </a:extLst>
          </p:cNvPr>
          <p:cNvPicPr>
            <a:picLocks noChangeAspect="1"/>
          </p:cNvPicPr>
          <p:nvPr/>
        </p:nvPicPr>
        <p:blipFill>
          <a:blip r:embed="rId9"/>
          <a:stretch>
            <a:fillRect/>
          </a:stretch>
        </p:blipFill>
        <p:spPr>
          <a:xfrm>
            <a:off x="-98322" y="0"/>
            <a:ext cx="12773868" cy="6989251"/>
          </a:xfrm>
          <a:prstGeom prst="rect">
            <a:avLst/>
          </a:prstGeom>
        </p:spPr>
      </p:pic>
    </p:spTree>
    <p:extLst>
      <p:ext uri="{BB962C8B-B14F-4D97-AF65-F5344CB8AC3E}">
        <p14:creationId xmlns:p14="http://schemas.microsoft.com/office/powerpoint/2010/main" val="414665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0FFB15-FFC1-5CD1-8064-2617CD436B82}"/>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7A01222-0A3B-6722-AC8C-BFC4B548BD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BFDAFA2-AF02-9A72-E2E8-47E07EA7FD89}"/>
              </a:ext>
            </a:extLst>
          </p:cNvPr>
          <p:cNvPicPr>
            <a:picLocks noChangeAspect="1"/>
          </p:cNvPicPr>
          <p:nvPr/>
        </p:nvPicPr>
        <p:blipFill>
          <a:blip r:embed="rId2">
            <a:alphaModFix amt="35000"/>
          </a:blip>
          <a:srcRect l="14667" r="1" b="1"/>
          <a:stretch>
            <a:fillRect/>
          </a:stretch>
        </p:blipFill>
        <p:spPr>
          <a:xfrm>
            <a:off x="0" y="0"/>
            <a:ext cx="12191980" cy="6857990"/>
          </a:xfrm>
          <a:prstGeom prst="rect">
            <a:avLst/>
          </a:prstGeom>
        </p:spPr>
      </p:pic>
      <p:pic>
        <p:nvPicPr>
          <p:cNvPr id="14" name="Picture 13">
            <a:extLst>
              <a:ext uri="{FF2B5EF4-FFF2-40B4-BE49-F238E27FC236}">
                <a16:creationId xmlns:a16="http://schemas.microsoft.com/office/drawing/2014/main" id="{0203B3C4-9C39-6F45-9FAD-CE449D2A2A78}"/>
              </a:ext>
            </a:extLst>
          </p:cNvPr>
          <p:cNvPicPr>
            <a:picLocks noChangeAspect="1"/>
          </p:cNvPicPr>
          <p:nvPr/>
        </p:nvPicPr>
        <p:blipFill>
          <a:blip r:embed="rId3"/>
          <a:srcRect t="7365"/>
          <a:stretch>
            <a:fillRect/>
          </a:stretch>
        </p:blipFill>
        <p:spPr>
          <a:xfrm>
            <a:off x="20" y="-10"/>
            <a:ext cx="12191980" cy="6858000"/>
          </a:xfrm>
          <a:prstGeom prst="rect">
            <a:avLst/>
          </a:prstGeom>
        </p:spPr>
      </p:pic>
      <p:pic>
        <p:nvPicPr>
          <p:cNvPr id="21" name="Picture 20">
            <a:extLst>
              <a:ext uri="{FF2B5EF4-FFF2-40B4-BE49-F238E27FC236}">
                <a16:creationId xmlns:a16="http://schemas.microsoft.com/office/drawing/2014/main" id="{561B3D05-9130-2568-ECD2-0CECB313E43B}"/>
              </a:ext>
            </a:extLst>
          </p:cNvPr>
          <p:cNvPicPr>
            <a:picLocks noChangeAspect="1"/>
          </p:cNvPicPr>
          <p:nvPr/>
        </p:nvPicPr>
        <p:blipFill>
          <a:blip r:embed="rId4"/>
          <a:srcRect t="7958"/>
          <a:stretch>
            <a:fillRect/>
          </a:stretch>
        </p:blipFill>
        <p:spPr>
          <a:xfrm>
            <a:off x="0" y="-21"/>
            <a:ext cx="12192000" cy="6858021"/>
          </a:xfrm>
          <a:prstGeom prst="rect">
            <a:avLst/>
          </a:prstGeom>
        </p:spPr>
      </p:pic>
      <p:pic>
        <p:nvPicPr>
          <p:cNvPr id="19" name="Picture 18">
            <a:extLst>
              <a:ext uri="{FF2B5EF4-FFF2-40B4-BE49-F238E27FC236}">
                <a16:creationId xmlns:a16="http://schemas.microsoft.com/office/drawing/2014/main" id="{2CEDF765-A177-6E08-692F-531BCB58839E}"/>
              </a:ext>
            </a:extLst>
          </p:cNvPr>
          <p:cNvPicPr>
            <a:picLocks noChangeAspect="1"/>
          </p:cNvPicPr>
          <p:nvPr/>
        </p:nvPicPr>
        <p:blipFill>
          <a:blip r:embed="rId5">
            <a:alphaModFix amt="95000"/>
          </a:blip>
          <a:srcRect t="15932"/>
          <a:stretch>
            <a:fillRect/>
          </a:stretch>
        </p:blipFill>
        <p:spPr>
          <a:xfrm>
            <a:off x="-19" y="-21"/>
            <a:ext cx="12191999" cy="6858001"/>
          </a:xfrm>
          <a:prstGeom prst="rect">
            <a:avLst/>
          </a:prstGeom>
        </p:spPr>
      </p:pic>
      <p:sp>
        <p:nvSpPr>
          <p:cNvPr id="12" name="Content Placeholder 11">
            <a:extLst>
              <a:ext uri="{FF2B5EF4-FFF2-40B4-BE49-F238E27FC236}">
                <a16:creationId xmlns:a16="http://schemas.microsoft.com/office/drawing/2014/main" id="{28348B98-D0E1-C1C8-828E-4784A8BD080D}"/>
              </a:ext>
            </a:extLst>
          </p:cNvPr>
          <p:cNvSpPr>
            <a:spLocks noGrp="1"/>
          </p:cNvSpPr>
          <p:nvPr>
            <p:ph idx="1"/>
          </p:nvPr>
        </p:nvSpPr>
        <p:spPr>
          <a:xfrm>
            <a:off x="1609144" y="2808026"/>
            <a:ext cx="8973711" cy="3713307"/>
          </a:xfrm>
        </p:spPr>
        <p:txBody>
          <a:bodyPr/>
          <a:lstStyle/>
          <a:p>
            <a:pPr marL="0" indent="0" algn="ctr">
              <a:buNone/>
            </a:pPr>
            <a:r>
              <a:rPr lang="en-GB" b="1" dirty="0">
                <a:latin typeface="Bahnschrift Condensed" panose="020B0502040204020203" pitchFamily="34" charset="0"/>
              </a:rPr>
              <a:t>No lights. No limits.</a:t>
            </a:r>
            <a:br>
              <a:rPr lang="en-GB" b="1" dirty="0">
                <a:latin typeface="Bahnschrift Condensed" panose="020B0502040204020203" pitchFamily="34" charset="0"/>
              </a:rPr>
            </a:br>
            <a:r>
              <a:rPr lang="en-GB" b="1" dirty="0">
                <a:latin typeface="Bahnschrift Condensed" panose="020B0502040204020203" pitchFamily="34" charset="0"/>
              </a:rPr>
              <a:t>Just speed.</a:t>
            </a:r>
            <a:br>
              <a:rPr lang="en-GB" b="1" dirty="0">
                <a:latin typeface="Bahnschrift Condensed" panose="020B0502040204020203" pitchFamily="34" charset="0"/>
              </a:rPr>
            </a:br>
            <a:r>
              <a:rPr lang="en-GB" b="1" dirty="0">
                <a:latin typeface="Bahnschrift Condensed" panose="020B0502040204020203" pitchFamily="34" charset="0"/>
              </a:rPr>
              <a:t>Just silence.</a:t>
            </a:r>
            <a:br>
              <a:rPr lang="en-GB" b="1" dirty="0">
                <a:latin typeface="Bahnschrift Condensed" panose="020B0502040204020203" pitchFamily="34" charset="0"/>
              </a:rPr>
            </a:br>
            <a:r>
              <a:rPr lang="en-GB" b="1" dirty="0">
                <a:latin typeface="Bahnschrift Condensed" panose="020B0502040204020203" pitchFamily="34" charset="0"/>
              </a:rPr>
              <a:t>Just Apex.</a:t>
            </a:r>
          </a:p>
          <a:p>
            <a:pPr marL="0" indent="0" algn="ctr">
              <a:buNone/>
            </a:pPr>
            <a:endParaRPr lang="en-GB" dirty="0"/>
          </a:p>
        </p:txBody>
      </p:sp>
    </p:spTree>
    <p:extLst>
      <p:ext uri="{BB962C8B-B14F-4D97-AF65-F5344CB8AC3E}">
        <p14:creationId xmlns:p14="http://schemas.microsoft.com/office/powerpoint/2010/main" val="725298377"/>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228552E-C8B1-4A80-8448-0787CE0FC7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a:extLst>
              <a:ext uri="{FF2B5EF4-FFF2-40B4-BE49-F238E27FC236}">
                <a16:creationId xmlns:a16="http://schemas.microsoft.com/office/drawing/2014/main" id="{C4186BA5-0309-1430-6BB6-18D9C85FEAF2}"/>
              </a:ext>
            </a:extLst>
          </p:cNvPr>
          <p:cNvPicPr>
            <a:picLocks noChangeAspect="1"/>
          </p:cNvPicPr>
          <p:nvPr/>
        </p:nvPicPr>
        <p:blipFill>
          <a:blip r:embed="rId2"/>
          <a:srcRect t="15932"/>
          <a:stretch>
            <a:fillRect/>
          </a:stretch>
        </p:blipFill>
        <p:spPr>
          <a:xfrm>
            <a:off x="0" y="-1"/>
            <a:ext cx="12191999" cy="6858001"/>
          </a:xfrm>
          <a:prstGeom prst="rect">
            <a:avLst/>
          </a:prstGeom>
        </p:spPr>
      </p:pic>
      <p:sp>
        <p:nvSpPr>
          <p:cNvPr id="2" name="Title 1">
            <a:extLst>
              <a:ext uri="{FF2B5EF4-FFF2-40B4-BE49-F238E27FC236}">
                <a16:creationId xmlns:a16="http://schemas.microsoft.com/office/drawing/2014/main" id="{E5A8F799-3F68-6F41-7828-7759118DB92B}"/>
              </a:ext>
            </a:extLst>
          </p:cNvPr>
          <p:cNvSpPr>
            <a:spLocks noGrp="1"/>
          </p:cNvSpPr>
          <p:nvPr>
            <p:ph type="title"/>
          </p:nvPr>
        </p:nvSpPr>
        <p:spPr>
          <a:xfrm>
            <a:off x="838200" y="365125"/>
            <a:ext cx="10515600" cy="1325563"/>
          </a:xfrm>
        </p:spPr>
        <p:txBody>
          <a:bodyPr>
            <a:normAutofit/>
          </a:bodyPr>
          <a:lstStyle/>
          <a:p>
            <a:r>
              <a:rPr lang="en-GB" dirty="0">
                <a:solidFill>
                  <a:srgbClr val="FFFFFF"/>
                </a:solidFill>
                <a:latin typeface="Bahnschrift Condensed" panose="020B0502040204020203" pitchFamily="34" charset="0"/>
              </a:rPr>
              <a:t>DESIGN CONCEPT</a:t>
            </a:r>
          </a:p>
        </p:txBody>
      </p:sp>
      <p:sp>
        <p:nvSpPr>
          <p:cNvPr id="3" name="Content Placeholder 2">
            <a:extLst>
              <a:ext uri="{FF2B5EF4-FFF2-40B4-BE49-F238E27FC236}">
                <a16:creationId xmlns:a16="http://schemas.microsoft.com/office/drawing/2014/main" id="{793458B3-98AD-AE40-37AC-782FCCCB6569}"/>
              </a:ext>
            </a:extLst>
          </p:cNvPr>
          <p:cNvSpPr>
            <a:spLocks noGrp="1"/>
          </p:cNvSpPr>
          <p:nvPr>
            <p:ph idx="1"/>
          </p:nvPr>
        </p:nvSpPr>
        <p:spPr>
          <a:xfrm>
            <a:off x="838200" y="1493116"/>
            <a:ext cx="10515600" cy="4351338"/>
          </a:xfrm>
        </p:spPr>
        <p:txBody>
          <a:bodyPr>
            <a:normAutofit fontScale="92500" lnSpcReduction="20000"/>
          </a:bodyPr>
          <a:lstStyle/>
          <a:p>
            <a:r>
              <a:rPr lang="en-GB" sz="2000" dirty="0">
                <a:solidFill>
                  <a:srgbClr val="FFFFFF"/>
                </a:solidFill>
                <a:latin typeface="Bahnschrift Condensed" panose="020B0502040204020203" pitchFamily="34" charset="0"/>
              </a:rPr>
              <a:t>The ‘ARC Apex’ is a Track-only electric motorbike designed to deliver repeatable lap time performance through lightweight design, class-based power modes, and high-fidelity rider feedback.</a:t>
            </a:r>
          </a:p>
          <a:p>
            <a:endParaRPr lang="en-GB" sz="2000" dirty="0">
              <a:solidFill>
                <a:srgbClr val="FFFFFF"/>
              </a:solidFill>
              <a:latin typeface="Bahnschrift Condensed" panose="020B0502040204020203" pitchFamily="34" charset="0"/>
            </a:endParaRPr>
          </a:p>
          <a:p>
            <a:r>
              <a:rPr lang="en-GB" sz="2000" dirty="0">
                <a:solidFill>
                  <a:srgbClr val="FFFFFF"/>
                </a:solidFill>
                <a:latin typeface="Bahnschrift Condensed" panose="020B0502040204020203" pitchFamily="34" charset="0"/>
              </a:rPr>
              <a:t>Three design aspects to adhere to</a:t>
            </a:r>
          </a:p>
          <a:p>
            <a:pPr lvl="1"/>
            <a:r>
              <a:rPr lang="en-GB" sz="1800" dirty="0">
                <a:solidFill>
                  <a:srgbClr val="FFFFFF"/>
                </a:solidFill>
                <a:latin typeface="Bahnschrift Condensed" panose="020B0502040204020203" pitchFamily="34" charset="0"/>
              </a:rPr>
              <a:t>Weight</a:t>
            </a:r>
          </a:p>
          <a:p>
            <a:pPr lvl="1"/>
            <a:r>
              <a:rPr lang="en-GB" sz="1800" dirty="0">
                <a:solidFill>
                  <a:srgbClr val="FFFFFF"/>
                </a:solidFill>
                <a:latin typeface="Bahnschrift Condensed" panose="020B0502040204020203" pitchFamily="34" charset="0"/>
              </a:rPr>
              <a:t>Power</a:t>
            </a:r>
          </a:p>
          <a:p>
            <a:pPr lvl="1"/>
            <a:r>
              <a:rPr lang="en-GB" sz="1800" dirty="0">
                <a:solidFill>
                  <a:srgbClr val="FFFFFF"/>
                </a:solidFill>
                <a:latin typeface="Bahnschrift Condensed" panose="020B0502040204020203" pitchFamily="34" charset="0"/>
              </a:rPr>
              <a:t>Performance</a:t>
            </a:r>
          </a:p>
          <a:p>
            <a:pPr marL="457200" lvl="1" indent="0">
              <a:buNone/>
            </a:pPr>
            <a:endParaRPr lang="en-GB" sz="2400" dirty="0">
              <a:solidFill>
                <a:srgbClr val="FFFFFF"/>
              </a:solidFill>
              <a:latin typeface="Bahnschrift Condensed" panose="020B0502040204020203" pitchFamily="34" charset="0"/>
            </a:endParaRPr>
          </a:p>
          <a:p>
            <a:r>
              <a:rPr lang="en-GB" sz="1800" dirty="0">
                <a:solidFill>
                  <a:srgbClr val="FFFFFF"/>
                </a:solidFill>
                <a:latin typeface="Bahnschrift Condensed" panose="020B0502040204020203" pitchFamily="34" charset="0"/>
              </a:rPr>
              <a:t>Design Philosophy</a:t>
            </a:r>
          </a:p>
          <a:p>
            <a:pPr lvl="1"/>
            <a:r>
              <a:rPr lang="en-GB" sz="1400" dirty="0">
                <a:solidFill>
                  <a:srgbClr val="FFFFFF"/>
                </a:solidFill>
                <a:latin typeface="Bahnschrift Condensed" panose="020B0502040204020203" pitchFamily="34" charset="0"/>
              </a:rPr>
              <a:t>Single-Purpose - No compromise for road eligibility </a:t>
            </a:r>
          </a:p>
          <a:p>
            <a:pPr lvl="1"/>
            <a:r>
              <a:rPr lang="en-GB" sz="1400" dirty="0">
                <a:solidFill>
                  <a:srgbClr val="FFFFFF"/>
                </a:solidFill>
                <a:latin typeface="Bahnschrift Condensed" panose="020B0502040204020203" pitchFamily="34" charset="0"/>
              </a:rPr>
              <a:t>Lightweight First – Powertrain to be decided by stint length,</a:t>
            </a:r>
          </a:p>
          <a:p>
            <a:pPr marL="457200" lvl="1" indent="0">
              <a:buNone/>
            </a:pPr>
            <a:r>
              <a:rPr lang="en-GB" sz="1400" dirty="0">
                <a:solidFill>
                  <a:srgbClr val="FFFFFF"/>
                </a:solidFill>
                <a:latin typeface="Bahnschrift Condensed" panose="020B0502040204020203" pitchFamily="34" charset="0"/>
              </a:rPr>
              <a:t>      not maximum range</a:t>
            </a:r>
          </a:p>
          <a:p>
            <a:pPr lvl="1"/>
            <a:r>
              <a:rPr lang="en-GB" sz="1400" dirty="0">
                <a:solidFill>
                  <a:srgbClr val="FFFFFF"/>
                </a:solidFill>
                <a:latin typeface="Bahnschrift Condensed" panose="020B0502040204020203" pitchFamily="34" charset="0"/>
              </a:rPr>
              <a:t>Software Designed Performance – Class-Based power modes enable</a:t>
            </a:r>
          </a:p>
          <a:p>
            <a:pPr marL="457200" lvl="1" indent="0">
              <a:buNone/>
            </a:pPr>
            <a:r>
              <a:rPr lang="en-GB" sz="1400" dirty="0">
                <a:solidFill>
                  <a:srgbClr val="FFFFFF"/>
                </a:solidFill>
                <a:latin typeface="Bahnschrift Condensed" panose="020B0502040204020203" pitchFamily="34" charset="0"/>
              </a:rPr>
              <a:t>      different racing categories on the same hardware</a:t>
            </a:r>
          </a:p>
          <a:p>
            <a:pPr marL="457200" lvl="1" indent="0">
              <a:buNone/>
            </a:pPr>
            <a:endParaRPr lang="en-GB" sz="1400" dirty="0">
              <a:solidFill>
                <a:srgbClr val="FFFFFF"/>
              </a:solidFill>
              <a:latin typeface="Bahnschrift Condensed" panose="020B0502040204020203" pitchFamily="34" charset="0"/>
            </a:endParaRPr>
          </a:p>
          <a:p>
            <a:pPr marL="457200" lvl="1" indent="0">
              <a:buNone/>
            </a:pPr>
            <a:endParaRPr lang="en-GB" sz="1400" dirty="0">
              <a:solidFill>
                <a:srgbClr val="FFFFFF"/>
              </a:solidFill>
              <a:latin typeface="Bahnschrift Condensed" panose="020B0502040204020203" pitchFamily="34" charset="0"/>
            </a:endParaRPr>
          </a:p>
          <a:p>
            <a:pPr marL="457200" lvl="1" indent="0">
              <a:buNone/>
            </a:pPr>
            <a:r>
              <a:rPr lang="en-GB" sz="1700" i="1" dirty="0">
                <a:latin typeface="Bahnschrift Condensed" panose="020B0502040204020203" pitchFamily="34" charset="0"/>
              </a:rPr>
              <a:t>Conceptually comparable to the Krämer GP2 in intent: minimal mass, track-only ergonomics, and performance-led design — but reimagined for an electric powertrain and Arc’s human–machine interface philosophy.</a:t>
            </a:r>
            <a:endParaRPr lang="en-GB" sz="1700" dirty="0">
              <a:latin typeface="Bahnschrift Condensed" panose="020B0502040204020203" pitchFamily="34" charset="0"/>
            </a:endParaRPr>
          </a:p>
          <a:p>
            <a:pPr marL="457200" lvl="1" indent="0">
              <a:buNone/>
            </a:pPr>
            <a:endParaRPr lang="en-GB" sz="1400" dirty="0">
              <a:solidFill>
                <a:srgbClr val="FFFFFF"/>
              </a:solidFill>
              <a:latin typeface="Bahnschrift Condensed" panose="020B0502040204020203" pitchFamily="34" charset="0"/>
            </a:endParaRPr>
          </a:p>
          <a:p>
            <a:pPr marL="457200" lvl="1" indent="0">
              <a:buNone/>
            </a:pPr>
            <a:endParaRPr lang="en-GB" sz="1400" b="1" dirty="0">
              <a:solidFill>
                <a:srgbClr val="FFFFFF"/>
              </a:solidFill>
              <a:latin typeface="Bahnschrift Condensed" panose="020B0502040204020203" pitchFamily="34" charset="0"/>
            </a:endParaRPr>
          </a:p>
        </p:txBody>
      </p:sp>
      <p:grpSp>
        <p:nvGrpSpPr>
          <p:cNvPr id="18" name="Group 17">
            <a:extLst>
              <a:ext uri="{FF2B5EF4-FFF2-40B4-BE49-F238E27FC236}">
                <a16:creationId xmlns:a16="http://schemas.microsoft.com/office/drawing/2014/main" id="{E9F5B142-100B-4563-2C90-9CDD0FD87834}"/>
              </a:ext>
            </a:extLst>
          </p:cNvPr>
          <p:cNvGrpSpPr/>
          <p:nvPr/>
        </p:nvGrpSpPr>
        <p:grpSpPr>
          <a:xfrm>
            <a:off x="7268957" y="2343807"/>
            <a:ext cx="3960162" cy="2522310"/>
            <a:chOff x="7004481" y="4006359"/>
            <a:chExt cx="3960162" cy="2522310"/>
          </a:xfrm>
        </p:grpSpPr>
        <p:sp>
          <p:nvSpPr>
            <p:cNvPr id="6" name="Rectangle: Rounded Corners 5">
              <a:extLst>
                <a:ext uri="{FF2B5EF4-FFF2-40B4-BE49-F238E27FC236}">
                  <a16:creationId xmlns:a16="http://schemas.microsoft.com/office/drawing/2014/main" id="{A155EE38-0802-3D1F-89A7-63B3D9A3D51C}"/>
                </a:ext>
              </a:extLst>
            </p:cNvPr>
            <p:cNvSpPr/>
            <p:nvPr/>
          </p:nvSpPr>
          <p:spPr>
            <a:xfrm>
              <a:off x="7004481" y="5330272"/>
              <a:ext cx="1482572" cy="642876"/>
            </a:xfrm>
            <a:prstGeom prst="roundRect">
              <a:avLst/>
            </a:prstGeom>
            <a:solidFill>
              <a:srgbClr val="FF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Bahnschrift Condensed" panose="020B0502040204020203" pitchFamily="34" charset="0"/>
                </a:rPr>
                <a:t>Range</a:t>
              </a:r>
            </a:p>
          </p:txBody>
        </p:sp>
        <p:sp>
          <p:nvSpPr>
            <p:cNvPr id="7" name="Rectangle: Rounded Corners 6">
              <a:extLst>
                <a:ext uri="{FF2B5EF4-FFF2-40B4-BE49-F238E27FC236}">
                  <a16:creationId xmlns:a16="http://schemas.microsoft.com/office/drawing/2014/main" id="{4FE29B7B-DC19-8E6F-D271-E4EB469DD801}"/>
                </a:ext>
              </a:extLst>
            </p:cNvPr>
            <p:cNvSpPr/>
            <p:nvPr/>
          </p:nvSpPr>
          <p:spPr>
            <a:xfrm>
              <a:off x="8195569" y="4006359"/>
              <a:ext cx="1482572" cy="642876"/>
            </a:xfrm>
            <a:prstGeom prst="roundRect">
              <a:avLst/>
            </a:prstGeom>
            <a:solidFill>
              <a:srgbClr val="FF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Bahnschrift Condensed" panose="020B0502040204020203" pitchFamily="34" charset="0"/>
                </a:rPr>
                <a:t>Weight</a:t>
              </a:r>
            </a:p>
          </p:txBody>
        </p:sp>
        <p:sp>
          <p:nvSpPr>
            <p:cNvPr id="8" name="Rectangle: Rounded Corners 7">
              <a:extLst>
                <a:ext uri="{FF2B5EF4-FFF2-40B4-BE49-F238E27FC236}">
                  <a16:creationId xmlns:a16="http://schemas.microsoft.com/office/drawing/2014/main" id="{E69574D4-2132-5EE9-FB64-22558878F25C}"/>
                </a:ext>
              </a:extLst>
            </p:cNvPr>
            <p:cNvSpPr/>
            <p:nvPr/>
          </p:nvSpPr>
          <p:spPr>
            <a:xfrm>
              <a:off x="9325233" y="5311245"/>
              <a:ext cx="1639410" cy="642876"/>
            </a:xfrm>
            <a:prstGeom prst="roundRect">
              <a:avLst/>
            </a:prstGeom>
            <a:solidFill>
              <a:srgbClr val="FF0000"/>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latin typeface="Bahnschrift Condensed" panose="020B0502040204020203" pitchFamily="34" charset="0"/>
                </a:rPr>
                <a:t>Performance</a:t>
              </a:r>
            </a:p>
          </p:txBody>
        </p:sp>
        <p:sp>
          <p:nvSpPr>
            <p:cNvPr id="15" name="Arrow: Curved Right 14">
              <a:extLst>
                <a:ext uri="{FF2B5EF4-FFF2-40B4-BE49-F238E27FC236}">
                  <a16:creationId xmlns:a16="http://schemas.microsoft.com/office/drawing/2014/main" id="{F259AD51-8719-5823-6DEC-C663517E72D5}"/>
                </a:ext>
              </a:extLst>
            </p:cNvPr>
            <p:cNvSpPr/>
            <p:nvPr/>
          </p:nvSpPr>
          <p:spPr>
            <a:xfrm rot="15933142">
              <a:off x="8791661" y="5602828"/>
              <a:ext cx="474814" cy="1376867"/>
            </a:xfrm>
            <a:prstGeom prst="curvedRightArrow">
              <a:avLst>
                <a:gd name="adj1" fmla="val 20722"/>
                <a:gd name="adj2" fmla="val 62732"/>
                <a:gd name="adj3" fmla="val 52213"/>
              </a:avLst>
            </a:prstGeom>
            <a:solidFill>
              <a:srgbClr val="FF0000"/>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16" name="Arrow: Curved Right 15">
              <a:extLst>
                <a:ext uri="{FF2B5EF4-FFF2-40B4-BE49-F238E27FC236}">
                  <a16:creationId xmlns:a16="http://schemas.microsoft.com/office/drawing/2014/main" id="{1723B3CA-349F-DCAC-82E3-82797ABC60BB}"/>
                </a:ext>
              </a:extLst>
            </p:cNvPr>
            <p:cNvSpPr/>
            <p:nvPr/>
          </p:nvSpPr>
          <p:spPr>
            <a:xfrm rot="8505821">
              <a:off x="9958081" y="4027456"/>
              <a:ext cx="516699" cy="1083734"/>
            </a:xfrm>
            <a:prstGeom prst="curvedRightArrow">
              <a:avLst>
                <a:gd name="adj1" fmla="val 20722"/>
                <a:gd name="adj2" fmla="val 62732"/>
                <a:gd name="adj3" fmla="val 52213"/>
              </a:avLst>
            </a:prstGeom>
            <a:solidFill>
              <a:srgbClr val="FF0000"/>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7" name="Arrow: Curved Right 16">
              <a:extLst>
                <a:ext uri="{FF2B5EF4-FFF2-40B4-BE49-F238E27FC236}">
                  <a16:creationId xmlns:a16="http://schemas.microsoft.com/office/drawing/2014/main" id="{00A0EDAD-4B93-E5E8-1136-F4AABD75C833}"/>
                </a:ext>
              </a:extLst>
            </p:cNvPr>
            <p:cNvSpPr/>
            <p:nvPr/>
          </p:nvSpPr>
          <p:spPr>
            <a:xfrm rot="1089745">
              <a:off x="7338140" y="4153307"/>
              <a:ext cx="516699" cy="1083734"/>
            </a:xfrm>
            <a:prstGeom prst="curvedRightArrow">
              <a:avLst>
                <a:gd name="adj1" fmla="val 20722"/>
                <a:gd name="adj2" fmla="val 62732"/>
                <a:gd name="adj3" fmla="val 52213"/>
              </a:avLst>
            </a:prstGeom>
            <a:solidFill>
              <a:srgbClr val="FF0000"/>
            </a:solidFill>
            <a:ln w="3175">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grpSp>
    </p:spTree>
    <p:extLst>
      <p:ext uri="{BB962C8B-B14F-4D97-AF65-F5344CB8AC3E}">
        <p14:creationId xmlns:p14="http://schemas.microsoft.com/office/powerpoint/2010/main" val="1020206606"/>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861A9-C369-4A7D-5592-69C70F7A0B83}"/>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67C2953F-76E4-C062-8B1E-4937185242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A16B75FA-51D1-BE68-E970-D02F5C8635C1}"/>
              </a:ext>
            </a:extLst>
          </p:cNvPr>
          <p:cNvPicPr>
            <a:picLocks noChangeAspect="1"/>
          </p:cNvPicPr>
          <p:nvPr/>
        </p:nvPicPr>
        <p:blipFill>
          <a:blip r:embed="rId2"/>
          <a:srcRect t="15932"/>
          <a:stretch>
            <a:fillRect/>
          </a:stretch>
        </p:blipFill>
        <p:spPr>
          <a:xfrm>
            <a:off x="0" y="-1"/>
            <a:ext cx="12191999" cy="6858001"/>
          </a:xfrm>
          <a:prstGeom prst="rect">
            <a:avLst/>
          </a:prstGeom>
        </p:spPr>
      </p:pic>
      <p:sp>
        <p:nvSpPr>
          <p:cNvPr id="3" name="Title 2">
            <a:extLst>
              <a:ext uri="{FF2B5EF4-FFF2-40B4-BE49-F238E27FC236}">
                <a16:creationId xmlns:a16="http://schemas.microsoft.com/office/drawing/2014/main" id="{940F76FF-C055-A1C7-09F5-37572948E4D6}"/>
              </a:ext>
            </a:extLst>
          </p:cNvPr>
          <p:cNvSpPr>
            <a:spLocks noGrp="1"/>
          </p:cNvSpPr>
          <p:nvPr>
            <p:ph type="title"/>
          </p:nvPr>
        </p:nvSpPr>
        <p:spPr/>
        <p:txBody>
          <a:bodyPr/>
          <a:lstStyle/>
          <a:p>
            <a:r>
              <a:rPr lang="en-GB" dirty="0">
                <a:latin typeface="Bahnschrift Condensed" panose="020B0502040204020203" pitchFamily="34" charset="0"/>
              </a:rPr>
              <a:t>AERODYNAMICS</a:t>
            </a:r>
          </a:p>
        </p:txBody>
      </p:sp>
      <p:pic>
        <p:nvPicPr>
          <p:cNvPr id="4" name="Picture 3" descr="A motorcycle with a rainbow colored wheel&#10;&#10;AI-generated content may be incorrect.">
            <a:extLst>
              <a:ext uri="{FF2B5EF4-FFF2-40B4-BE49-F238E27FC236}">
                <a16:creationId xmlns:a16="http://schemas.microsoft.com/office/drawing/2014/main" id="{212108FA-72CA-19B3-4F9F-8254329E8B1A}"/>
              </a:ext>
            </a:extLst>
          </p:cNvPr>
          <p:cNvPicPr>
            <a:picLocks noChangeAspect="1"/>
          </p:cNvPicPr>
          <p:nvPr/>
        </p:nvPicPr>
        <p:blipFill>
          <a:blip r:embed="rId3"/>
          <a:stretch>
            <a:fillRect/>
          </a:stretch>
        </p:blipFill>
        <p:spPr>
          <a:xfrm>
            <a:off x="95409" y="2467293"/>
            <a:ext cx="5695282" cy="2968363"/>
          </a:xfrm>
          <a:prstGeom prst="rect">
            <a:avLst/>
          </a:prstGeom>
        </p:spPr>
      </p:pic>
      <p:pic>
        <p:nvPicPr>
          <p:cNvPr id="7" name="Picture 6" descr="A cartoon of a motorcycle&#10;&#10;AI-generated content may be incorrect.">
            <a:extLst>
              <a:ext uri="{FF2B5EF4-FFF2-40B4-BE49-F238E27FC236}">
                <a16:creationId xmlns:a16="http://schemas.microsoft.com/office/drawing/2014/main" id="{737627D9-C644-A487-069D-9C4A51D0DED2}"/>
              </a:ext>
            </a:extLst>
          </p:cNvPr>
          <p:cNvPicPr>
            <a:picLocks noChangeAspect="1"/>
          </p:cNvPicPr>
          <p:nvPr/>
        </p:nvPicPr>
        <p:blipFill>
          <a:blip r:embed="rId4"/>
          <a:stretch>
            <a:fillRect/>
          </a:stretch>
        </p:blipFill>
        <p:spPr>
          <a:xfrm>
            <a:off x="5945654" y="2467293"/>
            <a:ext cx="6150937" cy="2968363"/>
          </a:xfrm>
          <a:prstGeom prst="rect">
            <a:avLst/>
          </a:prstGeom>
        </p:spPr>
      </p:pic>
      <p:sp>
        <p:nvSpPr>
          <p:cNvPr id="8" name="Title 2">
            <a:extLst>
              <a:ext uri="{FF2B5EF4-FFF2-40B4-BE49-F238E27FC236}">
                <a16:creationId xmlns:a16="http://schemas.microsoft.com/office/drawing/2014/main" id="{D39EED79-F3AB-412B-A780-76146F06C7BF}"/>
              </a:ext>
            </a:extLst>
          </p:cNvPr>
          <p:cNvSpPr txBox="1">
            <a:spLocks/>
          </p:cNvSpPr>
          <p:nvPr/>
        </p:nvSpPr>
        <p:spPr>
          <a:xfrm>
            <a:off x="95408" y="141620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latin typeface="Bahnschrift Condensed" panose="020B0502040204020203" pitchFamily="34" charset="0"/>
              </a:rPr>
              <a:t>Pressure</a:t>
            </a:r>
          </a:p>
        </p:txBody>
      </p:sp>
    </p:spTree>
    <p:extLst>
      <p:ext uri="{BB962C8B-B14F-4D97-AF65-F5344CB8AC3E}">
        <p14:creationId xmlns:p14="http://schemas.microsoft.com/office/powerpoint/2010/main" val="1140959786"/>
      </p:ext>
    </p:extLst>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D3F19C-A5C2-5874-8FB2-59CF4EA71276}"/>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8F97FD00-1639-FCDF-5556-1E647F92F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2B2A6BD-8D44-D4FD-8004-6CD5D6209BC8}"/>
              </a:ext>
            </a:extLst>
          </p:cNvPr>
          <p:cNvPicPr>
            <a:picLocks noChangeAspect="1"/>
          </p:cNvPicPr>
          <p:nvPr/>
        </p:nvPicPr>
        <p:blipFill>
          <a:blip r:embed="rId2"/>
          <a:srcRect t="15932"/>
          <a:stretch>
            <a:fillRect/>
          </a:stretch>
        </p:blipFill>
        <p:spPr>
          <a:xfrm>
            <a:off x="0" y="-1"/>
            <a:ext cx="12191999" cy="6858001"/>
          </a:xfrm>
          <a:prstGeom prst="rect">
            <a:avLst/>
          </a:prstGeom>
        </p:spPr>
      </p:pic>
      <p:sp>
        <p:nvSpPr>
          <p:cNvPr id="3" name="Title 2">
            <a:extLst>
              <a:ext uri="{FF2B5EF4-FFF2-40B4-BE49-F238E27FC236}">
                <a16:creationId xmlns:a16="http://schemas.microsoft.com/office/drawing/2014/main" id="{8309F8BC-1CA3-A1F0-F01A-826944AEFBEE}"/>
              </a:ext>
            </a:extLst>
          </p:cNvPr>
          <p:cNvSpPr>
            <a:spLocks noGrp="1"/>
          </p:cNvSpPr>
          <p:nvPr>
            <p:ph type="title"/>
          </p:nvPr>
        </p:nvSpPr>
        <p:spPr/>
        <p:txBody>
          <a:bodyPr/>
          <a:lstStyle/>
          <a:p>
            <a:r>
              <a:rPr lang="en-GB" dirty="0">
                <a:latin typeface="Bahnschrift Condensed" panose="020B0502040204020203" pitchFamily="34" charset="0"/>
              </a:rPr>
              <a:t>AERODYNAMICS</a:t>
            </a:r>
          </a:p>
        </p:txBody>
      </p:sp>
      <p:sp>
        <p:nvSpPr>
          <p:cNvPr id="8" name="Title 2">
            <a:extLst>
              <a:ext uri="{FF2B5EF4-FFF2-40B4-BE49-F238E27FC236}">
                <a16:creationId xmlns:a16="http://schemas.microsoft.com/office/drawing/2014/main" id="{A893EE01-D5B1-399A-BDDC-33F18C19C074}"/>
              </a:ext>
            </a:extLst>
          </p:cNvPr>
          <p:cNvSpPr txBox="1">
            <a:spLocks/>
          </p:cNvSpPr>
          <p:nvPr/>
        </p:nvSpPr>
        <p:spPr>
          <a:xfrm>
            <a:off x="95408" y="141620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latin typeface="Bahnschrift Condensed" panose="020B0502040204020203" pitchFamily="34" charset="0"/>
              </a:rPr>
              <a:t>Pressure</a:t>
            </a:r>
          </a:p>
        </p:txBody>
      </p:sp>
      <p:pic>
        <p:nvPicPr>
          <p:cNvPr id="5" name="Picture 4" descr="A rainbow colored motorcycle&#10;&#10;AI-generated content may be incorrect.">
            <a:extLst>
              <a:ext uri="{FF2B5EF4-FFF2-40B4-BE49-F238E27FC236}">
                <a16:creationId xmlns:a16="http://schemas.microsoft.com/office/drawing/2014/main" id="{33965F0F-2AF8-C568-13F8-3E4D8C508778}"/>
              </a:ext>
            </a:extLst>
          </p:cNvPr>
          <p:cNvPicPr>
            <a:picLocks noChangeAspect="1"/>
          </p:cNvPicPr>
          <p:nvPr/>
        </p:nvPicPr>
        <p:blipFill>
          <a:blip r:embed="rId3"/>
          <a:stretch>
            <a:fillRect/>
          </a:stretch>
        </p:blipFill>
        <p:spPr>
          <a:xfrm>
            <a:off x="1580992" y="2584528"/>
            <a:ext cx="4318952" cy="3494725"/>
          </a:xfrm>
          <a:prstGeom prst="rect">
            <a:avLst/>
          </a:prstGeom>
        </p:spPr>
      </p:pic>
      <p:pic>
        <p:nvPicPr>
          <p:cNvPr id="11" name="Picture 10" descr="A close-up of a bike&#10;&#10;AI-generated content may be incorrect.">
            <a:extLst>
              <a:ext uri="{FF2B5EF4-FFF2-40B4-BE49-F238E27FC236}">
                <a16:creationId xmlns:a16="http://schemas.microsoft.com/office/drawing/2014/main" id="{8DC447FF-3920-A071-9A42-08776FC889A5}"/>
              </a:ext>
            </a:extLst>
          </p:cNvPr>
          <p:cNvPicPr>
            <a:picLocks noChangeAspect="1"/>
          </p:cNvPicPr>
          <p:nvPr/>
        </p:nvPicPr>
        <p:blipFill>
          <a:blip r:embed="rId4"/>
          <a:stretch>
            <a:fillRect/>
          </a:stretch>
        </p:blipFill>
        <p:spPr>
          <a:xfrm>
            <a:off x="6095999" y="2584527"/>
            <a:ext cx="4208308" cy="3494725"/>
          </a:xfrm>
          <a:prstGeom prst="rect">
            <a:avLst/>
          </a:prstGeom>
        </p:spPr>
      </p:pic>
      <p:sp>
        <p:nvSpPr>
          <p:cNvPr id="13" name="Title 2">
            <a:extLst>
              <a:ext uri="{FF2B5EF4-FFF2-40B4-BE49-F238E27FC236}">
                <a16:creationId xmlns:a16="http://schemas.microsoft.com/office/drawing/2014/main" id="{BAD00E38-AE7C-99B0-FAB5-47B9C12E72B1}"/>
              </a:ext>
            </a:extLst>
          </p:cNvPr>
          <p:cNvSpPr txBox="1">
            <a:spLocks/>
          </p:cNvSpPr>
          <p:nvPr/>
        </p:nvSpPr>
        <p:spPr>
          <a:xfrm>
            <a:off x="2739799" y="1553449"/>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latin typeface="Bahnschrift Condensed" panose="020B0502040204020203" pitchFamily="34" charset="0"/>
              </a:rPr>
              <a:t>1</a:t>
            </a:r>
          </a:p>
        </p:txBody>
      </p:sp>
      <p:sp>
        <p:nvSpPr>
          <p:cNvPr id="14" name="Title 2">
            <a:extLst>
              <a:ext uri="{FF2B5EF4-FFF2-40B4-BE49-F238E27FC236}">
                <a16:creationId xmlns:a16="http://schemas.microsoft.com/office/drawing/2014/main" id="{714B2FB6-BA3B-565D-7F4F-CE4621BCDD98}"/>
              </a:ext>
            </a:extLst>
          </p:cNvPr>
          <p:cNvSpPr txBox="1">
            <a:spLocks/>
          </p:cNvSpPr>
          <p:nvPr/>
        </p:nvSpPr>
        <p:spPr>
          <a:xfrm>
            <a:off x="7878045" y="158444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200" dirty="0">
                <a:latin typeface="Bahnschrift Condensed" panose="020B0502040204020203" pitchFamily="34" charset="0"/>
              </a:rPr>
              <a:t>2</a:t>
            </a:r>
          </a:p>
        </p:txBody>
      </p:sp>
    </p:spTree>
    <p:extLst>
      <p:ext uri="{BB962C8B-B14F-4D97-AF65-F5344CB8AC3E}">
        <p14:creationId xmlns:p14="http://schemas.microsoft.com/office/powerpoint/2010/main" val="251722585"/>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BF2EC4-062E-F87F-574B-6F0BB480DE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DE0A79-BEAA-F3D1-92AC-21BCDE3CDC29}"/>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4E8962A9-0895-90A4-7C1D-DFB64919D75F}"/>
              </a:ext>
            </a:extLst>
          </p:cNvPr>
          <p:cNvSpPr>
            <a:spLocks noGrp="1"/>
          </p:cNvSpPr>
          <p:nvPr>
            <p:ph type="subTitle" idx="1"/>
          </p:nvPr>
        </p:nvSpPr>
        <p:spPr/>
        <p:txBody>
          <a:bodyPr/>
          <a:lstStyle/>
          <a:p>
            <a:endParaRPr lang="en-GB"/>
          </a:p>
        </p:txBody>
      </p:sp>
      <p:grpSp>
        <p:nvGrpSpPr>
          <p:cNvPr id="10" name="Group 9">
            <a:extLst>
              <a:ext uri="{FF2B5EF4-FFF2-40B4-BE49-F238E27FC236}">
                <a16:creationId xmlns:a16="http://schemas.microsoft.com/office/drawing/2014/main" id="{50CB3600-359A-E97E-5675-BF8526C8BBA5}"/>
              </a:ext>
            </a:extLst>
          </p:cNvPr>
          <p:cNvGrpSpPr/>
          <p:nvPr/>
        </p:nvGrpSpPr>
        <p:grpSpPr>
          <a:xfrm>
            <a:off x="5143670" y="3856454"/>
            <a:ext cx="2486520" cy="232200"/>
            <a:chOff x="5160296" y="3856454"/>
            <a:chExt cx="2486520" cy="232200"/>
          </a:xfrm>
        </p:grpSpPr>
        <mc:AlternateContent xmlns:mc="http://schemas.openxmlformats.org/markup-compatibility/2006" xmlns:p14="http://schemas.microsoft.com/office/powerpoint/2010/main">
          <mc:Choice Requires="p14">
            <p:contentPart p14:bwMode="auto" r:id="rId3">
              <p14:nvContentPartPr>
                <p14:cNvPr id="6" name="Ink 5">
                  <a:extLst>
                    <a:ext uri="{FF2B5EF4-FFF2-40B4-BE49-F238E27FC236}">
                      <a16:creationId xmlns:a16="http://schemas.microsoft.com/office/drawing/2014/main" id="{47943713-CC90-DEA5-9087-C2D2597DEF66}"/>
                    </a:ext>
                  </a:extLst>
                </p14:cNvPr>
                <p14:cNvContentPartPr/>
                <p14:nvPr/>
              </p14:nvContentPartPr>
              <p14:xfrm>
                <a:off x="5160296" y="3982814"/>
                <a:ext cx="277200" cy="20160"/>
              </p14:xfrm>
            </p:contentPart>
          </mc:Choice>
          <mc:Fallback xmlns="">
            <p:pic>
              <p:nvPicPr>
                <p:cNvPr id="6" name="Ink 5">
                  <a:extLst>
                    <a:ext uri="{FF2B5EF4-FFF2-40B4-BE49-F238E27FC236}">
                      <a16:creationId xmlns:a16="http://schemas.microsoft.com/office/drawing/2014/main" id="{47943713-CC90-DEA5-9087-C2D2597DEF66}"/>
                    </a:ext>
                  </a:extLst>
                </p:cNvPr>
                <p:cNvPicPr/>
                <p:nvPr/>
              </p:nvPicPr>
              <p:blipFill>
                <a:blip r:embed="rId4"/>
                <a:stretch>
                  <a:fillRect/>
                </a:stretch>
              </p:blipFill>
              <p:spPr>
                <a:xfrm>
                  <a:off x="5097296" y="3919814"/>
                  <a:ext cx="402840" cy="1458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id="{2D7E034B-572E-F901-9740-6325015CF657}"/>
                    </a:ext>
                  </a:extLst>
                </p14:cNvPr>
                <p14:cNvContentPartPr/>
                <p14:nvPr/>
              </p14:nvContentPartPr>
              <p14:xfrm>
                <a:off x="5234456" y="3856454"/>
                <a:ext cx="757080" cy="149760"/>
              </p14:xfrm>
            </p:contentPart>
          </mc:Choice>
          <mc:Fallback xmlns="">
            <p:pic>
              <p:nvPicPr>
                <p:cNvPr id="7" name="Ink 6">
                  <a:extLst>
                    <a:ext uri="{FF2B5EF4-FFF2-40B4-BE49-F238E27FC236}">
                      <a16:creationId xmlns:a16="http://schemas.microsoft.com/office/drawing/2014/main" id="{2D7E034B-572E-F901-9740-6325015CF657}"/>
                    </a:ext>
                  </a:extLst>
                </p:cNvPr>
                <p:cNvPicPr/>
                <p:nvPr/>
              </p:nvPicPr>
              <p:blipFill>
                <a:blip r:embed="rId6"/>
                <a:stretch>
                  <a:fillRect/>
                </a:stretch>
              </p:blipFill>
              <p:spPr>
                <a:xfrm>
                  <a:off x="5171486" y="3793454"/>
                  <a:ext cx="882660" cy="2754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 name="Ink 8">
                  <a:extLst>
                    <a:ext uri="{FF2B5EF4-FFF2-40B4-BE49-F238E27FC236}">
                      <a16:creationId xmlns:a16="http://schemas.microsoft.com/office/drawing/2014/main" id="{E1E5D0C0-00CE-4697-71FC-5FA0BE51EB7D}"/>
                    </a:ext>
                  </a:extLst>
                </p14:cNvPr>
                <p14:cNvContentPartPr/>
                <p14:nvPr/>
              </p14:nvContentPartPr>
              <p14:xfrm>
                <a:off x="5365496" y="3929894"/>
                <a:ext cx="2281320" cy="158760"/>
              </p14:xfrm>
            </p:contentPart>
          </mc:Choice>
          <mc:Fallback xmlns="">
            <p:pic>
              <p:nvPicPr>
                <p:cNvPr id="9" name="Ink 8">
                  <a:extLst>
                    <a:ext uri="{FF2B5EF4-FFF2-40B4-BE49-F238E27FC236}">
                      <a16:creationId xmlns:a16="http://schemas.microsoft.com/office/drawing/2014/main" id="{E1E5D0C0-00CE-4697-71FC-5FA0BE51EB7D}"/>
                    </a:ext>
                  </a:extLst>
                </p:cNvPr>
                <p:cNvPicPr/>
                <p:nvPr/>
              </p:nvPicPr>
              <p:blipFill>
                <a:blip r:embed="rId8"/>
                <a:stretch>
                  <a:fillRect/>
                </a:stretch>
              </p:blipFill>
              <p:spPr>
                <a:xfrm>
                  <a:off x="5302496" y="3866751"/>
                  <a:ext cx="2406960" cy="284686"/>
                </a:xfrm>
                <a:prstGeom prst="rect">
                  <a:avLst/>
                </a:prstGeom>
              </p:spPr>
            </p:pic>
          </mc:Fallback>
        </mc:AlternateContent>
      </p:grpSp>
      <p:sp>
        <p:nvSpPr>
          <p:cNvPr id="11" name="TextBox 10">
            <a:extLst>
              <a:ext uri="{FF2B5EF4-FFF2-40B4-BE49-F238E27FC236}">
                <a16:creationId xmlns:a16="http://schemas.microsoft.com/office/drawing/2014/main" id="{DD20FA79-CC95-7E7D-21CF-43947FE5AF4D}"/>
              </a:ext>
            </a:extLst>
          </p:cNvPr>
          <p:cNvSpPr txBox="1"/>
          <p:nvPr/>
        </p:nvSpPr>
        <p:spPr>
          <a:xfrm>
            <a:off x="5733050" y="3699191"/>
            <a:ext cx="2031391" cy="369332"/>
          </a:xfrm>
          <a:prstGeom prst="rect">
            <a:avLst/>
          </a:prstGeom>
          <a:noFill/>
        </p:spPr>
        <p:txBody>
          <a:bodyPr wrap="square" rtlCol="0">
            <a:spAutoFit/>
          </a:bodyPr>
          <a:lstStyle/>
          <a:p>
            <a:r>
              <a:rPr lang="en-GB" spc="1200" dirty="0">
                <a:solidFill>
                  <a:schemeClr val="bg1"/>
                </a:solidFill>
                <a:latin typeface="Bahnschrift Condensed" panose="020B0502040204020203" pitchFamily="34" charset="0"/>
              </a:rPr>
              <a:t>APEX</a:t>
            </a:r>
          </a:p>
        </p:txBody>
      </p:sp>
      <p:sp>
        <p:nvSpPr>
          <p:cNvPr id="12" name="TextBox 11">
            <a:extLst>
              <a:ext uri="{FF2B5EF4-FFF2-40B4-BE49-F238E27FC236}">
                <a16:creationId xmlns:a16="http://schemas.microsoft.com/office/drawing/2014/main" id="{CEB5969C-3B90-8032-50A2-65CDE7977455}"/>
              </a:ext>
            </a:extLst>
          </p:cNvPr>
          <p:cNvSpPr txBox="1"/>
          <p:nvPr/>
        </p:nvSpPr>
        <p:spPr>
          <a:xfrm>
            <a:off x="4037543" y="4215014"/>
            <a:ext cx="4285130" cy="523220"/>
          </a:xfrm>
          <a:prstGeom prst="rect">
            <a:avLst/>
          </a:prstGeom>
          <a:noFill/>
        </p:spPr>
        <p:txBody>
          <a:bodyPr wrap="square" rtlCol="0">
            <a:spAutoFit/>
          </a:bodyPr>
          <a:lstStyle/>
          <a:p>
            <a:pPr algn="ctr"/>
            <a:r>
              <a:rPr lang="en-GB" sz="1400" dirty="0">
                <a:solidFill>
                  <a:schemeClr val="bg1"/>
                </a:solidFill>
                <a:latin typeface="Bahnschrift Condensed" panose="020B0502040204020203" pitchFamily="34" charset="0"/>
              </a:rPr>
              <a:t>Concept Design </a:t>
            </a:r>
          </a:p>
          <a:p>
            <a:pPr algn="ctr"/>
            <a:r>
              <a:rPr lang="en-GB" sz="1400" dirty="0">
                <a:solidFill>
                  <a:schemeClr val="bg1"/>
                </a:solidFill>
                <a:latin typeface="Bahnschrift Condensed" panose="020B0502040204020203" pitchFamily="34" charset="0"/>
              </a:rPr>
              <a:t>Aaron / Harvey</a:t>
            </a:r>
          </a:p>
        </p:txBody>
      </p:sp>
      <p:grpSp>
        <p:nvGrpSpPr>
          <p:cNvPr id="8" name="Group 7">
            <a:extLst>
              <a:ext uri="{FF2B5EF4-FFF2-40B4-BE49-F238E27FC236}">
                <a16:creationId xmlns:a16="http://schemas.microsoft.com/office/drawing/2014/main" id="{AB3895AD-92A0-8941-2566-A4A38A1F89D7}"/>
              </a:ext>
            </a:extLst>
          </p:cNvPr>
          <p:cNvGrpSpPr/>
          <p:nvPr/>
        </p:nvGrpSpPr>
        <p:grpSpPr>
          <a:xfrm>
            <a:off x="0" y="1"/>
            <a:ext cx="12192000" cy="6857999"/>
            <a:chOff x="0" y="1"/>
            <a:chExt cx="12192000" cy="6857999"/>
          </a:xfrm>
        </p:grpSpPr>
        <p:pic>
          <p:nvPicPr>
            <p:cNvPr id="5" name="Picture 4">
              <a:extLst>
                <a:ext uri="{FF2B5EF4-FFF2-40B4-BE49-F238E27FC236}">
                  <a16:creationId xmlns:a16="http://schemas.microsoft.com/office/drawing/2014/main" id="{BE2A988E-39C0-E53D-BC0F-AE8F63F9A815}"/>
                </a:ext>
              </a:extLst>
            </p:cNvPr>
            <p:cNvPicPr>
              <a:picLocks noChangeAspect="1"/>
            </p:cNvPicPr>
            <p:nvPr/>
          </p:nvPicPr>
          <p:blipFill>
            <a:blip r:embed="rId9"/>
            <a:srcRect l="9112" t="969" r="10082"/>
            <a:stretch>
              <a:fillRect/>
            </a:stretch>
          </p:blipFill>
          <p:spPr>
            <a:xfrm>
              <a:off x="0" y="1"/>
              <a:ext cx="12192000" cy="6857999"/>
            </a:xfrm>
            <a:prstGeom prst="rect">
              <a:avLst/>
            </a:prstGeom>
          </p:spPr>
        </p:pic>
        <p:sp>
          <p:nvSpPr>
            <p:cNvPr id="4" name="Rectangle 3">
              <a:extLst>
                <a:ext uri="{FF2B5EF4-FFF2-40B4-BE49-F238E27FC236}">
                  <a16:creationId xmlns:a16="http://schemas.microsoft.com/office/drawing/2014/main" id="{B1E82126-622D-ADA6-F491-AC3BA472647A}"/>
                </a:ext>
              </a:extLst>
            </p:cNvPr>
            <p:cNvSpPr/>
            <p:nvPr/>
          </p:nvSpPr>
          <p:spPr>
            <a:xfrm>
              <a:off x="3650105" y="1491521"/>
              <a:ext cx="4586990" cy="3710066"/>
            </a:xfrm>
            <a:prstGeom prst="rect">
              <a:avLst/>
            </a:prstGeom>
            <a:solidFill>
              <a:schemeClr val="tx1"/>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16" name="Picture 15">
            <a:extLst>
              <a:ext uri="{FF2B5EF4-FFF2-40B4-BE49-F238E27FC236}">
                <a16:creationId xmlns:a16="http://schemas.microsoft.com/office/drawing/2014/main" id="{F558E135-C69F-266F-CCC7-45CE78949FEF}"/>
              </a:ext>
            </a:extLst>
          </p:cNvPr>
          <p:cNvPicPr>
            <a:picLocks noChangeAspect="1"/>
          </p:cNvPicPr>
          <p:nvPr/>
        </p:nvPicPr>
        <p:blipFill>
          <a:blip r:embed="rId10"/>
          <a:srcRect t="15932"/>
          <a:stretch>
            <a:fillRect/>
          </a:stretch>
        </p:blipFill>
        <p:spPr>
          <a:xfrm>
            <a:off x="0" y="-128283"/>
            <a:ext cx="12191999" cy="6986282"/>
          </a:xfrm>
          <a:prstGeom prst="rect">
            <a:avLst/>
          </a:prstGeom>
        </p:spPr>
      </p:pic>
      <p:sp>
        <p:nvSpPr>
          <p:cNvPr id="14" name="Content Placeholder 11">
            <a:extLst>
              <a:ext uri="{FF2B5EF4-FFF2-40B4-BE49-F238E27FC236}">
                <a16:creationId xmlns:a16="http://schemas.microsoft.com/office/drawing/2014/main" id="{FF5822F8-6B07-37CC-05E4-5D0D992CF3B7}"/>
              </a:ext>
            </a:extLst>
          </p:cNvPr>
          <p:cNvSpPr txBox="1">
            <a:spLocks/>
          </p:cNvSpPr>
          <p:nvPr/>
        </p:nvSpPr>
        <p:spPr>
          <a:xfrm>
            <a:off x="838199" y="2158136"/>
            <a:ext cx="10515599"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solidFill>
                  <a:schemeClr val="bg1"/>
                </a:solidFill>
                <a:latin typeface="Bahnschrift Condensed" panose="020B0502040204020203" pitchFamily="34" charset="0"/>
              </a:rPr>
              <a:t>We can easily assume that the battery will be the heaviest component on the machine.</a:t>
            </a:r>
          </a:p>
          <a:p>
            <a:pPr algn="l"/>
            <a:r>
              <a:rPr lang="en-GB" dirty="0">
                <a:solidFill>
                  <a:schemeClr val="bg1"/>
                </a:solidFill>
                <a:latin typeface="Bahnschrift Condensed" panose="020B0502040204020203" pitchFamily="34" charset="0"/>
              </a:rPr>
              <a:t>To adhere to our lightweight design, we are wanting to achieve, we will need to ensure that the battery performance and size is optimised to complete the stint distance we are aiming for, unlike a road legal electric motorbike, the extended range is not a priority here.</a:t>
            </a:r>
          </a:p>
          <a:p>
            <a:pPr algn="l"/>
            <a:br>
              <a:rPr lang="en-GB" dirty="0">
                <a:solidFill>
                  <a:schemeClr val="bg1"/>
                </a:solidFill>
                <a:latin typeface="Bahnschrift Condensed" panose="020B0502040204020203" pitchFamily="34" charset="0"/>
              </a:rPr>
            </a:br>
            <a:r>
              <a:rPr lang="en-GB" dirty="0">
                <a:solidFill>
                  <a:schemeClr val="bg1"/>
                </a:solidFill>
                <a:latin typeface="Bahnschrift Condensed" panose="020B0502040204020203" pitchFamily="34" charset="0"/>
              </a:rPr>
              <a:t>Three different power modes will be introduced on this motorbike with a map/ecu change which sets limits on the energy being released from the inverter, so for out battery size we need to assume maximum power will be drawn for our target stint length.</a:t>
            </a:r>
          </a:p>
          <a:p>
            <a:pPr algn="l"/>
            <a:endParaRPr lang="en-GB" dirty="0">
              <a:solidFill>
                <a:schemeClr val="bg1"/>
              </a:solidFill>
              <a:latin typeface="Bahnschrift Condensed" panose="020B0502040204020203" pitchFamily="34" charset="0"/>
            </a:endParaRPr>
          </a:p>
        </p:txBody>
      </p:sp>
      <p:sp>
        <p:nvSpPr>
          <p:cNvPr id="13" name="Title 2">
            <a:extLst>
              <a:ext uri="{FF2B5EF4-FFF2-40B4-BE49-F238E27FC236}">
                <a16:creationId xmlns:a16="http://schemas.microsoft.com/office/drawing/2014/main" id="{50DF58AB-A964-FF9D-2105-FA3EEF6DE114}"/>
              </a:ext>
            </a:extLst>
          </p:cNvPr>
          <p:cNvSpPr txBox="1">
            <a:spLocks/>
          </p:cNvSpPr>
          <p:nvPr/>
        </p:nvSpPr>
        <p:spPr>
          <a:xfrm>
            <a:off x="838200" y="247541"/>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solidFill>
                  <a:schemeClr val="bg1"/>
                </a:solidFill>
                <a:latin typeface="Bahnschrift Condensed" panose="020B0502040204020203" pitchFamily="34" charset="0"/>
              </a:rPr>
              <a:t>BATTERY</a:t>
            </a:r>
          </a:p>
        </p:txBody>
      </p:sp>
    </p:spTree>
    <p:extLst>
      <p:ext uri="{BB962C8B-B14F-4D97-AF65-F5344CB8AC3E}">
        <p14:creationId xmlns:p14="http://schemas.microsoft.com/office/powerpoint/2010/main" val="286471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D2FB1-B037-20AC-F4D9-C8F75E8B56AE}"/>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75ACB139-16C6-054E-D116-2DC4F23E00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CEEE3394-216D-15B7-1365-CBAFE0B589B3}"/>
              </a:ext>
            </a:extLst>
          </p:cNvPr>
          <p:cNvPicPr>
            <a:picLocks noChangeAspect="1"/>
          </p:cNvPicPr>
          <p:nvPr/>
        </p:nvPicPr>
        <p:blipFill>
          <a:blip r:embed="rId2"/>
          <a:srcRect t="15932"/>
          <a:stretch>
            <a:fillRect/>
          </a:stretch>
        </p:blipFill>
        <p:spPr>
          <a:xfrm>
            <a:off x="0" y="-1"/>
            <a:ext cx="12191999" cy="6858001"/>
          </a:xfrm>
          <a:prstGeom prst="rect">
            <a:avLst/>
          </a:prstGeom>
        </p:spPr>
      </p:pic>
      <p:sp>
        <p:nvSpPr>
          <p:cNvPr id="12" name="Content Placeholder 11">
            <a:extLst>
              <a:ext uri="{FF2B5EF4-FFF2-40B4-BE49-F238E27FC236}">
                <a16:creationId xmlns:a16="http://schemas.microsoft.com/office/drawing/2014/main" id="{C02009F8-8F38-C047-A6F9-30D8015A2718}"/>
              </a:ext>
            </a:extLst>
          </p:cNvPr>
          <p:cNvSpPr>
            <a:spLocks noGrp="1"/>
          </p:cNvSpPr>
          <p:nvPr>
            <p:ph idx="1"/>
          </p:nvPr>
        </p:nvSpPr>
        <p:spPr>
          <a:xfrm>
            <a:off x="489578" y="1690688"/>
            <a:ext cx="10515599" cy="4351338"/>
          </a:xfrm>
        </p:spPr>
        <p:txBody>
          <a:bodyPr>
            <a:normAutofit lnSpcReduction="10000"/>
          </a:bodyPr>
          <a:lstStyle/>
          <a:p>
            <a:r>
              <a:rPr lang="en-GB" sz="2000" dirty="0">
                <a:latin typeface="Bahnschrift Condensed" panose="020B0502040204020203" pitchFamily="34" charset="0"/>
              </a:rPr>
              <a:t>Target Stint Length – 20 Minutes (0.333 hr)</a:t>
            </a:r>
          </a:p>
          <a:p>
            <a:r>
              <a:rPr lang="en-GB" sz="2000" dirty="0">
                <a:latin typeface="Bahnschrift Condensed" panose="020B0502040204020203" pitchFamily="34" charset="0"/>
              </a:rPr>
              <a:t>Highest Battery Capacity Limit 120kW (160hp)</a:t>
            </a:r>
            <a:endParaRPr lang="en-GB" sz="1400" dirty="0">
              <a:latin typeface="Bahnschrift Condensed" panose="020B0502040204020203" pitchFamily="34" charset="0"/>
            </a:endParaRPr>
          </a:p>
          <a:p>
            <a:endParaRPr lang="en-GB" sz="1400" dirty="0">
              <a:latin typeface="Bahnschrift Condensed" panose="020B0502040204020203" pitchFamily="34" charset="0"/>
            </a:endParaRPr>
          </a:p>
          <a:p>
            <a:pPr marL="0" indent="0">
              <a:buNone/>
            </a:pPr>
            <a:r>
              <a:rPr lang="en-GB" sz="1400" dirty="0">
                <a:latin typeface="Bahnschrift Condensed" panose="020B0502040204020203" pitchFamily="34" charset="0"/>
              </a:rPr>
              <a:t>120kW Peak – 65kW average power based on a fast circuit</a:t>
            </a:r>
          </a:p>
          <a:p>
            <a:pPr marL="0" indent="0">
              <a:buNone/>
            </a:pPr>
            <a:r>
              <a:rPr lang="en-GB" sz="1400" dirty="0">
                <a:latin typeface="Bahnschrift Condensed" panose="020B0502040204020203" pitchFamily="34" charset="0"/>
              </a:rPr>
              <a:t>65 x 0.333 = 21.645</a:t>
            </a:r>
          </a:p>
          <a:p>
            <a:pPr marL="0" indent="0">
              <a:buNone/>
            </a:pPr>
            <a:endParaRPr lang="en-GB" sz="1400" dirty="0">
              <a:latin typeface="Bahnschrift Condensed" panose="020B0502040204020203" pitchFamily="34" charset="0"/>
            </a:endParaRPr>
          </a:p>
          <a:p>
            <a:pPr marL="0" indent="0">
              <a:buNone/>
            </a:pPr>
            <a:r>
              <a:rPr lang="en-GB" sz="1400" dirty="0">
                <a:latin typeface="Bahnschrift Condensed" panose="020B0502040204020203" pitchFamily="34" charset="0"/>
              </a:rPr>
              <a:t>85% Useable energy (allows for reserve)</a:t>
            </a:r>
          </a:p>
          <a:p>
            <a:pPr marL="0" indent="0">
              <a:buNone/>
            </a:pPr>
            <a:r>
              <a:rPr lang="en-GB" sz="1400" dirty="0">
                <a:latin typeface="Bahnschrift Condensed" panose="020B0502040204020203" pitchFamily="34" charset="0"/>
              </a:rPr>
              <a:t>21.645/0.85 = 25.46 kWh</a:t>
            </a:r>
          </a:p>
          <a:p>
            <a:pPr marL="0" indent="0">
              <a:buNone/>
            </a:pPr>
            <a:endParaRPr lang="en-GB" sz="1400" dirty="0">
              <a:latin typeface="Bahnschrift Condensed" panose="020B0502040204020203" pitchFamily="34" charset="0"/>
            </a:endParaRPr>
          </a:p>
          <a:p>
            <a:pPr marL="0" indent="0">
              <a:buNone/>
            </a:pPr>
            <a:r>
              <a:rPr lang="en-GB" sz="1400" dirty="0">
                <a:latin typeface="Bahnschrift Condensed" panose="020B0502040204020203" pitchFamily="34" charset="0"/>
              </a:rPr>
              <a:t>Battery Size – 25.5kWh</a:t>
            </a:r>
          </a:p>
          <a:p>
            <a:pPr marL="0" indent="0">
              <a:buNone/>
            </a:pPr>
            <a:r>
              <a:rPr lang="en-GB" sz="1400" dirty="0">
                <a:latin typeface="Bahnschrift Condensed" panose="020B0502040204020203" pitchFamily="34" charset="0"/>
              </a:rPr>
              <a:t>Voltage </a:t>
            </a:r>
          </a:p>
          <a:p>
            <a:pPr marL="0" indent="0">
              <a:buNone/>
            </a:pPr>
            <a:r>
              <a:rPr lang="en-GB" sz="1400" dirty="0">
                <a:latin typeface="Bahnschrift Condensed" panose="020B0502040204020203" pitchFamily="34" charset="0"/>
              </a:rPr>
              <a:t>120,000 / 800 = 150amps</a:t>
            </a:r>
          </a:p>
          <a:p>
            <a:pPr marL="0" indent="0">
              <a:buNone/>
            </a:pPr>
            <a:r>
              <a:rPr lang="en-GB" sz="1400" dirty="0">
                <a:latin typeface="Bahnschrift Condensed" panose="020B0502040204020203" pitchFamily="34" charset="0"/>
              </a:rPr>
              <a:t>800v = smaller cross sectional area of cable sizes, less heat and easier on inverter, </a:t>
            </a:r>
          </a:p>
          <a:p>
            <a:pPr marL="0" indent="0">
              <a:buNone/>
            </a:pPr>
            <a:r>
              <a:rPr lang="en-GB" sz="1400" dirty="0">
                <a:latin typeface="Bahnschrift Condensed" panose="020B0502040204020203" pitchFamily="34" charset="0"/>
              </a:rPr>
              <a:t>           Leading to higher efficiency</a:t>
            </a:r>
          </a:p>
        </p:txBody>
      </p:sp>
      <p:sp>
        <p:nvSpPr>
          <p:cNvPr id="3" name="Title 2">
            <a:extLst>
              <a:ext uri="{FF2B5EF4-FFF2-40B4-BE49-F238E27FC236}">
                <a16:creationId xmlns:a16="http://schemas.microsoft.com/office/drawing/2014/main" id="{31B9BFE1-B050-F9A0-DDAC-34ACD448B581}"/>
              </a:ext>
            </a:extLst>
          </p:cNvPr>
          <p:cNvSpPr>
            <a:spLocks noGrp="1"/>
          </p:cNvSpPr>
          <p:nvPr>
            <p:ph type="title"/>
          </p:nvPr>
        </p:nvSpPr>
        <p:spPr>
          <a:xfrm>
            <a:off x="1007798" y="147122"/>
            <a:ext cx="10515600" cy="1325563"/>
          </a:xfrm>
        </p:spPr>
        <p:txBody>
          <a:bodyPr/>
          <a:lstStyle/>
          <a:p>
            <a:r>
              <a:rPr lang="en-GB" dirty="0">
                <a:latin typeface="Bahnschrift Condensed" panose="020B0502040204020203" pitchFamily="34" charset="0"/>
              </a:rPr>
              <a:t>BATTERY</a:t>
            </a:r>
          </a:p>
        </p:txBody>
      </p:sp>
      <p:sp>
        <p:nvSpPr>
          <p:cNvPr id="2" name="Title 2">
            <a:extLst>
              <a:ext uri="{FF2B5EF4-FFF2-40B4-BE49-F238E27FC236}">
                <a16:creationId xmlns:a16="http://schemas.microsoft.com/office/drawing/2014/main" id="{ADD64A1E-2E6D-BBC9-ADF2-631A7BDD27A3}"/>
              </a:ext>
            </a:extLst>
          </p:cNvPr>
          <p:cNvSpPr txBox="1">
            <a:spLocks/>
          </p:cNvSpPr>
          <p:nvPr/>
        </p:nvSpPr>
        <p:spPr>
          <a:xfrm>
            <a:off x="838200" y="247541"/>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dirty="0">
              <a:solidFill>
                <a:schemeClr val="bg1"/>
              </a:solidFill>
              <a:latin typeface="Bahnschrift Condensed" panose="020B0502040204020203" pitchFamily="34" charset="0"/>
            </a:endParaRPr>
          </a:p>
        </p:txBody>
      </p:sp>
      <p:sp>
        <p:nvSpPr>
          <p:cNvPr id="4" name="Content Placeholder 11">
            <a:extLst>
              <a:ext uri="{FF2B5EF4-FFF2-40B4-BE49-F238E27FC236}">
                <a16:creationId xmlns:a16="http://schemas.microsoft.com/office/drawing/2014/main" id="{49776F35-B0B6-E016-9C35-BAAC9740DD94}"/>
              </a:ext>
            </a:extLst>
          </p:cNvPr>
          <p:cNvSpPr txBox="1">
            <a:spLocks/>
          </p:cNvSpPr>
          <p:nvPr/>
        </p:nvSpPr>
        <p:spPr>
          <a:xfrm>
            <a:off x="6444622" y="4385806"/>
            <a:ext cx="10515599"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GB" sz="1400" b="1" dirty="0">
                <a:latin typeface="Bahnschrift Condensed" panose="020B0502040204020203" pitchFamily="34" charset="0"/>
              </a:rPr>
              <a:t>Estimated Battery Weight</a:t>
            </a:r>
            <a:r>
              <a:rPr lang="en-GB" sz="1400" dirty="0">
                <a:latin typeface="Bahnschrift Condensed" panose="020B0502040204020203" pitchFamily="34" charset="0"/>
              </a:rPr>
              <a:t> = 140 – 170 kg </a:t>
            </a:r>
          </a:p>
          <a:p>
            <a:pPr fontAlgn="base"/>
            <a:r>
              <a:rPr lang="en-GB" sz="1400" b="1" dirty="0">
                <a:latin typeface="Bahnschrift Condensed" panose="020B0502040204020203" pitchFamily="34" charset="0"/>
              </a:rPr>
              <a:t>Estimated Inverter Weight = </a:t>
            </a:r>
            <a:r>
              <a:rPr lang="en-GB" sz="1400" dirty="0">
                <a:latin typeface="Bahnschrift Condensed" panose="020B0502040204020203" pitchFamily="34" charset="0"/>
              </a:rPr>
              <a:t>6- 12 kg </a:t>
            </a:r>
          </a:p>
          <a:p>
            <a:pPr fontAlgn="base"/>
            <a:r>
              <a:rPr lang="en-GB" sz="1400" b="1" dirty="0">
                <a:latin typeface="Bahnschrift Condensed" panose="020B0502040204020203" pitchFamily="34" charset="0"/>
              </a:rPr>
              <a:t>Estimated Motor Weight = </a:t>
            </a:r>
            <a:r>
              <a:rPr lang="en-GB" sz="1400" dirty="0">
                <a:latin typeface="Bahnschrift Condensed" panose="020B0502040204020203" pitchFamily="34" charset="0"/>
              </a:rPr>
              <a:t>20 – 35 Kg </a:t>
            </a:r>
          </a:p>
          <a:p>
            <a:pPr marL="0" indent="0" fontAlgn="base">
              <a:buNone/>
            </a:pPr>
            <a:endParaRPr lang="en-GB" sz="1400" dirty="0">
              <a:latin typeface="Bahnschrift Condensed" panose="020B0502040204020203" pitchFamily="34" charset="0"/>
            </a:endParaRPr>
          </a:p>
          <a:p>
            <a:pPr fontAlgn="base"/>
            <a:r>
              <a:rPr lang="en-GB" sz="1400" b="1" dirty="0">
                <a:latin typeface="Bahnschrift Condensed" panose="020B0502040204020203" pitchFamily="34" charset="0"/>
              </a:rPr>
              <a:t>Estimated Powertrain Weight = </a:t>
            </a:r>
            <a:r>
              <a:rPr lang="en-GB" sz="1400" dirty="0">
                <a:latin typeface="Bahnschrift Condensed" panose="020B0502040204020203" pitchFamily="34" charset="0"/>
              </a:rPr>
              <a:t>167 – 217 Kg </a:t>
            </a:r>
          </a:p>
        </p:txBody>
      </p:sp>
      <p:pic>
        <p:nvPicPr>
          <p:cNvPr id="8" name="Picture 7">
            <a:extLst>
              <a:ext uri="{FF2B5EF4-FFF2-40B4-BE49-F238E27FC236}">
                <a16:creationId xmlns:a16="http://schemas.microsoft.com/office/drawing/2014/main" id="{CBE4E66A-4F3B-6DDA-AC20-C4BB74D28E92}"/>
              </a:ext>
            </a:extLst>
          </p:cNvPr>
          <p:cNvPicPr>
            <a:picLocks noChangeAspect="1"/>
          </p:cNvPicPr>
          <p:nvPr/>
        </p:nvPicPr>
        <p:blipFill>
          <a:blip r:embed="rId3"/>
          <a:stretch>
            <a:fillRect/>
          </a:stretch>
        </p:blipFill>
        <p:spPr>
          <a:xfrm>
            <a:off x="6066158" y="548596"/>
            <a:ext cx="4939019" cy="290977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2F0F96C0-7379-1696-2285-4D11E92D6EEE}"/>
              </a:ext>
            </a:extLst>
          </p:cNvPr>
          <p:cNvSpPr txBox="1"/>
          <p:nvPr/>
        </p:nvSpPr>
        <p:spPr>
          <a:xfrm>
            <a:off x="7569537" y="3452258"/>
            <a:ext cx="4961659" cy="369332"/>
          </a:xfrm>
          <a:prstGeom prst="rect">
            <a:avLst/>
          </a:prstGeom>
          <a:noFill/>
        </p:spPr>
        <p:txBody>
          <a:bodyPr wrap="square" rtlCol="0">
            <a:spAutoFit/>
          </a:bodyPr>
          <a:lstStyle/>
          <a:p>
            <a:r>
              <a:rPr lang="en-GB" dirty="0">
                <a:latin typeface="Bahnschrift Condensed" panose="020B0502040204020203" pitchFamily="34" charset="0"/>
              </a:rPr>
              <a:t>Ducati </a:t>
            </a:r>
            <a:r>
              <a:rPr lang="en-GB" dirty="0" err="1">
                <a:latin typeface="Bahnschrift Condensed" panose="020B0502040204020203" pitchFamily="34" charset="0"/>
              </a:rPr>
              <a:t>MotoE</a:t>
            </a:r>
            <a:r>
              <a:rPr lang="en-GB" dirty="0">
                <a:latin typeface="Bahnschrift Condensed" panose="020B0502040204020203" pitchFamily="34" charset="0"/>
              </a:rPr>
              <a:t> Battery Design </a:t>
            </a:r>
          </a:p>
        </p:txBody>
      </p:sp>
    </p:spTree>
    <p:extLst>
      <p:ext uri="{BB962C8B-B14F-4D97-AF65-F5344CB8AC3E}">
        <p14:creationId xmlns:p14="http://schemas.microsoft.com/office/powerpoint/2010/main" val="154407567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42F29C-F88A-0FD9-E1A6-1EF5A419932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793C8A7A-4701-E505-FA95-6A314F3FAB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1E14677-48B9-AEF9-8F76-273E964DDF6A}"/>
              </a:ext>
            </a:extLst>
          </p:cNvPr>
          <p:cNvPicPr>
            <a:picLocks noChangeAspect="1"/>
          </p:cNvPicPr>
          <p:nvPr/>
        </p:nvPicPr>
        <p:blipFill>
          <a:blip r:embed="rId3"/>
          <a:srcRect t="15932"/>
          <a:stretch>
            <a:fillRect/>
          </a:stretch>
        </p:blipFill>
        <p:spPr>
          <a:xfrm>
            <a:off x="1" y="216190"/>
            <a:ext cx="12191999" cy="6858001"/>
          </a:xfrm>
          <a:prstGeom prst="rect">
            <a:avLst/>
          </a:prstGeom>
        </p:spPr>
      </p:pic>
      <p:sp>
        <p:nvSpPr>
          <p:cNvPr id="12" name="Content Placeholder 11">
            <a:extLst>
              <a:ext uri="{FF2B5EF4-FFF2-40B4-BE49-F238E27FC236}">
                <a16:creationId xmlns:a16="http://schemas.microsoft.com/office/drawing/2014/main" id="{7883F00A-9F95-8CD9-7D36-75C8EE51DCB2}"/>
              </a:ext>
            </a:extLst>
          </p:cNvPr>
          <p:cNvSpPr>
            <a:spLocks noGrp="1"/>
          </p:cNvSpPr>
          <p:nvPr>
            <p:ph idx="1"/>
          </p:nvPr>
        </p:nvSpPr>
        <p:spPr>
          <a:xfrm>
            <a:off x="1287677" y="2008532"/>
            <a:ext cx="10313889" cy="4351338"/>
          </a:xfrm>
        </p:spPr>
        <p:txBody>
          <a:bodyPr>
            <a:normAutofit/>
          </a:bodyPr>
          <a:lstStyle/>
          <a:p>
            <a:pPr marL="0" indent="0">
              <a:buNone/>
            </a:pPr>
            <a:r>
              <a:rPr lang="en-GB" sz="2000" dirty="0">
                <a:latin typeface="Bahnschrift Condensed" panose="020B0502040204020203" pitchFamily="34" charset="0"/>
              </a:rPr>
              <a:t>A large limitation of the Battery is the weight, especially in lower power modes.</a:t>
            </a:r>
          </a:p>
          <a:p>
            <a:pPr marL="0" indent="0">
              <a:buNone/>
            </a:pPr>
            <a:r>
              <a:rPr lang="en-GB" sz="2000" dirty="0">
                <a:latin typeface="Bahnschrift Condensed" panose="020B0502040204020203" pitchFamily="34" charset="0"/>
              </a:rPr>
              <a:t>A modular Battery design could be a great way to  control these limitations, but also increase range in sessions by having a ‘quick swap’ system to replace a dead/low battery with a fresh 100% battery</a:t>
            </a:r>
          </a:p>
          <a:p>
            <a:r>
              <a:rPr lang="en-GB" sz="2000" dirty="0">
                <a:latin typeface="Bahnschrift Condensed" panose="020B0502040204020203" pitchFamily="34" charset="0"/>
              </a:rPr>
              <a:t>Multiple removable battery modules</a:t>
            </a:r>
          </a:p>
          <a:p>
            <a:r>
              <a:rPr lang="en-GB" sz="2000" dirty="0">
                <a:latin typeface="Bahnschrift Condensed" panose="020B0502040204020203" pitchFamily="34" charset="0"/>
              </a:rPr>
              <a:t>Mass of the bike can match the Map (more achievable Power to Weight ratio)</a:t>
            </a:r>
          </a:p>
          <a:p>
            <a:r>
              <a:rPr lang="en-GB" sz="2000" dirty="0">
                <a:latin typeface="Bahnschrift Condensed" panose="020B0502040204020203" pitchFamily="34" charset="0"/>
              </a:rPr>
              <a:t>Batteries are all the same voltage connected in parallel – this allows for the same voltage to be used with any pack size.</a:t>
            </a:r>
          </a:p>
          <a:p>
            <a:r>
              <a:rPr lang="en-GB" sz="2000" dirty="0">
                <a:latin typeface="Bahnschrift Condensed" panose="020B0502040204020203" pitchFamily="34" charset="0"/>
              </a:rPr>
              <a:t>Consistent voltage allows the Motor and Inverter to stay the same</a:t>
            </a:r>
          </a:p>
          <a:p>
            <a:r>
              <a:rPr lang="en-GB" sz="2000" dirty="0">
                <a:latin typeface="Bahnschrift Condensed" panose="020B0502040204020203" pitchFamily="34" charset="0"/>
              </a:rPr>
              <a:t>Dry Break coolant lines may be needed for quick and safe swaps to ensure all battery have adequate cooling routing</a:t>
            </a:r>
            <a:endParaRPr lang="en-GB" sz="1400" dirty="0">
              <a:latin typeface="Bahnschrift Condensed" panose="020B0502040204020203" pitchFamily="34" charset="0"/>
            </a:endParaRPr>
          </a:p>
        </p:txBody>
      </p:sp>
      <p:sp>
        <p:nvSpPr>
          <p:cNvPr id="3" name="Title 2">
            <a:extLst>
              <a:ext uri="{FF2B5EF4-FFF2-40B4-BE49-F238E27FC236}">
                <a16:creationId xmlns:a16="http://schemas.microsoft.com/office/drawing/2014/main" id="{7C51E55D-B42D-6DF4-BE43-6C2C7137A034}"/>
              </a:ext>
            </a:extLst>
          </p:cNvPr>
          <p:cNvSpPr>
            <a:spLocks noGrp="1"/>
          </p:cNvSpPr>
          <p:nvPr>
            <p:ph type="title"/>
          </p:nvPr>
        </p:nvSpPr>
        <p:spPr>
          <a:xfrm>
            <a:off x="1287677" y="465255"/>
            <a:ext cx="10515600" cy="1325563"/>
          </a:xfrm>
        </p:spPr>
        <p:txBody>
          <a:bodyPr/>
          <a:lstStyle/>
          <a:p>
            <a:r>
              <a:rPr lang="en-GB" dirty="0">
                <a:latin typeface="Bahnschrift Condensed" panose="020B0502040204020203" pitchFamily="34" charset="0"/>
              </a:rPr>
              <a:t>MODULAR BATTERY DESIGN </a:t>
            </a:r>
          </a:p>
        </p:txBody>
      </p:sp>
      <p:sp>
        <p:nvSpPr>
          <p:cNvPr id="2" name="Title 2">
            <a:extLst>
              <a:ext uri="{FF2B5EF4-FFF2-40B4-BE49-F238E27FC236}">
                <a16:creationId xmlns:a16="http://schemas.microsoft.com/office/drawing/2014/main" id="{B03A573E-EB6B-585A-DDA8-0ACFF3AF896C}"/>
              </a:ext>
            </a:extLst>
          </p:cNvPr>
          <p:cNvSpPr txBox="1">
            <a:spLocks/>
          </p:cNvSpPr>
          <p:nvPr/>
        </p:nvSpPr>
        <p:spPr>
          <a:xfrm>
            <a:off x="838200" y="247541"/>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en-GB" dirty="0">
              <a:solidFill>
                <a:schemeClr val="bg1"/>
              </a:solidFill>
              <a:latin typeface="Bahnschrift Condensed" panose="020B0502040204020203" pitchFamily="34" charset="0"/>
            </a:endParaRPr>
          </a:p>
        </p:txBody>
      </p:sp>
      <p:sp>
        <p:nvSpPr>
          <p:cNvPr id="4" name="Content Placeholder 11">
            <a:extLst>
              <a:ext uri="{FF2B5EF4-FFF2-40B4-BE49-F238E27FC236}">
                <a16:creationId xmlns:a16="http://schemas.microsoft.com/office/drawing/2014/main" id="{DB9ECC6F-B1B6-A0DA-68E3-A4293F10DE25}"/>
              </a:ext>
            </a:extLst>
          </p:cNvPr>
          <p:cNvSpPr txBox="1">
            <a:spLocks/>
          </p:cNvSpPr>
          <p:nvPr/>
        </p:nvSpPr>
        <p:spPr>
          <a:xfrm>
            <a:off x="6444622" y="4385806"/>
            <a:ext cx="10515599"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endParaRPr lang="en-GB" sz="1400" dirty="0">
              <a:latin typeface="Bahnschrift Condensed" panose="020B0502040204020203" pitchFamily="34" charset="0"/>
            </a:endParaRPr>
          </a:p>
        </p:txBody>
      </p:sp>
    </p:spTree>
    <p:extLst>
      <p:ext uri="{BB962C8B-B14F-4D97-AF65-F5344CB8AC3E}">
        <p14:creationId xmlns:p14="http://schemas.microsoft.com/office/powerpoint/2010/main" val="1747520524"/>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2C454-DD02-0072-1176-AD8A3D4BB185}"/>
            </a:ext>
          </a:extLst>
        </p:cNvPr>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4C0F2931-B751-BD3F-3CA4-E90B655DE7D5}"/>
              </a:ext>
            </a:extLst>
          </p:cNvPr>
          <p:cNvPicPr>
            <a:picLocks noChangeAspect="1"/>
          </p:cNvPicPr>
          <p:nvPr/>
        </p:nvPicPr>
        <p:blipFill>
          <a:blip r:embed="rId3">
            <a:alphaModFix amt="65000"/>
          </a:blip>
          <a:srcRect l="12309" r="5751"/>
          <a:stretch>
            <a:fillRect/>
          </a:stretch>
        </p:blipFill>
        <p:spPr>
          <a:xfrm>
            <a:off x="0" y="42977"/>
            <a:ext cx="8450297" cy="6857990"/>
          </a:xfrm>
          <a:prstGeom prst="rect">
            <a:avLst/>
          </a:prstGeom>
        </p:spPr>
      </p:pic>
      <p:sp>
        <p:nvSpPr>
          <p:cNvPr id="3" name="Title 2">
            <a:extLst>
              <a:ext uri="{FF2B5EF4-FFF2-40B4-BE49-F238E27FC236}">
                <a16:creationId xmlns:a16="http://schemas.microsoft.com/office/drawing/2014/main" id="{552B49CE-168F-F83C-A56A-37CA732259CF}"/>
              </a:ext>
            </a:extLst>
          </p:cNvPr>
          <p:cNvSpPr>
            <a:spLocks noGrp="1"/>
          </p:cNvSpPr>
          <p:nvPr>
            <p:ph type="title"/>
          </p:nvPr>
        </p:nvSpPr>
        <p:spPr>
          <a:xfrm>
            <a:off x="838201" y="365125"/>
            <a:ext cx="5251316" cy="1627636"/>
          </a:xfrm>
        </p:spPr>
        <p:txBody>
          <a:bodyPr>
            <a:normAutofit/>
          </a:bodyPr>
          <a:lstStyle/>
          <a:p>
            <a:r>
              <a:rPr lang="en-GB" dirty="0">
                <a:solidFill>
                  <a:srgbClr val="FFFFFF"/>
                </a:solidFill>
                <a:latin typeface="Bahnschrift Condensed" panose="020B0502040204020203" pitchFamily="34" charset="0"/>
              </a:rPr>
              <a:t>BATTERY COOLING</a:t>
            </a:r>
          </a:p>
        </p:txBody>
      </p:sp>
      <p:sp>
        <p:nvSpPr>
          <p:cNvPr id="16" name="Content Placeholder 13">
            <a:extLst>
              <a:ext uri="{FF2B5EF4-FFF2-40B4-BE49-F238E27FC236}">
                <a16:creationId xmlns:a16="http://schemas.microsoft.com/office/drawing/2014/main" id="{C054F961-6925-4E57-B266-CADA220FD97D}"/>
              </a:ext>
            </a:extLst>
          </p:cNvPr>
          <p:cNvSpPr>
            <a:spLocks noGrp="1"/>
          </p:cNvSpPr>
          <p:nvPr>
            <p:ph idx="1"/>
          </p:nvPr>
        </p:nvSpPr>
        <p:spPr>
          <a:xfrm>
            <a:off x="7772400" y="429904"/>
            <a:ext cx="4169391" cy="6325738"/>
          </a:xfrm>
        </p:spPr>
        <p:txBody>
          <a:bodyPr>
            <a:normAutofit/>
          </a:bodyPr>
          <a:lstStyle/>
          <a:p>
            <a:endParaRPr lang="en-US" sz="2000">
              <a:solidFill>
                <a:srgbClr val="FFFFFF"/>
              </a:solidFill>
            </a:endParaRPr>
          </a:p>
        </p:txBody>
      </p:sp>
      <p:pic>
        <p:nvPicPr>
          <p:cNvPr id="5" name="Picture 4">
            <a:extLst>
              <a:ext uri="{FF2B5EF4-FFF2-40B4-BE49-F238E27FC236}">
                <a16:creationId xmlns:a16="http://schemas.microsoft.com/office/drawing/2014/main" id="{931F0927-4BED-38A8-2C8B-BE6D42E0D326}"/>
              </a:ext>
            </a:extLst>
          </p:cNvPr>
          <p:cNvPicPr>
            <a:picLocks noChangeAspect="1"/>
          </p:cNvPicPr>
          <p:nvPr/>
        </p:nvPicPr>
        <p:blipFill>
          <a:blip r:embed="rId4"/>
          <a:srcRect l="36466" r="21800" b="1"/>
          <a:stretch>
            <a:fillRect/>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6" name="TextBox 5">
            <a:extLst>
              <a:ext uri="{FF2B5EF4-FFF2-40B4-BE49-F238E27FC236}">
                <a16:creationId xmlns:a16="http://schemas.microsoft.com/office/drawing/2014/main" id="{16C4B7B7-5CC4-4DEA-578B-BE60765A0C15}"/>
              </a:ext>
            </a:extLst>
          </p:cNvPr>
          <p:cNvSpPr txBox="1"/>
          <p:nvPr/>
        </p:nvSpPr>
        <p:spPr>
          <a:xfrm>
            <a:off x="6359857" y="261368"/>
            <a:ext cx="5581934" cy="4154984"/>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bg1"/>
                </a:solidFill>
                <a:latin typeface="Bahnschrift Condensed" panose="020B0502040204020203" pitchFamily="34" charset="0"/>
              </a:rPr>
              <a:t>Front mounted radiator behind the wheel that acts as an inlet for high pressure cooling</a:t>
            </a:r>
          </a:p>
          <a:p>
            <a:pPr marL="285750" indent="-285750">
              <a:buFont typeface="Arial" panose="020B0604020202020204" pitchFamily="34" charset="0"/>
              <a:buChar char="•"/>
            </a:pPr>
            <a:endParaRPr lang="en-GB" sz="2400" dirty="0">
              <a:solidFill>
                <a:schemeClr val="bg1"/>
              </a:solidFill>
              <a:latin typeface="Bahnschrift Condensed" panose="020B0502040204020203" pitchFamily="34" charset="0"/>
            </a:endParaRPr>
          </a:p>
          <a:p>
            <a:pPr marL="285750" indent="-285750">
              <a:buFont typeface="Arial" panose="020B0604020202020204" pitchFamily="34" charset="0"/>
              <a:buChar char="•"/>
            </a:pPr>
            <a:r>
              <a:rPr lang="en-GB" sz="2400" dirty="0">
                <a:solidFill>
                  <a:schemeClr val="bg1"/>
                </a:solidFill>
                <a:latin typeface="Bahnschrift Condensed" panose="020B0502040204020203" pitchFamily="34" charset="0"/>
              </a:rPr>
              <a:t>Coolant lines integrated to help with battery cooling</a:t>
            </a:r>
          </a:p>
          <a:p>
            <a:pPr marL="285750" indent="-285750">
              <a:buFont typeface="Arial" panose="020B0604020202020204" pitchFamily="34" charset="0"/>
              <a:buChar char="•"/>
            </a:pPr>
            <a:endParaRPr lang="en-GB" sz="2400" dirty="0">
              <a:solidFill>
                <a:schemeClr val="bg1"/>
              </a:solidFill>
              <a:latin typeface="Bahnschrift Condensed" panose="020B0502040204020203" pitchFamily="34" charset="0"/>
            </a:endParaRPr>
          </a:p>
          <a:p>
            <a:pPr marL="285750" indent="-285750">
              <a:buFont typeface="Arial" panose="020B0604020202020204" pitchFamily="34" charset="0"/>
              <a:buChar char="•"/>
            </a:pPr>
            <a:r>
              <a:rPr lang="en-GB" sz="2400" dirty="0">
                <a:solidFill>
                  <a:schemeClr val="bg1"/>
                </a:solidFill>
                <a:latin typeface="Bahnschrift Condensed" panose="020B0502040204020203" pitchFamily="34" charset="0"/>
              </a:rPr>
              <a:t>Compact routing prevent thermal battery fade </a:t>
            </a:r>
          </a:p>
          <a:p>
            <a:pPr marL="285750" indent="-285750">
              <a:buFont typeface="Arial" panose="020B0604020202020204" pitchFamily="34" charset="0"/>
              <a:buChar char="•"/>
            </a:pPr>
            <a:endParaRPr lang="en-GB" sz="2400" dirty="0">
              <a:solidFill>
                <a:schemeClr val="bg1"/>
              </a:solidFill>
              <a:latin typeface="Bahnschrift Condensed" panose="020B0502040204020203" pitchFamily="34" charset="0"/>
            </a:endParaRPr>
          </a:p>
          <a:p>
            <a:pPr marL="285750" indent="-285750">
              <a:buFont typeface="Arial" panose="020B0604020202020204" pitchFamily="34" charset="0"/>
              <a:buChar char="•"/>
            </a:pPr>
            <a:r>
              <a:rPr lang="en-GB" sz="2400" dirty="0">
                <a:solidFill>
                  <a:schemeClr val="bg1"/>
                </a:solidFill>
                <a:latin typeface="Bahnschrift Condensed" panose="020B0502040204020203" pitchFamily="34" charset="0"/>
              </a:rPr>
              <a:t>The systems disperses heat cleanly behind the riders legs via vents keeping cell temperatures stable.</a:t>
            </a:r>
          </a:p>
        </p:txBody>
      </p:sp>
    </p:spTree>
    <p:extLst>
      <p:ext uri="{BB962C8B-B14F-4D97-AF65-F5344CB8AC3E}">
        <p14:creationId xmlns:p14="http://schemas.microsoft.com/office/powerpoint/2010/main" val="1458930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8489359-B756-42A1-CB2D-890C18A12681}"/>
            </a:ext>
          </a:extLst>
        </p:cNvPr>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AAB8EDC3-1C0D-4505-A2C7-839A5161F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069E294-3813-4588-9E9C-AEA08F9C4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DAE2EAA5-CCFD-ECE8-EA3F-757576A6158B}"/>
              </a:ext>
            </a:extLst>
          </p:cNvPr>
          <p:cNvPicPr>
            <a:picLocks noChangeAspect="1"/>
          </p:cNvPicPr>
          <p:nvPr/>
        </p:nvPicPr>
        <p:blipFill>
          <a:blip r:embed="rId2"/>
          <a:srcRect t="15932"/>
          <a:stretch>
            <a:fillRect/>
          </a:stretch>
        </p:blipFill>
        <p:spPr>
          <a:xfrm>
            <a:off x="0" y="-1"/>
            <a:ext cx="12191999" cy="6858001"/>
          </a:xfrm>
          <a:prstGeom prst="rect">
            <a:avLst/>
          </a:prstGeom>
        </p:spPr>
      </p:pic>
      <p:sp>
        <p:nvSpPr>
          <p:cNvPr id="3" name="Title 2">
            <a:extLst>
              <a:ext uri="{FF2B5EF4-FFF2-40B4-BE49-F238E27FC236}">
                <a16:creationId xmlns:a16="http://schemas.microsoft.com/office/drawing/2014/main" id="{3715D623-581E-13E0-E9D7-B9C06557F43D}"/>
              </a:ext>
            </a:extLst>
          </p:cNvPr>
          <p:cNvSpPr>
            <a:spLocks noGrp="1"/>
          </p:cNvSpPr>
          <p:nvPr>
            <p:ph type="title"/>
          </p:nvPr>
        </p:nvSpPr>
        <p:spPr>
          <a:xfrm>
            <a:off x="838343" y="365125"/>
            <a:ext cx="10515600" cy="1325563"/>
          </a:xfrm>
        </p:spPr>
        <p:txBody>
          <a:bodyPr>
            <a:normAutofit/>
          </a:bodyPr>
          <a:lstStyle/>
          <a:p>
            <a:r>
              <a:rPr lang="en-GB" dirty="0">
                <a:solidFill>
                  <a:srgbClr val="FFFFFF"/>
                </a:solidFill>
                <a:latin typeface="Bahnschrift Condensed" panose="020B0502040204020203" pitchFamily="34" charset="0"/>
              </a:rPr>
              <a:t>THE MOTOR AND INVERTER</a:t>
            </a:r>
          </a:p>
        </p:txBody>
      </p:sp>
      <p:sp>
        <p:nvSpPr>
          <p:cNvPr id="2" name="Content Placeholder 1">
            <a:extLst>
              <a:ext uri="{FF2B5EF4-FFF2-40B4-BE49-F238E27FC236}">
                <a16:creationId xmlns:a16="http://schemas.microsoft.com/office/drawing/2014/main" id="{3A7CF6E2-9DD8-BEBC-B112-340F590D7B4A}"/>
              </a:ext>
            </a:extLst>
          </p:cNvPr>
          <p:cNvSpPr>
            <a:spLocks noGrp="1" noChangeArrowheads="1"/>
          </p:cNvSpPr>
          <p:nvPr>
            <p:ph idx="1"/>
          </p:nvPr>
        </p:nvSpPr>
        <p:spPr bwMode="auto">
          <a:xfrm>
            <a:off x="838344" y="2013625"/>
            <a:ext cx="4614759" cy="416333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rmAutofit/>
          </a:bodyPr>
          <a:lstStyle/>
          <a:p>
            <a:pPr marL="0" indent="0" eaLnBrk="0" fontAlgn="base" hangingPunct="0">
              <a:spcBef>
                <a:spcPct val="0"/>
              </a:spcBef>
              <a:spcAft>
                <a:spcPts val="600"/>
              </a:spcAft>
              <a:buNone/>
            </a:pPr>
            <a:r>
              <a:rPr kumimoji="0" lang="en-US" altLang="en-US" sz="1600" b="0" i="0" u="none" strike="noStrike" cap="none" normalizeH="0" baseline="0" dirty="0">
                <a:ln>
                  <a:noFill/>
                </a:ln>
                <a:solidFill>
                  <a:srgbClr val="FFFFFF"/>
                </a:solidFill>
                <a:effectLst/>
                <a:latin typeface="Bahnschrift Condensed" panose="020B0502040204020203" pitchFamily="34" charset="0"/>
              </a:rPr>
              <a:t>Peak power at 800 v draws about </a:t>
            </a:r>
            <a:r>
              <a:rPr kumimoji="0" lang="en-US" altLang="en-US" sz="1600" b="1" i="0" u="none" strike="noStrike" cap="none" normalizeH="0" baseline="0" dirty="0">
                <a:ln>
                  <a:noFill/>
                </a:ln>
                <a:solidFill>
                  <a:srgbClr val="FFFFFF"/>
                </a:solidFill>
                <a:effectLst/>
                <a:latin typeface="Bahnschrift Condensed" panose="020B0502040204020203" pitchFamily="34" charset="0"/>
              </a:rPr>
              <a:t>193 a</a:t>
            </a:r>
            <a:r>
              <a:rPr kumimoji="0" lang="en-US" altLang="en-US" sz="1600" b="0" i="0" u="none" strike="noStrike" cap="none" normalizeH="0" baseline="0" dirty="0">
                <a:ln>
                  <a:noFill/>
                </a:ln>
                <a:solidFill>
                  <a:srgbClr val="FFFFFF"/>
                </a:solidFill>
                <a:effectLst/>
                <a:latin typeface="Bahnschrift Condensed" panose="020B0502040204020203" pitchFamily="34" charset="0"/>
              </a:rPr>
              <a:t>, keeping current low and reducing thermal losses. </a:t>
            </a:r>
          </a:p>
          <a:p>
            <a:pPr eaLnBrk="0" fontAlgn="base" hangingPunct="0">
              <a:spcBef>
                <a:spcPct val="0"/>
              </a:spcBef>
              <a:spcAft>
                <a:spcPts val="600"/>
              </a:spcAft>
            </a:pPr>
            <a:endParaRPr kumimoji="0" lang="en-US" altLang="en-US" sz="1600" b="0" i="0" u="none" strike="noStrike" cap="none" normalizeH="0" baseline="0" dirty="0">
              <a:ln>
                <a:noFill/>
              </a:ln>
              <a:solidFill>
                <a:srgbClr val="FFFFFF"/>
              </a:solidFill>
              <a:effectLst/>
              <a:latin typeface="Bahnschrift Condensed" panose="020B0502040204020203"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dirty="0">
                <a:ln>
                  <a:noFill/>
                </a:ln>
                <a:solidFill>
                  <a:srgbClr val="FFFFFF"/>
                </a:solidFill>
                <a:effectLst/>
                <a:latin typeface="Bahnschrift Condensed" panose="020B0502040204020203" pitchFamily="34" charset="0"/>
              </a:rPr>
              <a:t>Lower current allows </a:t>
            </a:r>
            <a:r>
              <a:rPr kumimoji="0" lang="en-US" altLang="en-US" sz="1600" b="1" i="0" u="none" strike="noStrike" cap="none" normalizeH="0" baseline="0" dirty="0">
                <a:ln>
                  <a:noFill/>
                </a:ln>
                <a:solidFill>
                  <a:srgbClr val="FFFFFF"/>
                </a:solidFill>
                <a:effectLst/>
                <a:latin typeface="Bahnschrift Condensed" panose="020B0502040204020203" pitchFamily="34" charset="0"/>
              </a:rPr>
              <a:t>smaller cables, lighter busbars, and a more compact inverter</a:t>
            </a:r>
            <a:r>
              <a:rPr kumimoji="0" lang="en-US" altLang="en-US" sz="1600" b="0" i="0" u="none" strike="noStrike" cap="none" normalizeH="0" baseline="0" dirty="0">
                <a:ln>
                  <a:noFill/>
                </a:ln>
                <a:solidFill>
                  <a:srgbClr val="FFFFFF"/>
                </a:solidFill>
                <a:effectLst/>
                <a:latin typeface="Bahnschrift Condensed" panose="020B0502040204020203" pitchFamily="34" charset="0"/>
              </a:rPr>
              <a:t>. </a:t>
            </a:r>
          </a:p>
          <a:p>
            <a:pPr marL="0" marR="0" lvl="0" indent="0" defTabSz="914400" rtl="0" eaLnBrk="0" fontAlgn="base" latinLnBrk="0" hangingPunct="0">
              <a:spcBef>
                <a:spcPct val="0"/>
              </a:spcBef>
              <a:spcAft>
                <a:spcPts val="600"/>
              </a:spcAft>
              <a:buClrTx/>
              <a:buSzTx/>
              <a:buFontTx/>
              <a:buChar char="•"/>
              <a:tabLst/>
            </a:pPr>
            <a:endParaRPr kumimoji="0" lang="en-US" altLang="en-US" sz="1600" b="0" i="0" u="none" strike="noStrike" cap="none" normalizeH="0" baseline="0" dirty="0">
              <a:ln>
                <a:noFill/>
              </a:ln>
              <a:solidFill>
                <a:srgbClr val="FFFFFF"/>
              </a:solidFill>
              <a:effectLst/>
              <a:latin typeface="Bahnschrift Condensed" panose="020B0502040204020203"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dirty="0">
                <a:ln>
                  <a:noFill/>
                </a:ln>
                <a:solidFill>
                  <a:srgbClr val="FFFFFF"/>
                </a:solidFill>
                <a:effectLst/>
                <a:latin typeface="Bahnschrift Condensed" panose="020B0502040204020203" pitchFamily="34" charset="0"/>
              </a:rPr>
              <a:t>A 30‑minute fast session at </a:t>
            </a:r>
            <a:r>
              <a:rPr kumimoji="0" lang="en-US" altLang="en-US" sz="1600" b="1" i="0" u="none" strike="noStrike" cap="none" normalizeH="0" baseline="0" dirty="0">
                <a:ln>
                  <a:noFill/>
                </a:ln>
                <a:solidFill>
                  <a:srgbClr val="FFFFFF"/>
                </a:solidFill>
                <a:effectLst/>
                <a:latin typeface="Bahnschrift Condensed" panose="020B0502040204020203" pitchFamily="34" charset="0"/>
              </a:rPr>
              <a:t>85 kw average</a:t>
            </a:r>
            <a:r>
              <a:rPr kumimoji="0" lang="en-US" altLang="en-US" sz="1600" b="0" i="0" u="none" strike="noStrike" cap="none" normalizeH="0" baseline="0" dirty="0">
                <a:ln>
                  <a:noFill/>
                </a:ln>
                <a:solidFill>
                  <a:srgbClr val="FFFFFF"/>
                </a:solidFill>
                <a:effectLst/>
                <a:latin typeface="Bahnschrift Condensed" panose="020B0502040204020203" pitchFamily="34" charset="0"/>
              </a:rPr>
              <a:t> uses roughly </a:t>
            </a:r>
            <a:r>
              <a:rPr kumimoji="0" lang="en-US" altLang="en-US" sz="1600" b="1" i="0" u="none" strike="noStrike" cap="none" normalizeH="0" baseline="0" dirty="0">
                <a:ln>
                  <a:noFill/>
                </a:ln>
                <a:solidFill>
                  <a:srgbClr val="FFFFFF"/>
                </a:solidFill>
                <a:effectLst/>
                <a:latin typeface="Bahnschrift Condensed" panose="020B0502040204020203" pitchFamily="34" charset="0"/>
              </a:rPr>
              <a:t>42.5 kwh</a:t>
            </a:r>
            <a:r>
              <a:rPr kumimoji="0" lang="en-US" altLang="en-US" sz="1600" b="0" i="0" u="none" strike="noStrike" cap="none" normalizeH="0" baseline="0" dirty="0">
                <a:ln>
                  <a:noFill/>
                </a:ln>
                <a:solidFill>
                  <a:srgbClr val="FFFFFF"/>
                </a:solidFill>
                <a:effectLst/>
                <a:latin typeface="Bahnschrift Condensed" panose="020B0502040204020203" pitchFamily="34" charset="0"/>
              </a:rPr>
              <a:t>. </a:t>
            </a:r>
          </a:p>
          <a:p>
            <a:pPr marL="0" marR="0" lvl="0" indent="0" defTabSz="914400" rtl="0" eaLnBrk="0" fontAlgn="base" latinLnBrk="0" hangingPunct="0">
              <a:spcBef>
                <a:spcPct val="0"/>
              </a:spcBef>
              <a:spcAft>
                <a:spcPts val="600"/>
              </a:spcAft>
              <a:buClrTx/>
              <a:buSzTx/>
              <a:buFontTx/>
              <a:buChar char="•"/>
              <a:tabLst/>
            </a:pPr>
            <a:endParaRPr kumimoji="0" lang="en-US" altLang="en-US" sz="1600" b="0" i="0" u="none" strike="noStrike" cap="none" normalizeH="0" baseline="0" dirty="0">
              <a:ln>
                <a:noFill/>
              </a:ln>
              <a:solidFill>
                <a:srgbClr val="FFFFFF"/>
              </a:solidFill>
              <a:effectLst/>
              <a:latin typeface="Bahnschrift Condensed" panose="020B0502040204020203" pitchFamily="34" charset="0"/>
            </a:endParaRPr>
          </a:p>
          <a:p>
            <a:pPr eaLnBrk="0" fontAlgn="base" hangingPunct="0">
              <a:spcBef>
                <a:spcPct val="0"/>
              </a:spcBef>
              <a:spcAft>
                <a:spcPts val="600"/>
              </a:spcAft>
            </a:pPr>
            <a:r>
              <a:rPr kumimoji="0" lang="en-US" altLang="en-US" sz="1600" b="0" i="0" u="none" strike="noStrike" cap="none" normalizeH="0" baseline="0" dirty="0">
                <a:ln>
                  <a:noFill/>
                </a:ln>
                <a:solidFill>
                  <a:srgbClr val="FFFFFF"/>
                </a:solidFill>
                <a:effectLst/>
                <a:latin typeface="Bahnschrift Condensed" panose="020B0502040204020203" pitchFamily="34" charset="0"/>
              </a:rPr>
              <a:t>180-200 kw peak motor with a matching inverter rated for at least 154kw peak and 110 kw continuous, sized for 800v and 200 a current </a:t>
            </a:r>
          </a:p>
          <a:p>
            <a:pPr marL="0" marR="0" lvl="0" indent="0" defTabSz="914400" rtl="0" eaLnBrk="0" fontAlgn="base" latinLnBrk="0" hangingPunct="0">
              <a:spcBef>
                <a:spcPct val="0"/>
              </a:spcBef>
              <a:spcAft>
                <a:spcPts val="600"/>
              </a:spcAft>
              <a:buClrTx/>
              <a:buSzTx/>
              <a:buFontTx/>
              <a:buChar char="•"/>
              <a:tabLst/>
            </a:pPr>
            <a:endParaRPr kumimoji="0" lang="en-US" altLang="en-US" sz="1600" b="0" i="0" u="none" strike="noStrike" cap="none" normalizeH="0" baseline="0" dirty="0">
              <a:ln>
                <a:noFill/>
              </a:ln>
              <a:solidFill>
                <a:srgbClr val="FFFFFF"/>
              </a:solidFill>
              <a:effectLst/>
              <a:latin typeface="Bahnschrift Condensed" panose="020B0502040204020203" pitchFamily="34" charset="0"/>
            </a:endParaRPr>
          </a:p>
          <a:p>
            <a:pPr marL="0" marR="0" lvl="0" indent="0" defTabSz="914400" rtl="0" eaLnBrk="0" fontAlgn="base" latinLnBrk="0" hangingPunct="0">
              <a:spcBef>
                <a:spcPct val="0"/>
              </a:spcBef>
              <a:spcAft>
                <a:spcPts val="600"/>
              </a:spcAft>
              <a:buClrTx/>
              <a:buSzTx/>
              <a:buFontTx/>
              <a:buChar char="•"/>
              <a:tabLst/>
            </a:pPr>
            <a:r>
              <a:rPr kumimoji="0" lang="en-US" altLang="en-US" sz="1600" b="0" i="0" u="none" strike="noStrike" cap="none" normalizeH="0" baseline="0" dirty="0">
                <a:ln>
                  <a:noFill/>
                </a:ln>
                <a:solidFill>
                  <a:srgbClr val="FFFFFF"/>
                </a:solidFill>
                <a:effectLst/>
                <a:latin typeface="Bahnschrift Condensed" panose="020B0502040204020203" pitchFamily="34" charset="0"/>
              </a:rPr>
              <a:t>A </a:t>
            </a:r>
            <a:r>
              <a:rPr kumimoji="0" lang="en-US" altLang="en-US" sz="1600" b="1" i="0" u="none" strike="noStrike" cap="none" normalizeH="0" baseline="0" dirty="0">
                <a:ln>
                  <a:noFill/>
                </a:ln>
                <a:solidFill>
                  <a:srgbClr val="FFFFFF"/>
                </a:solidFill>
                <a:effectLst/>
                <a:latin typeface="Bahnschrift Condensed" panose="020B0502040204020203" pitchFamily="34" charset="0"/>
              </a:rPr>
              <a:t>50 kwh, 800 v</a:t>
            </a:r>
            <a:r>
              <a:rPr kumimoji="0" lang="en-US" altLang="en-US" sz="1600" b="0" i="0" u="none" strike="noStrike" cap="none" normalizeH="0" baseline="0" dirty="0">
                <a:ln>
                  <a:noFill/>
                </a:ln>
                <a:solidFill>
                  <a:srgbClr val="FFFFFF"/>
                </a:solidFill>
                <a:effectLst/>
                <a:latin typeface="Bahnschrift Condensed" panose="020B0502040204020203" pitchFamily="34" charset="0"/>
              </a:rPr>
              <a:t> battery sits close to that requirement and supports strong race‑pace efficiency. </a:t>
            </a:r>
          </a:p>
          <a:p>
            <a:pPr marL="0" marR="0" lvl="0" indent="0" defTabSz="914400" rtl="0" eaLnBrk="0" fontAlgn="base" latinLnBrk="0" hangingPunct="0">
              <a:spcBef>
                <a:spcPct val="0"/>
              </a:spcBef>
              <a:spcAft>
                <a:spcPts val="600"/>
              </a:spcAft>
              <a:buClrTx/>
              <a:buSzTx/>
              <a:buFontTx/>
              <a:buChar char="•"/>
              <a:tabLst/>
            </a:pPr>
            <a:endParaRPr kumimoji="0" lang="en-US" altLang="en-US" sz="1600" b="0" i="0" u="none" strike="noStrike" cap="none" normalizeH="0" baseline="0" dirty="0">
              <a:ln>
                <a:noFill/>
              </a:ln>
              <a:solidFill>
                <a:srgbClr val="FFFFFF"/>
              </a:solidFill>
              <a:effectLst/>
              <a:latin typeface="Bahnschrift Condensed" panose="020B0502040204020203" pitchFamily="34" charset="0"/>
            </a:endParaRPr>
          </a:p>
          <a:p>
            <a:pPr marL="0" marR="0" lvl="0" indent="0" defTabSz="914400" rtl="0" eaLnBrk="0" fontAlgn="base" latinLnBrk="0" hangingPunct="0">
              <a:spcBef>
                <a:spcPct val="0"/>
              </a:spcBef>
              <a:spcAft>
                <a:spcPts val="600"/>
              </a:spcAft>
              <a:buClrTx/>
              <a:buSzTx/>
              <a:buFontTx/>
              <a:buChar char="•"/>
              <a:tabLst/>
            </a:pPr>
            <a:endParaRPr lang="en-US" altLang="en-US" sz="1600" dirty="0">
              <a:solidFill>
                <a:srgbClr val="FFFFFF"/>
              </a:solidFill>
              <a:latin typeface="Bahnschrift Condensed" panose="020B0502040204020203" pitchFamily="34" charset="0"/>
            </a:endParaRPr>
          </a:p>
          <a:p>
            <a:pPr marL="0" marR="0" lvl="0" indent="0" defTabSz="914400" rtl="0" eaLnBrk="0" fontAlgn="base" latinLnBrk="0" hangingPunct="0">
              <a:spcBef>
                <a:spcPct val="0"/>
              </a:spcBef>
              <a:spcAft>
                <a:spcPts val="600"/>
              </a:spcAft>
              <a:buClrTx/>
              <a:buSzTx/>
              <a:buNone/>
              <a:tabLst/>
            </a:pPr>
            <a:endParaRPr kumimoji="0" lang="en-US" altLang="en-US" sz="1600" b="0" i="0" u="none" strike="noStrike" cap="none" normalizeH="0" baseline="0" dirty="0">
              <a:ln>
                <a:noFill/>
              </a:ln>
              <a:solidFill>
                <a:srgbClr val="FFFFFF"/>
              </a:solidFill>
              <a:effectLst/>
              <a:latin typeface="Bahnschrift Condensed" panose="020B0502040204020203" pitchFamily="34" charset="0"/>
            </a:endParaRPr>
          </a:p>
          <a:p>
            <a:pPr marL="0" marR="0" lvl="0" indent="0" defTabSz="914400" rtl="0" eaLnBrk="0" fontAlgn="base" latinLnBrk="0" hangingPunct="0">
              <a:spcBef>
                <a:spcPct val="0"/>
              </a:spcBef>
              <a:spcAft>
                <a:spcPts val="600"/>
              </a:spcAft>
              <a:buClrTx/>
              <a:buSzTx/>
              <a:buFontTx/>
              <a:buNone/>
              <a:tabLst/>
            </a:pPr>
            <a:endParaRPr kumimoji="0" lang="en-US" altLang="en-US" sz="1600" b="0" i="0" u="none" strike="noStrike" cap="none" normalizeH="0" baseline="0" dirty="0">
              <a:ln>
                <a:noFill/>
              </a:ln>
              <a:solidFill>
                <a:srgbClr val="FFFFFF"/>
              </a:solidFill>
              <a:effectLst/>
              <a:latin typeface="Bahnschrift Condensed" panose="020B0502040204020203" pitchFamily="34" charset="0"/>
            </a:endParaRPr>
          </a:p>
        </p:txBody>
      </p:sp>
      <p:pic>
        <p:nvPicPr>
          <p:cNvPr id="6" name="Picture 5">
            <a:extLst>
              <a:ext uri="{FF2B5EF4-FFF2-40B4-BE49-F238E27FC236}">
                <a16:creationId xmlns:a16="http://schemas.microsoft.com/office/drawing/2014/main" id="{E5E21373-3D77-9483-5D46-C0E70EF91957}"/>
              </a:ext>
            </a:extLst>
          </p:cNvPr>
          <p:cNvPicPr>
            <a:picLocks noChangeAspect="1"/>
          </p:cNvPicPr>
          <p:nvPr/>
        </p:nvPicPr>
        <p:blipFill>
          <a:blip r:embed="rId3"/>
          <a:srcRect l="2380" r="13850" b="-3"/>
          <a:stretch>
            <a:fillRect/>
          </a:stretch>
        </p:blipFill>
        <p:spPr>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p:spPr>
      </p:pic>
      <p:sp>
        <p:nvSpPr>
          <p:cNvPr id="9" name="Rectangle 4">
            <a:extLst>
              <a:ext uri="{FF2B5EF4-FFF2-40B4-BE49-F238E27FC236}">
                <a16:creationId xmlns:a16="http://schemas.microsoft.com/office/drawing/2014/main" id="{EBF3295F-5689-665A-4002-04D7A82D919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Motor &amp; Inverter Size:</a:t>
            </a:r>
            <a:r>
              <a:rPr kumimoji="0" lang="en-US" altLang="en-US" sz="1800" b="0" i="0" u="none" strike="noStrike" cap="none" normalizeH="0" baseline="0" dirty="0">
                <a:ln>
                  <a:noFill/>
                </a:ln>
                <a:solidFill>
                  <a:schemeClr val="tx1"/>
                </a:solidFill>
                <a:effectLst/>
                <a:latin typeface="Arial" panose="020B0604020202020204" pitchFamily="34" charset="0"/>
              </a:rPr>
              <a:t> 180–200 kW peak motor with a matching inverter rated for at least 154 kW peak and ~110 kW continuous, sized for 800 V and ~200 A current.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000225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E36868-5DA0-9DED-081B-A629121318CF}"/>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5CAD9DFB-1E41-2E91-44C5-8C32B907614B}"/>
              </a:ext>
            </a:extLst>
          </p:cNvPr>
          <p:cNvPicPr>
            <a:picLocks noChangeAspect="1"/>
          </p:cNvPicPr>
          <p:nvPr/>
        </p:nvPicPr>
        <p:blipFill>
          <a:blip r:embed="rId2"/>
          <a:srcRect t="15932"/>
          <a:stretch>
            <a:fillRect/>
          </a:stretch>
        </p:blipFill>
        <p:spPr>
          <a:xfrm>
            <a:off x="0" y="-128283"/>
            <a:ext cx="12191999" cy="6858001"/>
          </a:xfrm>
          <a:prstGeom prst="rect">
            <a:avLst/>
          </a:prstGeom>
        </p:spPr>
      </p:pic>
      <p:sp>
        <p:nvSpPr>
          <p:cNvPr id="14" name="Content Placeholder 11">
            <a:extLst>
              <a:ext uri="{FF2B5EF4-FFF2-40B4-BE49-F238E27FC236}">
                <a16:creationId xmlns:a16="http://schemas.microsoft.com/office/drawing/2014/main" id="{4B43EBE0-69F0-A2A7-70EA-6FAE469A130E}"/>
              </a:ext>
            </a:extLst>
          </p:cNvPr>
          <p:cNvSpPr txBox="1">
            <a:spLocks/>
          </p:cNvSpPr>
          <p:nvPr/>
        </p:nvSpPr>
        <p:spPr>
          <a:xfrm>
            <a:off x="977997" y="1453055"/>
            <a:ext cx="10515599" cy="512940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solidFill>
                  <a:schemeClr val="bg1"/>
                </a:solidFill>
                <a:latin typeface="Bahnschrift Condensed" panose="020B0502040204020203" pitchFamily="34" charset="0"/>
              </a:rPr>
              <a:t>The arc apex will have a number of controllable electronic systems on board the bike.</a:t>
            </a:r>
          </a:p>
          <a:p>
            <a:pPr algn="l"/>
            <a:r>
              <a:rPr lang="en-GB" dirty="0">
                <a:solidFill>
                  <a:schemeClr val="bg1"/>
                </a:solidFill>
                <a:latin typeface="Bahnschrift Condensed" panose="020B0502040204020203" pitchFamily="34" charset="0"/>
              </a:rPr>
              <a:t>The bike will run off of a ride by wire system, allowing for simpler map changes and throttle control.</a:t>
            </a:r>
          </a:p>
          <a:p>
            <a:pPr algn="l"/>
            <a:r>
              <a:rPr lang="en-GB" dirty="0">
                <a:solidFill>
                  <a:schemeClr val="bg1"/>
                </a:solidFill>
                <a:latin typeface="Bahnschrift Condensed" panose="020B0502040204020203" pitchFamily="34" charset="0"/>
              </a:rPr>
              <a:t>Adjustable traction control maps will be available, </a:t>
            </a:r>
            <a:r>
              <a:rPr lang="en-GB" dirty="0" err="1">
                <a:solidFill>
                  <a:schemeClr val="bg1"/>
                </a:solidFill>
                <a:latin typeface="Bahnschrift Condensed" panose="020B0502040204020203" pitchFamily="34" charset="0"/>
              </a:rPr>
              <a:t>aswell</a:t>
            </a:r>
            <a:r>
              <a:rPr lang="en-GB" dirty="0">
                <a:solidFill>
                  <a:schemeClr val="bg1"/>
                </a:solidFill>
                <a:latin typeface="Bahnschrift Condensed" panose="020B0502040204020203" pitchFamily="34" charset="0"/>
              </a:rPr>
              <a:t> as engine brake.</a:t>
            </a:r>
          </a:p>
          <a:p>
            <a:pPr algn="l"/>
            <a:endParaRPr lang="en-GB" dirty="0">
              <a:solidFill>
                <a:schemeClr val="bg1"/>
              </a:solidFill>
              <a:latin typeface="Bahnschrift Condensed" panose="020B0502040204020203" pitchFamily="34" charset="0"/>
            </a:endParaRPr>
          </a:p>
          <a:p>
            <a:pPr algn="l"/>
            <a:r>
              <a:rPr lang="en-GB" dirty="0">
                <a:solidFill>
                  <a:schemeClr val="bg1"/>
                </a:solidFill>
                <a:latin typeface="Bahnschrift Condensed" panose="020B0502040204020203" pitchFamily="34" charset="0"/>
              </a:rPr>
              <a:t>These maps will be used to not only fine-tune riding, but also allow safe wet weather riding, and change inverter/motor outputs to allow for the different power modes to allow suitability for any class, allowing it to be raced in both club level racing, and the arc apex cup.</a:t>
            </a:r>
          </a:p>
          <a:p>
            <a:pPr algn="l"/>
            <a:endParaRPr lang="en-GB" dirty="0">
              <a:solidFill>
                <a:schemeClr val="bg1"/>
              </a:solidFill>
              <a:latin typeface="Bahnschrift Condensed" panose="020B0502040204020203" pitchFamily="34" charset="0"/>
            </a:endParaRPr>
          </a:p>
          <a:p>
            <a:pPr algn="l"/>
            <a:r>
              <a:rPr lang="en-GB" dirty="0">
                <a:solidFill>
                  <a:schemeClr val="bg1"/>
                </a:solidFill>
                <a:latin typeface="Bahnschrift Condensed" panose="020B0502040204020203" pitchFamily="34" charset="0"/>
              </a:rPr>
              <a:t>These maps will be easily selected and controlled using switchgear on the motorbikes clip on handlebars.</a:t>
            </a:r>
          </a:p>
        </p:txBody>
      </p:sp>
      <p:sp>
        <p:nvSpPr>
          <p:cNvPr id="13" name="Title 2">
            <a:extLst>
              <a:ext uri="{FF2B5EF4-FFF2-40B4-BE49-F238E27FC236}">
                <a16:creationId xmlns:a16="http://schemas.microsoft.com/office/drawing/2014/main" id="{DC93670C-1CF4-35A4-9557-C6D01EC176D4}"/>
              </a:ext>
            </a:extLst>
          </p:cNvPr>
          <p:cNvSpPr txBox="1">
            <a:spLocks/>
          </p:cNvSpPr>
          <p:nvPr/>
        </p:nvSpPr>
        <p:spPr>
          <a:xfrm>
            <a:off x="681447" y="-19764"/>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dirty="0">
                <a:solidFill>
                  <a:schemeClr val="bg1"/>
                </a:solidFill>
                <a:latin typeface="Bahnschrift Condensed" panose="020B0502040204020203" pitchFamily="34" charset="0"/>
              </a:rPr>
              <a:t>ELECTRONICS</a:t>
            </a:r>
          </a:p>
        </p:txBody>
      </p:sp>
      <p:sp>
        <p:nvSpPr>
          <p:cNvPr id="18" name="Content Placeholder 11">
            <a:extLst>
              <a:ext uri="{FF2B5EF4-FFF2-40B4-BE49-F238E27FC236}">
                <a16:creationId xmlns:a16="http://schemas.microsoft.com/office/drawing/2014/main" id="{3D7733F2-EB69-3C96-AC5A-E66B9390A49D}"/>
              </a:ext>
            </a:extLst>
          </p:cNvPr>
          <p:cNvSpPr txBox="1">
            <a:spLocks/>
          </p:cNvSpPr>
          <p:nvPr/>
        </p:nvSpPr>
        <p:spPr>
          <a:xfrm>
            <a:off x="1231730" y="4864594"/>
            <a:ext cx="10515599" cy="5129407"/>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endParaRPr lang="en-GB" dirty="0">
              <a:solidFill>
                <a:schemeClr val="bg1"/>
              </a:solidFill>
              <a:latin typeface="Bahnschrift Condensed" panose="020B0502040204020203" pitchFamily="34" charset="0"/>
            </a:endParaRPr>
          </a:p>
        </p:txBody>
      </p:sp>
    </p:spTree>
    <p:extLst>
      <p:ext uri="{BB962C8B-B14F-4D97-AF65-F5344CB8AC3E}">
        <p14:creationId xmlns:p14="http://schemas.microsoft.com/office/powerpoint/2010/main" val="41054265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C49D7-8069-DFE2-498A-2E8BE7BD485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96A1825E-FB29-4395-B4E8-7144B3FBB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E6F4BF67-C944-362E-3EF2-4B8F42E1C7AF}"/>
              </a:ext>
            </a:extLst>
          </p:cNvPr>
          <p:cNvPicPr>
            <a:picLocks noChangeAspect="1"/>
          </p:cNvPicPr>
          <p:nvPr/>
        </p:nvPicPr>
        <p:blipFill>
          <a:blip r:embed="rId2"/>
          <a:srcRect t="15932"/>
          <a:stretch>
            <a:fillRect/>
          </a:stretch>
        </p:blipFill>
        <p:spPr>
          <a:xfrm>
            <a:off x="0" y="-1"/>
            <a:ext cx="12191999" cy="6858001"/>
          </a:xfrm>
          <a:prstGeom prst="rect">
            <a:avLst/>
          </a:prstGeom>
        </p:spPr>
      </p:pic>
      <p:sp>
        <p:nvSpPr>
          <p:cNvPr id="12" name="Content Placeholder 11">
            <a:extLst>
              <a:ext uri="{FF2B5EF4-FFF2-40B4-BE49-F238E27FC236}">
                <a16:creationId xmlns:a16="http://schemas.microsoft.com/office/drawing/2014/main" id="{CB3A2468-AC98-72B3-616A-F82A69C904A8}"/>
              </a:ext>
            </a:extLst>
          </p:cNvPr>
          <p:cNvSpPr>
            <a:spLocks noGrp="1"/>
          </p:cNvSpPr>
          <p:nvPr>
            <p:ph idx="1"/>
          </p:nvPr>
        </p:nvSpPr>
        <p:spPr>
          <a:xfrm>
            <a:off x="838200" y="1825625"/>
            <a:ext cx="4563534" cy="4351338"/>
          </a:xfrm>
        </p:spPr>
        <p:txBody>
          <a:bodyPr/>
          <a:lstStyle/>
          <a:p>
            <a:r>
              <a:rPr lang="en-GB" dirty="0">
                <a:latin typeface="Bahnschrift Condensed" panose="020B0502040204020203" pitchFamily="34" charset="0"/>
              </a:rPr>
              <a:t>Curved </a:t>
            </a:r>
            <a:r>
              <a:rPr lang="en-GB" dirty="0" err="1">
                <a:latin typeface="Bahnschrift Condensed" panose="020B0502040204020203" pitchFamily="34" charset="0"/>
              </a:rPr>
              <a:t>oled</a:t>
            </a:r>
            <a:r>
              <a:rPr lang="en-GB" dirty="0">
                <a:latin typeface="Bahnschrift Condensed" panose="020B0502040204020203" pitchFamily="34" charset="0"/>
              </a:rPr>
              <a:t> display</a:t>
            </a:r>
          </a:p>
          <a:p>
            <a:r>
              <a:rPr lang="en-GB" dirty="0" err="1">
                <a:latin typeface="Bahnschrift Condensed" panose="020B0502040204020203" pitchFamily="34" charset="0"/>
              </a:rPr>
              <a:t>Gps</a:t>
            </a:r>
            <a:r>
              <a:rPr lang="en-GB" dirty="0">
                <a:latin typeface="Bahnschrift Condensed" panose="020B0502040204020203" pitchFamily="34" charset="0"/>
              </a:rPr>
              <a:t> integrated with lap timer </a:t>
            </a:r>
          </a:p>
          <a:p>
            <a:r>
              <a:rPr lang="en-GB" dirty="0">
                <a:latin typeface="Bahnschrift Condensed" panose="020B0502040204020203" pitchFamily="34" charset="0"/>
              </a:rPr>
              <a:t>Battery data </a:t>
            </a:r>
          </a:p>
          <a:p>
            <a:r>
              <a:rPr lang="en-GB" dirty="0">
                <a:latin typeface="Bahnschrift Condensed" panose="020B0502040204020203" pitchFamily="34" charset="0"/>
              </a:rPr>
              <a:t>Map mode displays</a:t>
            </a:r>
          </a:p>
          <a:p>
            <a:r>
              <a:rPr lang="en-GB" dirty="0">
                <a:latin typeface="Bahnschrift Condensed" panose="020B0502040204020203" pitchFamily="34" charset="0"/>
              </a:rPr>
              <a:t>Display box to communicate to engineers through mobile app</a:t>
            </a:r>
          </a:p>
          <a:p>
            <a:r>
              <a:rPr lang="en-GB" dirty="0">
                <a:latin typeface="Bahnschrift Condensed" panose="020B0502040204020203" pitchFamily="34" charset="0"/>
              </a:rPr>
              <a:t>Temperature warnings</a:t>
            </a:r>
          </a:p>
          <a:p>
            <a:r>
              <a:rPr lang="en-GB" dirty="0">
                <a:latin typeface="Bahnschrift Condensed" panose="020B0502040204020203" pitchFamily="34" charset="0"/>
              </a:rPr>
              <a:t> Easily readable, and controlled by switchgear</a:t>
            </a:r>
          </a:p>
        </p:txBody>
      </p:sp>
      <p:sp>
        <p:nvSpPr>
          <p:cNvPr id="3" name="Title 2">
            <a:extLst>
              <a:ext uri="{FF2B5EF4-FFF2-40B4-BE49-F238E27FC236}">
                <a16:creationId xmlns:a16="http://schemas.microsoft.com/office/drawing/2014/main" id="{6EE2F8EA-FBD7-18E5-42D0-05F6E4DDA17F}"/>
              </a:ext>
            </a:extLst>
          </p:cNvPr>
          <p:cNvSpPr>
            <a:spLocks noGrp="1"/>
          </p:cNvSpPr>
          <p:nvPr>
            <p:ph type="title"/>
          </p:nvPr>
        </p:nvSpPr>
        <p:spPr/>
        <p:txBody>
          <a:bodyPr/>
          <a:lstStyle/>
          <a:p>
            <a:r>
              <a:rPr lang="en-GB" dirty="0">
                <a:latin typeface="Bahnschrift Condensed" panose="020B0502040204020203" pitchFamily="34" charset="0"/>
              </a:rPr>
              <a:t>RIDER DISPLAY</a:t>
            </a:r>
          </a:p>
        </p:txBody>
      </p:sp>
      <p:pic>
        <p:nvPicPr>
          <p:cNvPr id="7" name="Picture 6">
            <a:extLst>
              <a:ext uri="{FF2B5EF4-FFF2-40B4-BE49-F238E27FC236}">
                <a16:creationId xmlns:a16="http://schemas.microsoft.com/office/drawing/2014/main" id="{D281C5EE-B25C-F3DA-099F-BE61EF2632EA}"/>
              </a:ext>
            </a:extLst>
          </p:cNvPr>
          <p:cNvPicPr>
            <a:picLocks noChangeAspect="1"/>
          </p:cNvPicPr>
          <p:nvPr/>
        </p:nvPicPr>
        <p:blipFill>
          <a:blip r:embed="rId3"/>
          <a:stretch>
            <a:fillRect/>
          </a:stretch>
        </p:blipFill>
        <p:spPr>
          <a:xfrm>
            <a:off x="5757213" y="1474727"/>
            <a:ext cx="6212320" cy="4083171"/>
          </a:xfrm>
          <a:prstGeom prst="rect">
            <a:avLst/>
          </a:prstGeom>
        </p:spPr>
      </p:pic>
    </p:spTree>
    <p:extLst>
      <p:ext uri="{BB962C8B-B14F-4D97-AF65-F5344CB8AC3E}">
        <p14:creationId xmlns:p14="http://schemas.microsoft.com/office/powerpoint/2010/main" val="1623345223"/>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690B89-6548-BF6C-C235-FA8B4B1F74C7}"/>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D5B90030-CD2C-5ECD-26B7-7BAA48A6EB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777BF1E-7015-701B-902E-2FC6B66BD0B8}"/>
              </a:ext>
            </a:extLst>
          </p:cNvPr>
          <p:cNvPicPr>
            <a:picLocks noChangeAspect="1"/>
          </p:cNvPicPr>
          <p:nvPr/>
        </p:nvPicPr>
        <p:blipFill>
          <a:blip r:embed="rId2"/>
          <a:srcRect t="15932"/>
          <a:stretch>
            <a:fillRect/>
          </a:stretch>
        </p:blipFill>
        <p:spPr>
          <a:xfrm>
            <a:off x="0" y="-1"/>
            <a:ext cx="12191999" cy="6858001"/>
          </a:xfrm>
          <a:prstGeom prst="rect">
            <a:avLst/>
          </a:prstGeom>
        </p:spPr>
      </p:pic>
      <p:sp>
        <p:nvSpPr>
          <p:cNvPr id="12" name="Content Placeholder 11">
            <a:extLst>
              <a:ext uri="{FF2B5EF4-FFF2-40B4-BE49-F238E27FC236}">
                <a16:creationId xmlns:a16="http://schemas.microsoft.com/office/drawing/2014/main" id="{F4A738F0-9021-DCED-6A4D-E2E722976FE0}"/>
              </a:ext>
            </a:extLst>
          </p:cNvPr>
          <p:cNvSpPr>
            <a:spLocks noGrp="1"/>
          </p:cNvSpPr>
          <p:nvPr>
            <p:ph idx="1"/>
          </p:nvPr>
        </p:nvSpPr>
        <p:spPr>
          <a:xfrm>
            <a:off x="546023" y="2141537"/>
            <a:ext cx="5854997" cy="4351338"/>
          </a:xfrm>
        </p:spPr>
        <p:txBody>
          <a:bodyPr/>
          <a:lstStyle/>
          <a:p>
            <a:pPr marL="0" indent="0">
              <a:buNone/>
            </a:pPr>
            <a:r>
              <a:rPr lang="en-GB" dirty="0">
                <a:latin typeface="Bahnschrift Condensed" panose="020B0502040204020203" pitchFamily="34" charset="0"/>
              </a:rPr>
              <a:t>The </a:t>
            </a:r>
            <a:r>
              <a:rPr lang="en-GB" b="1" dirty="0">
                <a:latin typeface="Bahnschrift Condensed" panose="020B0502040204020203" pitchFamily="34" charset="0"/>
              </a:rPr>
              <a:t>Arc Apex App</a:t>
            </a:r>
            <a:r>
              <a:rPr lang="en-GB" dirty="0">
                <a:latin typeface="Bahnschrift Condensed" panose="020B0502040204020203" pitchFamily="34" charset="0"/>
              </a:rPr>
              <a:t> transforms rider data into performance insight. By connecting to the motorcycle’s integrated telemetry system, riders can track lap times, analyse speed data, and VISUALISE their performance around the circuit. Designed for the track, the app gives riders the tools to push further, refine every lap, and unlock the full potential of the Arc Apex.</a:t>
            </a:r>
          </a:p>
        </p:txBody>
      </p:sp>
      <p:sp>
        <p:nvSpPr>
          <p:cNvPr id="3" name="Title 2">
            <a:extLst>
              <a:ext uri="{FF2B5EF4-FFF2-40B4-BE49-F238E27FC236}">
                <a16:creationId xmlns:a16="http://schemas.microsoft.com/office/drawing/2014/main" id="{D4EE6142-D5F9-EA7C-481D-2EDD845B5377}"/>
              </a:ext>
            </a:extLst>
          </p:cNvPr>
          <p:cNvSpPr>
            <a:spLocks noGrp="1"/>
          </p:cNvSpPr>
          <p:nvPr>
            <p:ph type="title"/>
          </p:nvPr>
        </p:nvSpPr>
        <p:spPr/>
        <p:txBody>
          <a:bodyPr/>
          <a:lstStyle/>
          <a:p>
            <a:r>
              <a:rPr lang="en-GB" dirty="0">
                <a:latin typeface="Bahnschrift Condensed" panose="020B0502040204020203" pitchFamily="34" charset="0"/>
              </a:rPr>
              <a:t>ARC APEX MOBILE</a:t>
            </a:r>
          </a:p>
        </p:txBody>
      </p:sp>
      <p:pic>
        <p:nvPicPr>
          <p:cNvPr id="4" name="Picture 3">
            <a:extLst>
              <a:ext uri="{FF2B5EF4-FFF2-40B4-BE49-F238E27FC236}">
                <a16:creationId xmlns:a16="http://schemas.microsoft.com/office/drawing/2014/main" id="{C5C6885D-FC55-7F9D-BF0D-E36A96D10BDB}"/>
              </a:ext>
            </a:extLst>
          </p:cNvPr>
          <p:cNvPicPr>
            <a:picLocks noChangeAspect="1"/>
          </p:cNvPicPr>
          <p:nvPr/>
        </p:nvPicPr>
        <p:blipFill>
          <a:blip r:embed="rId3"/>
          <a:stretch>
            <a:fillRect/>
          </a:stretch>
        </p:blipFill>
        <p:spPr>
          <a:xfrm>
            <a:off x="6947043" y="365125"/>
            <a:ext cx="4152910" cy="6229365"/>
          </a:xfrm>
          <a:prstGeom prst="rect">
            <a:avLst/>
          </a:prstGeom>
        </p:spPr>
      </p:pic>
    </p:spTree>
    <p:extLst>
      <p:ext uri="{BB962C8B-B14F-4D97-AF65-F5344CB8AC3E}">
        <p14:creationId xmlns:p14="http://schemas.microsoft.com/office/powerpoint/2010/main" val="2059425122"/>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FD7A8C-2157-BF14-2B23-40BF5C167A19}"/>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7446C93B-F1E5-36FC-E232-54137F2F6D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6D988D51-F459-6D49-D4F9-BB1E92427004}"/>
              </a:ext>
            </a:extLst>
          </p:cNvPr>
          <p:cNvPicPr>
            <a:picLocks noChangeAspect="1"/>
          </p:cNvPicPr>
          <p:nvPr/>
        </p:nvPicPr>
        <p:blipFill>
          <a:blip r:embed="rId3"/>
          <a:srcRect t="15932"/>
          <a:stretch>
            <a:fillRect/>
          </a:stretch>
        </p:blipFill>
        <p:spPr>
          <a:xfrm>
            <a:off x="0" y="-1"/>
            <a:ext cx="12191999" cy="6858001"/>
          </a:xfrm>
          <a:prstGeom prst="rect">
            <a:avLst/>
          </a:prstGeom>
        </p:spPr>
      </p:pic>
      <p:sp>
        <p:nvSpPr>
          <p:cNvPr id="9" name="Title 8">
            <a:extLst>
              <a:ext uri="{FF2B5EF4-FFF2-40B4-BE49-F238E27FC236}">
                <a16:creationId xmlns:a16="http://schemas.microsoft.com/office/drawing/2014/main" id="{7C90E1F0-06F9-145E-4B5C-695C77336F94}"/>
              </a:ext>
            </a:extLst>
          </p:cNvPr>
          <p:cNvSpPr>
            <a:spLocks noGrp="1"/>
          </p:cNvSpPr>
          <p:nvPr>
            <p:ph type="title"/>
          </p:nvPr>
        </p:nvSpPr>
        <p:spPr/>
        <p:txBody>
          <a:bodyPr/>
          <a:lstStyle/>
          <a:p>
            <a:r>
              <a:rPr lang="en-GB" dirty="0">
                <a:latin typeface="Bahnschrift Condensed" panose="020B0502040204020203" pitchFamily="34" charset="0"/>
              </a:rPr>
              <a:t>ARC ONE MAKE RACE SERIES – ARC APEX CUP</a:t>
            </a:r>
          </a:p>
        </p:txBody>
      </p:sp>
      <p:sp>
        <p:nvSpPr>
          <p:cNvPr id="12" name="Content Placeholder 11">
            <a:extLst>
              <a:ext uri="{FF2B5EF4-FFF2-40B4-BE49-F238E27FC236}">
                <a16:creationId xmlns:a16="http://schemas.microsoft.com/office/drawing/2014/main" id="{9F76E57E-1B7A-F6E2-D386-FB00C801D80A}"/>
              </a:ext>
            </a:extLst>
          </p:cNvPr>
          <p:cNvSpPr>
            <a:spLocks noGrp="1"/>
          </p:cNvSpPr>
          <p:nvPr>
            <p:ph idx="1"/>
          </p:nvPr>
        </p:nvSpPr>
        <p:spPr>
          <a:xfrm>
            <a:off x="838199" y="1825625"/>
            <a:ext cx="10515599" cy="4351338"/>
          </a:xfrm>
        </p:spPr>
        <p:txBody>
          <a:bodyPr>
            <a:normAutofit fontScale="92500" lnSpcReduction="10000"/>
          </a:bodyPr>
          <a:lstStyle/>
          <a:p>
            <a:pPr marL="0" indent="0">
              <a:buNone/>
            </a:pPr>
            <a:r>
              <a:rPr lang="en-GB" dirty="0">
                <a:latin typeface="Bahnschrift Condensed" panose="020B0502040204020203" pitchFamily="34" charset="0"/>
              </a:rPr>
              <a:t>Taken inspiration from the KTM 990 RC R cup – one make race series.</a:t>
            </a:r>
          </a:p>
          <a:p>
            <a:pPr marL="0" indent="0">
              <a:buNone/>
            </a:pPr>
            <a:endParaRPr lang="en-GB" dirty="0">
              <a:latin typeface="Bahnschrift Condensed" panose="020B0502040204020203" pitchFamily="34" charset="0"/>
            </a:endParaRPr>
          </a:p>
          <a:p>
            <a:pPr marL="0" indent="0" fontAlgn="base">
              <a:buNone/>
            </a:pPr>
            <a:r>
              <a:rPr lang="en-GB" sz="1800" i="1" dirty="0">
                <a:latin typeface="Bahnschrift Condensed" panose="020B0502040204020203" pitchFamily="34" charset="0"/>
              </a:rPr>
              <a:t>‘Get ready for the ultimate KTM racing experience. The KTM 990 RC R cup is a six-round European championship bringing real racing to real riders — not factory pros. Riders will compete on either the street-legal KTM 990 RC R (available end of 2025) or the track-only</a:t>
            </a:r>
            <a:r>
              <a:rPr lang="en-GB" sz="1800" b="1" i="1" dirty="0">
                <a:latin typeface="Bahnschrift Condensed" panose="020B0502040204020203" pitchFamily="34" charset="0"/>
              </a:rPr>
              <a:t>  KTM 990 RC R track</a:t>
            </a:r>
            <a:r>
              <a:rPr lang="en-GB" sz="1800" i="1" dirty="0">
                <a:latin typeface="Bahnschrift Condensed" panose="020B0502040204020203" pitchFamily="34" charset="0"/>
              </a:rPr>
              <a:t> (available end of February 2026) in a professionally organized, cost-controlled one-make series.’</a:t>
            </a:r>
          </a:p>
          <a:p>
            <a:pPr marL="0" indent="0" fontAlgn="base">
              <a:buNone/>
            </a:pPr>
            <a:endParaRPr lang="en-GB" sz="1800" i="1" dirty="0">
              <a:latin typeface="Bahnschrift Condensed" panose="020B0502040204020203" pitchFamily="34" charset="0"/>
            </a:endParaRPr>
          </a:p>
          <a:p>
            <a:r>
              <a:rPr lang="en-GB" sz="2400" dirty="0">
                <a:latin typeface="Bahnschrift Condensed" panose="020B0502040204020203" pitchFamily="34" charset="0"/>
              </a:rPr>
              <a:t>Payment plan with bike sales</a:t>
            </a:r>
          </a:p>
          <a:p>
            <a:r>
              <a:rPr lang="en-GB" sz="2400" dirty="0">
                <a:latin typeface="Bahnschrift Condensed" panose="020B0502040204020203" pitchFamily="34" charset="0"/>
              </a:rPr>
              <a:t>Variety of classes due to battery and map changes</a:t>
            </a:r>
          </a:p>
          <a:p>
            <a:r>
              <a:rPr lang="en-GB" sz="2400" dirty="0">
                <a:latin typeface="Bahnschrift Condensed" panose="020B0502040204020203" pitchFamily="34" charset="0"/>
              </a:rPr>
              <a:t>Support on hand</a:t>
            </a:r>
          </a:p>
          <a:p>
            <a:r>
              <a:rPr lang="en-GB" sz="2400" dirty="0">
                <a:latin typeface="Bahnschrift Condensed" panose="020B0502040204020203" pitchFamily="34" charset="0"/>
              </a:rPr>
              <a:t>Tuition for riders </a:t>
            </a:r>
          </a:p>
          <a:p>
            <a:r>
              <a:rPr lang="en-GB" sz="2400" dirty="0">
                <a:latin typeface="Bahnschrift Condensed" panose="020B0502040204020203" pitchFamily="34" charset="0"/>
              </a:rPr>
              <a:t>European rounds</a:t>
            </a:r>
          </a:p>
          <a:p>
            <a:r>
              <a:rPr lang="en-GB" sz="2400" dirty="0">
                <a:latin typeface="Bahnschrift Condensed" panose="020B0502040204020203" pitchFamily="34" charset="0"/>
              </a:rPr>
              <a:t>Marketed for track day riders, not ‘pros’</a:t>
            </a:r>
            <a:endParaRPr lang="en-GB" dirty="0">
              <a:latin typeface="Bahnschrift Condensed" panose="020B0502040204020203" pitchFamily="34" charset="0"/>
            </a:endParaRPr>
          </a:p>
          <a:p>
            <a:pPr marL="0" indent="0">
              <a:buNone/>
            </a:pPr>
            <a:endParaRPr lang="en-GB" dirty="0">
              <a:latin typeface="Bahnschrift Condensed" panose="020B0502040204020203" pitchFamily="34" charset="0"/>
            </a:endParaRPr>
          </a:p>
        </p:txBody>
      </p:sp>
    </p:spTree>
    <p:extLst>
      <p:ext uri="{BB962C8B-B14F-4D97-AF65-F5344CB8AC3E}">
        <p14:creationId xmlns:p14="http://schemas.microsoft.com/office/powerpoint/2010/main" val="3278410074"/>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000074E-EC5B-1290-762A-686FE0E21804}"/>
              </a:ext>
            </a:extLst>
          </p:cNvPr>
          <p:cNvPicPr>
            <a:picLocks noChangeAspect="1"/>
          </p:cNvPicPr>
          <p:nvPr/>
        </p:nvPicPr>
        <p:blipFill>
          <a:blip r:embed="rId2"/>
          <a:srcRect t="7631" b="8115"/>
          <a:stretch>
            <a:fillRect/>
          </a:stretch>
        </p:blipFill>
        <p:spPr>
          <a:xfrm>
            <a:off x="20" y="196645"/>
            <a:ext cx="12191980" cy="6499123"/>
          </a:xfrm>
          <a:prstGeom prst="rect">
            <a:avLst/>
          </a:prstGeom>
        </p:spPr>
      </p:pic>
      <p:sp>
        <p:nvSpPr>
          <p:cNvPr id="7" name="TextBox 6">
            <a:extLst>
              <a:ext uri="{FF2B5EF4-FFF2-40B4-BE49-F238E27FC236}">
                <a16:creationId xmlns:a16="http://schemas.microsoft.com/office/drawing/2014/main" id="{30099991-9605-B8A7-D937-461886D45E2A}"/>
              </a:ext>
            </a:extLst>
          </p:cNvPr>
          <p:cNvSpPr txBox="1"/>
          <p:nvPr/>
        </p:nvSpPr>
        <p:spPr>
          <a:xfrm>
            <a:off x="4134464" y="3726425"/>
            <a:ext cx="3923071" cy="861774"/>
          </a:xfrm>
          <a:prstGeom prst="rect">
            <a:avLst/>
          </a:prstGeom>
          <a:noFill/>
        </p:spPr>
        <p:txBody>
          <a:bodyPr wrap="square" rtlCol="0">
            <a:spAutoFit/>
          </a:bodyPr>
          <a:lstStyle/>
          <a:p>
            <a:pPr algn="ctr"/>
            <a:r>
              <a:rPr lang="en-GB" dirty="0">
                <a:solidFill>
                  <a:schemeClr val="bg1"/>
                </a:solidFill>
              </a:rPr>
              <a:t>ARC TERRA</a:t>
            </a:r>
          </a:p>
          <a:p>
            <a:pPr algn="ctr"/>
            <a:r>
              <a:rPr lang="en-GB" dirty="0">
                <a:solidFill>
                  <a:schemeClr val="bg1"/>
                </a:solidFill>
              </a:rPr>
              <a:t>URBAN AND OFF-ROAD</a:t>
            </a:r>
          </a:p>
          <a:p>
            <a:pPr algn="ctr"/>
            <a:r>
              <a:rPr lang="en-GB" sz="1200" dirty="0">
                <a:solidFill>
                  <a:schemeClr val="bg1"/>
                </a:solidFill>
              </a:rPr>
              <a:t>SAM STAINSBY &amp; JAKE DAVIES</a:t>
            </a:r>
          </a:p>
        </p:txBody>
      </p:sp>
    </p:spTree>
    <p:extLst>
      <p:ext uri="{BB962C8B-B14F-4D97-AF65-F5344CB8AC3E}">
        <p14:creationId xmlns:p14="http://schemas.microsoft.com/office/powerpoint/2010/main" val="492614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C35BE3C-D4A6-4E9A-BE73-2F170D7B0670}"/>
              </a:ext>
            </a:extLst>
          </p:cNvPr>
          <p:cNvPicPr>
            <a:picLocks noChangeAspect="1"/>
          </p:cNvPicPr>
          <p:nvPr/>
        </p:nvPicPr>
        <p:blipFill>
          <a:blip r:embed="rId2"/>
          <a:srcRect b="1305"/>
          <a:stretch>
            <a:fillRect/>
          </a:stretch>
        </p:blipFill>
        <p:spPr>
          <a:xfrm>
            <a:off x="167148" y="-1"/>
            <a:ext cx="11857703" cy="6744929"/>
          </a:xfrm>
          <a:prstGeom prst="rect">
            <a:avLst/>
          </a:prstGeom>
        </p:spPr>
      </p:pic>
      <p:pic>
        <p:nvPicPr>
          <p:cNvPr id="2050" name="Picture 2">
            <a:extLst>
              <a:ext uri="{FF2B5EF4-FFF2-40B4-BE49-F238E27FC236}">
                <a16:creationId xmlns:a16="http://schemas.microsoft.com/office/drawing/2014/main" id="{1F90C1CC-A834-C086-6EF4-FC6C3BDDDF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168" y="408046"/>
            <a:ext cx="5620260" cy="378049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5BB6ED1E-CF2B-1590-2924-A77E4D8F4414}"/>
              </a:ext>
            </a:extLst>
          </p:cNvPr>
          <p:cNvPicPr>
            <a:picLocks noChangeAspect="1"/>
          </p:cNvPicPr>
          <p:nvPr/>
        </p:nvPicPr>
        <p:blipFill>
          <a:blip r:embed="rId4"/>
          <a:stretch>
            <a:fillRect/>
          </a:stretch>
        </p:blipFill>
        <p:spPr>
          <a:xfrm>
            <a:off x="6181784" y="408046"/>
            <a:ext cx="5620260" cy="3784840"/>
          </a:xfrm>
          <a:prstGeom prst="rect">
            <a:avLst/>
          </a:prstGeom>
        </p:spPr>
      </p:pic>
      <p:sp>
        <p:nvSpPr>
          <p:cNvPr id="15" name="TextBox 14">
            <a:extLst>
              <a:ext uri="{FF2B5EF4-FFF2-40B4-BE49-F238E27FC236}">
                <a16:creationId xmlns:a16="http://schemas.microsoft.com/office/drawing/2014/main" id="{6333B521-3889-C9D0-39E1-796EDEEC8DFA}"/>
              </a:ext>
            </a:extLst>
          </p:cNvPr>
          <p:cNvSpPr txBox="1"/>
          <p:nvPr/>
        </p:nvSpPr>
        <p:spPr>
          <a:xfrm>
            <a:off x="4606083" y="5274437"/>
            <a:ext cx="2723535" cy="646331"/>
          </a:xfrm>
          <a:prstGeom prst="rect">
            <a:avLst/>
          </a:prstGeom>
          <a:noFill/>
        </p:spPr>
        <p:txBody>
          <a:bodyPr wrap="square" rtlCol="0">
            <a:spAutoFit/>
          </a:bodyPr>
          <a:lstStyle/>
          <a:p>
            <a:pPr algn="ctr"/>
            <a:r>
              <a:rPr lang="en-GB" dirty="0">
                <a:solidFill>
                  <a:schemeClr val="bg1"/>
                </a:solidFill>
              </a:rPr>
              <a:t>ARC TERRA CONCEPT DESIGN</a:t>
            </a:r>
          </a:p>
        </p:txBody>
      </p:sp>
    </p:spTree>
    <p:extLst>
      <p:ext uri="{BB962C8B-B14F-4D97-AF65-F5344CB8AC3E}">
        <p14:creationId xmlns:p14="http://schemas.microsoft.com/office/powerpoint/2010/main" val="1422329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37864-EDE9-F445-F12D-DD409864704A}"/>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03821B22-E7E0-20DC-0AD2-B4B5EF206F08}"/>
              </a:ext>
            </a:extLst>
          </p:cNvPr>
          <p:cNvPicPr>
            <a:picLocks noChangeAspect="1"/>
          </p:cNvPicPr>
          <p:nvPr/>
        </p:nvPicPr>
        <p:blipFill>
          <a:blip r:embed="rId2"/>
          <a:srcRect b="1305"/>
          <a:stretch>
            <a:fillRect/>
          </a:stretch>
        </p:blipFill>
        <p:spPr>
          <a:xfrm>
            <a:off x="167148" y="-1"/>
            <a:ext cx="11857703" cy="6744929"/>
          </a:xfrm>
          <a:prstGeom prst="rect">
            <a:avLst/>
          </a:prstGeom>
        </p:spPr>
      </p:pic>
      <p:sp>
        <p:nvSpPr>
          <p:cNvPr id="2" name="TextBox 1">
            <a:extLst>
              <a:ext uri="{FF2B5EF4-FFF2-40B4-BE49-F238E27FC236}">
                <a16:creationId xmlns:a16="http://schemas.microsoft.com/office/drawing/2014/main" id="{880A62D5-61BA-452D-3192-C32ADDFCAAC8}"/>
              </a:ext>
            </a:extLst>
          </p:cNvPr>
          <p:cNvSpPr txBox="1"/>
          <p:nvPr/>
        </p:nvSpPr>
        <p:spPr>
          <a:xfrm>
            <a:off x="678425" y="619433"/>
            <a:ext cx="2851355" cy="373625"/>
          </a:xfrm>
          <a:prstGeom prst="rect">
            <a:avLst/>
          </a:prstGeom>
          <a:noFill/>
        </p:spPr>
        <p:txBody>
          <a:bodyPr wrap="square" rtlCol="0">
            <a:spAutoFit/>
          </a:bodyPr>
          <a:lstStyle/>
          <a:p>
            <a:r>
              <a:rPr lang="en-GB" dirty="0">
                <a:solidFill>
                  <a:schemeClr val="bg1"/>
                </a:solidFill>
              </a:rPr>
              <a:t>CONCEPTULIZATION</a:t>
            </a:r>
          </a:p>
        </p:txBody>
      </p:sp>
      <p:pic>
        <p:nvPicPr>
          <p:cNvPr id="3" name="Picture 2">
            <a:extLst>
              <a:ext uri="{FF2B5EF4-FFF2-40B4-BE49-F238E27FC236}">
                <a16:creationId xmlns:a16="http://schemas.microsoft.com/office/drawing/2014/main" id="{AD4A21AD-FC41-CBB8-FE49-836FC663F2D5}"/>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sharpenSoften amount="25000"/>
                    </a14:imgEffect>
                    <a14:imgEffect>
                      <a14:brightnessContrast bright="20000" contrast="-20000"/>
                    </a14:imgEffect>
                  </a14:imgLayer>
                </a14:imgProps>
              </a:ext>
            </a:extLst>
          </a:blip>
          <a:stretch>
            <a:fillRect/>
          </a:stretch>
        </p:blipFill>
        <p:spPr>
          <a:xfrm>
            <a:off x="7045946" y="412383"/>
            <a:ext cx="4679021" cy="3117398"/>
          </a:xfrm>
          <a:prstGeom prst="rect">
            <a:avLst/>
          </a:prstGeom>
        </p:spPr>
      </p:pic>
      <p:sp>
        <p:nvSpPr>
          <p:cNvPr id="5" name="TextBox 4">
            <a:extLst>
              <a:ext uri="{FF2B5EF4-FFF2-40B4-BE49-F238E27FC236}">
                <a16:creationId xmlns:a16="http://schemas.microsoft.com/office/drawing/2014/main" id="{17A41552-F145-1D62-E4E7-49EBD6AF2403}"/>
              </a:ext>
            </a:extLst>
          </p:cNvPr>
          <p:cNvSpPr txBox="1"/>
          <p:nvPr/>
        </p:nvSpPr>
        <p:spPr>
          <a:xfrm>
            <a:off x="570271" y="1445342"/>
            <a:ext cx="5024284" cy="5001369"/>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ADDS A DIFFERENT STYLE OF BIKE TO THE ARC FLEET.</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 FOLLOWING ARCS ALTERNATIVE MISSION STATEMENT:</a:t>
            </a:r>
          </a:p>
          <a:p>
            <a:pPr marL="285750" indent="-285750">
              <a:buFont typeface="Arial" panose="020B0604020202020204" pitchFamily="34" charset="0"/>
              <a:buChar char="•"/>
            </a:pPr>
            <a:endParaRPr lang="en-GB" sz="1400" dirty="0">
              <a:solidFill>
                <a:schemeClr val="bg1"/>
              </a:solidFill>
            </a:endParaRPr>
          </a:p>
          <a:p>
            <a:r>
              <a:rPr lang="en-GB" sz="1400" dirty="0">
                <a:solidFill>
                  <a:schemeClr val="bg1"/>
                </a:solidFill>
              </a:rPr>
              <a:t>	“CHALLENGING PERCEPTIONS WITH THE 	SURPRISING NATURE OF OUR PRODUCTS AND 	INTRODUCING A NEW MINDSET </a:t>
            </a:r>
          </a:p>
          <a:p>
            <a:pPr marL="285750" indent="-285750">
              <a:buFont typeface="Arial" panose="020B0604020202020204" pitchFamily="34" charset="0"/>
              <a:buChar char="•"/>
            </a:pPr>
            <a:endParaRPr lang="en-GB" sz="1400" dirty="0">
              <a:solidFill>
                <a:schemeClr val="bg1"/>
              </a:solidFill>
            </a:endParaRPr>
          </a:p>
          <a:p>
            <a:r>
              <a:rPr lang="en-GB" sz="1400" dirty="0">
                <a:solidFill>
                  <a:schemeClr val="bg1"/>
                </a:solidFill>
              </a:rPr>
              <a:t>	THAT IS BOTH URBAN AND OFF-ROAD”</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MCIA SHOWS ADVENTURE/DUAL SPORT MOTORCYCLE REGISTRATION WAS UP 21% IN SEPTEMBER 2025 </a:t>
            </a:r>
            <a:r>
              <a:rPr lang="en-GB" sz="1100" dirty="0">
                <a:solidFill>
                  <a:schemeClr val="bg1"/>
                </a:solidFill>
              </a:rPr>
              <a:t>(COMPARED TO SEPTEMBER 2024)</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CONSUMERS WANT BETTER PERFORMANCE FOR POOR ROADS ON DAILY COMMUTES.</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GROWTH OF “GREEN LANE” EXPLORATION (BYWAYS/UNCLASSIFIED COUNTY ROADS).</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RIDING OFF-ROAD IS A GATEWAY TO CONNECT WITH NATURE AND THE </a:t>
            </a:r>
            <a:r>
              <a:rPr lang="en-GB" sz="1400">
                <a:solidFill>
                  <a:schemeClr val="bg1"/>
                </a:solidFill>
              </a:rPr>
              <a:t>PLANET.</a:t>
            </a:r>
            <a:endParaRPr lang="en-GB" sz="1400" dirty="0">
              <a:solidFill>
                <a:schemeClr val="bg1"/>
              </a:solidFill>
            </a:endParaRPr>
          </a:p>
          <a:p>
            <a:endParaRPr lang="en-GB" sz="1400" dirty="0">
              <a:solidFill>
                <a:schemeClr val="bg1"/>
              </a:solidFill>
            </a:endParaRPr>
          </a:p>
        </p:txBody>
      </p:sp>
    </p:spTree>
    <p:extLst>
      <p:ext uri="{BB962C8B-B14F-4D97-AF65-F5344CB8AC3E}">
        <p14:creationId xmlns:p14="http://schemas.microsoft.com/office/powerpoint/2010/main" val="11174741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6A31B-568F-61CF-6D26-ABD51A00B19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997D4D3E-2B7A-3DEF-1054-74A91D6473B3}"/>
              </a:ext>
            </a:extLst>
          </p:cNvPr>
          <p:cNvPicPr>
            <a:picLocks noChangeAspect="1"/>
          </p:cNvPicPr>
          <p:nvPr/>
        </p:nvPicPr>
        <p:blipFill>
          <a:blip r:embed="rId2"/>
          <a:srcRect b="1305"/>
          <a:stretch>
            <a:fillRect/>
          </a:stretch>
        </p:blipFill>
        <p:spPr>
          <a:xfrm>
            <a:off x="167148" y="-9833"/>
            <a:ext cx="11857703" cy="6744929"/>
          </a:xfrm>
          <a:prstGeom prst="rect">
            <a:avLst/>
          </a:prstGeom>
        </p:spPr>
      </p:pic>
      <p:sp>
        <p:nvSpPr>
          <p:cNvPr id="6" name="TextBox 5">
            <a:extLst>
              <a:ext uri="{FF2B5EF4-FFF2-40B4-BE49-F238E27FC236}">
                <a16:creationId xmlns:a16="http://schemas.microsoft.com/office/drawing/2014/main" id="{D3A2C3A8-1A04-FB0E-A789-1E1A874FF366}"/>
              </a:ext>
            </a:extLst>
          </p:cNvPr>
          <p:cNvSpPr txBox="1"/>
          <p:nvPr/>
        </p:nvSpPr>
        <p:spPr>
          <a:xfrm>
            <a:off x="678426" y="619434"/>
            <a:ext cx="2920180" cy="369332"/>
          </a:xfrm>
          <a:prstGeom prst="rect">
            <a:avLst/>
          </a:prstGeom>
          <a:noFill/>
        </p:spPr>
        <p:txBody>
          <a:bodyPr wrap="square" rtlCol="0">
            <a:spAutoFit/>
          </a:bodyPr>
          <a:lstStyle/>
          <a:p>
            <a:r>
              <a:rPr lang="en-GB" dirty="0">
                <a:solidFill>
                  <a:schemeClr val="bg1"/>
                </a:solidFill>
              </a:rPr>
              <a:t>FEATURE OVERVIEW</a:t>
            </a:r>
          </a:p>
        </p:txBody>
      </p:sp>
      <p:pic>
        <p:nvPicPr>
          <p:cNvPr id="7" name="Picture 6">
            <a:extLst>
              <a:ext uri="{FF2B5EF4-FFF2-40B4-BE49-F238E27FC236}">
                <a16:creationId xmlns:a16="http://schemas.microsoft.com/office/drawing/2014/main" id="{B44D70E5-EED5-B7EF-A024-BAAA602688AD}"/>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tretch>
            <a:fillRect/>
          </a:stretch>
        </p:blipFill>
        <p:spPr>
          <a:xfrm>
            <a:off x="6457776" y="375558"/>
            <a:ext cx="5380263" cy="3586842"/>
          </a:xfrm>
          <a:prstGeom prst="rect">
            <a:avLst/>
          </a:prstGeom>
        </p:spPr>
      </p:pic>
      <p:sp>
        <p:nvSpPr>
          <p:cNvPr id="8" name="TextBox 7">
            <a:extLst>
              <a:ext uri="{FF2B5EF4-FFF2-40B4-BE49-F238E27FC236}">
                <a16:creationId xmlns:a16="http://schemas.microsoft.com/office/drawing/2014/main" id="{CF196795-773C-71A2-E1F5-364BD4E3B343}"/>
              </a:ext>
            </a:extLst>
          </p:cNvPr>
          <p:cNvSpPr txBox="1"/>
          <p:nvPr/>
        </p:nvSpPr>
        <p:spPr>
          <a:xfrm>
            <a:off x="1052052" y="1700981"/>
            <a:ext cx="3962400" cy="2677656"/>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BATTERY MODE SYSTEM (BMS).</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SUSPENSION PRESET CONTROL (SPC).</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PATHFINDER (ADAPTIVE SUSPENSION SYSTEM).</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ARC TERRA UTILITY PODS (TUPs).</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REACTIVE IMPACT DETECTION &amp; EMERGENCY RESPONSE (R.I.D.E.R) SUIT.</a:t>
            </a:r>
          </a:p>
          <a:p>
            <a:r>
              <a:rPr lang="en-GB" sz="1400" dirty="0">
                <a:solidFill>
                  <a:schemeClr val="bg1"/>
                </a:solidFill>
              </a:rPr>
              <a:t>  </a:t>
            </a:r>
          </a:p>
        </p:txBody>
      </p:sp>
    </p:spTree>
    <p:extLst>
      <p:ext uri="{BB962C8B-B14F-4D97-AF65-F5344CB8AC3E}">
        <p14:creationId xmlns:p14="http://schemas.microsoft.com/office/powerpoint/2010/main" val="11345722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D384B3-C532-B561-DB2F-FB40549FCBF9}"/>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29A55CC3-6E7B-03EB-89AD-6B09E0F2C8B6}"/>
              </a:ext>
            </a:extLst>
          </p:cNvPr>
          <p:cNvPicPr>
            <a:picLocks noChangeAspect="1"/>
          </p:cNvPicPr>
          <p:nvPr/>
        </p:nvPicPr>
        <p:blipFill>
          <a:blip r:embed="rId2"/>
          <a:srcRect b="1305"/>
          <a:stretch>
            <a:fillRect/>
          </a:stretch>
        </p:blipFill>
        <p:spPr>
          <a:xfrm>
            <a:off x="167148" y="-1"/>
            <a:ext cx="11857703" cy="6744929"/>
          </a:xfrm>
          <a:prstGeom prst="rect">
            <a:avLst/>
          </a:prstGeom>
        </p:spPr>
      </p:pic>
      <p:sp>
        <p:nvSpPr>
          <p:cNvPr id="2" name="TextBox 1">
            <a:extLst>
              <a:ext uri="{FF2B5EF4-FFF2-40B4-BE49-F238E27FC236}">
                <a16:creationId xmlns:a16="http://schemas.microsoft.com/office/drawing/2014/main" id="{5C8AF928-E255-CE48-A9B0-D3903F78A35D}"/>
              </a:ext>
            </a:extLst>
          </p:cNvPr>
          <p:cNvSpPr txBox="1"/>
          <p:nvPr/>
        </p:nvSpPr>
        <p:spPr>
          <a:xfrm>
            <a:off x="678425" y="619434"/>
            <a:ext cx="3854245" cy="369332"/>
          </a:xfrm>
          <a:prstGeom prst="rect">
            <a:avLst/>
          </a:prstGeom>
          <a:noFill/>
        </p:spPr>
        <p:txBody>
          <a:bodyPr wrap="square" rtlCol="0">
            <a:spAutoFit/>
          </a:bodyPr>
          <a:lstStyle/>
          <a:p>
            <a:r>
              <a:rPr lang="en-GB" dirty="0">
                <a:solidFill>
                  <a:schemeClr val="bg1"/>
                </a:solidFill>
              </a:rPr>
              <a:t>ARC TERRA SPECIFICATIONS</a:t>
            </a:r>
          </a:p>
        </p:txBody>
      </p:sp>
      <p:pic>
        <p:nvPicPr>
          <p:cNvPr id="3" name="Picture 2">
            <a:extLst>
              <a:ext uri="{FF2B5EF4-FFF2-40B4-BE49-F238E27FC236}">
                <a16:creationId xmlns:a16="http://schemas.microsoft.com/office/drawing/2014/main" id="{646C0888-F5AB-8C51-BB1A-6C2486BD8A8B}"/>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brightnessContrast contrast="-20000"/>
                    </a14:imgEffect>
                  </a14:imgLayer>
                </a14:imgProps>
              </a:ext>
            </a:extLst>
          </a:blip>
          <a:srcRect l="16003"/>
          <a:stretch>
            <a:fillRect/>
          </a:stretch>
        </p:blipFill>
        <p:spPr>
          <a:xfrm>
            <a:off x="7659332" y="491614"/>
            <a:ext cx="4008332" cy="3200401"/>
          </a:xfrm>
          <a:prstGeom prst="rect">
            <a:avLst/>
          </a:prstGeom>
        </p:spPr>
      </p:pic>
      <p:sp>
        <p:nvSpPr>
          <p:cNvPr id="5" name="TextBox 4">
            <a:extLst>
              <a:ext uri="{FF2B5EF4-FFF2-40B4-BE49-F238E27FC236}">
                <a16:creationId xmlns:a16="http://schemas.microsoft.com/office/drawing/2014/main" id="{78C501C1-A31F-BAA6-E80D-B14138F6E4F3}"/>
              </a:ext>
            </a:extLst>
          </p:cNvPr>
          <p:cNvSpPr txBox="1"/>
          <p:nvPr/>
        </p:nvSpPr>
        <p:spPr>
          <a:xfrm>
            <a:off x="796412" y="914401"/>
            <a:ext cx="3510117" cy="4955203"/>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ENGINE:</a:t>
            </a:r>
          </a:p>
          <a:p>
            <a:pPr marL="742950" lvl="1" indent="-285750">
              <a:buFont typeface="Arial" panose="020B0604020202020204" pitchFamily="34" charset="0"/>
              <a:buChar char="•"/>
            </a:pPr>
            <a:r>
              <a:rPr lang="en-GB" sz="1400" dirty="0">
                <a:solidFill>
                  <a:schemeClr val="bg1"/>
                </a:solidFill>
              </a:rPr>
              <a:t>16.8 kWh Li-ION BATTERY</a:t>
            </a:r>
          </a:p>
          <a:p>
            <a:pPr marL="742950" lvl="1" indent="-285750">
              <a:buFont typeface="Arial" panose="020B0604020202020204" pitchFamily="34" charset="0"/>
              <a:buChar char="•"/>
            </a:pPr>
            <a:r>
              <a:rPr lang="en-GB" sz="1400" dirty="0">
                <a:solidFill>
                  <a:schemeClr val="bg1"/>
                </a:solidFill>
              </a:rPr>
              <a:t>WEIGHT: ~137Kg</a:t>
            </a:r>
          </a:p>
          <a:p>
            <a:pPr marL="742950" lvl="1" indent="-285750">
              <a:buFont typeface="Arial" panose="020B0604020202020204" pitchFamily="34" charset="0"/>
              <a:buChar char="•"/>
            </a:pPr>
            <a:r>
              <a:rPr lang="en-GB" sz="1400" dirty="0">
                <a:solidFill>
                  <a:schemeClr val="bg1"/>
                </a:solidFill>
              </a:rPr>
              <a:t>POWER: 87 Kw/ 117 BHP</a:t>
            </a:r>
          </a:p>
          <a:p>
            <a:pPr marL="742950" lvl="1" indent="-285750">
              <a:buFont typeface="Arial" panose="020B0604020202020204" pitchFamily="34" charset="0"/>
              <a:buChar char="•"/>
            </a:pPr>
            <a:r>
              <a:rPr lang="en-GB" sz="1400" dirty="0">
                <a:solidFill>
                  <a:schemeClr val="bg1"/>
                </a:solidFill>
              </a:rPr>
              <a:t>TORQUE: 173 Nm</a:t>
            </a:r>
          </a:p>
          <a:p>
            <a:pPr marL="742950" lvl="1" indent="-285750">
              <a:buFont typeface="Arial" panose="020B0604020202020204" pitchFamily="34" charset="0"/>
              <a:buChar char="•"/>
            </a:pPr>
            <a:r>
              <a:rPr lang="en-GB" sz="1400" dirty="0">
                <a:solidFill>
                  <a:schemeClr val="bg1"/>
                </a:solidFill>
              </a:rPr>
              <a:t>RANGE: ~200 Mi</a:t>
            </a:r>
          </a:p>
          <a:p>
            <a:pPr marL="742950" lvl="1" indent="-285750">
              <a:buFont typeface="Arial" panose="020B0604020202020204" pitchFamily="34" charset="0"/>
              <a:buChar char="•"/>
            </a:pPr>
            <a:r>
              <a:rPr lang="en-GB" sz="1400" dirty="0">
                <a:solidFill>
                  <a:schemeClr val="bg1"/>
                </a:solidFill>
              </a:rPr>
              <a:t>CHARGING: 0%-90% ~40 MINS</a:t>
            </a:r>
          </a:p>
          <a:p>
            <a:pPr marL="285750" indent="-285750">
              <a:buFont typeface="Arial" panose="020B0604020202020204" pitchFamily="34" charset="0"/>
              <a:buChar char="•"/>
            </a:pPr>
            <a:r>
              <a:rPr lang="en-GB" sz="1400" dirty="0">
                <a:solidFill>
                  <a:schemeClr val="bg1"/>
                </a:solidFill>
              </a:rPr>
              <a:t>WHEELS/TYRES:</a:t>
            </a:r>
          </a:p>
          <a:p>
            <a:pPr marL="742950" lvl="1" indent="-285750">
              <a:buFont typeface="Arial" panose="020B0604020202020204" pitchFamily="34" charset="0"/>
              <a:buChar char="•"/>
            </a:pPr>
            <a:r>
              <a:rPr lang="en-GB" sz="1400" dirty="0">
                <a:solidFill>
                  <a:schemeClr val="bg1"/>
                </a:solidFill>
              </a:rPr>
              <a:t>REAR:</a:t>
            </a:r>
          </a:p>
          <a:p>
            <a:pPr marL="1200150" lvl="2" indent="-285750">
              <a:buFont typeface="Arial" panose="020B0604020202020204" pitchFamily="34" charset="0"/>
              <a:buChar char="•"/>
            </a:pPr>
            <a:r>
              <a:rPr lang="en-GB" sz="1400" dirty="0">
                <a:solidFill>
                  <a:schemeClr val="bg1"/>
                </a:solidFill>
              </a:rPr>
              <a:t>18”</a:t>
            </a:r>
          </a:p>
          <a:p>
            <a:pPr marL="1200150" lvl="2" indent="-285750">
              <a:buFont typeface="Arial" panose="020B0604020202020204" pitchFamily="34" charset="0"/>
              <a:buChar char="•"/>
            </a:pPr>
            <a:r>
              <a:rPr lang="en-GB" sz="1400" dirty="0">
                <a:solidFill>
                  <a:schemeClr val="bg1"/>
                </a:solidFill>
              </a:rPr>
              <a:t>150/70R18 </a:t>
            </a:r>
            <a:r>
              <a:rPr lang="en-GB" sz="1100" dirty="0">
                <a:solidFill>
                  <a:schemeClr val="bg1"/>
                </a:solidFill>
              </a:rPr>
              <a:t>(RECOMMENDED)</a:t>
            </a:r>
          </a:p>
          <a:p>
            <a:pPr marL="742950" lvl="1" indent="-285750">
              <a:buFont typeface="Arial" panose="020B0604020202020204" pitchFamily="34" charset="0"/>
              <a:buChar char="•"/>
            </a:pPr>
            <a:r>
              <a:rPr lang="en-GB" sz="1400" dirty="0">
                <a:solidFill>
                  <a:schemeClr val="bg1"/>
                </a:solidFill>
              </a:rPr>
              <a:t>FRONT:</a:t>
            </a:r>
          </a:p>
          <a:p>
            <a:pPr marL="1200150" lvl="2" indent="-285750">
              <a:buFont typeface="Arial" panose="020B0604020202020204" pitchFamily="34" charset="0"/>
              <a:buChar char="•"/>
            </a:pPr>
            <a:r>
              <a:rPr lang="en-GB" sz="1400" dirty="0">
                <a:solidFill>
                  <a:schemeClr val="bg1"/>
                </a:solidFill>
              </a:rPr>
              <a:t>21” </a:t>
            </a:r>
          </a:p>
          <a:p>
            <a:pPr marL="1200150" lvl="2" indent="-285750">
              <a:buFont typeface="Arial" panose="020B0604020202020204" pitchFamily="34" charset="0"/>
              <a:buChar char="•"/>
            </a:pPr>
            <a:r>
              <a:rPr lang="en-GB" sz="1400" dirty="0">
                <a:solidFill>
                  <a:schemeClr val="bg1"/>
                </a:solidFill>
              </a:rPr>
              <a:t>90/90R21 </a:t>
            </a:r>
            <a:r>
              <a:rPr lang="en-GB" sz="1100" dirty="0">
                <a:solidFill>
                  <a:schemeClr val="bg1"/>
                </a:solidFill>
              </a:rPr>
              <a:t>(RECOMMENDED)</a:t>
            </a: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CHASSIS/SUSPENSION:</a:t>
            </a:r>
          </a:p>
          <a:p>
            <a:pPr marL="742950" lvl="1" indent="-285750">
              <a:buFont typeface="Arial" panose="020B0604020202020204" pitchFamily="34" charset="0"/>
              <a:buChar char="•"/>
            </a:pPr>
            <a:r>
              <a:rPr lang="en-GB" sz="1400" dirty="0">
                <a:solidFill>
                  <a:schemeClr val="bg1"/>
                </a:solidFill>
              </a:rPr>
              <a:t>CARBON MONOCOQUE</a:t>
            </a:r>
          </a:p>
          <a:p>
            <a:pPr marL="742950" lvl="1" indent="-285750">
              <a:buFont typeface="Arial" panose="020B0604020202020204" pitchFamily="34" charset="0"/>
              <a:buChar char="•"/>
            </a:pPr>
            <a:r>
              <a:rPr lang="en-GB" sz="1400" dirty="0">
                <a:solidFill>
                  <a:schemeClr val="bg1"/>
                </a:solidFill>
              </a:rPr>
              <a:t>ÖHLINS ELECTRONIC SUSPENSION</a:t>
            </a:r>
          </a:p>
          <a:p>
            <a:pPr marL="742950" lvl="1" indent="-285750">
              <a:buFont typeface="Arial" panose="020B0604020202020204" pitchFamily="34" charset="0"/>
              <a:buChar char="•"/>
            </a:pPr>
            <a:r>
              <a:rPr lang="en-GB" sz="1400" dirty="0">
                <a:solidFill>
                  <a:schemeClr val="bg1"/>
                </a:solidFill>
              </a:rPr>
              <a:t>DUAL-SIDED SWINGARM</a:t>
            </a:r>
          </a:p>
          <a:p>
            <a:pPr marL="742950" lvl="1" indent="-285750">
              <a:buFont typeface="Arial" panose="020B0604020202020204" pitchFamily="34" charset="0"/>
              <a:buChar char="•"/>
            </a:pPr>
            <a:r>
              <a:rPr lang="en-GB" sz="1400" dirty="0">
                <a:solidFill>
                  <a:schemeClr val="bg1"/>
                </a:solidFill>
              </a:rPr>
              <a:t>CURB WEIGHT: ~255Kg</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9" name="TextBox 8">
            <a:extLst>
              <a:ext uri="{FF2B5EF4-FFF2-40B4-BE49-F238E27FC236}">
                <a16:creationId xmlns:a16="http://schemas.microsoft.com/office/drawing/2014/main" id="{F9065A1B-7E77-B260-7410-9B6D1F389C41}"/>
              </a:ext>
            </a:extLst>
          </p:cNvPr>
          <p:cNvSpPr txBox="1"/>
          <p:nvPr/>
        </p:nvSpPr>
        <p:spPr>
          <a:xfrm>
            <a:off x="4126326" y="894735"/>
            <a:ext cx="3533006" cy="3598607"/>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BRAKES:</a:t>
            </a:r>
          </a:p>
          <a:p>
            <a:pPr marL="742950" lvl="1" indent="-285750">
              <a:buFont typeface="Arial" panose="020B0604020202020204" pitchFamily="34" charset="0"/>
              <a:buChar char="•"/>
            </a:pPr>
            <a:r>
              <a:rPr lang="en-GB" sz="1400" dirty="0">
                <a:solidFill>
                  <a:schemeClr val="bg1"/>
                </a:solidFill>
              </a:rPr>
              <a:t>FRONT:</a:t>
            </a:r>
          </a:p>
          <a:p>
            <a:pPr marL="1200150" lvl="2" indent="-285750">
              <a:buFont typeface="Arial" panose="020B0604020202020204" pitchFamily="34" charset="0"/>
              <a:buChar char="•"/>
            </a:pPr>
            <a:r>
              <a:rPr lang="en-GB" sz="1400" dirty="0">
                <a:solidFill>
                  <a:schemeClr val="bg1"/>
                </a:solidFill>
              </a:rPr>
              <a:t>DISC: 280mm</a:t>
            </a:r>
          </a:p>
          <a:p>
            <a:pPr marL="1200150" lvl="2" indent="-285750">
              <a:buFont typeface="Arial" panose="020B0604020202020204" pitchFamily="34" charset="0"/>
              <a:buChar char="•"/>
            </a:pPr>
            <a:r>
              <a:rPr lang="en-GB" sz="1400" dirty="0">
                <a:solidFill>
                  <a:schemeClr val="bg1"/>
                </a:solidFill>
              </a:rPr>
              <a:t>CALIPER: 2-PISTON FLOATING</a:t>
            </a:r>
          </a:p>
          <a:p>
            <a:pPr marL="1200150" lvl="2" indent="-285750">
              <a:buFont typeface="Arial" panose="020B0604020202020204" pitchFamily="34" charset="0"/>
              <a:buChar char="•"/>
            </a:pPr>
            <a:r>
              <a:rPr lang="en-GB" sz="1400" dirty="0">
                <a:solidFill>
                  <a:schemeClr val="bg1"/>
                </a:solidFill>
              </a:rPr>
              <a:t>MASTER CYLINDER: 12mm</a:t>
            </a:r>
          </a:p>
          <a:p>
            <a:pPr marL="1200150" lvl="2" indent="-285750">
              <a:buFont typeface="Arial" panose="020B0604020202020204" pitchFamily="34" charset="0"/>
              <a:buChar char="•"/>
            </a:pPr>
            <a:r>
              <a:rPr lang="en-GB" sz="1400" dirty="0">
                <a:solidFill>
                  <a:schemeClr val="bg1"/>
                </a:solidFill>
              </a:rPr>
              <a:t>PADS: DUAL-SPORT COMPOUND</a:t>
            </a:r>
          </a:p>
          <a:p>
            <a:pPr marL="742950" lvl="1" indent="-285750">
              <a:buFont typeface="Arial" panose="020B0604020202020204" pitchFamily="34" charset="0"/>
              <a:buChar char="•"/>
            </a:pPr>
            <a:r>
              <a:rPr lang="en-GB" sz="1400" dirty="0">
                <a:solidFill>
                  <a:schemeClr val="bg1"/>
                </a:solidFill>
              </a:rPr>
              <a:t>REAR:</a:t>
            </a:r>
          </a:p>
          <a:p>
            <a:pPr marL="1200150" lvl="2" indent="-285750">
              <a:buFont typeface="Arial" panose="020B0604020202020204" pitchFamily="34" charset="0"/>
              <a:buChar char="•"/>
            </a:pPr>
            <a:r>
              <a:rPr lang="en-GB" sz="1400" dirty="0">
                <a:solidFill>
                  <a:schemeClr val="bg1"/>
                </a:solidFill>
              </a:rPr>
              <a:t>DISC: 245mm</a:t>
            </a:r>
          </a:p>
          <a:p>
            <a:pPr marL="1200150" lvl="2" indent="-285750">
              <a:buFont typeface="Arial" panose="020B0604020202020204" pitchFamily="34" charset="0"/>
              <a:buChar char="•"/>
            </a:pPr>
            <a:r>
              <a:rPr lang="en-GB" sz="1400" dirty="0">
                <a:solidFill>
                  <a:schemeClr val="bg1"/>
                </a:solidFill>
              </a:rPr>
              <a:t>CALIPER: 1-PISTON FLOATING</a:t>
            </a:r>
          </a:p>
          <a:p>
            <a:pPr marL="1200150" lvl="2" indent="-285750">
              <a:buFont typeface="Arial" panose="020B0604020202020204" pitchFamily="34" charset="0"/>
              <a:buChar char="•"/>
            </a:pPr>
            <a:r>
              <a:rPr lang="en-GB" sz="1400" dirty="0">
                <a:solidFill>
                  <a:schemeClr val="bg1"/>
                </a:solidFill>
              </a:rPr>
              <a:t>MASTER CYLINDER: 11mm</a:t>
            </a:r>
          </a:p>
          <a:p>
            <a:pPr marL="1200150" lvl="2" indent="-285750">
              <a:buFont typeface="Arial" panose="020B0604020202020204" pitchFamily="34" charset="0"/>
              <a:buChar char="•"/>
            </a:pPr>
            <a:r>
              <a:rPr lang="en-GB" sz="1400" dirty="0">
                <a:solidFill>
                  <a:schemeClr val="bg1"/>
                </a:solidFill>
              </a:rPr>
              <a:t>PADS: DUAL-SPORT COMPOUND</a:t>
            </a:r>
          </a:p>
          <a:p>
            <a:endParaRPr lang="en-GB" dirty="0"/>
          </a:p>
        </p:txBody>
      </p:sp>
    </p:spTree>
    <p:extLst>
      <p:ext uri="{BB962C8B-B14F-4D97-AF65-F5344CB8AC3E}">
        <p14:creationId xmlns:p14="http://schemas.microsoft.com/office/powerpoint/2010/main" val="23396599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C5BDDA-3323-94CE-B9C7-C2399FE8D3E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287927B-1712-80DE-387C-C5AF20A61004}"/>
              </a:ext>
            </a:extLst>
          </p:cNvPr>
          <p:cNvPicPr>
            <a:picLocks noChangeAspect="1"/>
          </p:cNvPicPr>
          <p:nvPr/>
        </p:nvPicPr>
        <p:blipFill>
          <a:blip r:embed="rId2"/>
          <a:srcRect b="1305"/>
          <a:stretch>
            <a:fillRect/>
          </a:stretch>
        </p:blipFill>
        <p:spPr>
          <a:xfrm>
            <a:off x="167148" y="0"/>
            <a:ext cx="11857703" cy="6744929"/>
          </a:xfrm>
          <a:prstGeom prst="rect">
            <a:avLst/>
          </a:prstGeom>
        </p:spPr>
      </p:pic>
      <p:sp>
        <p:nvSpPr>
          <p:cNvPr id="5" name="TextBox 4">
            <a:extLst>
              <a:ext uri="{FF2B5EF4-FFF2-40B4-BE49-F238E27FC236}">
                <a16:creationId xmlns:a16="http://schemas.microsoft.com/office/drawing/2014/main" id="{23E369A7-15E8-04FD-7B13-B5856D0419DC}"/>
              </a:ext>
            </a:extLst>
          </p:cNvPr>
          <p:cNvSpPr txBox="1"/>
          <p:nvPr/>
        </p:nvSpPr>
        <p:spPr>
          <a:xfrm>
            <a:off x="486392" y="589937"/>
            <a:ext cx="4557555" cy="648928"/>
          </a:xfrm>
          <a:prstGeom prst="rect">
            <a:avLst/>
          </a:prstGeom>
          <a:noFill/>
        </p:spPr>
        <p:txBody>
          <a:bodyPr wrap="square" rtlCol="0">
            <a:spAutoFit/>
          </a:bodyPr>
          <a:lstStyle/>
          <a:p>
            <a:r>
              <a:rPr lang="en-GB" dirty="0">
                <a:solidFill>
                  <a:schemeClr val="bg1"/>
                </a:solidFill>
              </a:rPr>
              <a:t>BATTERY MODE SYSTEM (BMS) &amp; SUSPENSION PRESET CONTROL (SPC)</a:t>
            </a:r>
            <a:endParaRPr lang="en-GB" dirty="0"/>
          </a:p>
        </p:txBody>
      </p:sp>
      <p:pic>
        <p:nvPicPr>
          <p:cNvPr id="6" name="Picture 5">
            <a:extLst>
              <a:ext uri="{FF2B5EF4-FFF2-40B4-BE49-F238E27FC236}">
                <a16:creationId xmlns:a16="http://schemas.microsoft.com/office/drawing/2014/main" id="{3C150B71-0A83-8521-6E08-49C178D9211C}"/>
              </a:ext>
            </a:extLst>
          </p:cNvPr>
          <p:cNvPicPr>
            <a:picLocks noChangeAspect="1"/>
          </p:cNvPicPr>
          <p:nvPr/>
        </p:nvPicPr>
        <p:blipFill>
          <a:blip r:embed="rId3"/>
          <a:stretch>
            <a:fillRect/>
          </a:stretch>
        </p:blipFill>
        <p:spPr>
          <a:xfrm>
            <a:off x="8707221" y="520673"/>
            <a:ext cx="2998386" cy="2301186"/>
          </a:xfrm>
          <a:prstGeom prst="rect">
            <a:avLst/>
          </a:prstGeom>
        </p:spPr>
      </p:pic>
      <p:sp>
        <p:nvSpPr>
          <p:cNvPr id="9" name="TextBox 8">
            <a:extLst>
              <a:ext uri="{FF2B5EF4-FFF2-40B4-BE49-F238E27FC236}">
                <a16:creationId xmlns:a16="http://schemas.microsoft.com/office/drawing/2014/main" id="{F2283D1A-61A0-F3D9-09BB-958D95F43D0F}"/>
              </a:ext>
            </a:extLst>
          </p:cNvPr>
          <p:cNvSpPr txBox="1"/>
          <p:nvPr/>
        </p:nvSpPr>
        <p:spPr>
          <a:xfrm>
            <a:off x="285134" y="1474839"/>
            <a:ext cx="6508956" cy="4031873"/>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BATTERY MODE PRESETS:</a:t>
            </a:r>
          </a:p>
          <a:p>
            <a:pPr marL="742950" lvl="1" indent="-285750">
              <a:buFont typeface="Arial" panose="020B0604020202020204" pitchFamily="34" charset="0"/>
              <a:buChar char="•"/>
            </a:pPr>
            <a:r>
              <a:rPr lang="en-GB" sz="1400" dirty="0">
                <a:solidFill>
                  <a:schemeClr val="bg1"/>
                </a:solidFill>
              </a:rPr>
              <a:t>STANDARD – FULL VECTOR Li-ION POWER OUTPUT</a:t>
            </a:r>
          </a:p>
          <a:p>
            <a:pPr marL="742950" lvl="1" indent="-285750">
              <a:buFont typeface="Arial" panose="020B0604020202020204" pitchFamily="34" charset="0"/>
              <a:buChar char="•"/>
            </a:pPr>
            <a:r>
              <a:rPr lang="en-GB" sz="1400" dirty="0">
                <a:solidFill>
                  <a:schemeClr val="bg1"/>
                </a:solidFill>
              </a:rPr>
              <a:t>ECO – 40% POWER OUTPUT</a:t>
            </a:r>
          </a:p>
          <a:p>
            <a:pPr marL="1200150" lvl="2" indent="-285750">
              <a:buFont typeface="Arial" panose="020B0604020202020204" pitchFamily="34" charset="0"/>
              <a:buChar char="•"/>
            </a:pPr>
            <a:r>
              <a:rPr lang="en-GB" sz="1400" dirty="0">
                <a:solidFill>
                  <a:schemeClr val="bg1"/>
                </a:solidFill>
              </a:rPr>
              <a:t>36.4 kW/46.8 BHP</a:t>
            </a:r>
          </a:p>
          <a:p>
            <a:pPr marL="1200150" lvl="2" indent="-285750">
              <a:buFont typeface="Arial" panose="020B0604020202020204" pitchFamily="34" charset="0"/>
              <a:buChar char="•"/>
            </a:pPr>
            <a:r>
              <a:rPr lang="en-GB" sz="1400" dirty="0">
                <a:solidFill>
                  <a:schemeClr val="bg1"/>
                </a:solidFill>
              </a:rPr>
              <a:t>69.2 Nm</a:t>
            </a:r>
          </a:p>
          <a:p>
            <a:pPr marL="1200150" lvl="2" indent="-285750">
              <a:buFont typeface="Arial" panose="020B0604020202020204" pitchFamily="34" charset="0"/>
              <a:buChar char="•"/>
            </a:pPr>
            <a:r>
              <a:rPr lang="en-GB" sz="1400" dirty="0">
                <a:solidFill>
                  <a:schemeClr val="bg1"/>
                </a:solidFill>
              </a:rPr>
              <a:t>300 Mi RANGE </a:t>
            </a:r>
            <a:r>
              <a:rPr lang="en-GB" sz="1100" dirty="0">
                <a:solidFill>
                  <a:schemeClr val="bg1"/>
                </a:solidFill>
              </a:rPr>
              <a:t>(STANDARD RIDING)</a:t>
            </a:r>
          </a:p>
          <a:p>
            <a:pPr marL="1200150" lvl="2" indent="-285750">
              <a:buFont typeface="Arial" panose="020B0604020202020204" pitchFamily="34" charset="0"/>
              <a:buChar char="•"/>
            </a:pPr>
            <a:r>
              <a:rPr lang="en-GB" sz="1400" dirty="0">
                <a:solidFill>
                  <a:schemeClr val="bg1"/>
                </a:solidFill>
              </a:rPr>
              <a:t>230 Mi RANGE </a:t>
            </a:r>
            <a:r>
              <a:rPr lang="en-GB" sz="1100" dirty="0">
                <a:solidFill>
                  <a:schemeClr val="bg1"/>
                </a:solidFill>
              </a:rPr>
              <a:t>(AGGRESSIVE RIDING)</a:t>
            </a:r>
          </a:p>
          <a:p>
            <a:pPr marL="742950" lvl="1" indent="-285750">
              <a:buFont typeface="Arial" panose="020B0604020202020204" pitchFamily="34" charset="0"/>
              <a:buChar char="•"/>
            </a:pPr>
            <a:r>
              <a:rPr lang="en-GB" sz="1400" dirty="0">
                <a:solidFill>
                  <a:schemeClr val="bg1"/>
                </a:solidFill>
              </a:rPr>
              <a:t>OFF-ROAD – 70% POWER OUTPUT</a:t>
            </a:r>
          </a:p>
          <a:p>
            <a:pPr marL="1200150" lvl="2" indent="-285750">
              <a:buFont typeface="Arial" panose="020B0604020202020204" pitchFamily="34" charset="0"/>
              <a:buChar char="•"/>
            </a:pPr>
            <a:r>
              <a:rPr lang="en-GB" sz="1400" dirty="0">
                <a:solidFill>
                  <a:schemeClr val="bg1"/>
                </a:solidFill>
              </a:rPr>
              <a:t>61.1 kW/81.9 BHP</a:t>
            </a:r>
          </a:p>
          <a:p>
            <a:pPr marL="1200150" lvl="2" indent="-285750">
              <a:buFont typeface="Arial" panose="020B0604020202020204" pitchFamily="34" charset="0"/>
              <a:buChar char="•"/>
            </a:pPr>
            <a:r>
              <a:rPr lang="en-GB" sz="1400" dirty="0">
                <a:solidFill>
                  <a:schemeClr val="bg1"/>
                </a:solidFill>
              </a:rPr>
              <a:t>121 Nm</a:t>
            </a:r>
          </a:p>
          <a:p>
            <a:pPr marL="1200150" lvl="2" indent="-285750">
              <a:buFont typeface="Arial" panose="020B0604020202020204" pitchFamily="34" charset="0"/>
              <a:buChar char="•"/>
            </a:pPr>
            <a:r>
              <a:rPr lang="en-GB" sz="1400" dirty="0">
                <a:solidFill>
                  <a:schemeClr val="bg1"/>
                </a:solidFill>
              </a:rPr>
              <a:t>250 Mi RANGE </a:t>
            </a:r>
            <a:r>
              <a:rPr lang="en-GB" sz="1100" dirty="0">
                <a:solidFill>
                  <a:schemeClr val="bg1"/>
                </a:solidFill>
              </a:rPr>
              <a:t>(STANDARD RIDING)</a:t>
            </a:r>
          </a:p>
          <a:p>
            <a:pPr marL="1200150" lvl="2" indent="-285750">
              <a:buFont typeface="Arial" panose="020B0604020202020204" pitchFamily="34" charset="0"/>
              <a:buChar char="•"/>
            </a:pPr>
            <a:r>
              <a:rPr lang="en-GB" sz="1400" dirty="0">
                <a:solidFill>
                  <a:schemeClr val="bg1"/>
                </a:solidFill>
              </a:rPr>
              <a:t>170 Mi RANGE </a:t>
            </a:r>
            <a:r>
              <a:rPr lang="en-GB" sz="1100" dirty="0">
                <a:solidFill>
                  <a:schemeClr val="bg1"/>
                </a:solidFill>
              </a:rPr>
              <a:t>(AGGRESSIVE RIDING)</a:t>
            </a:r>
          </a:p>
          <a:p>
            <a:pPr marL="742950" lvl="1" indent="-285750">
              <a:buFont typeface="Arial" panose="020B0604020202020204" pitchFamily="34" charset="0"/>
              <a:buChar char="•"/>
            </a:pPr>
            <a:r>
              <a:rPr lang="en-GB" sz="1400" dirty="0">
                <a:solidFill>
                  <a:schemeClr val="bg1"/>
                </a:solidFill>
              </a:rPr>
              <a:t>ALL-TERRAIN – 50% POWER OUTPUT</a:t>
            </a:r>
          </a:p>
          <a:p>
            <a:pPr marL="1200150" lvl="2" indent="-285750">
              <a:buFont typeface="Arial" panose="020B0604020202020204" pitchFamily="34" charset="0"/>
              <a:buChar char="•"/>
            </a:pPr>
            <a:r>
              <a:rPr lang="en-GB" sz="1400" dirty="0">
                <a:solidFill>
                  <a:schemeClr val="bg1"/>
                </a:solidFill>
              </a:rPr>
              <a:t>43.6kW/58.5 BHP</a:t>
            </a:r>
          </a:p>
          <a:p>
            <a:pPr marL="1200150" lvl="2" indent="-285750">
              <a:buFont typeface="Arial" panose="020B0604020202020204" pitchFamily="34" charset="0"/>
              <a:buChar char="•"/>
            </a:pPr>
            <a:r>
              <a:rPr lang="en-GB" sz="1400" dirty="0">
                <a:solidFill>
                  <a:schemeClr val="bg1"/>
                </a:solidFill>
              </a:rPr>
              <a:t>121 Nm</a:t>
            </a:r>
          </a:p>
          <a:p>
            <a:pPr marL="1200150" lvl="2" indent="-285750">
              <a:buFont typeface="Arial" panose="020B0604020202020204" pitchFamily="34" charset="0"/>
              <a:buChar char="•"/>
            </a:pPr>
            <a:r>
              <a:rPr lang="en-GB" sz="1400" dirty="0">
                <a:solidFill>
                  <a:schemeClr val="bg1"/>
                </a:solidFill>
              </a:rPr>
              <a:t>275 Mi RANGE </a:t>
            </a:r>
            <a:r>
              <a:rPr lang="en-GB" sz="1100" dirty="0">
                <a:solidFill>
                  <a:schemeClr val="bg1"/>
                </a:solidFill>
              </a:rPr>
              <a:t>(STANDARD RIDING)</a:t>
            </a:r>
          </a:p>
          <a:p>
            <a:pPr marL="1200150" lvl="2" indent="-285750">
              <a:buFont typeface="Arial" panose="020B0604020202020204" pitchFamily="34" charset="0"/>
              <a:buChar char="•"/>
            </a:pPr>
            <a:r>
              <a:rPr lang="en-GB" sz="1400" dirty="0">
                <a:solidFill>
                  <a:schemeClr val="bg1"/>
                </a:solidFill>
              </a:rPr>
              <a:t>200 Mi RANGE</a:t>
            </a:r>
            <a:r>
              <a:rPr lang="en-GB" sz="1100" dirty="0">
                <a:solidFill>
                  <a:schemeClr val="bg1"/>
                </a:solidFill>
              </a:rPr>
              <a:t> (AGGRESSIVE RIDING)</a:t>
            </a:r>
          </a:p>
          <a:p>
            <a:pPr marL="742950" lvl="1" indent="-285750">
              <a:buFont typeface="Arial" panose="020B0604020202020204" pitchFamily="34" charset="0"/>
              <a:buChar char="•"/>
            </a:pPr>
            <a:endParaRPr lang="en-GB" dirty="0">
              <a:solidFill>
                <a:schemeClr val="bg1"/>
              </a:solidFill>
            </a:endParaRPr>
          </a:p>
        </p:txBody>
      </p:sp>
      <p:sp>
        <p:nvSpPr>
          <p:cNvPr id="10" name="TextBox 9">
            <a:extLst>
              <a:ext uri="{FF2B5EF4-FFF2-40B4-BE49-F238E27FC236}">
                <a16:creationId xmlns:a16="http://schemas.microsoft.com/office/drawing/2014/main" id="{E7C9B9F8-EF71-9576-A235-8542131DF92F}"/>
              </a:ext>
            </a:extLst>
          </p:cNvPr>
          <p:cNvSpPr txBox="1"/>
          <p:nvPr/>
        </p:nvSpPr>
        <p:spPr>
          <a:xfrm>
            <a:off x="5152329" y="1474839"/>
            <a:ext cx="3554892" cy="5909310"/>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SUSPENSION PRESET CONTROL</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USING ÖHLINS ELECTRONIC SUSPENSION</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FOUR PRESET SETUPS; ALIGN WITH BATTERY MODE PRESETS:</a:t>
            </a:r>
          </a:p>
          <a:p>
            <a:pPr marL="742950" lvl="1" indent="-285750">
              <a:buFont typeface="Arial" panose="020B0604020202020204" pitchFamily="34" charset="0"/>
              <a:buChar char="•"/>
            </a:pPr>
            <a:r>
              <a:rPr lang="en-GB" sz="1400" dirty="0">
                <a:solidFill>
                  <a:schemeClr val="bg1"/>
                </a:solidFill>
              </a:rPr>
              <a:t>STANDARD/ECO – </a:t>
            </a:r>
          </a:p>
          <a:p>
            <a:pPr marL="1200150" lvl="2" indent="-285750">
              <a:buFont typeface="Arial" panose="020B0604020202020204" pitchFamily="34" charset="0"/>
              <a:buChar char="•"/>
            </a:pPr>
            <a:r>
              <a:rPr lang="en-GB" sz="1400" dirty="0">
                <a:solidFill>
                  <a:schemeClr val="bg1"/>
                </a:solidFill>
              </a:rPr>
              <a:t>SPORTBIKE FEEL</a:t>
            </a:r>
          </a:p>
          <a:p>
            <a:pPr marL="1200150" lvl="2" indent="-285750">
              <a:buFont typeface="Arial" panose="020B0604020202020204" pitchFamily="34" charset="0"/>
              <a:buChar char="•"/>
            </a:pPr>
            <a:r>
              <a:rPr lang="en-GB" sz="1400" dirty="0">
                <a:solidFill>
                  <a:schemeClr val="bg1"/>
                </a:solidFill>
              </a:rPr>
              <a:t>AGILE </a:t>
            </a:r>
          </a:p>
          <a:p>
            <a:pPr marL="1200150" lvl="2" indent="-285750">
              <a:buFont typeface="Arial" panose="020B0604020202020204" pitchFamily="34" charset="0"/>
              <a:buChar char="•"/>
            </a:pPr>
            <a:r>
              <a:rPr lang="en-GB" sz="1400" dirty="0">
                <a:solidFill>
                  <a:schemeClr val="bg1"/>
                </a:solidFill>
              </a:rPr>
              <a:t>ALLOWING SMOOTH RIDE</a:t>
            </a:r>
          </a:p>
          <a:p>
            <a:pPr marL="742950" lvl="1" indent="-285750">
              <a:buFont typeface="Arial" panose="020B0604020202020204" pitchFamily="34" charset="0"/>
              <a:buChar char="•"/>
            </a:pPr>
            <a:r>
              <a:rPr lang="en-GB" sz="1400" dirty="0">
                <a:solidFill>
                  <a:schemeClr val="bg1"/>
                </a:solidFill>
              </a:rPr>
              <a:t>OFF-ROAD – </a:t>
            </a:r>
          </a:p>
          <a:p>
            <a:pPr marL="1200150" lvl="2" indent="-285750">
              <a:buFont typeface="Arial" panose="020B0604020202020204" pitchFamily="34" charset="0"/>
              <a:buChar char="•"/>
            </a:pPr>
            <a:r>
              <a:rPr lang="en-GB" sz="1400" dirty="0">
                <a:solidFill>
                  <a:schemeClr val="bg1"/>
                </a:solidFill>
              </a:rPr>
              <a:t>DIRTBIKE FEEL</a:t>
            </a:r>
          </a:p>
          <a:p>
            <a:pPr marL="1200150" lvl="2" indent="-285750">
              <a:buFont typeface="Arial" panose="020B0604020202020204" pitchFamily="34" charset="0"/>
              <a:buChar char="•"/>
            </a:pPr>
            <a:r>
              <a:rPr lang="en-GB" sz="1400" dirty="0">
                <a:solidFill>
                  <a:schemeClr val="bg1"/>
                </a:solidFill>
              </a:rPr>
              <a:t>SOFTER SUSPENSION PRESET</a:t>
            </a:r>
          </a:p>
          <a:p>
            <a:pPr marL="1200150" lvl="2" indent="-285750">
              <a:buFont typeface="Arial" panose="020B0604020202020204" pitchFamily="34" charset="0"/>
              <a:buChar char="•"/>
            </a:pPr>
            <a:r>
              <a:rPr lang="en-GB" sz="1400" dirty="0">
                <a:solidFill>
                  <a:schemeClr val="bg1"/>
                </a:solidFill>
              </a:rPr>
              <a:t>TRAIL RIDING</a:t>
            </a:r>
          </a:p>
          <a:p>
            <a:pPr marL="742950" lvl="1" indent="-285750">
              <a:buFont typeface="Arial" panose="020B0604020202020204" pitchFamily="34" charset="0"/>
              <a:buChar char="•"/>
            </a:pPr>
            <a:r>
              <a:rPr lang="en-GB" sz="1400" dirty="0">
                <a:solidFill>
                  <a:schemeClr val="bg1"/>
                </a:solidFill>
              </a:rPr>
              <a:t>ALL-TERRAIN – </a:t>
            </a:r>
          </a:p>
          <a:p>
            <a:pPr marL="1200150" lvl="2" indent="-285750">
              <a:buFont typeface="Arial" panose="020B0604020202020204" pitchFamily="34" charset="0"/>
              <a:buChar char="•"/>
            </a:pPr>
            <a:r>
              <a:rPr lang="en-GB" sz="1400" dirty="0">
                <a:solidFill>
                  <a:schemeClr val="bg1"/>
                </a:solidFill>
              </a:rPr>
              <a:t>ENDURO STYLE FEEL</a:t>
            </a:r>
          </a:p>
          <a:p>
            <a:pPr marL="1200150" lvl="2" indent="-285750">
              <a:buFont typeface="Arial" panose="020B0604020202020204" pitchFamily="34" charset="0"/>
              <a:buChar char="•"/>
            </a:pPr>
            <a:r>
              <a:rPr lang="en-GB" sz="1400" dirty="0">
                <a:solidFill>
                  <a:schemeClr val="bg1"/>
                </a:solidFill>
              </a:rPr>
              <a:t>SOFTEST SUSPENSION PRESET</a:t>
            </a:r>
          </a:p>
          <a:p>
            <a:pPr marL="1200150" lvl="2" indent="-285750">
              <a:buFont typeface="Arial" panose="020B0604020202020204" pitchFamily="34" charset="0"/>
              <a:buChar char="•"/>
            </a:pPr>
            <a:r>
              <a:rPr lang="en-GB" sz="1400" dirty="0">
                <a:solidFill>
                  <a:schemeClr val="bg1"/>
                </a:solidFill>
              </a:rPr>
              <a:t>BEST FOR ABSORBING HIGH IMPACT</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endParaRPr lang="en-GB" sz="1400" dirty="0">
              <a:solidFill>
                <a:schemeClr val="bg1"/>
              </a:solidFill>
            </a:endParaRPr>
          </a:p>
        </p:txBody>
      </p:sp>
      <p:pic>
        <p:nvPicPr>
          <p:cNvPr id="11" name="Picture 10">
            <a:extLst>
              <a:ext uri="{FF2B5EF4-FFF2-40B4-BE49-F238E27FC236}">
                <a16:creationId xmlns:a16="http://schemas.microsoft.com/office/drawing/2014/main" id="{ADCE13E7-64C5-38D5-D403-0CE3E51FA47F}"/>
              </a:ext>
            </a:extLst>
          </p:cNvPr>
          <p:cNvPicPr>
            <a:picLocks noChangeAspect="1"/>
          </p:cNvPicPr>
          <p:nvPr/>
        </p:nvPicPr>
        <p:blipFill>
          <a:blip r:embed="rId4">
            <a:alphaModFix amt="85000"/>
            <a:extLst>
              <a:ext uri="{BEBA8EAE-BF5A-486C-A8C5-ECC9F3942E4B}">
                <a14:imgProps xmlns:a14="http://schemas.microsoft.com/office/drawing/2010/main">
                  <a14:imgLayer r:embed="rId5">
                    <a14:imgEffect>
                      <a14:sharpenSoften amount="25000"/>
                    </a14:imgEffect>
                    <a14:imgEffect>
                      <a14:brightnessContrast bright="20000" contrast="-20000"/>
                    </a14:imgEffect>
                  </a14:imgLayer>
                </a14:imgProps>
              </a:ext>
            </a:extLst>
          </a:blip>
          <a:srcRect l="46257" t="19836" r="1"/>
          <a:stretch>
            <a:fillRect/>
          </a:stretch>
        </p:blipFill>
        <p:spPr>
          <a:xfrm>
            <a:off x="8878668" y="2964810"/>
            <a:ext cx="2903355" cy="2885383"/>
          </a:xfrm>
          <a:prstGeom prst="rect">
            <a:avLst/>
          </a:prstGeom>
        </p:spPr>
      </p:pic>
    </p:spTree>
    <p:extLst>
      <p:ext uri="{BB962C8B-B14F-4D97-AF65-F5344CB8AC3E}">
        <p14:creationId xmlns:p14="http://schemas.microsoft.com/office/powerpoint/2010/main" val="3776453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BE16C0-637C-4773-590A-475EDE03B24E}"/>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3F77ADFA-5267-E434-A1ED-017F78D58D45}"/>
              </a:ext>
            </a:extLst>
          </p:cNvPr>
          <p:cNvPicPr>
            <a:picLocks noChangeAspect="1"/>
          </p:cNvPicPr>
          <p:nvPr/>
        </p:nvPicPr>
        <p:blipFill>
          <a:blip r:embed="rId2"/>
          <a:srcRect t="1434"/>
          <a:stretch>
            <a:fillRect/>
          </a:stretch>
        </p:blipFill>
        <p:spPr>
          <a:xfrm>
            <a:off x="216311" y="98323"/>
            <a:ext cx="11788876" cy="6676104"/>
          </a:xfrm>
          <a:prstGeom prst="rect">
            <a:avLst/>
          </a:prstGeom>
        </p:spPr>
      </p:pic>
      <p:pic>
        <p:nvPicPr>
          <p:cNvPr id="7" name="Picture 2">
            <a:extLst>
              <a:ext uri="{FF2B5EF4-FFF2-40B4-BE49-F238E27FC236}">
                <a16:creationId xmlns:a16="http://schemas.microsoft.com/office/drawing/2014/main" id="{EFE02E35-2868-FD06-7064-640108019F75}"/>
              </a:ext>
            </a:extLst>
          </p:cNvPr>
          <p:cNvPicPr>
            <a:picLocks noChangeAspect="1" noChangeArrowheads="1"/>
          </p:cNvPicPr>
          <p:nvPr/>
        </p:nvPicPr>
        <p:blipFill>
          <a:blip r:embed="rId3">
            <a:alphaModFix amt="85000"/>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346582" y="432621"/>
            <a:ext cx="9023560" cy="601570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32416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890CB4-DECF-7DD4-EE69-D536EDBD1D6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DA38B207-442E-C54B-1FAF-C33728A3FE2A}"/>
              </a:ext>
            </a:extLst>
          </p:cNvPr>
          <p:cNvPicPr>
            <a:picLocks noChangeAspect="1"/>
          </p:cNvPicPr>
          <p:nvPr/>
        </p:nvPicPr>
        <p:blipFill>
          <a:blip r:embed="rId2"/>
          <a:srcRect b="1305"/>
          <a:stretch>
            <a:fillRect/>
          </a:stretch>
        </p:blipFill>
        <p:spPr>
          <a:xfrm>
            <a:off x="167148" y="-1"/>
            <a:ext cx="11857703" cy="6744929"/>
          </a:xfrm>
          <a:prstGeom prst="rect">
            <a:avLst/>
          </a:prstGeom>
        </p:spPr>
      </p:pic>
      <p:sp>
        <p:nvSpPr>
          <p:cNvPr id="2" name="TextBox 1">
            <a:extLst>
              <a:ext uri="{FF2B5EF4-FFF2-40B4-BE49-F238E27FC236}">
                <a16:creationId xmlns:a16="http://schemas.microsoft.com/office/drawing/2014/main" id="{DE9D15C2-6285-16B4-443E-1A945681747E}"/>
              </a:ext>
            </a:extLst>
          </p:cNvPr>
          <p:cNvSpPr txBox="1"/>
          <p:nvPr/>
        </p:nvSpPr>
        <p:spPr>
          <a:xfrm>
            <a:off x="678426" y="619434"/>
            <a:ext cx="6037006" cy="369332"/>
          </a:xfrm>
          <a:prstGeom prst="rect">
            <a:avLst/>
          </a:prstGeom>
          <a:noFill/>
        </p:spPr>
        <p:txBody>
          <a:bodyPr wrap="square" rtlCol="0">
            <a:spAutoFit/>
          </a:bodyPr>
          <a:lstStyle/>
          <a:p>
            <a:r>
              <a:rPr lang="en-GB" dirty="0">
                <a:solidFill>
                  <a:schemeClr val="bg1"/>
                </a:solidFill>
              </a:rPr>
              <a:t>PATHFINDER (ADAPTIVE SUSPENSION SYSTEM)</a:t>
            </a:r>
          </a:p>
        </p:txBody>
      </p:sp>
      <p:pic>
        <p:nvPicPr>
          <p:cNvPr id="3" name="Picture 2">
            <a:extLst>
              <a:ext uri="{FF2B5EF4-FFF2-40B4-BE49-F238E27FC236}">
                <a16:creationId xmlns:a16="http://schemas.microsoft.com/office/drawing/2014/main" id="{B80E1D7D-3C07-D47F-0139-0FA52CAE443A}"/>
              </a:ext>
            </a:extLst>
          </p:cNvPr>
          <p:cNvPicPr>
            <a:picLocks noChangeAspect="1"/>
          </p:cNvPicPr>
          <p:nvPr/>
        </p:nvPicPr>
        <p:blipFill>
          <a:blip r:embed="rId3"/>
          <a:stretch>
            <a:fillRect/>
          </a:stretch>
        </p:blipFill>
        <p:spPr>
          <a:xfrm>
            <a:off x="7920009" y="388739"/>
            <a:ext cx="3883489" cy="5175953"/>
          </a:xfrm>
          <a:prstGeom prst="rect">
            <a:avLst/>
          </a:prstGeom>
          <a:ln>
            <a:noFill/>
          </a:ln>
        </p:spPr>
      </p:pic>
      <p:sp>
        <p:nvSpPr>
          <p:cNvPr id="7" name="TextBox 6">
            <a:extLst>
              <a:ext uri="{FF2B5EF4-FFF2-40B4-BE49-F238E27FC236}">
                <a16:creationId xmlns:a16="http://schemas.microsoft.com/office/drawing/2014/main" id="{2E9EC386-EC9E-B943-A97C-8D21F3C9947D}"/>
              </a:ext>
            </a:extLst>
          </p:cNvPr>
          <p:cNvSpPr txBox="1"/>
          <p:nvPr/>
        </p:nvSpPr>
        <p:spPr>
          <a:xfrm>
            <a:off x="1229032" y="1347019"/>
            <a:ext cx="4050891" cy="5109091"/>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CAMERA IMBEDDED IN HEADLIGHT CLUSTER</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USING LiDAR TECHNOLOGY TO READ TERRAIN AHEAD</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ECU READS AND ADJUSTS SUSPENSION STIFFNESS, COMPRESSION, AND REBOUND</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EACH SUSPENSION PRESET WILL ALLOW THE BIKE TO ADJUST IN A SET RANGE:</a:t>
            </a:r>
          </a:p>
          <a:p>
            <a:pPr marL="742950" lvl="1" indent="-285750">
              <a:buFont typeface="Arial" panose="020B0604020202020204" pitchFamily="34" charset="0"/>
              <a:buChar char="•"/>
            </a:pPr>
            <a:r>
              <a:rPr lang="en-GB" sz="1400" dirty="0">
                <a:solidFill>
                  <a:schemeClr val="bg1"/>
                </a:solidFill>
              </a:rPr>
              <a:t>ALL-TERRAIN MODE = MORE ADJUSTABILITY</a:t>
            </a:r>
          </a:p>
          <a:p>
            <a:pPr marL="742950" lvl="1" indent="-285750">
              <a:buFont typeface="Arial" panose="020B0604020202020204" pitchFamily="34" charset="0"/>
              <a:buChar char="•"/>
            </a:pPr>
            <a:r>
              <a:rPr lang="en-GB" sz="1400" dirty="0">
                <a:solidFill>
                  <a:schemeClr val="bg1"/>
                </a:solidFill>
              </a:rPr>
              <a:t>STANDARD MODE = LESS ADJUSTABILITY</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RIDER OPTIONS:</a:t>
            </a:r>
          </a:p>
          <a:p>
            <a:pPr marL="742950" lvl="1" indent="-285750">
              <a:buFont typeface="Arial" panose="020B0604020202020204" pitchFamily="34" charset="0"/>
              <a:buChar char="•"/>
            </a:pPr>
            <a:r>
              <a:rPr lang="en-GB" sz="1400" dirty="0">
                <a:solidFill>
                  <a:schemeClr val="bg1"/>
                </a:solidFill>
              </a:rPr>
              <a:t>CAN TOGGLE ACTIVE SUSPENSION SYSTEM ON/OFF ON THE GO</a:t>
            </a:r>
          </a:p>
          <a:p>
            <a:pPr lvl="1"/>
            <a:endParaRPr lang="en-GB" sz="1400" dirty="0">
              <a:solidFill>
                <a:schemeClr val="bg1"/>
              </a:solidFill>
            </a:endParaRPr>
          </a:p>
          <a:p>
            <a:pPr marL="742950" lvl="1" indent="-285750">
              <a:buFont typeface="Arial" panose="020B0604020202020204" pitchFamily="34" charset="0"/>
              <a:buChar char="•"/>
            </a:pPr>
            <a:r>
              <a:rPr lang="en-GB" sz="1400" dirty="0">
                <a:solidFill>
                  <a:schemeClr val="bg1"/>
                </a:solidFill>
              </a:rPr>
              <a:t>CAN SELECT MINIMUM AND MAXIMUM SUSPENSION ADJUSTMENT (WITHIN THE ALLOCATED PRESET RANGE)</a:t>
            </a:r>
          </a:p>
          <a:p>
            <a:pPr marL="285750" indent="-285750">
              <a:buFont typeface="Arial" panose="020B0604020202020204" pitchFamily="34" charset="0"/>
              <a:buChar char="•"/>
            </a:pPr>
            <a:endParaRPr lang="en-GB" dirty="0">
              <a:solidFill>
                <a:schemeClr val="bg1"/>
              </a:solidFill>
            </a:endParaRPr>
          </a:p>
        </p:txBody>
      </p:sp>
    </p:spTree>
    <p:extLst>
      <p:ext uri="{BB962C8B-B14F-4D97-AF65-F5344CB8AC3E}">
        <p14:creationId xmlns:p14="http://schemas.microsoft.com/office/powerpoint/2010/main" val="3999859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0B1C8-4E86-50C1-9A51-BEBC4CA155BC}"/>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F4673A16-B8A4-3A82-275F-2C2924286DA2}"/>
              </a:ext>
            </a:extLst>
          </p:cNvPr>
          <p:cNvPicPr>
            <a:picLocks noChangeAspect="1"/>
          </p:cNvPicPr>
          <p:nvPr/>
        </p:nvPicPr>
        <p:blipFill>
          <a:blip r:embed="rId2"/>
          <a:srcRect b="1305"/>
          <a:stretch>
            <a:fillRect/>
          </a:stretch>
        </p:blipFill>
        <p:spPr>
          <a:xfrm>
            <a:off x="167148" y="-1"/>
            <a:ext cx="11857703" cy="6744929"/>
          </a:xfrm>
          <a:prstGeom prst="rect">
            <a:avLst/>
          </a:prstGeom>
        </p:spPr>
      </p:pic>
      <p:sp>
        <p:nvSpPr>
          <p:cNvPr id="5" name="TextBox 4">
            <a:extLst>
              <a:ext uri="{FF2B5EF4-FFF2-40B4-BE49-F238E27FC236}">
                <a16:creationId xmlns:a16="http://schemas.microsoft.com/office/drawing/2014/main" id="{6A9FB9FA-0113-4638-6623-0CF23A1D9C03}"/>
              </a:ext>
            </a:extLst>
          </p:cNvPr>
          <p:cNvSpPr txBox="1"/>
          <p:nvPr/>
        </p:nvSpPr>
        <p:spPr>
          <a:xfrm>
            <a:off x="471948" y="521110"/>
            <a:ext cx="4866968" cy="369332"/>
          </a:xfrm>
          <a:prstGeom prst="rect">
            <a:avLst/>
          </a:prstGeom>
          <a:noFill/>
        </p:spPr>
        <p:txBody>
          <a:bodyPr wrap="square" rtlCol="0">
            <a:spAutoFit/>
          </a:bodyPr>
          <a:lstStyle/>
          <a:p>
            <a:r>
              <a:rPr lang="en-GB" dirty="0">
                <a:solidFill>
                  <a:schemeClr val="bg1"/>
                </a:solidFill>
              </a:rPr>
              <a:t>ARC TERRA UTILITY POD (TUPs)</a:t>
            </a:r>
          </a:p>
        </p:txBody>
      </p:sp>
      <p:pic>
        <p:nvPicPr>
          <p:cNvPr id="6" name="Picture 5">
            <a:extLst>
              <a:ext uri="{FF2B5EF4-FFF2-40B4-BE49-F238E27FC236}">
                <a16:creationId xmlns:a16="http://schemas.microsoft.com/office/drawing/2014/main" id="{D28EB3E4-6FF9-9EF9-CF17-6DA057B5D87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rcRect l="27790" t="17609" b="3567"/>
          <a:stretch>
            <a:fillRect/>
          </a:stretch>
        </p:blipFill>
        <p:spPr>
          <a:xfrm>
            <a:off x="6853084" y="383459"/>
            <a:ext cx="4866968" cy="3539614"/>
          </a:xfrm>
          <a:prstGeom prst="rect">
            <a:avLst/>
          </a:prstGeom>
        </p:spPr>
      </p:pic>
      <p:sp>
        <p:nvSpPr>
          <p:cNvPr id="3" name="TextBox 2">
            <a:extLst>
              <a:ext uri="{FF2B5EF4-FFF2-40B4-BE49-F238E27FC236}">
                <a16:creationId xmlns:a16="http://schemas.microsoft.com/office/drawing/2014/main" id="{64E2588E-B185-1216-6B46-156CDCEC715D}"/>
              </a:ext>
            </a:extLst>
          </p:cNvPr>
          <p:cNvSpPr txBox="1"/>
          <p:nvPr/>
        </p:nvSpPr>
        <p:spPr>
          <a:xfrm>
            <a:off x="471948" y="890442"/>
            <a:ext cx="3814917" cy="3323987"/>
          </a:xfrm>
          <a:prstGeom prst="rect">
            <a:avLst/>
          </a:prstGeom>
          <a:noFill/>
        </p:spPr>
        <p:txBody>
          <a:bodyPr wrap="square" rtlCol="0">
            <a:spAutoFit/>
          </a:bodyPr>
          <a:lstStyle/>
          <a:p>
            <a:pPr marL="285750" indent="-285750">
              <a:buFont typeface="Arial" panose="020B0604020202020204" pitchFamily="34" charset="0"/>
              <a:buChar char="•"/>
            </a:pPr>
            <a:r>
              <a:rPr lang="en-GB" sz="1400" dirty="0">
                <a:solidFill>
                  <a:schemeClr val="bg1"/>
                </a:solidFill>
              </a:rPr>
              <a:t>EXTRA STORAGE </a:t>
            </a:r>
            <a:r>
              <a:rPr lang="en-GB" sz="1100" dirty="0">
                <a:solidFill>
                  <a:schemeClr val="bg1"/>
                </a:solidFill>
              </a:rPr>
              <a:t>(OPTIONAL)</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THREE SECTIONS FOR BAGS – TWO SIDE PODS, ONE TANK BAG</a:t>
            </a:r>
          </a:p>
          <a:p>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CAN CHOOSE MAX CARRY WEIGHTS – 10Kg, 20Kg, AND 30Kg</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20L OR 30L STORAGE CAPACITY (1-2 DAYS LIGHT TRAVEL)</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PODS CAN BE DETATCHED EASILY WHEN REQUIRED</a:t>
            </a:r>
          </a:p>
          <a:p>
            <a:pPr marL="285750" indent="-285750">
              <a:buFont typeface="Arial" panose="020B0604020202020204" pitchFamily="34" charset="0"/>
              <a:buChar char="•"/>
            </a:pPr>
            <a:endParaRPr lang="en-GB" sz="1400" dirty="0">
              <a:solidFill>
                <a:schemeClr val="bg1"/>
              </a:solidFill>
            </a:endParaRPr>
          </a:p>
          <a:p>
            <a:pPr marL="285750" indent="-285750">
              <a:buFont typeface="Arial" panose="020B0604020202020204" pitchFamily="34" charset="0"/>
              <a:buChar char="•"/>
            </a:pPr>
            <a:r>
              <a:rPr lang="en-GB" sz="1400" dirty="0">
                <a:solidFill>
                  <a:schemeClr val="bg1"/>
                </a:solidFill>
              </a:rPr>
              <a:t>MOUNTED VIA PANNIER RACKS</a:t>
            </a:r>
          </a:p>
        </p:txBody>
      </p:sp>
      <p:pic>
        <p:nvPicPr>
          <p:cNvPr id="8" name="Picture 7">
            <a:extLst>
              <a:ext uri="{FF2B5EF4-FFF2-40B4-BE49-F238E27FC236}">
                <a16:creationId xmlns:a16="http://schemas.microsoft.com/office/drawing/2014/main" id="{6F77A3C5-A8CA-8175-7F6A-4C0FE05DAC7E}"/>
              </a:ext>
            </a:extLst>
          </p:cNvPr>
          <p:cNvPicPr>
            <a:picLocks noChangeAspect="1"/>
          </p:cNvPicPr>
          <p:nvPr/>
        </p:nvPicPr>
        <p:blipFill>
          <a:blip r:embed="rId5"/>
          <a:stretch>
            <a:fillRect/>
          </a:stretch>
        </p:blipFill>
        <p:spPr>
          <a:xfrm>
            <a:off x="7288144" y="4086051"/>
            <a:ext cx="3318314" cy="2206594"/>
          </a:xfrm>
          <a:prstGeom prst="rect">
            <a:avLst/>
          </a:prstGeom>
        </p:spPr>
      </p:pic>
    </p:spTree>
    <p:extLst>
      <p:ext uri="{BB962C8B-B14F-4D97-AF65-F5344CB8AC3E}">
        <p14:creationId xmlns:p14="http://schemas.microsoft.com/office/powerpoint/2010/main" val="42803154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96FA2-5F73-8D63-971B-8FC8701EFF9D}"/>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DEB857D-30FE-787F-8115-979C3C140312}"/>
              </a:ext>
            </a:extLst>
          </p:cNvPr>
          <p:cNvPicPr>
            <a:picLocks noChangeAspect="1"/>
          </p:cNvPicPr>
          <p:nvPr/>
        </p:nvPicPr>
        <p:blipFill>
          <a:blip r:embed="rId2"/>
          <a:srcRect t="1434"/>
          <a:stretch>
            <a:fillRect/>
          </a:stretch>
        </p:blipFill>
        <p:spPr>
          <a:xfrm>
            <a:off x="216311" y="98323"/>
            <a:ext cx="11788876" cy="6676104"/>
          </a:xfrm>
          <a:prstGeom prst="rect">
            <a:avLst/>
          </a:prstGeom>
        </p:spPr>
      </p:pic>
      <p:pic>
        <p:nvPicPr>
          <p:cNvPr id="3" name="Picture 2">
            <a:extLst>
              <a:ext uri="{FF2B5EF4-FFF2-40B4-BE49-F238E27FC236}">
                <a16:creationId xmlns:a16="http://schemas.microsoft.com/office/drawing/2014/main" id="{F75318B0-33C3-2CB2-CC1E-900CE59A3EAA}"/>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tretch>
            <a:fillRect/>
          </a:stretch>
        </p:blipFill>
        <p:spPr>
          <a:xfrm>
            <a:off x="368708" y="274003"/>
            <a:ext cx="9337679" cy="6225119"/>
          </a:xfrm>
          <a:prstGeom prst="rect">
            <a:avLst/>
          </a:prstGeom>
        </p:spPr>
      </p:pic>
    </p:spTree>
    <p:extLst>
      <p:ext uri="{BB962C8B-B14F-4D97-AF65-F5344CB8AC3E}">
        <p14:creationId xmlns:p14="http://schemas.microsoft.com/office/powerpoint/2010/main" val="40085964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9C45B-CD35-68F2-7C3D-5025BFF919C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4EC1890-638C-364A-5BE0-F99D86825242}"/>
              </a:ext>
            </a:extLst>
          </p:cNvPr>
          <p:cNvPicPr>
            <a:picLocks noChangeAspect="1"/>
          </p:cNvPicPr>
          <p:nvPr/>
        </p:nvPicPr>
        <p:blipFill>
          <a:blip r:embed="rId2"/>
          <a:srcRect b="1305"/>
          <a:stretch>
            <a:fillRect/>
          </a:stretch>
        </p:blipFill>
        <p:spPr>
          <a:xfrm>
            <a:off x="167148" y="-1"/>
            <a:ext cx="11857703" cy="6744929"/>
          </a:xfrm>
          <a:prstGeom prst="rect">
            <a:avLst/>
          </a:prstGeom>
        </p:spPr>
      </p:pic>
      <p:pic>
        <p:nvPicPr>
          <p:cNvPr id="5" name="Picture 4">
            <a:extLst>
              <a:ext uri="{FF2B5EF4-FFF2-40B4-BE49-F238E27FC236}">
                <a16:creationId xmlns:a16="http://schemas.microsoft.com/office/drawing/2014/main" id="{FB10A3CD-0EF9-ADCE-CE0B-5669E1F6C449}"/>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tretch>
            <a:fillRect/>
          </a:stretch>
        </p:blipFill>
        <p:spPr>
          <a:xfrm>
            <a:off x="367635" y="257176"/>
            <a:ext cx="4680937" cy="3086638"/>
          </a:xfrm>
          <a:prstGeom prst="rect">
            <a:avLst/>
          </a:prstGeom>
        </p:spPr>
      </p:pic>
      <p:pic>
        <p:nvPicPr>
          <p:cNvPr id="6" name="Picture 5">
            <a:extLst>
              <a:ext uri="{FF2B5EF4-FFF2-40B4-BE49-F238E27FC236}">
                <a16:creationId xmlns:a16="http://schemas.microsoft.com/office/drawing/2014/main" id="{5FE47F36-E924-0910-E021-8B4BCA9CC8B5}"/>
              </a:ext>
            </a:extLst>
          </p:cNvPr>
          <p:cNvPicPr>
            <a:picLocks noChangeAspect="1"/>
          </p:cNvPicPr>
          <p:nvPr/>
        </p:nvPicPr>
        <p:blipFill>
          <a:blip r:embed="rId5">
            <a:alphaModFix/>
            <a:extLst>
              <a:ext uri="{BEBA8EAE-BF5A-486C-A8C5-ECC9F3942E4B}">
                <a14:imgProps xmlns:a14="http://schemas.microsoft.com/office/drawing/2010/main">
                  <a14:imgLayer r:embed="rId6">
                    <a14:imgEffect>
                      <a14:sharpenSoften amount="25000"/>
                    </a14:imgEffect>
                    <a14:imgEffect>
                      <a14:brightnessContrast bright="-20000" contrast="-20000"/>
                    </a14:imgEffect>
                  </a14:imgLayer>
                </a14:imgProps>
              </a:ext>
            </a:extLst>
          </a:blip>
          <a:stretch>
            <a:fillRect/>
          </a:stretch>
        </p:blipFill>
        <p:spPr>
          <a:xfrm>
            <a:off x="5449567" y="181779"/>
            <a:ext cx="4810125" cy="3190684"/>
          </a:xfrm>
          <a:prstGeom prst="rect">
            <a:avLst/>
          </a:prstGeom>
        </p:spPr>
      </p:pic>
      <p:pic>
        <p:nvPicPr>
          <p:cNvPr id="8" name="Picture 7">
            <a:extLst>
              <a:ext uri="{FF2B5EF4-FFF2-40B4-BE49-F238E27FC236}">
                <a16:creationId xmlns:a16="http://schemas.microsoft.com/office/drawing/2014/main" id="{3A417500-4660-1073-F689-D7A1AED746A4}"/>
              </a:ext>
            </a:extLst>
          </p:cNvPr>
          <p:cNvPicPr>
            <a:picLocks noChangeAspect="1"/>
          </p:cNvPicPr>
          <p:nvPr/>
        </p:nvPicPr>
        <p:blipFill>
          <a:blip r:embed="rId7"/>
          <a:stretch>
            <a:fillRect/>
          </a:stretch>
        </p:blipFill>
        <p:spPr>
          <a:xfrm>
            <a:off x="419707" y="3438387"/>
            <a:ext cx="4576791" cy="3026882"/>
          </a:xfrm>
          <a:prstGeom prst="rect">
            <a:avLst/>
          </a:prstGeom>
        </p:spPr>
      </p:pic>
      <p:pic>
        <p:nvPicPr>
          <p:cNvPr id="9" name="Picture 8">
            <a:extLst>
              <a:ext uri="{FF2B5EF4-FFF2-40B4-BE49-F238E27FC236}">
                <a16:creationId xmlns:a16="http://schemas.microsoft.com/office/drawing/2014/main" id="{66CAE91C-FD85-4161-32C5-3CC7C0FFC1CC}"/>
              </a:ext>
            </a:extLst>
          </p:cNvPr>
          <p:cNvPicPr>
            <a:picLocks noChangeAspect="1"/>
          </p:cNvPicPr>
          <p:nvPr/>
        </p:nvPicPr>
        <p:blipFill>
          <a:blip r:embed="rId8">
            <a:alphaModFix amt="85000"/>
            <a:extLst>
              <a:ext uri="{BEBA8EAE-BF5A-486C-A8C5-ECC9F3942E4B}">
                <a14:imgProps xmlns:a14="http://schemas.microsoft.com/office/drawing/2010/main">
                  <a14:imgLayer r:embed="rId9">
                    <a14:imgEffect>
                      <a14:sharpenSoften amount="25000"/>
                    </a14:imgEffect>
                  </a14:imgLayer>
                </a14:imgProps>
              </a:ext>
            </a:extLst>
          </a:blip>
          <a:stretch>
            <a:fillRect/>
          </a:stretch>
        </p:blipFill>
        <p:spPr>
          <a:xfrm>
            <a:off x="5566233" y="3432129"/>
            <a:ext cx="4576792" cy="3033140"/>
          </a:xfrm>
          <a:prstGeom prst="rect">
            <a:avLst/>
          </a:prstGeom>
        </p:spPr>
      </p:pic>
    </p:spTree>
    <p:extLst>
      <p:ext uri="{BB962C8B-B14F-4D97-AF65-F5344CB8AC3E}">
        <p14:creationId xmlns:p14="http://schemas.microsoft.com/office/powerpoint/2010/main" val="1777448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396E94-914A-24FE-FC38-2042D4A62CC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B3261AEE-49A2-4F27-E06A-C963BB494614}"/>
              </a:ext>
            </a:extLst>
          </p:cNvPr>
          <p:cNvPicPr>
            <a:picLocks noChangeAspect="1"/>
          </p:cNvPicPr>
          <p:nvPr/>
        </p:nvPicPr>
        <p:blipFill>
          <a:blip r:embed="rId2"/>
          <a:srcRect b="1305"/>
          <a:stretch>
            <a:fillRect/>
          </a:stretch>
        </p:blipFill>
        <p:spPr>
          <a:xfrm>
            <a:off x="167148" y="-1"/>
            <a:ext cx="11857703" cy="6744929"/>
          </a:xfrm>
          <a:prstGeom prst="rect">
            <a:avLst/>
          </a:prstGeom>
        </p:spPr>
      </p:pic>
      <p:pic>
        <p:nvPicPr>
          <p:cNvPr id="2" name="Picture 1">
            <a:extLst>
              <a:ext uri="{FF2B5EF4-FFF2-40B4-BE49-F238E27FC236}">
                <a16:creationId xmlns:a16="http://schemas.microsoft.com/office/drawing/2014/main" id="{B57068C2-D53A-C0BF-7AC3-150C1F538FA1}"/>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tretch>
            <a:fillRect/>
          </a:stretch>
        </p:blipFill>
        <p:spPr>
          <a:xfrm>
            <a:off x="381922" y="373626"/>
            <a:ext cx="4781550" cy="3200400"/>
          </a:xfrm>
          <a:prstGeom prst="rect">
            <a:avLst/>
          </a:prstGeom>
        </p:spPr>
      </p:pic>
      <p:pic>
        <p:nvPicPr>
          <p:cNvPr id="3" name="Picture 2">
            <a:extLst>
              <a:ext uri="{FF2B5EF4-FFF2-40B4-BE49-F238E27FC236}">
                <a16:creationId xmlns:a16="http://schemas.microsoft.com/office/drawing/2014/main" id="{D82EBDA1-9267-F914-2BD2-20E146F55C74}"/>
              </a:ext>
            </a:extLst>
          </p:cNvPr>
          <p:cNvPicPr>
            <a:picLocks noChangeAspect="1"/>
          </p:cNvPicPr>
          <p:nvPr/>
        </p:nvPicPr>
        <p:blipFill>
          <a:blip r:embed="rId5">
            <a:alphaModFix amt="85000"/>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tretch>
            <a:fillRect/>
          </a:stretch>
        </p:blipFill>
        <p:spPr>
          <a:xfrm>
            <a:off x="6179727" y="358934"/>
            <a:ext cx="4781550" cy="3185708"/>
          </a:xfrm>
          <a:prstGeom prst="rect">
            <a:avLst/>
          </a:prstGeom>
        </p:spPr>
      </p:pic>
      <p:pic>
        <p:nvPicPr>
          <p:cNvPr id="7" name="Picture 6">
            <a:extLst>
              <a:ext uri="{FF2B5EF4-FFF2-40B4-BE49-F238E27FC236}">
                <a16:creationId xmlns:a16="http://schemas.microsoft.com/office/drawing/2014/main" id="{189D7B16-0DDA-6F07-2504-A16F4F362601}"/>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brightnessContrast contrast="-20000"/>
                    </a14:imgEffect>
                  </a14:imgLayer>
                </a14:imgProps>
              </a:ext>
            </a:extLst>
          </a:blip>
          <a:stretch>
            <a:fillRect/>
          </a:stretch>
        </p:blipFill>
        <p:spPr>
          <a:xfrm>
            <a:off x="1139159" y="3699079"/>
            <a:ext cx="3267075" cy="2876550"/>
          </a:xfrm>
          <a:prstGeom prst="rect">
            <a:avLst/>
          </a:prstGeom>
        </p:spPr>
      </p:pic>
      <p:pic>
        <p:nvPicPr>
          <p:cNvPr id="10" name="Picture 9">
            <a:extLst>
              <a:ext uri="{FF2B5EF4-FFF2-40B4-BE49-F238E27FC236}">
                <a16:creationId xmlns:a16="http://schemas.microsoft.com/office/drawing/2014/main" id="{377BCA0A-F49D-52E6-9D68-234E1DE429D7}"/>
              </a:ext>
            </a:extLst>
          </p:cNvPr>
          <p:cNvPicPr>
            <a:picLocks noChangeAspect="1"/>
          </p:cNvPicPr>
          <p:nvPr/>
        </p:nvPicPr>
        <p:blipFill>
          <a:blip r:embed="rId9">
            <a:alphaModFix amt="85000"/>
            <a:extLst>
              <a:ext uri="{BEBA8EAE-BF5A-486C-A8C5-ECC9F3942E4B}">
                <a14:imgProps xmlns:a14="http://schemas.microsoft.com/office/drawing/2010/main">
                  <a14:imgLayer r:embed="rId10">
                    <a14:imgEffect>
                      <a14:sharpenSoften amount="25000"/>
                    </a14:imgEffect>
                    <a14:imgEffect>
                      <a14:brightnessContrast contrast="-20000"/>
                    </a14:imgEffect>
                  </a14:imgLayer>
                </a14:imgProps>
              </a:ext>
            </a:extLst>
          </a:blip>
          <a:stretch>
            <a:fillRect/>
          </a:stretch>
        </p:blipFill>
        <p:spPr>
          <a:xfrm>
            <a:off x="7151277" y="3660979"/>
            <a:ext cx="2838450" cy="2914650"/>
          </a:xfrm>
          <a:prstGeom prst="rect">
            <a:avLst/>
          </a:prstGeom>
        </p:spPr>
      </p:pic>
    </p:spTree>
    <p:extLst>
      <p:ext uri="{BB962C8B-B14F-4D97-AF65-F5344CB8AC3E}">
        <p14:creationId xmlns:p14="http://schemas.microsoft.com/office/powerpoint/2010/main" val="14274390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22BAC-71BC-3E83-5B6B-73379431FA96}"/>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6ED0D3B-0D7D-6BFA-256E-8C056ADD7FAD}"/>
              </a:ext>
            </a:extLst>
          </p:cNvPr>
          <p:cNvPicPr>
            <a:picLocks noChangeAspect="1"/>
          </p:cNvPicPr>
          <p:nvPr/>
        </p:nvPicPr>
        <p:blipFill>
          <a:blip r:embed="rId2"/>
          <a:srcRect b="1305"/>
          <a:stretch>
            <a:fillRect/>
          </a:stretch>
        </p:blipFill>
        <p:spPr>
          <a:xfrm>
            <a:off x="167148" y="-1"/>
            <a:ext cx="11857703" cy="6744929"/>
          </a:xfrm>
          <a:prstGeom prst="rect">
            <a:avLst/>
          </a:prstGeom>
        </p:spPr>
      </p:pic>
      <p:pic>
        <p:nvPicPr>
          <p:cNvPr id="5" name="Picture 4">
            <a:extLst>
              <a:ext uri="{FF2B5EF4-FFF2-40B4-BE49-F238E27FC236}">
                <a16:creationId xmlns:a16="http://schemas.microsoft.com/office/drawing/2014/main" id="{66D8C6EC-CE98-C94E-738D-87B4A19696D1}"/>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tretch>
            <a:fillRect/>
          </a:stretch>
        </p:blipFill>
        <p:spPr>
          <a:xfrm>
            <a:off x="1252998" y="351059"/>
            <a:ext cx="3899105" cy="2914866"/>
          </a:xfrm>
          <a:prstGeom prst="rect">
            <a:avLst/>
          </a:prstGeom>
        </p:spPr>
      </p:pic>
      <p:pic>
        <p:nvPicPr>
          <p:cNvPr id="6" name="Picture 5">
            <a:extLst>
              <a:ext uri="{FF2B5EF4-FFF2-40B4-BE49-F238E27FC236}">
                <a16:creationId xmlns:a16="http://schemas.microsoft.com/office/drawing/2014/main" id="{3C1010D9-D48E-2736-D712-F370E7423268}"/>
              </a:ext>
            </a:extLst>
          </p:cNvPr>
          <p:cNvPicPr>
            <a:picLocks noChangeAspect="1"/>
          </p:cNvPicPr>
          <p:nvPr/>
        </p:nvPicPr>
        <p:blipFill>
          <a:blip r:embed="rId5">
            <a:alphaModFix amt="85000"/>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tretch>
            <a:fillRect/>
          </a:stretch>
        </p:blipFill>
        <p:spPr>
          <a:xfrm>
            <a:off x="6343152" y="327029"/>
            <a:ext cx="2995509" cy="3045434"/>
          </a:xfrm>
          <a:prstGeom prst="rect">
            <a:avLst/>
          </a:prstGeom>
        </p:spPr>
      </p:pic>
      <p:pic>
        <p:nvPicPr>
          <p:cNvPr id="8" name="Picture 7">
            <a:extLst>
              <a:ext uri="{FF2B5EF4-FFF2-40B4-BE49-F238E27FC236}">
                <a16:creationId xmlns:a16="http://schemas.microsoft.com/office/drawing/2014/main" id="{12CF12A5-5415-1083-CC36-62469A00BA94}"/>
              </a:ext>
            </a:extLst>
          </p:cNvPr>
          <p:cNvPicPr>
            <a:picLocks noChangeAspect="1"/>
          </p:cNvPicPr>
          <p:nvPr/>
        </p:nvPicPr>
        <p:blipFill>
          <a:blip r:embed="rId7">
            <a:alphaModFix amt="85000"/>
            <a:extLst>
              <a:ext uri="{BEBA8EAE-BF5A-486C-A8C5-ECC9F3942E4B}">
                <a14:imgProps xmlns:a14="http://schemas.microsoft.com/office/drawing/2010/main">
                  <a14:imgLayer r:embed="rId8">
                    <a14:imgEffect>
                      <a14:sharpenSoften amount="25000"/>
                    </a14:imgEffect>
                    <a14:imgEffect>
                      <a14:brightnessContrast contrast="-20000"/>
                    </a14:imgEffect>
                  </a14:imgLayer>
                </a14:imgProps>
              </a:ext>
            </a:extLst>
          </a:blip>
          <a:stretch>
            <a:fillRect/>
          </a:stretch>
        </p:blipFill>
        <p:spPr>
          <a:xfrm>
            <a:off x="6343152" y="3521319"/>
            <a:ext cx="2995509" cy="2985622"/>
          </a:xfrm>
          <a:prstGeom prst="rect">
            <a:avLst/>
          </a:prstGeom>
        </p:spPr>
      </p:pic>
      <p:pic>
        <p:nvPicPr>
          <p:cNvPr id="9" name="Picture 8">
            <a:extLst>
              <a:ext uri="{FF2B5EF4-FFF2-40B4-BE49-F238E27FC236}">
                <a16:creationId xmlns:a16="http://schemas.microsoft.com/office/drawing/2014/main" id="{0C4C094F-02BF-2007-8354-BEA01B5A4394}"/>
              </a:ext>
            </a:extLst>
          </p:cNvPr>
          <p:cNvPicPr>
            <a:picLocks noChangeAspect="1"/>
          </p:cNvPicPr>
          <p:nvPr/>
        </p:nvPicPr>
        <p:blipFill>
          <a:blip r:embed="rId9"/>
          <a:stretch>
            <a:fillRect/>
          </a:stretch>
        </p:blipFill>
        <p:spPr>
          <a:xfrm>
            <a:off x="1709738" y="3512615"/>
            <a:ext cx="2985623" cy="2985623"/>
          </a:xfrm>
          <a:prstGeom prst="rect">
            <a:avLst/>
          </a:prstGeom>
        </p:spPr>
      </p:pic>
    </p:spTree>
    <p:extLst>
      <p:ext uri="{BB962C8B-B14F-4D97-AF65-F5344CB8AC3E}">
        <p14:creationId xmlns:p14="http://schemas.microsoft.com/office/powerpoint/2010/main" val="6283461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9091C4-BAB4-F7DB-C7F4-A9280AE6A60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C6DFAFA9-5A8A-E29A-2FFB-FAAFE9B1D057}"/>
              </a:ext>
            </a:extLst>
          </p:cNvPr>
          <p:cNvPicPr>
            <a:picLocks noChangeAspect="1"/>
          </p:cNvPicPr>
          <p:nvPr/>
        </p:nvPicPr>
        <p:blipFill>
          <a:blip r:embed="rId2"/>
          <a:srcRect b="1305"/>
          <a:stretch>
            <a:fillRect/>
          </a:stretch>
        </p:blipFill>
        <p:spPr>
          <a:xfrm>
            <a:off x="167148" y="-1"/>
            <a:ext cx="11857703" cy="6744929"/>
          </a:xfrm>
          <a:prstGeom prst="rect">
            <a:avLst/>
          </a:prstGeom>
        </p:spPr>
      </p:pic>
      <p:pic>
        <p:nvPicPr>
          <p:cNvPr id="5" name="Picture 4">
            <a:extLst>
              <a:ext uri="{FF2B5EF4-FFF2-40B4-BE49-F238E27FC236}">
                <a16:creationId xmlns:a16="http://schemas.microsoft.com/office/drawing/2014/main" id="{86B606E7-0516-F22E-A330-5EFD10BC511D}"/>
              </a:ext>
            </a:extLst>
          </p:cNvPr>
          <p:cNvPicPr>
            <a:picLocks noChangeAspect="1"/>
          </p:cNvPicPr>
          <p:nvPr/>
        </p:nvPicPr>
        <p:blipFill>
          <a:blip r:embed="rId3">
            <a:alphaModFix amt="85000"/>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Lst>
          </a:blip>
          <a:stretch>
            <a:fillRect/>
          </a:stretch>
        </p:blipFill>
        <p:spPr>
          <a:xfrm>
            <a:off x="729344" y="450545"/>
            <a:ext cx="4288970" cy="2807543"/>
          </a:xfrm>
          <a:prstGeom prst="rect">
            <a:avLst/>
          </a:prstGeom>
        </p:spPr>
      </p:pic>
      <p:pic>
        <p:nvPicPr>
          <p:cNvPr id="6" name="Picture 5">
            <a:extLst>
              <a:ext uri="{FF2B5EF4-FFF2-40B4-BE49-F238E27FC236}">
                <a16:creationId xmlns:a16="http://schemas.microsoft.com/office/drawing/2014/main" id="{DDD5C882-E775-47AE-CDF8-A088E9AF8F4F}"/>
              </a:ext>
            </a:extLst>
          </p:cNvPr>
          <p:cNvPicPr>
            <a:picLocks noChangeAspect="1"/>
          </p:cNvPicPr>
          <p:nvPr/>
        </p:nvPicPr>
        <p:blipFill>
          <a:blip r:embed="rId5">
            <a:alphaModFix amt="85000"/>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tretch>
            <a:fillRect/>
          </a:stretch>
        </p:blipFill>
        <p:spPr>
          <a:xfrm>
            <a:off x="7424782" y="374087"/>
            <a:ext cx="4288970" cy="2881212"/>
          </a:xfrm>
          <a:prstGeom prst="rect">
            <a:avLst/>
          </a:prstGeom>
        </p:spPr>
      </p:pic>
      <p:pic>
        <p:nvPicPr>
          <p:cNvPr id="2050" name="Picture 2">
            <a:extLst>
              <a:ext uri="{FF2B5EF4-FFF2-40B4-BE49-F238E27FC236}">
                <a16:creationId xmlns:a16="http://schemas.microsoft.com/office/drawing/2014/main" id="{7389315C-30CF-E98B-0E9A-69163238DD99}"/>
              </a:ext>
            </a:extLst>
          </p:cNvPr>
          <p:cNvPicPr>
            <a:picLocks noChangeAspect="1" noChangeArrowheads="1"/>
          </p:cNvPicPr>
          <p:nvPr/>
        </p:nvPicPr>
        <p:blipFill>
          <a:blip r:embed="rId7">
            <a:alphaModFix amt="85000"/>
            <a:extLst>
              <a:ext uri="{BEBA8EAE-BF5A-486C-A8C5-ECC9F3942E4B}">
                <a14:imgProps xmlns:a14="http://schemas.microsoft.com/office/drawing/2010/main">
                  <a14:imgLayer r:embed="rId8">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3989453" y="3528091"/>
            <a:ext cx="4213094" cy="2797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0595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CAE879-0CC4-62CD-B0B0-AD8D4D0CB631}"/>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811CEA05-5C7E-B309-A299-270BE4311F95}"/>
              </a:ext>
            </a:extLst>
          </p:cNvPr>
          <p:cNvPicPr>
            <a:picLocks noChangeAspect="1"/>
          </p:cNvPicPr>
          <p:nvPr/>
        </p:nvPicPr>
        <p:blipFill>
          <a:blip r:embed="rId2"/>
          <a:srcRect b="1305"/>
          <a:stretch>
            <a:fillRect/>
          </a:stretch>
        </p:blipFill>
        <p:spPr>
          <a:xfrm>
            <a:off x="167148" y="-1"/>
            <a:ext cx="11857703" cy="6744929"/>
          </a:xfrm>
          <a:prstGeom prst="rect">
            <a:avLst/>
          </a:prstGeom>
        </p:spPr>
      </p:pic>
      <p:pic>
        <p:nvPicPr>
          <p:cNvPr id="2" name="Picture 1">
            <a:extLst>
              <a:ext uri="{FF2B5EF4-FFF2-40B4-BE49-F238E27FC236}">
                <a16:creationId xmlns:a16="http://schemas.microsoft.com/office/drawing/2014/main" id="{119073FC-CA94-78E5-E674-1AB6845DEC32}"/>
              </a:ext>
            </a:extLst>
          </p:cNvPr>
          <p:cNvPicPr>
            <a:picLocks noChangeAspect="1"/>
          </p:cNvPicPr>
          <p:nvPr/>
        </p:nvPicPr>
        <p:blipFill>
          <a:blip r:embed="rId3"/>
          <a:stretch>
            <a:fillRect/>
          </a:stretch>
        </p:blipFill>
        <p:spPr>
          <a:xfrm>
            <a:off x="2501695" y="323851"/>
            <a:ext cx="7188609" cy="4735354"/>
          </a:xfrm>
          <a:prstGeom prst="rect">
            <a:avLst/>
          </a:prstGeom>
        </p:spPr>
      </p:pic>
      <p:sp>
        <p:nvSpPr>
          <p:cNvPr id="3" name="TextBox 2">
            <a:extLst>
              <a:ext uri="{FF2B5EF4-FFF2-40B4-BE49-F238E27FC236}">
                <a16:creationId xmlns:a16="http://schemas.microsoft.com/office/drawing/2014/main" id="{D304F1DC-950F-14C1-6D01-4DEED7364675}"/>
              </a:ext>
            </a:extLst>
          </p:cNvPr>
          <p:cNvSpPr txBox="1"/>
          <p:nvPr/>
        </p:nvSpPr>
        <p:spPr>
          <a:xfrm>
            <a:off x="2979174" y="5329084"/>
            <a:ext cx="6430297" cy="307777"/>
          </a:xfrm>
          <a:prstGeom prst="rect">
            <a:avLst/>
          </a:prstGeom>
          <a:noFill/>
        </p:spPr>
        <p:txBody>
          <a:bodyPr wrap="square" rtlCol="0">
            <a:spAutoFit/>
          </a:bodyPr>
          <a:lstStyle/>
          <a:p>
            <a:pPr algn="ctr"/>
            <a:r>
              <a:rPr lang="en-GB" sz="1400" dirty="0">
                <a:solidFill>
                  <a:schemeClr val="bg1"/>
                </a:solidFill>
              </a:rPr>
              <a:t>THANK YOU FOR LISTENING</a:t>
            </a:r>
          </a:p>
        </p:txBody>
      </p:sp>
    </p:spTree>
    <p:extLst>
      <p:ext uri="{BB962C8B-B14F-4D97-AF65-F5344CB8AC3E}">
        <p14:creationId xmlns:p14="http://schemas.microsoft.com/office/powerpoint/2010/main" val="421692013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B194E3724554D48ADDEE802D297E1A1" ma:contentTypeVersion="10" ma:contentTypeDescription="Create a new document." ma:contentTypeScope="" ma:versionID="19a1efaac41bbe442a45ada4a63af269">
  <xsd:schema xmlns:xsd="http://www.w3.org/2001/XMLSchema" xmlns:xs="http://www.w3.org/2001/XMLSchema" xmlns:p="http://schemas.microsoft.com/office/2006/metadata/properties" xmlns:ns2="bd675d3a-0c94-4afd-9f84-5e1bf9313cb3" xmlns:ns3="65022e0b-ebf6-4c8b-8542-3ae03b2491af" targetNamespace="http://schemas.microsoft.com/office/2006/metadata/properties" ma:root="true" ma:fieldsID="da7bd5acbcbe9a80d414891f3f5f94a9" ns2:_="" ns3:_="">
    <xsd:import namespace="bd675d3a-0c94-4afd-9f84-5e1bf9313cb3"/>
    <xsd:import namespace="65022e0b-ebf6-4c8b-8542-3ae03b2491a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675d3a-0c94-4afd-9f84-5e1bf9313c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5022e0b-ebf6-4c8b-8542-3ae03b2491a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4868ef83-8dd2-4ddb-862a-1acf3bc43c7c}" ma:internalName="TaxCatchAll" ma:showField="CatchAllData" ma:web="65022e0b-ebf6-4c8b-8542-3ae03b249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d675d3a-0c94-4afd-9f84-5e1bf9313cb3">
      <Terms xmlns="http://schemas.microsoft.com/office/infopath/2007/PartnerControls"/>
    </lcf76f155ced4ddcb4097134ff3c332f>
    <TaxCatchAll xmlns="65022e0b-ebf6-4c8b-8542-3ae03b2491af" xsi:nil="true"/>
  </documentManagement>
</p:properties>
</file>

<file path=customXml/itemProps1.xml><?xml version="1.0" encoding="utf-8"?>
<ds:datastoreItem xmlns:ds="http://schemas.openxmlformats.org/officeDocument/2006/customXml" ds:itemID="{78EB5732-9333-4575-8036-3F1D8806AAE7}"/>
</file>

<file path=customXml/itemProps2.xml><?xml version="1.0" encoding="utf-8"?>
<ds:datastoreItem xmlns:ds="http://schemas.openxmlformats.org/officeDocument/2006/customXml" ds:itemID="{0F484896-23C2-4190-8327-263A7FCEC4FD}"/>
</file>

<file path=customXml/itemProps3.xml><?xml version="1.0" encoding="utf-8"?>
<ds:datastoreItem xmlns:ds="http://schemas.openxmlformats.org/officeDocument/2006/customXml" ds:itemID="{20605359-98FC-4E52-A24D-0473F569B6A8}"/>
</file>

<file path=docProps/app.xml><?xml version="1.0" encoding="utf-8"?>
<Properties xmlns="http://schemas.openxmlformats.org/officeDocument/2006/extended-properties" xmlns:vt="http://schemas.openxmlformats.org/officeDocument/2006/docPropsVTypes">
  <TotalTime>24</TotalTime>
  <Words>1633</Words>
  <Application>Microsoft Office PowerPoint</Application>
  <PresentationFormat>Widescreen</PresentationFormat>
  <Paragraphs>252</Paragraphs>
  <Slides>30</Slides>
  <Notes>4</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PowerPoint Presentation</vt:lpstr>
      <vt:lpstr>/</vt:lpstr>
      <vt:lpstr>PowerPoint Presentation</vt:lpstr>
      <vt:lpstr>DESIGN CONCEPT</vt:lpstr>
      <vt:lpstr>AERODYNAMICS</vt:lpstr>
      <vt:lpstr>AERODYNAMICS</vt:lpstr>
      <vt:lpstr>PowerPoint Presentation</vt:lpstr>
      <vt:lpstr>BATTERY</vt:lpstr>
      <vt:lpstr>MODULAR BATTERY DESIGN </vt:lpstr>
      <vt:lpstr>BATTERY COOLING</vt:lpstr>
      <vt:lpstr>THE MOTOR AND INVERTER</vt:lpstr>
      <vt:lpstr>PowerPoint Presentation</vt:lpstr>
      <vt:lpstr>RIDER DISPLAY</vt:lpstr>
      <vt:lpstr>ARC APEX MOBILE</vt:lpstr>
      <vt:lpstr>ARC ONE MAKE RACE SERIES – ARC APEX CUP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Aaron Lilly (2314260)</dc:creator>
  <cp:lastModifiedBy>Aaron Lilly (2314260)</cp:lastModifiedBy>
  <cp:revision>2</cp:revision>
  <dcterms:created xsi:type="dcterms:W3CDTF">2026-03-08T13:32:28Z</dcterms:created>
  <dcterms:modified xsi:type="dcterms:W3CDTF">2026-03-15T17:00:32Z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0x0101008B194E3724554D48ADDEE802D297E1A1</vt:lpwstr>
  </property>
</Properties>
</file>