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theme/theme4.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5.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6.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2" r:id="rId2"/>
    <p:sldMasterId id="2147483666" r:id="rId3"/>
    <p:sldMasterId id="2147483678" r:id="rId4"/>
    <p:sldMasterId id="2147483682" r:id="rId5"/>
    <p:sldMasterId id="2147483707" r:id="rId6"/>
    <p:sldMasterId id="2147483720" r:id="rId7"/>
  </p:sldMasterIdLst>
  <p:notesMasterIdLst>
    <p:notesMasterId r:id="rId35"/>
  </p:notesMasterIdLst>
  <p:sldIdLst>
    <p:sldId id="349" r:id="rId8"/>
    <p:sldId id="455" r:id="rId9"/>
    <p:sldId id="474" r:id="rId10"/>
    <p:sldId id="472" r:id="rId11"/>
    <p:sldId id="289" r:id="rId12"/>
    <p:sldId id="290" r:id="rId13"/>
    <p:sldId id="745" r:id="rId14"/>
    <p:sldId id="476" r:id="rId15"/>
    <p:sldId id="539" r:id="rId16"/>
    <p:sldId id="675" r:id="rId17"/>
    <p:sldId id="644" r:id="rId18"/>
    <p:sldId id="645" r:id="rId19"/>
    <p:sldId id="727" r:id="rId20"/>
    <p:sldId id="742" r:id="rId21"/>
    <p:sldId id="648" r:id="rId22"/>
    <p:sldId id="743" r:id="rId23"/>
    <p:sldId id="733" r:id="rId24"/>
    <p:sldId id="263" r:id="rId25"/>
    <p:sldId id="267" r:id="rId26"/>
    <p:sldId id="702" r:id="rId27"/>
    <p:sldId id="703" r:id="rId28"/>
    <p:sldId id="694" r:id="rId29"/>
    <p:sldId id="712" r:id="rId30"/>
    <p:sldId id="721" r:id="rId31"/>
    <p:sldId id="275" r:id="rId32"/>
    <p:sldId id="477" r:id="rId33"/>
    <p:sldId id="324"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1BDFC9F-1D85-4944-A3F8-647C847D0D54}" v="23" dt="2023-11-10T12:26:06.8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1288" autoAdjust="0"/>
  </p:normalViewPr>
  <p:slideViewPr>
    <p:cSldViewPr snapToGrid="0">
      <p:cViewPr varScale="1">
        <p:scale>
          <a:sx n="78" d="100"/>
          <a:sy n="78" d="100"/>
        </p:scale>
        <p:origin x="187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tableStyles" Target="tableStyles.xml"/><Relationship Id="rId21" Type="http://schemas.openxmlformats.org/officeDocument/2006/relationships/slide" Target="slides/slide14.xml"/><Relationship Id="rId34" Type="http://schemas.openxmlformats.org/officeDocument/2006/relationships/slide" Target="slides/slide27.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notesMaster" Target="notesMasters/notesMaster1.xml"/><Relationship Id="rId8" Type="http://schemas.openxmlformats.org/officeDocument/2006/relationships/slide" Target="slides/slide1.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hryn Roberts" userId="2a6d605b-2b21-4ebe-bf92-690f56d7b04a" providerId="ADAL" clId="{C1BDFC9F-1D85-4944-A3F8-647C847D0D54}"/>
    <pc:docChg chg="undo custSel addSld delSld modSld sldOrd">
      <pc:chgData name="Kathryn Roberts" userId="2a6d605b-2b21-4ebe-bf92-690f56d7b04a" providerId="ADAL" clId="{C1BDFC9F-1D85-4944-A3F8-647C847D0D54}" dt="2023-11-10T12:32:00.191" v="751" actId="2696"/>
      <pc:docMkLst>
        <pc:docMk/>
      </pc:docMkLst>
      <pc:sldChg chg="add del">
        <pc:chgData name="Kathryn Roberts" userId="2a6d605b-2b21-4ebe-bf92-690f56d7b04a" providerId="ADAL" clId="{C1BDFC9F-1D85-4944-A3F8-647C847D0D54}" dt="2023-11-10T12:22:51.696" v="229" actId="2696"/>
        <pc:sldMkLst>
          <pc:docMk/>
          <pc:sldMk cId="3005325453" sldId="258"/>
        </pc:sldMkLst>
      </pc:sldChg>
      <pc:sldChg chg="add">
        <pc:chgData name="Kathryn Roberts" userId="2a6d605b-2b21-4ebe-bf92-690f56d7b04a" providerId="ADAL" clId="{C1BDFC9F-1D85-4944-A3F8-647C847D0D54}" dt="2023-11-10T12:05:26.667" v="36"/>
        <pc:sldMkLst>
          <pc:docMk/>
          <pc:sldMk cId="369909179" sldId="263"/>
        </pc:sldMkLst>
      </pc:sldChg>
      <pc:sldChg chg="delSp modSp add del setBg delDesignElem">
        <pc:chgData name="Kathryn Roberts" userId="2a6d605b-2b21-4ebe-bf92-690f56d7b04a" providerId="ADAL" clId="{C1BDFC9F-1D85-4944-A3F8-647C847D0D54}" dt="2023-11-10T12:22:31.794" v="225" actId="2696"/>
        <pc:sldMkLst>
          <pc:docMk/>
          <pc:sldMk cId="1740586871" sldId="264"/>
        </pc:sldMkLst>
        <pc:spChg chg="del">
          <ac:chgData name="Kathryn Roberts" userId="2a6d605b-2b21-4ebe-bf92-690f56d7b04a" providerId="ADAL" clId="{C1BDFC9F-1D85-4944-A3F8-647C847D0D54}" dt="2023-11-10T12:05:26.667" v="36"/>
          <ac:spMkLst>
            <pc:docMk/>
            <pc:sldMk cId="1740586871" sldId="264"/>
            <ac:spMk id="1031" creationId="{37C89E4B-3C9F-44B9-8B86-D9E3D112D8EC}"/>
          </ac:spMkLst>
        </pc:spChg>
        <pc:picChg chg="mod">
          <ac:chgData name="Kathryn Roberts" userId="2a6d605b-2b21-4ebe-bf92-690f56d7b04a" providerId="ADAL" clId="{C1BDFC9F-1D85-4944-A3F8-647C847D0D54}" dt="2023-11-10T12:21:48.385" v="213" actId="1076"/>
          <ac:picMkLst>
            <pc:docMk/>
            <pc:sldMk cId="1740586871" sldId="264"/>
            <ac:picMk id="1026" creationId="{00000000-0000-0000-0000-000000000000}"/>
          </ac:picMkLst>
        </pc:picChg>
        <pc:cxnChg chg="del">
          <ac:chgData name="Kathryn Roberts" userId="2a6d605b-2b21-4ebe-bf92-690f56d7b04a" providerId="ADAL" clId="{C1BDFC9F-1D85-4944-A3F8-647C847D0D54}" dt="2023-11-10T12:05:26.667" v="36"/>
          <ac:cxnSpMkLst>
            <pc:docMk/>
            <pc:sldMk cId="1740586871" sldId="264"/>
            <ac:cxnSpMk id="1033" creationId="{AA2EAA10-076F-46BD-8F0F-B9A2FB77A85C}"/>
          </ac:cxnSpMkLst>
        </pc:cxnChg>
        <pc:cxnChg chg="del">
          <ac:chgData name="Kathryn Roberts" userId="2a6d605b-2b21-4ebe-bf92-690f56d7b04a" providerId="ADAL" clId="{C1BDFC9F-1D85-4944-A3F8-647C847D0D54}" dt="2023-11-10T12:05:26.667" v="36"/>
          <ac:cxnSpMkLst>
            <pc:docMk/>
            <pc:sldMk cId="1740586871" sldId="264"/>
            <ac:cxnSpMk id="1035" creationId="{D891E407-403B-4764-86C9-33A56D3BCAA3}"/>
          </ac:cxnSpMkLst>
        </pc:cxnChg>
      </pc:sldChg>
      <pc:sldChg chg="add del">
        <pc:chgData name="Kathryn Roberts" userId="2a6d605b-2b21-4ebe-bf92-690f56d7b04a" providerId="ADAL" clId="{C1BDFC9F-1D85-4944-A3F8-647C847D0D54}" dt="2023-11-10T12:28:24.081" v="401" actId="2696"/>
        <pc:sldMkLst>
          <pc:docMk/>
          <pc:sldMk cId="4177456292" sldId="266"/>
        </pc:sldMkLst>
      </pc:sldChg>
      <pc:sldChg chg="addSp delSp modSp add mod modNotesTx">
        <pc:chgData name="Kathryn Roberts" userId="2a6d605b-2b21-4ebe-bf92-690f56d7b04a" providerId="ADAL" clId="{C1BDFC9F-1D85-4944-A3F8-647C847D0D54}" dt="2023-11-10T12:26:06.870" v="395" actId="1076"/>
        <pc:sldMkLst>
          <pc:docMk/>
          <pc:sldMk cId="1714761991" sldId="267"/>
        </pc:sldMkLst>
        <pc:spChg chg="mod">
          <ac:chgData name="Kathryn Roberts" userId="2a6d605b-2b21-4ebe-bf92-690f56d7b04a" providerId="ADAL" clId="{C1BDFC9F-1D85-4944-A3F8-647C847D0D54}" dt="2023-11-10T12:26:01.264" v="392" actId="1076"/>
          <ac:spMkLst>
            <pc:docMk/>
            <pc:sldMk cId="1714761991" sldId="267"/>
            <ac:spMk id="3" creationId="{5680029D-81BF-4472-9BC5-9A1061569580}"/>
          </ac:spMkLst>
        </pc:spChg>
        <pc:picChg chg="add del mod">
          <ac:chgData name="Kathryn Roberts" userId="2a6d605b-2b21-4ebe-bf92-690f56d7b04a" providerId="ADAL" clId="{C1BDFC9F-1D85-4944-A3F8-647C847D0D54}" dt="2023-11-10T12:26:01.999" v="393"/>
          <ac:picMkLst>
            <pc:docMk/>
            <pc:sldMk cId="1714761991" sldId="267"/>
            <ac:picMk id="1026" creationId="{4B507153-A86E-1063-52E8-00CF9B81B89C}"/>
          </ac:picMkLst>
        </pc:picChg>
        <pc:picChg chg="add mod">
          <ac:chgData name="Kathryn Roberts" userId="2a6d605b-2b21-4ebe-bf92-690f56d7b04a" providerId="ADAL" clId="{C1BDFC9F-1D85-4944-A3F8-647C847D0D54}" dt="2023-11-10T12:26:06.870" v="395" actId="1076"/>
          <ac:picMkLst>
            <pc:docMk/>
            <pc:sldMk cId="1714761991" sldId="267"/>
            <ac:picMk id="1028" creationId="{B4C3EB3D-C001-86BE-1841-BB4E087A2C96}"/>
          </ac:picMkLst>
        </pc:picChg>
      </pc:sldChg>
      <pc:sldChg chg="delSp add setBg delDesignElem">
        <pc:chgData name="Kathryn Roberts" userId="2a6d605b-2b21-4ebe-bf92-690f56d7b04a" providerId="ADAL" clId="{C1BDFC9F-1D85-4944-A3F8-647C847D0D54}" dt="2023-11-10T12:05:26.667" v="36"/>
        <pc:sldMkLst>
          <pc:docMk/>
          <pc:sldMk cId="86602255" sldId="275"/>
        </pc:sldMkLst>
        <pc:spChg chg="del">
          <ac:chgData name="Kathryn Roberts" userId="2a6d605b-2b21-4ebe-bf92-690f56d7b04a" providerId="ADAL" clId="{C1BDFC9F-1D85-4944-A3F8-647C847D0D54}" dt="2023-11-10T12:05:26.667" v="36"/>
          <ac:spMkLst>
            <pc:docMk/>
            <pc:sldMk cId="86602255" sldId="275"/>
            <ac:spMk id="23" creationId="{100EDD19-6802-4EC3-95CE-CFFAB042CFD6}"/>
          </ac:spMkLst>
        </pc:spChg>
        <pc:spChg chg="del">
          <ac:chgData name="Kathryn Roberts" userId="2a6d605b-2b21-4ebe-bf92-690f56d7b04a" providerId="ADAL" clId="{C1BDFC9F-1D85-4944-A3F8-647C847D0D54}" dt="2023-11-10T12:05:26.667" v="36"/>
          <ac:spMkLst>
            <pc:docMk/>
            <pc:sldMk cId="86602255" sldId="275"/>
            <ac:spMk id="25" creationId="{DB17E863-922E-4C26-BD64-E8FD41D28661}"/>
          </ac:spMkLst>
        </pc:spChg>
      </pc:sldChg>
      <pc:sldChg chg="addSp delSp modSp mod">
        <pc:chgData name="Kathryn Roberts" userId="2a6d605b-2b21-4ebe-bf92-690f56d7b04a" providerId="ADAL" clId="{C1BDFC9F-1D85-4944-A3F8-647C847D0D54}" dt="2023-11-10T11:21:49.518" v="29" actId="34818"/>
        <pc:sldMkLst>
          <pc:docMk/>
          <pc:sldMk cId="2570466081" sldId="289"/>
        </pc:sldMkLst>
        <pc:picChg chg="add del mod">
          <ac:chgData name="Kathryn Roberts" userId="2a6d605b-2b21-4ebe-bf92-690f56d7b04a" providerId="ADAL" clId="{C1BDFC9F-1D85-4944-A3F8-647C847D0D54}" dt="2023-11-10T11:21:49.518" v="29" actId="34818"/>
          <ac:picMkLst>
            <pc:docMk/>
            <pc:sldMk cId="2570466081" sldId="289"/>
            <ac:picMk id="6" creationId="{3CC24FAE-5FBC-6678-08F3-FC712F516FC7}"/>
          </ac:picMkLst>
        </pc:picChg>
      </pc:sldChg>
      <pc:sldChg chg="addSp delSp modSp mod">
        <pc:chgData name="Kathryn Roberts" userId="2a6d605b-2b21-4ebe-bf92-690f56d7b04a" providerId="ADAL" clId="{C1BDFC9F-1D85-4944-A3F8-647C847D0D54}" dt="2023-11-10T11:21:49.518" v="29" actId="34818"/>
        <pc:sldMkLst>
          <pc:docMk/>
          <pc:sldMk cId="376029582" sldId="290"/>
        </pc:sldMkLst>
        <pc:picChg chg="add del mod">
          <ac:chgData name="Kathryn Roberts" userId="2a6d605b-2b21-4ebe-bf92-690f56d7b04a" providerId="ADAL" clId="{C1BDFC9F-1D85-4944-A3F8-647C847D0D54}" dt="2023-11-10T11:21:49.518" v="29" actId="34818"/>
          <ac:picMkLst>
            <pc:docMk/>
            <pc:sldMk cId="376029582" sldId="290"/>
            <ac:picMk id="3" creationId="{9669A498-B5CF-72B1-8081-3A2EC28FF02B}"/>
          </ac:picMkLst>
        </pc:picChg>
      </pc:sldChg>
      <pc:sldChg chg="addSp delSp modSp mod">
        <pc:chgData name="Kathryn Roberts" userId="2a6d605b-2b21-4ebe-bf92-690f56d7b04a" providerId="ADAL" clId="{C1BDFC9F-1D85-4944-A3F8-647C847D0D54}" dt="2023-11-10T11:21:49.518" v="29" actId="34818"/>
        <pc:sldMkLst>
          <pc:docMk/>
          <pc:sldMk cId="1555249484" sldId="324"/>
        </pc:sldMkLst>
        <pc:picChg chg="add del mod">
          <ac:chgData name="Kathryn Roberts" userId="2a6d605b-2b21-4ebe-bf92-690f56d7b04a" providerId="ADAL" clId="{C1BDFC9F-1D85-4944-A3F8-647C847D0D54}" dt="2023-11-10T11:21:49.518" v="29" actId="34818"/>
          <ac:picMkLst>
            <pc:docMk/>
            <pc:sldMk cId="1555249484" sldId="324"/>
            <ac:picMk id="3" creationId="{952D8160-24CC-9426-DCA9-B5828A57ED0A}"/>
          </ac:picMkLst>
        </pc:picChg>
      </pc:sldChg>
      <pc:sldChg chg="addSp delSp modSp mod">
        <pc:chgData name="Kathryn Roberts" userId="2a6d605b-2b21-4ebe-bf92-690f56d7b04a" providerId="ADAL" clId="{C1BDFC9F-1D85-4944-A3F8-647C847D0D54}" dt="2023-11-10T11:21:49.518" v="29" actId="34818"/>
        <pc:sldMkLst>
          <pc:docMk/>
          <pc:sldMk cId="1997106823" sldId="349"/>
        </pc:sldMkLst>
        <pc:spChg chg="mod">
          <ac:chgData name="Kathryn Roberts" userId="2a6d605b-2b21-4ebe-bf92-690f56d7b04a" providerId="ADAL" clId="{C1BDFC9F-1D85-4944-A3F8-647C847D0D54}" dt="2023-11-10T11:16:03.795" v="1" actId="20577"/>
          <ac:spMkLst>
            <pc:docMk/>
            <pc:sldMk cId="1997106823" sldId="349"/>
            <ac:spMk id="6" creationId="{2DDBD4A8-0007-5EFA-628C-3A9FCA50BB6B}"/>
          </ac:spMkLst>
        </pc:spChg>
        <pc:picChg chg="add del mod">
          <ac:chgData name="Kathryn Roberts" userId="2a6d605b-2b21-4ebe-bf92-690f56d7b04a" providerId="ADAL" clId="{C1BDFC9F-1D85-4944-A3F8-647C847D0D54}" dt="2023-11-10T11:21:49.518" v="29" actId="34818"/>
          <ac:picMkLst>
            <pc:docMk/>
            <pc:sldMk cId="1997106823" sldId="349"/>
            <ac:picMk id="2" creationId="{81925B85-3ED8-D89C-68C7-BF76D8CB0C23}"/>
          </ac:picMkLst>
        </pc:picChg>
      </pc:sldChg>
      <pc:sldChg chg="add del">
        <pc:chgData name="Kathryn Roberts" userId="2a6d605b-2b21-4ebe-bf92-690f56d7b04a" providerId="ADAL" clId="{C1BDFC9F-1D85-4944-A3F8-647C847D0D54}" dt="2023-11-10T12:23:33.176" v="303" actId="2696"/>
        <pc:sldMkLst>
          <pc:docMk/>
          <pc:sldMk cId="2862099286" sldId="352"/>
        </pc:sldMkLst>
      </pc:sldChg>
      <pc:sldChg chg="addSp delSp modSp mod">
        <pc:chgData name="Kathryn Roberts" userId="2a6d605b-2b21-4ebe-bf92-690f56d7b04a" providerId="ADAL" clId="{C1BDFC9F-1D85-4944-A3F8-647C847D0D54}" dt="2023-11-10T11:21:49.518" v="29" actId="34818"/>
        <pc:sldMkLst>
          <pc:docMk/>
          <pc:sldMk cId="2562605439" sldId="455"/>
        </pc:sldMkLst>
        <pc:picChg chg="add del mod">
          <ac:chgData name="Kathryn Roberts" userId="2a6d605b-2b21-4ebe-bf92-690f56d7b04a" providerId="ADAL" clId="{C1BDFC9F-1D85-4944-A3F8-647C847D0D54}" dt="2023-11-10T11:21:49.518" v="29" actId="34818"/>
          <ac:picMkLst>
            <pc:docMk/>
            <pc:sldMk cId="2562605439" sldId="455"/>
            <ac:picMk id="3" creationId="{8F508373-F893-52E9-3EAA-10507278A536}"/>
          </ac:picMkLst>
        </pc:picChg>
      </pc:sldChg>
      <pc:sldChg chg="addSp delSp modSp del mod">
        <pc:chgData name="Kathryn Roberts" userId="2a6d605b-2b21-4ebe-bf92-690f56d7b04a" providerId="ADAL" clId="{C1BDFC9F-1D85-4944-A3F8-647C847D0D54}" dt="2023-11-10T12:28:35.977" v="404" actId="2696"/>
        <pc:sldMkLst>
          <pc:docMk/>
          <pc:sldMk cId="2609793423" sldId="469"/>
        </pc:sldMkLst>
        <pc:picChg chg="add del mod">
          <ac:chgData name="Kathryn Roberts" userId="2a6d605b-2b21-4ebe-bf92-690f56d7b04a" providerId="ADAL" clId="{C1BDFC9F-1D85-4944-A3F8-647C847D0D54}" dt="2023-11-10T11:21:49.518" v="29" actId="34818"/>
          <ac:picMkLst>
            <pc:docMk/>
            <pc:sldMk cId="2609793423" sldId="469"/>
            <ac:picMk id="2" creationId="{5F6555BC-9A81-502F-3F5E-0830FC46C273}"/>
          </ac:picMkLst>
        </pc:picChg>
      </pc:sldChg>
      <pc:sldChg chg="addSp delSp modSp mod">
        <pc:chgData name="Kathryn Roberts" userId="2a6d605b-2b21-4ebe-bf92-690f56d7b04a" providerId="ADAL" clId="{C1BDFC9F-1D85-4944-A3F8-647C847D0D54}" dt="2023-11-10T11:21:49.518" v="29" actId="34818"/>
        <pc:sldMkLst>
          <pc:docMk/>
          <pc:sldMk cId="2550806967" sldId="472"/>
        </pc:sldMkLst>
        <pc:picChg chg="add del mod">
          <ac:chgData name="Kathryn Roberts" userId="2a6d605b-2b21-4ebe-bf92-690f56d7b04a" providerId="ADAL" clId="{C1BDFC9F-1D85-4944-A3F8-647C847D0D54}" dt="2023-11-10T11:21:49.518" v="29" actId="34818"/>
          <ac:picMkLst>
            <pc:docMk/>
            <pc:sldMk cId="2550806967" sldId="472"/>
            <ac:picMk id="4" creationId="{72A0EC95-6FFE-1984-5C8C-B615CE70736D}"/>
          </ac:picMkLst>
        </pc:picChg>
      </pc:sldChg>
      <pc:sldChg chg="addSp delSp modSp mod">
        <pc:chgData name="Kathryn Roberts" userId="2a6d605b-2b21-4ebe-bf92-690f56d7b04a" providerId="ADAL" clId="{C1BDFC9F-1D85-4944-A3F8-647C847D0D54}" dt="2023-11-10T11:21:49.518" v="29" actId="34818"/>
        <pc:sldMkLst>
          <pc:docMk/>
          <pc:sldMk cId="326917912" sldId="474"/>
        </pc:sldMkLst>
        <pc:picChg chg="add del mod">
          <ac:chgData name="Kathryn Roberts" userId="2a6d605b-2b21-4ebe-bf92-690f56d7b04a" providerId="ADAL" clId="{C1BDFC9F-1D85-4944-A3F8-647C847D0D54}" dt="2023-11-10T11:21:49.518" v="29" actId="34818"/>
          <ac:picMkLst>
            <pc:docMk/>
            <pc:sldMk cId="326917912" sldId="474"/>
            <ac:picMk id="3" creationId="{97624CB6-A054-97ED-7FD3-D62876045BEC}"/>
          </ac:picMkLst>
        </pc:picChg>
      </pc:sldChg>
      <pc:sldChg chg="addSp delSp modSp del mod">
        <pc:chgData name="Kathryn Roberts" userId="2a6d605b-2b21-4ebe-bf92-690f56d7b04a" providerId="ADAL" clId="{C1BDFC9F-1D85-4944-A3F8-647C847D0D54}" dt="2023-11-10T12:28:32.472" v="403" actId="2696"/>
        <pc:sldMkLst>
          <pc:docMk/>
          <pc:sldMk cId="1476525346" sldId="475"/>
        </pc:sldMkLst>
        <pc:picChg chg="add del mod">
          <ac:chgData name="Kathryn Roberts" userId="2a6d605b-2b21-4ebe-bf92-690f56d7b04a" providerId="ADAL" clId="{C1BDFC9F-1D85-4944-A3F8-647C847D0D54}" dt="2023-11-10T11:21:49.518" v="29" actId="34818"/>
          <ac:picMkLst>
            <pc:docMk/>
            <pc:sldMk cId="1476525346" sldId="475"/>
            <ac:picMk id="2" creationId="{56EC0AAA-4D72-6D2D-A3E1-2FFABA5D1878}"/>
          </ac:picMkLst>
        </pc:picChg>
      </pc:sldChg>
      <pc:sldChg chg="addSp delSp modSp mod ord modClrScheme chgLayout modNotesTx">
        <pc:chgData name="Kathryn Roberts" userId="2a6d605b-2b21-4ebe-bf92-690f56d7b04a" providerId="ADAL" clId="{C1BDFC9F-1D85-4944-A3F8-647C847D0D54}" dt="2023-11-10T12:09:27.362" v="101" actId="20577"/>
        <pc:sldMkLst>
          <pc:docMk/>
          <pc:sldMk cId="2325135618" sldId="476"/>
        </pc:sldMkLst>
        <pc:spChg chg="add mod">
          <ac:chgData name="Kathryn Roberts" userId="2a6d605b-2b21-4ebe-bf92-690f56d7b04a" providerId="ADAL" clId="{C1BDFC9F-1D85-4944-A3F8-647C847D0D54}" dt="2023-11-10T11:18:59.675" v="27" actId="14100"/>
          <ac:spMkLst>
            <pc:docMk/>
            <pc:sldMk cId="2325135618" sldId="476"/>
            <ac:spMk id="2" creationId="{A0C92E6A-4345-6175-51AD-C8D618BDF400}"/>
          </ac:spMkLst>
        </pc:spChg>
        <pc:spChg chg="add del mod">
          <ac:chgData name="Kathryn Roberts" userId="2a6d605b-2b21-4ebe-bf92-690f56d7b04a" providerId="ADAL" clId="{C1BDFC9F-1D85-4944-A3F8-647C847D0D54}" dt="2023-11-10T12:09:08.158" v="46" actId="931"/>
          <ac:spMkLst>
            <pc:docMk/>
            <pc:sldMk cId="2325135618" sldId="476"/>
            <ac:spMk id="3" creationId="{DD2F3C2F-7251-F5B2-0010-FFD059C040BE}"/>
          </ac:spMkLst>
        </pc:spChg>
        <pc:spChg chg="add del mod">
          <ac:chgData name="Kathryn Roberts" userId="2a6d605b-2b21-4ebe-bf92-690f56d7b04a" providerId="ADAL" clId="{C1BDFC9F-1D85-4944-A3F8-647C847D0D54}" dt="2023-11-10T12:08:19.732" v="43" actId="478"/>
          <ac:spMkLst>
            <pc:docMk/>
            <pc:sldMk cId="2325135618" sldId="476"/>
            <ac:spMk id="18" creationId="{8FA08D44-FEF3-110D-64DC-47C53C634B8C}"/>
          </ac:spMkLst>
        </pc:spChg>
        <pc:picChg chg="add del mod">
          <ac:chgData name="Kathryn Roberts" userId="2a6d605b-2b21-4ebe-bf92-690f56d7b04a" providerId="ADAL" clId="{C1BDFC9F-1D85-4944-A3F8-647C847D0D54}" dt="2023-11-10T11:21:49.518" v="29" actId="34818"/>
          <ac:picMkLst>
            <pc:docMk/>
            <pc:sldMk cId="2325135618" sldId="476"/>
            <ac:picMk id="4" creationId="{848AC56E-C192-F909-AF1E-38FF39CFC580}"/>
          </ac:picMkLst>
        </pc:picChg>
        <pc:picChg chg="add del mod">
          <ac:chgData name="Kathryn Roberts" userId="2a6d605b-2b21-4ebe-bf92-690f56d7b04a" providerId="ADAL" clId="{C1BDFC9F-1D85-4944-A3F8-647C847D0D54}" dt="2023-11-10T12:08:20.926" v="45" actId="931"/>
          <ac:picMkLst>
            <pc:docMk/>
            <pc:sldMk cId="2325135618" sldId="476"/>
            <ac:picMk id="6" creationId="{D1CE1861-E3BC-8AD9-6030-74D21F56EDD5}"/>
          </ac:picMkLst>
        </pc:picChg>
        <pc:picChg chg="add del mod">
          <ac:chgData name="Kathryn Roberts" userId="2a6d605b-2b21-4ebe-bf92-690f56d7b04a" providerId="ADAL" clId="{C1BDFC9F-1D85-4944-A3F8-647C847D0D54}" dt="2023-11-10T12:08:20.926" v="45" actId="931"/>
          <ac:picMkLst>
            <pc:docMk/>
            <pc:sldMk cId="2325135618" sldId="476"/>
            <ac:picMk id="8" creationId="{00A46A02-A07D-0A0E-5552-A6F018EEB42F}"/>
          </ac:picMkLst>
        </pc:picChg>
        <pc:picChg chg="add del mod">
          <ac:chgData name="Kathryn Roberts" userId="2a6d605b-2b21-4ebe-bf92-690f56d7b04a" providerId="ADAL" clId="{C1BDFC9F-1D85-4944-A3F8-647C847D0D54}" dt="2023-11-10T12:08:20.926" v="45" actId="931"/>
          <ac:picMkLst>
            <pc:docMk/>
            <pc:sldMk cId="2325135618" sldId="476"/>
            <ac:picMk id="10" creationId="{ECD2A75A-821A-8D22-9102-DFC3FAA23F0D}"/>
          </ac:picMkLst>
        </pc:picChg>
        <pc:picChg chg="add del mod">
          <ac:chgData name="Kathryn Roberts" userId="2a6d605b-2b21-4ebe-bf92-690f56d7b04a" providerId="ADAL" clId="{C1BDFC9F-1D85-4944-A3F8-647C847D0D54}" dt="2023-11-10T12:08:20.926" v="45" actId="931"/>
          <ac:picMkLst>
            <pc:docMk/>
            <pc:sldMk cId="2325135618" sldId="476"/>
            <ac:picMk id="12" creationId="{F5F01BB1-4929-3070-D924-286A36706A8C}"/>
          </ac:picMkLst>
        </pc:picChg>
        <pc:picChg chg="add del mod">
          <ac:chgData name="Kathryn Roberts" userId="2a6d605b-2b21-4ebe-bf92-690f56d7b04a" providerId="ADAL" clId="{C1BDFC9F-1D85-4944-A3F8-647C847D0D54}" dt="2023-11-10T12:08:20.926" v="45" actId="931"/>
          <ac:picMkLst>
            <pc:docMk/>
            <pc:sldMk cId="2325135618" sldId="476"/>
            <ac:picMk id="14" creationId="{78E40267-6AB7-F779-3971-1D8286CBC394}"/>
          </ac:picMkLst>
        </pc:picChg>
        <pc:picChg chg="add del mod">
          <ac:chgData name="Kathryn Roberts" userId="2a6d605b-2b21-4ebe-bf92-690f56d7b04a" providerId="ADAL" clId="{C1BDFC9F-1D85-4944-A3F8-647C847D0D54}" dt="2023-11-10T12:08:20.926" v="45" actId="931"/>
          <ac:picMkLst>
            <pc:docMk/>
            <pc:sldMk cId="2325135618" sldId="476"/>
            <ac:picMk id="16" creationId="{5F1940A5-FF0E-172F-54D6-B500DAD90F33}"/>
          </ac:picMkLst>
        </pc:picChg>
        <pc:picChg chg="add mod">
          <ac:chgData name="Kathryn Roberts" userId="2a6d605b-2b21-4ebe-bf92-690f56d7b04a" providerId="ADAL" clId="{C1BDFC9F-1D85-4944-A3F8-647C847D0D54}" dt="2023-11-10T12:09:18.348" v="48" actId="1076"/>
          <ac:picMkLst>
            <pc:docMk/>
            <pc:sldMk cId="2325135618" sldId="476"/>
            <ac:picMk id="20" creationId="{5D007C70-768F-752A-6504-F7E182746C56}"/>
          </ac:picMkLst>
        </pc:picChg>
      </pc:sldChg>
      <pc:sldChg chg="addSp delSp modSp mod ord modClrScheme chgLayout modNotesTx">
        <pc:chgData name="Kathryn Roberts" userId="2a6d605b-2b21-4ebe-bf92-690f56d7b04a" providerId="ADAL" clId="{C1BDFC9F-1D85-4944-A3F8-647C847D0D54}" dt="2023-11-10T12:31:51.526" v="749"/>
        <pc:sldMkLst>
          <pc:docMk/>
          <pc:sldMk cId="881963967" sldId="477"/>
        </pc:sldMkLst>
        <pc:spChg chg="add mod">
          <ac:chgData name="Kathryn Roberts" userId="2a6d605b-2b21-4ebe-bf92-690f56d7b04a" providerId="ADAL" clId="{C1BDFC9F-1D85-4944-A3F8-647C847D0D54}" dt="2023-11-10T12:29:55.841" v="433"/>
          <ac:spMkLst>
            <pc:docMk/>
            <pc:sldMk cId="881963967" sldId="477"/>
            <ac:spMk id="3" creationId="{F55AA4CA-781C-588F-EAE2-1888DE38CC9C}"/>
          </ac:spMkLst>
        </pc:spChg>
        <pc:spChg chg="add mod">
          <ac:chgData name="Kathryn Roberts" userId="2a6d605b-2b21-4ebe-bf92-690f56d7b04a" providerId="ADAL" clId="{C1BDFC9F-1D85-4944-A3F8-647C847D0D54}" dt="2023-11-10T12:31:48.221" v="747" actId="5793"/>
          <ac:spMkLst>
            <pc:docMk/>
            <pc:sldMk cId="881963967" sldId="477"/>
            <ac:spMk id="4" creationId="{E2A3F7B9-910E-DA2B-9036-4BD51914E92A}"/>
          </ac:spMkLst>
        </pc:spChg>
        <pc:picChg chg="add del mod">
          <ac:chgData name="Kathryn Roberts" userId="2a6d605b-2b21-4ebe-bf92-690f56d7b04a" providerId="ADAL" clId="{C1BDFC9F-1D85-4944-A3F8-647C847D0D54}" dt="2023-11-10T11:21:49.518" v="29" actId="34818"/>
          <ac:picMkLst>
            <pc:docMk/>
            <pc:sldMk cId="881963967" sldId="477"/>
            <ac:picMk id="2" creationId="{7A720724-46F8-5BD9-BAD9-7EDCE7A97C0C}"/>
          </ac:picMkLst>
        </pc:picChg>
      </pc:sldChg>
      <pc:sldChg chg="addSp delSp modSp del mod">
        <pc:chgData name="Kathryn Roberts" userId="2a6d605b-2b21-4ebe-bf92-690f56d7b04a" providerId="ADAL" clId="{C1BDFC9F-1D85-4944-A3F8-647C847D0D54}" dt="2023-11-10T12:31:57.807" v="750" actId="2696"/>
        <pc:sldMkLst>
          <pc:docMk/>
          <pc:sldMk cId="2094186461" sldId="478"/>
        </pc:sldMkLst>
        <pc:picChg chg="add del mod">
          <ac:chgData name="Kathryn Roberts" userId="2a6d605b-2b21-4ebe-bf92-690f56d7b04a" providerId="ADAL" clId="{C1BDFC9F-1D85-4944-A3F8-647C847D0D54}" dt="2023-11-10T11:21:49.518" v="29" actId="34818"/>
          <ac:picMkLst>
            <pc:docMk/>
            <pc:sldMk cId="2094186461" sldId="478"/>
            <ac:picMk id="2" creationId="{80E457A9-FCAC-F071-4787-B5D3143BC303}"/>
          </ac:picMkLst>
        </pc:picChg>
      </pc:sldChg>
      <pc:sldChg chg="addSp delSp modSp del mod">
        <pc:chgData name="Kathryn Roberts" userId="2a6d605b-2b21-4ebe-bf92-690f56d7b04a" providerId="ADAL" clId="{C1BDFC9F-1D85-4944-A3F8-647C847D0D54}" dt="2023-11-10T12:32:00.191" v="751" actId="2696"/>
        <pc:sldMkLst>
          <pc:docMk/>
          <pc:sldMk cId="1015071726" sldId="479"/>
        </pc:sldMkLst>
        <pc:picChg chg="add del mod">
          <ac:chgData name="Kathryn Roberts" userId="2a6d605b-2b21-4ebe-bf92-690f56d7b04a" providerId="ADAL" clId="{C1BDFC9F-1D85-4944-A3F8-647C847D0D54}" dt="2023-11-10T11:21:49.518" v="29" actId="34818"/>
          <ac:picMkLst>
            <pc:docMk/>
            <pc:sldMk cId="1015071726" sldId="479"/>
            <ac:picMk id="2" creationId="{550FFA1C-5AF0-6B39-7AFD-39169F796401}"/>
          </ac:picMkLst>
        </pc:picChg>
      </pc:sldChg>
      <pc:sldChg chg="add ord">
        <pc:chgData name="Kathryn Roberts" userId="2a6d605b-2b21-4ebe-bf92-690f56d7b04a" providerId="ADAL" clId="{C1BDFC9F-1D85-4944-A3F8-647C847D0D54}" dt="2023-11-10T12:11:41.321" v="208"/>
        <pc:sldMkLst>
          <pc:docMk/>
          <pc:sldMk cId="3809323133" sldId="539"/>
        </pc:sldMkLst>
      </pc:sldChg>
      <pc:sldChg chg="add">
        <pc:chgData name="Kathryn Roberts" userId="2a6d605b-2b21-4ebe-bf92-690f56d7b04a" providerId="ADAL" clId="{C1BDFC9F-1D85-4944-A3F8-647C847D0D54}" dt="2023-11-10T12:05:26.667" v="36"/>
        <pc:sldMkLst>
          <pc:docMk/>
          <pc:sldMk cId="1788729324" sldId="644"/>
        </pc:sldMkLst>
      </pc:sldChg>
      <pc:sldChg chg="add">
        <pc:chgData name="Kathryn Roberts" userId="2a6d605b-2b21-4ebe-bf92-690f56d7b04a" providerId="ADAL" clId="{C1BDFC9F-1D85-4944-A3F8-647C847D0D54}" dt="2023-11-10T12:05:26.667" v="36"/>
        <pc:sldMkLst>
          <pc:docMk/>
          <pc:sldMk cId="1423601119" sldId="645"/>
        </pc:sldMkLst>
      </pc:sldChg>
      <pc:sldChg chg="addSp delSp modSp add setBg delDesignElem modNotesTx">
        <pc:chgData name="Kathryn Roberts" userId="2a6d605b-2b21-4ebe-bf92-690f56d7b04a" providerId="ADAL" clId="{C1BDFC9F-1D85-4944-A3F8-647C847D0D54}" dt="2023-11-10T12:22:37.452" v="226"/>
        <pc:sldMkLst>
          <pc:docMk/>
          <pc:sldMk cId="830917207" sldId="648"/>
        </pc:sldMkLst>
        <pc:picChg chg="add mod">
          <ac:chgData name="Kathryn Roberts" userId="2a6d605b-2b21-4ebe-bf92-690f56d7b04a" providerId="ADAL" clId="{C1BDFC9F-1D85-4944-A3F8-647C847D0D54}" dt="2023-11-10T12:22:05.119" v="219" actId="14100"/>
          <ac:picMkLst>
            <pc:docMk/>
            <pc:sldMk cId="830917207" sldId="648"/>
            <ac:picMk id="3" creationId="{12009A29-1C86-5665-8E03-E9BF01C96EC4}"/>
          </ac:picMkLst>
        </pc:picChg>
        <pc:picChg chg="add mod">
          <ac:chgData name="Kathryn Roberts" userId="2a6d605b-2b21-4ebe-bf92-690f56d7b04a" providerId="ADAL" clId="{C1BDFC9F-1D85-4944-A3F8-647C847D0D54}" dt="2023-11-10T12:22:23.895" v="224" actId="1076"/>
          <ac:picMkLst>
            <pc:docMk/>
            <pc:sldMk cId="830917207" sldId="648"/>
            <ac:picMk id="4" creationId="{2BB881CA-67FF-5E58-AC95-758FEEFDB2CD}"/>
          </ac:picMkLst>
        </pc:picChg>
        <pc:cxnChg chg="del">
          <ac:chgData name="Kathryn Roberts" userId="2a6d605b-2b21-4ebe-bf92-690f56d7b04a" providerId="ADAL" clId="{C1BDFC9F-1D85-4944-A3F8-647C847D0D54}" dt="2023-11-10T12:05:26.667" v="36"/>
          <ac:cxnSpMkLst>
            <pc:docMk/>
            <pc:sldMk cId="830917207" sldId="648"/>
            <ac:cxnSpMk id="9" creationId="{A7F400EE-A8A5-48AF-B4D6-291B52C6F0B0}"/>
          </ac:cxnSpMkLst>
        </pc:cxnChg>
      </pc:sldChg>
      <pc:sldChg chg="add ord">
        <pc:chgData name="Kathryn Roberts" userId="2a6d605b-2b21-4ebe-bf92-690f56d7b04a" providerId="ADAL" clId="{C1BDFC9F-1D85-4944-A3F8-647C847D0D54}" dt="2023-11-10T12:20:54.680" v="210"/>
        <pc:sldMkLst>
          <pc:docMk/>
          <pc:sldMk cId="1350717732" sldId="675"/>
        </pc:sldMkLst>
      </pc:sldChg>
      <pc:sldChg chg="add del">
        <pc:chgData name="Kathryn Roberts" userId="2a6d605b-2b21-4ebe-bf92-690f56d7b04a" providerId="ADAL" clId="{C1BDFC9F-1D85-4944-A3F8-647C847D0D54}" dt="2023-11-10T12:26:21.635" v="397" actId="2696"/>
        <pc:sldMkLst>
          <pc:docMk/>
          <pc:sldMk cId="2023254184" sldId="687"/>
        </pc:sldMkLst>
      </pc:sldChg>
      <pc:sldChg chg="add">
        <pc:chgData name="Kathryn Roberts" userId="2a6d605b-2b21-4ebe-bf92-690f56d7b04a" providerId="ADAL" clId="{C1BDFC9F-1D85-4944-A3F8-647C847D0D54}" dt="2023-11-10T12:05:26.667" v="36"/>
        <pc:sldMkLst>
          <pc:docMk/>
          <pc:sldMk cId="271766049" sldId="694"/>
        </pc:sldMkLst>
      </pc:sldChg>
      <pc:sldChg chg="add del">
        <pc:chgData name="Kathryn Roberts" userId="2a6d605b-2b21-4ebe-bf92-690f56d7b04a" providerId="ADAL" clId="{C1BDFC9F-1D85-4944-A3F8-647C847D0D54}" dt="2023-11-10T12:23:29.891" v="302" actId="2696"/>
        <pc:sldMkLst>
          <pc:docMk/>
          <pc:sldMk cId="350749257" sldId="698"/>
        </pc:sldMkLst>
      </pc:sldChg>
      <pc:sldChg chg="modSp add del mod">
        <pc:chgData name="Kathryn Roberts" userId="2a6d605b-2b21-4ebe-bf92-690f56d7b04a" providerId="ADAL" clId="{C1BDFC9F-1D85-4944-A3F8-647C847D0D54}" dt="2023-11-10T12:23:45.443" v="307" actId="2696"/>
        <pc:sldMkLst>
          <pc:docMk/>
          <pc:sldMk cId="3715693763" sldId="699"/>
        </pc:sldMkLst>
        <pc:spChg chg="mod">
          <ac:chgData name="Kathryn Roberts" userId="2a6d605b-2b21-4ebe-bf92-690f56d7b04a" providerId="ADAL" clId="{C1BDFC9F-1D85-4944-A3F8-647C847D0D54}" dt="2023-11-10T12:05:27.427" v="37" actId="27636"/>
          <ac:spMkLst>
            <pc:docMk/>
            <pc:sldMk cId="3715693763" sldId="699"/>
            <ac:spMk id="3" creationId="{3260F03E-5CB6-4BA8-A6D6-902D67C3F0DA}"/>
          </ac:spMkLst>
        </pc:spChg>
      </pc:sldChg>
      <pc:sldChg chg="add del">
        <pc:chgData name="Kathryn Roberts" userId="2a6d605b-2b21-4ebe-bf92-690f56d7b04a" providerId="ADAL" clId="{C1BDFC9F-1D85-4944-A3F8-647C847D0D54}" dt="2023-11-10T12:24:06.146" v="322" actId="2696"/>
        <pc:sldMkLst>
          <pc:docMk/>
          <pc:sldMk cId="2736519139" sldId="700"/>
        </pc:sldMkLst>
      </pc:sldChg>
      <pc:sldChg chg="add">
        <pc:chgData name="Kathryn Roberts" userId="2a6d605b-2b21-4ebe-bf92-690f56d7b04a" providerId="ADAL" clId="{C1BDFC9F-1D85-4944-A3F8-647C847D0D54}" dt="2023-11-10T12:05:26.667" v="36"/>
        <pc:sldMkLst>
          <pc:docMk/>
          <pc:sldMk cId="1976303430" sldId="702"/>
        </pc:sldMkLst>
      </pc:sldChg>
      <pc:sldChg chg="add">
        <pc:chgData name="Kathryn Roberts" userId="2a6d605b-2b21-4ebe-bf92-690f56d7b04a" providerId="ADAL" clId="{C1BDFC9F-1D85-4944-A3F8-647C847D0D54}" dt="2023-11-10T12:05:26.667" v="36"/>
        <pc:sldMkLst>
          <pc:docMk/>
          <pc:sldMk cId="2969655475" sldId="703"/>
        </pc:sldMkLst>
      </pc:sldChg>
      <pc:sldChg chg="modSp add del mod">
        <pc:chgData name="Kathryn Roberts" userId="2a6d605b-2b21-4ebe-bf92-690f56d7b04a" providerId="ADAL" clId="{C1BDFC9F-1D85-4944-A3F8-647C847D0D54}" dt="2023-11-10T12:28:16.351" v="400" actId="2696"/>
        <pc:sldMkLst>
          <pc:docMk/>
          <pc:sldMk cId="661947541" sldId="709"/>
        </pc:sldMkLst>
        <pc:spChg chg="mod">
          <ac:chgData name="Kathryn Roberts" userId="2a6d605b-2b21-4ebe-bf92-690f56d7b04a" providerId="ADAL" clId="{C1BDFC9F-1D85-4944-A3F8-647C847D0D54}" dt="2023-11-10T12:05:27.719" v="39" actId="27636"/>
          <ac:spMkLst>
            <pc:docMk/>
            <pc:sldMk cId="661947541" sldId="709"/>
            <ac:spMk id="2" creationId="{A67EC4B9-247F-495F-9C0F-6B4C4BA5CD82}"/>
          </ac:spMkLst>
        </pc:spChg>
      </pc:sldChg>
      <pc:sldChg chg="add modNotesTx">
        <pc:chgData name="Kathryn Roberts" userId="2a6d605b-2b21-4ebe-bf92-690f56d7b04a" providerId="ADAL" clId="{C1BDFC9F-1D85-4944-A3F8-647C847D0D54}" dt="2023-11-10T12:28:55.932" v="417"/>
        <pc:sldMkLst>
          <pc:docMk/>
          <pc:sldMk cId="81453115" sldId="712"/>
        </pc:sldMkLst>
      </pc:sldChg>
      <pc:sldChg chg="add">
        <pc:chgData name="Kathryn Roberts" userId="2a6d605b-2b21-4ebe-bf92-690f56d7b04a" providerId="ADAL" clId="{C1BDFC9F-1D85-4944-A3F8-647C847D0D54}" dt="2023-11-10T12:05:26.667" v="36"/>
        <pc:sldMkLst>
          <pc:docMk/>
          <pc:sldMk cId="835066781" sldId="721"/>
        </pc:sldMkLst>
      </pc:sldChg>
      <pc:sldChg chg="add del">
        <pc:chgData name="Kathryn Roberts" userId="2a6d605b-2b21-4ebe-bf92-690f56d7b04a" providerId="ADAL" clId="{C1BDFC9F-1D85-4944-A3F8-647C847D0D54}" dt="2023-11-10T12:28:12.081" v="399" actId="2696"/>
        <pc:sldMkLst>
          <pc:docMk/>
          <pc:sldMk cId="2274798043" sldId="723"/>
        </pc:sldMkLst>
      </pc:sldChg>
      <pc:sldChg chg="delSp add setBg delDesignElem">
        <pc:chgData name="Kathryn Roberts" userId="2a6d605b-2b21-4ebe-bf92-690f56d7b04a" providerId="ADAL" clId="{C1BDFC9F-1D85-4944-A3F8-647C847D0D54}" dt="2023-11-10T12:05:26.667" v="36"/>
        <pc:sldMkLst>
          <pc:docMk/>
          <pc:sldMk cId="993637084" sldId="727"/>
        </pc:sldMkLst>
        <pc:spChg chg="del">
          <ac:chgData name="Kathryn Roberts" userId="2a6d605b-2b21-4ebe-bf92-690f56d7b04a" providerId="ADAL" clId="{C1BDFC9F-1D85-4944-A3F8-647C847D0D54}" dt="2023-11-10T12:05:26.667" v="36"/>
          <ac:spMkLst>
            <pc:docMk/>
            <pc:sldMk cId="993637084" sldId="727"/>
            <ac:spMk id="8" creationId="{1BB867FF-FC45-48F7-8104-F89BE54909F1}"/>
          </ac:spMkLst>
        </pc:spChg>
        <pc:spChg chg="del">
          <ac:chgData name="Kathryn Roberts" userId="2a6d605b-2b21-4ebe-bf92-690f56d7b04a" providerId="ADAL" clId="{C1BDFC9F-1D85-4944-A3F8-647C847D0D54}" dt="2023-11-10T12:05:26.667" v="36"/>
          <ac:spMkLst>
            <pc:docMk/>
            <pc:sldMk cId="993637084" sldId="727"/>
            <ac:spMk id="10" creationId="{8BB56887-D0D5-4F0C-9E19-7247EB83C8B7}"/>
          </ac:spMkLst>
        </pc:spChg>
        <pc:spChg chg="del">
          <ac:chgData name="Kathryn Roberts" userId="2a6d605b-2b21-4ebe-bf92-690f56d7b04a" providerId="ADAL" clId="{C1BDFC9F-1D85-4944-A3F8-647C847D0D54}" dt="2023-11-10T12:05:26.667" v="36"/>
          <ac:spMkLst>
            <pc:docMk/>
            <pc:sldMk cId="993637084" sldId="727"/>
            <ac:spMk id="12" creationId="{081E4A58-353D-44AE-B2FC-2A74E2E400F7}"/>
          </ac:spMkLst>
        </pc:spChg>
      </pc:sldChg>
      <pc:sldChg chg="delSp add del setBg delDesignElem">
        <pc:chgData name="Kathryn Roberts" userId="2a6d605b-2b21-4ebe-bf92-690f56d7b04a" providerId="ADAL" clId="{C1BDFC9F-1D85-4944-A3F8-647C847D0D54}" dt="2023-11-10T12:22:39.679" v="227" actId="2696"/>
        <pc:sldMkLst>
          <pc:docMk/>
          <pc:sldMk cId="685176283" sldId="728"/>
        </pc:sldMkLst>
        <pc:spChg chg="del">
          <ac:chgData name="Kathryn Roberts" userId="2a6d605b-2b21-4ebe-bf92-690f56d7b04a" providerId="ADAL" clId="{C1BDFC9F-1D85-4944-A3F8-647C847D0D54}" dt="2023-11-10T12:05:26.667" v="36"/>
          <ac:spMkLst>
            <pc:docMk/>
            <pc:sldMk cId="685176283" sldId="728"/>
            <ac:spMk id="2062" creationId="{37C89E4B-3C9F-44B9-8B86-D9E3D112D8EC}"/>
          </ac:spMkLst>
        </pc:spChg>
        <pc:cxnChg chg="del">
          <ac:chgData name="Kathryn Roberts" userId="2a6d605b-2b21-4ebe-bf92-690f56d7b04a" providerId="ADAL" clId="{C1BDFC9F-1D85-4944-A3F8-647C847D0D54}" dt="2023-11-10T12:05:26.667" v="36"/>
          <ac:cxnSpMkLst>
            <pc:docMk/>
            <pc:sldMk cId="685176283" sldId="728"/>
            <ac:cxnSpMk id="2064" creationId="{AA2EAA10-076F-46BD-8F0F-B9A2FB77A85C}"/>
          </ac:cxnSpMkLst>
        </pc:cxnChg>
        <pc:cxnChg chg="del">
          <ac:chgData name="Kathryn Roberts" userId="2a6d605b-2b21-4ebe-bf92-690f56d7b04a" providerId="ADAL" clId="{C1BDFC9F-1D85-4944-A3F8-647C847D0D54}" dt="2023-11-10T12:05:26.667" v="36"/>
          <ac:cxnSpMkLst>
            <pc:docMk/>
            <pc:sldMk cId="685176283" sldId="728"/>
            <ac:cxnSpMk id="2066" creationId="{D891E407-403B-4764-86C9-33A56D3BCAA3}"/>
          </ac:cxnSpMkLst>
        </pc:cxnChg>
      </pc:sldChg>
      <pc:sldChg chg="add del">
        <pc:chgData name="Kathryn Roberts" userId="2a6d605b-2b21-4ebe-bf92-690f56d7b04a" providerId="ADAL" clId="{C1BDFC9F-1D85-4944-A3F8-647C847D0D54}" dt="2023-11-10T12:26:19.887" v="396" actId="2696"/>
        <pc:sldMkLst>
          <pc:docMk/>
          <pc:sldMk cId="3963993909" sldId="732"/>
        </pc:sldMkLst>
      </pc:sldChg>
      <pc:sldChg chg="modSp add mod modNotesTx">
        <pc:chgData name="Kathryn Roberts" userId="2a6d605b-2b21-4ebe-bf92-690f56d7b04a" providerId="ADAL" clId="{C1BDFC9F-1D85-4944-A3F8-647C847D0D54}" dt="2023-11-10T12:24:20.063" v="325"/>
        <pc:sldMkLst>
          <pc:docMk/>
          <pc:sldMk cId="1777140968" sldId="733"/>
        </pc:sldMkLst>
        <pc:spChg chg="mod">
          <ac:chgData name="Kathryn Roberts" userId="2a6d605b-2b21-4ebe-bf92-690f56d7b04a" providerId="ADAL" clId="{C1BDFC9F-1D85-4944-A3F8-647C847D0D54}" dt="2023-11-10T12:24:01.645" v="321" actId="20577"/>
          <ac:spMkLst>
            <pc:docMk/>
            <pc:sldMk cId="1777140968" sldId="733"/>
            <ac:spMk id="3" creationId="{40B09FEB-CFCF-C2F4-B248-BAF374835D20}"/>
          </ac:spMkLst>
        </pc:spChg>
      </pc:sldChg>
      <pc:sldChg chg="add del">
        <pc:chgData name="Kathryn Roberts" userId="2a6d605b-2b21-4ebe-bf92-690f56d7b04a" providerId="ADAL" clId="{C1BDFC9F-1D85-4944-A3F8-647C847D0D54}" dt="2023-11-10T12:22:43.495" v="228" actId="2696"/>
        <pc:sldMkLst>
          <pc:docMk/>
          <pc:sldMk cId="470365590" sldId="735"/>
        </pc:sldMkLst>
      </pc:sldChg>
      <pc:sldChg chg="add del">
        <pc:chgData name="Kathryn Roberts" userId="2a6d605b-2b21-4ebe-bf92-690f56d7b04a" providerId="ADAL" clId="{C1BDFC9F-1D85-4944-A3F8-647C847D0D54}" dt="2023-11-10T12:28:30.372" v="402" actId="2696"/>
        <pc:sldMkLst>
          <pc:docMk/>
          <pc:sldMk cId="3305282885" sldId="737"/>
        </pc:sldMkLst>
      </pc:sldChg>
      <pc:sldChg chg="add del">
        <pc:chgData name="Kathryn Roberts" userId="2a6d605b-2b21-4ebe-bf92-690f56d7b04a" providerId="ADAL" clId="{C1BDFC9F-1D85-4944-A3F8-647C847D0D54}" dt="2023-11-10T12:21:43.033" v="212" actId="2696"/>
        <pc:sldMkLst>
          <pc:docMk/>
          <pc:sldMk cId="2396377349" sldId="741"/>
        </pc:sldMkLst>
      </pc:sldChg>
      <pc:sldChg chg="add">
        <pc:chgData name="Kathryn Roberts" userId="2a6d605b-2b21-4ebe-bf92-690f56d7b04a" providerId="ADAL" clId="{C1BDFC9F-1D85-4944-A3F8-647C847D0D54}" dt="2023-11-10T12:05:26.667" v="36"/>
        <pc:sldMkLst>
          <pc:docMk/>
          <pc:sldMk cId="1767231770" sldId="742"/>
        </pc:sldMkLst>
      </pc:sldChg>
      <pc:sldChg chg="delSp add setBg delDesignElem">
        <pc:chgData name="Kathryn Roberts" userId="2a6d605b-2b21-4ebe-bf92-690f56d7b04a" providerId="ADAL" clId="{C1BDFC9F-1D85-4944-A3F8-647C847D0D54}" dt="2023-11-10T12:05:26.667" v="36"/>
        <pc:sldMkLst>
          <pc:docMk/>
          <pc:sldMk cId="1383380440" sldId="743"/>
        </pc:sldMkLst>
        <pc:cxnChg chg="del">
          <ac:chgData name="Kathryn Roberts" userId="2a6d605b-2b21-4ebe-bf92-690f56d7b04a" providerId="ADAL" clId="{C1BDFC9F-1D85-4944-A3F8-647C847D0D54}" dt="2023-11-10T12:05:26.667" v="36"/>
          <ac:cxnSpMkLst>
            <pc:docMk/>
            <pc:sldMk cId="1383380440" sldId="743"/>
            <ac:cxnSpMk id="9" creationId="{A7F400EE-A8A5-48AF-B4D6-291B52C6F0B0}"/>
          </ac:cxnSpMkLst>
        </pc:cxnChg>
      </pc:sldChg>
      <pc:sldChg chg="new del ord">
        <pc:chgData name="Kathryn Roberts" userId="2a6d605b-2b21-4ebe-bf92-690f56d7b04a" providerId="ADAL" clId="{C1BDFC9F-1D85-4944-A3F8-647C847D0D54}" dt="2023-11-10T12:20:57.223" v="211" actId="2696"/>
        <pc:sldMkLst>
          <pc:docMk/>
          <pc:sldMk cId="1315775507" sldId="744"/>
        </pc:sldMkLst>
      </pc:sldChg>
      <pc:sldChg chg="add ord modNotesTx">
        <pc:chgData name="Kathryn Roberts" userId="2a6d605b-2b21-4ebe-bf92-690f56d7b04a" providerId="ADAL" clId="{C1BDFC9F-1D85-4944-A3F8-647C847D0D54}" dt="2023-11-10T12:11:36.710" v="206" actId="20577"/>
        <pc:sldMkLst>
          <pc:docMk/>
          <pc:sldMk cId="3109450156" sldId="745"/>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CC920A2-F684-41BB-826D-927B0153B0B5}" type="doc">
      <dgm:prSet loTypeId="urn:microsoft.com/office/officeart/2005/8/layout/default" loCatId="list" qsTypeId="urn:microsoft.com/office/officeart/2005/8/quickstyle/simple4" qsCatId="simple" csTypeId="urn:microsoft.com/office/officeart/2005/8/colors/accent0_3" csCatId="mainScheme" phldr="1"/>
      <dgm:spPr/>
      <dgm:t>
        <a:bodyPr/>
        <a:lstStyle/>
        <a:p>
          <a:endParaRPr lang="en-GB"/>
        </a:p>
      </dgm:t>
    </dgm:pt>
    <dgm:pt modelId="{34647506-4640-48BF-B74B-E5CDD03B2737}">
      <dgm:prSet phldrT="[Text]"/>
      <dgm:spPr/>
      <dgm:t>
        <a:bodyPr/>
        <a:lstStyle/>
        <a:p>
          <a:r>
            <a:rPr lang="en-GB" dirty="0"/>
            <a:t>Harassment</a:t>
          </a:r>
        </a:p>
      </dgm:t>
    </dgm:pt>
    <dgm:pt modelId="{C582CFFB-BF9E-4671-9882-FA15DD692FBC}" type="parTrans" cxnId="{8F471A32-B3FD-4365-9E19-0BE576180855}">
      <dgm:prSet/>
      <dgm:spPr/>
      <dgm:t>
        <a:bodyPr/>
        <a:lstStyle/>
        <a:p>
          <a:endParaRPr lang="en-GB"/>
        </a:p>
      </dgm:t>
    </dgm:pt>
    <dgm:pt modelId="{6E3906CA-6E6B-40BA-A566-7F179C4FD22E}" type="sibTrans" cxnId="{8F471A32-B3FD-4365-9E19-0BE576180855}">
      <dgm:prSet/>
      <dgm:spPr/>
      <dgm:t>
        <a:bodyPr/>
        <a:lstStyle/>
        <a:p>
          <a:endParaRPr lang="en-GB"/>
        </a:p>
      </dgm:t>
    </dgm:pt>
    <dgm:pt modelId="{41E78EE5-3C8C-47AF-B2E1-8D81838A74E7}">
      <dgm:prSet phldrT="[Text]"/>
      <dgm:spPr/>
      <dgm:t>
        <a:bodyPr/>
        <a:lstStyle/>
        <a:p>
          <a:r>
            <a:rPr lang="en-GB" dirty="0"/>
            <a:t>Bullying</a:t>
          </a:r>
        </a:p>
      </dgm:t>
    </dgm:pt>
    <dgm:pt modelId="{29B1C948-BB71-4FAD-BC71-63F28AF9A596}" type="parTrans" cxnId="{B26CE4CD-8934-4887-87D4-8F7C5F35B390}">
      <dgm:prSet/>
      <dgm:spPr/>
      <dgm:t>
        <a:bodyPr/>
        <a:lstStyle/>
        <a:p>
          <a:endParaRPr lang="en-GB"/>
        </a:p>
      </dgm:t>
    </dgm:pt>
    <dgm:pt modelId="{B3BA52C1-D8F0-4BB6-B40B-F68597D6DFF1}" type="sibTrans" cxnId="{B26CE4CD-8934-4887-87D4-8F7C5F35B390}">
      <dgm:prSet/>
      <dgm:spPr/>
      <dgm:t>
        <a:bodyPr/>
        <a:lstStyle/>
        <a:p>
          <a:endParaRPr lang="en-GB"/>
        </a:p>
      </dgm:t>
    </dgm:pt>
    <dgm:pt modelId="{D3B214CA-3AA9-4C67-BC62-33543B757C6A}">
      <dgm:prSet phldrT="[Text]"/>
      <dgm:spPr/>
      <dgm:t>
        <a:bodyPr/>
        <a:lstStyle/>
        <a:p>
          <a:r>
            <a:rPr lang="en-GB" dirty="0"/>
            <a:t>Victimisation</a:t>
          </a:r>
        </a:p>
      </dgm:t>
    </dgm:pt>
    <dgm:pt modelId="{8814FF1A-BC15-4DCD-B876-29F7AFADC346}" type="parTrans" cxnId="{1D5587F1-1A88-4F53-A918-8430B4DC9155}">
      <dgm:prSet/>
      <dgm:spPr/>
      <dgm:t>
        <a:bodyPr/>
        <a:lstStyle/>
        <a:p>
          <a:endParaRPr lang="en-GB"/>
        </a:p>
      </dgm:t>
    </dgm:pt>
    <dgm:pt modelId="{55B30DBF-66F0-418E-88D3-5DAC265448A3}" type="sibTrans" cxnId="{1D5587F1-1A88-4F53-A918-8430B4DC9155}">
      <dgm:prSet/>
      <dgm:spPr/>
      <dgm:t>
        <a:bodyPr/>
        <a:lstStyle/>
        <a:p>
          <a:endParaRPr lang="en-GB"/>
        </a:p>
      </dgm:t>
    </dgm:pt>
    <dgm:pt modelId="{50B44B0F-97AA-4CCF-9CE9-271FB502B2BD}">
      <dgm:prSet phldrT="[Text]"/>
      <dgm:spPr/>
      <dgm:t>
        <a:bodyPr/>
        <a:lstStyle/>
        <a:p>
          <a:r>
            <a:rPr lang="en-GB" dirty="0"/>
            <a:t>Hate Crimes</a:t>
          </a:r>
        </a:p>
      </dgm:t>
    </dgm:pt>
    <dgm:pt modelId="{D940523E-3A67-4EC0-9588-CDFDDFC96352}" type="parTrans" cxnId="{0270F5AF-E9C1-4F51-9440-C5A66FFA7B6A}">
      <dgm:prSet/>
      <dgm:spPr/>
      <dgm:t>
        <a:bodyPr/>
        <a:lstStyle/>
        <a:p>
          <a:endParaRPr lang="en-GB"/>
        </a:p>
      </dgm:t>
    </dgm:pt>
    <dgm:pt modelId="{73BBC223-5FAE-42F5-98A6-C75CC079D5EA}" type="sibTrans" cxnId="{0270F5AF-E9C1-4F51-9440-C5A66FFA7B6A}">
      <dgm:prSet/>
      <dgm:spPr/>
      <dgm:t>
        <a:bodyPr/>
        <a:lstStyle/>
        <a:p>
          <a:endParaRPr lang="en-GB"/>
        </a:p>
      </dgm:t>
    </dgm:pt>
    <dgm:pt modelId="{95FE81A5-EB68-4F23-8247-517415383F2F}">
      <dgm:prSet phldrT="[Text]"/>
      <dgm:spPr/>
      <dgm:t>
        <a:bodyPr/>
        <a:lstStyle/>
        <a:p>
          <a:r>
            <a:rPr lang="en-GB" dirty="0"/>
            <a:t>Sexual Misconduct</a:t>
          </a:r>
        </a:p>
      </dgm:t>
    </dgm:pt>
    <dgm:pt modelId="{35828CB4-8DBB-4C0F-951F-5B7FAB74DCBE}" type="parTrans" cxnId="{BD5EE47A-ACDC-48C2-9E48-AAEA2EF2D841}">
      <dgm:prSet/>
      <dgm:spPr/>
      <dgm:t>
        <a:bodyPr/>
        <a:lstStyle/>
        <a:p>
          <a:endParaRPr lang="en-GB"/>
        </a:p>
      </dgm:t>
    </dgm:pt>
    <dgm:pt modelId="{FC760462-752D-4F7B-BA3F-7D644C05BCE1}" type="sibTrans" cxnId="{BD5EE47A-ACDC-48C2-9E48-AAEA2EF2D841}">
      <dgm:prSet/>
      <dgm:spPr/>
      <dgm:t>
        <a:bodyPr/>
        <a:lstStyle/>
        <a:p>
          <a:endParaRPr lang="en-GB"/>
        </a:p>
      </dgm:t>
    </dgm:pt>
    <dgm:pt modelId="{BB18523A-A586-4BD5-8177-806B0C1589AD}">
      <dgm:prSet phldrT="[Text]"/>
      <dgm:spPr/>
      <dgm:t>
        <a:bodyPr/>
        <a:lstStyle/>
        <a:p>
          <a:r>
            <a:rPr lang="en-GB" dirty="0"/>
            <a:t>Antisocial Behaviour</a:t>
          </a:r>
        </a:p>
      </dgm:t>
    </dgm:pt>
    <dgm:pt modelId="{B9935B7F-ADB3-4625-8673-59B6B77C6B7B}" type="parTrans" cxnId="{B5E71B36-35FA-490B-AFDA-C1E902AD1C71}">
      <dgm:prSet/>
      <dgm:spPr/>
      <dgm:t>
        <a:bodyPr/>
        <a:lstStyle/>
        <a:p>
          <a:endParaRPr lang="en-GB"/>
        </a:p>
      </dgm:t>
    </dgm:pt>
    <dgm:pt modelId="{61426083-4E3D-4B3E-996F-9361B68106B3}" type="sibTrans" cxnId="{B5E71B36-35FA-490B-AFDA-C1E902AD1C71}">
      <dgm:prSet/>
      <dgm:spPr/>
      <dgm:t>
        <a:bodyPr/>
        <a:lstStyle/>
        <a:p>
          <a:endParaRPr lang="en-GB"/>
        </a:p>
      </dgm:t>
    </dgm:pt>
    <dgm:pt modelId="{7A86950B-56CD-462B-9C9D-DD1B4B84A4B8}">
      <dgm:prSet phldrT="[Text]"/>
      <dgm:spPr/>
      <dgm:t>
        <a:bodyPr/>
        <a:lstStyle/>
        <a:p>
          <a:r>
            <a:rPr lang="en-GB" dirty="0"/>
            <a:t>Damage to Property</a:t>
          </a:r>
        </a:p>
      </dgm:t>
    </dgm:pt>
    <dgm:pt modelId="{5D7744FB-754F-494B-A75E-0C84E721317F}" type="parTrans" cxnId="{F9646C3D-5BD8-4E1F-9D11-F1F71C84B85B}">
      <dgm:prSet/>
      <dgm:spPr/>
      <dgm:t>
        <a:bodyPr/>
        <a:lstStyle/>
        <a:p>
          <a:endParaRPr lang="en-GB"/>
        </a:p>
      </dgm:t>
    </dgm:pt>
    <dgm:pt modelId="{5FA68C53-D2E8-4781-9632-29588DDC9B74}" type="sibTrans" cxnId="{F9646C3D-5BD8-4E1F-9D11-F1F71C84B85B}">
      <dgm:prSet/>
      <dgm:spPr/>
      <dgm:t>
        <a:bodyPr/>
        <a:lstStyle/>
        <a:p>
          <a:endParaRPr lang="en-GB"/>
        </a:p>
      </dgm:t>
    </dgm:pt>
    <dgm:pt modelId="{EB74F1C1-76E7-4B04-8303-E46E2B419ED0}" type="pres">
      <dgm:prSet presAssocID="{1CC920A2-F684-41BB-826D-927B0153B0B5}" presName="diagram" presStyleCnt="0">
        <dgm:presLayoutVars>
          <dgm:dir/>
          <dgm:resizeHandles val="exact"/>
        </dgm:presLayoutVars>
      </dgm:prSet>
      <dgm:spPr/>
    </dgm:pt>
    <dgm:pt modelId="{7B76F979-DAF2-41C1-A146-AB2113328FB9}" type="pres">
      <dgm:prSet presAssocID="{34647506-4640-48BF-B74B-E5CDD03B2737}" presName="node" presStyleLbl="node1" presStyleIdx="0" presStyleCnt="7">
        <dgm:presLayoutVars>
          <dgm:bulletEnabled val="1"/>
        </dgm:presLayoutVars>
      </dgm:prSet>
      <dgm:spPr/>
    </dgm:pt>
    <dgm:pt modelId="{C9537838-7A34-40DF-90C0-746A3BB98DE1}" type="pres">
      <dgm:prSet presAssocID="{6E3906CA-6E6B-40BA-A566-7F179C4FD22E}" presName="sibTrans" presStyleCnt="0"/>
      <dgm:spPr/>
    </dgm:pt>
    <dgm:pt modelId="{94E3EF94-4C69-4220-AF10-5DBD4CAE0BBD}" type="pres">
      <dgm:prSet presAssocID="{41E78EE5-3C8C-47AF-B2E1-8D81838A74E7}" presName="node" presStyleLbl="node1" presStyleIdx="1" presStyleCnt="7">
        <dgm:presLayoutVars>
          <dgm:bulletEnabled val="1"/>
        </dgm:presLayoutVars>
      </dgm:prSet>
      <dgm:spPr/>
    </dgm:pt>
    <dgm:pt modelId="{A4A90997-B066-4038-975B-BF6CB7AB465D}" type="pres">
      <dgm:prSet presAssocID="{B3BA52C1-D8F0-4BB6-B40B-F68597D6DFF1}" presName="sibTrans" presStyleCnt="0"/>
      <dgm:spPr/>
    </dgm:pt>
    <dgm:pt modelId="{99941435-2E14-45A5-B14D-1808B42FB1E2}" type="pres">
      <dgm:prSet presAssocID="{D3B214CA-3AA9-4C67-BC62-33543B757C6A}" presName="node" presStyleLbl="node1" presStyleIdx="2" presStyleCnt="7">
        <dgm:presLayoutVars>
          <dgm:bulletEnabled val="1"/>
        </dgm:presLayoutVars>
      </dgm:prSet>
      <dgm:spPr/>
    </dgm:pt>
    <dgm:pt modelId="{608BDE5A-44A9-4167-A7FA-45EA34A1A23A}" type="pres">
      <dgm:prSet presAssocID="{55B30DBF-66F0-418E-88D3-5DAC265448A3}" presName="sibTrans" presStyleCnt="0"/>
      <dgm:spPr/>
    </dgm:pt>
    <dgm:pt modelId="{D182F3C1-6495-417F-8A5E-C1A98BE1F74B}" type="pres">
      <dgm:prSet presAssocID="{50B44B0F-97AA-4CCF-9CE9-271FB502B2BD}" presName="node" presStyleLbl="node1" presStyleIdx="3" presStyleCnt="7">
        <dgm:presLayoutVars>
          <dgm:bulletEnabled val="1"/>
        </dgm:presLayoutVars>
      </dgm:prSet>
      <dgm:spPr/>
    </dgm:pt>
    <dgm:pt modelId="{73C7D754-1C46-4CAD-BEFA-33BEEC29FEB9}" type="pres">
      <dgm:prSet presAssocID="{73BBC223-5FAE-42F5-98A6-C75CC079D5EA}" presName="sibTrans" presStyleCnt="0"/>
      <dgm:spPr/>
    </dgm:pt>
    <dgm:pt modelId="{11EF216B-7086-4A42-9F24-33A90CAC9C93}" type="pres">
      <dgm:prSet presAssocID="{95FE81A5-EB68-4F23-8247-517415383F2F}" presName="node" presStyleLbl="node1" presStyleIdx="4" presStyleCnt="7">
        <dgm:presLayoutVars>
          <dgm:bulletEnabled val="1"/>
        </dgm:presLayoutVars>
      </dgm:prSet>
      <dgm:spPr/>
    </dgm:pt>
    <dgm:pt modelId="{F5035DE8-F3FF-406A-9287-F39BCD26DB48}" type="pres">
      <dgm:prSet presAssocID="{FC760462-752D-4F7B-BA3F-7D644C05BCE1}" presName="sibTrans" presStyleCnt="0"/>
      <dgm:spPr/>
    </dgm:pt>
    <dgm:pt modelId="{6BF7C106-F89B-48AA-9E97-81956A29A472}" type="pres">
      <dgm:prSet presAssocID="{BB18523A-A586-4BD5-8177-806B0C1589AD}" presName="node" presStyleLbl="node1" presStyleIdx="5" presStyleCnt="7">
        <dgm:presLayoutVars>
          <dgm:bulletEnabled val="1"/>
        </dgm:presLayoutVars>
      </dgm:prSet>
      <dgm:spPr/>
    </dgm:pt>
    <dgm:pt modelId="{FF632DD1-4E3B-46D9-9079-E076DF3D3EDE}" type="pres">
      <dgm:prSet presAssocID="{61426083-4E3D-4B3E-996F-9361B68106B3}" presName="sibTrans" presStyleCnt="0"/>
      <dgm:spPr/>
    </dgm:pt>
    <dgm:pt modelId="{FA2E272C-6187-467F-BF77-4B5863A133EF}" type="pres">
      <dgm:prSet presAssocID="{7A86950B-56CD-462B-9C9D-DD1B4B84A4B8}" presName="node" presStyleLbl="node1" presStyleIdx="6" presStyleCnt="7">
        <dgm:presLayoutVars>
          <dgm:bulletEnabled val="1"/>
        </dgm:presLayoutVars>
      </dgm:prSet>
      <dgm:spPr/>
    </dgm:pt>
  </dgm:ptLst>
  <dgm:cxnLst>
    <dgm:cxn modelId="{0B57D00B-F362-416D-AF7F-4C1F6B165B9F}" type="presOf" srcId="{7A86950B-56CD-462B-9C9D-DD1B4B84A4B8}" destId="{FA2E272C-6187-467F-BF77-4B5863A133EF}" srcOrd="0" destOrd="0" presId="urn:microsoft.com/office/officeart/2005/8/layout/default"/>
    <dgm:cxn modelId="{4FCBF030-08E2-4C38-81A9-0D1C0FC05846}" type="presOf" srcId="{1CC920A2-F684-41BB-826D-927B0153B0B5}" destId="{EB74F1C1-76E7-4B04-8303-E46E2B419ED0}" srcOrd="0" destOrd="0" presId="urn:microsoft.com/office/officeart/2005/8/layout/default"/>
    <dgm:cxn modelId="{8F471A32-B3FD-4365-9E19-0BE576180855}" srcId="{1CC920A2-F684-41BB-826D-927B0153B0B5}" destId="{34647506-4640-48BF-B74B-E5CDD03B2737}" srcOrd="0" destOrd="0" parTransId="{C582CFFB-BF9E-4671-9882-FA15DD692FBC}" sibTransId="{6E3906CA-6E6B-40BA-A566-7F179C4FD22E}"/>
    <dgm:cxn modelId="{5D6AA735-CD11-4C5C-A10B-BD929AA28961}" type="presOf" srcId="{BB18523A-A586-4BD5-8177-806B0C1589AD}" destId="{6BF7C106-F89B-48AA-9E97-81956A29A472}" srcOrd="0" destOrd="0" presId="urn:microsoft.com/office/officeart/2005/8/layout/default"/>
    <dgm:cxn modelId="{B5E71B36-35FA-490B-AFDA-C1E902AD1C71}" srcId="{1CC920A2-F684-41BB-826D-927B0153B0B5}" destId="{BB18523A-A586-4BD5-8177-806B0C1589AD}" srcOrd="5" destOrd="0" parTransId="{B9935B7F-ADB3-4625-8673-59B6B77C6B7B}" sibTransId="{61426083-4E3D-4B3E-996F-9361B68106B3}"/>
    <dgm:cxn modelId="{F9646C3D-5BD8-4E1F-9D11-F1F71C84B85B}" srcId="{1CC920A2-F684-41BB-826D-927B0153B0B5}" destId="{7A86950B-56CD-462B-9C9D-DD1B4B84A4B8}" srcOrd="6" destOrd="0" parTransId="{5D7744FB-754F-494B-A75E-0C84E721317F}" sibTransId="{5FA68C53-D2E8-4781-9632-29588DDC9B74}"/>
    <dgm:cxn modelId="{A8B8C467-D4C4-4D9A-A3BD-68862B5DD3A4}" type="presOf" srcId="{41E78EE5-3C8C-47AF-B2E1-8D81838A74E7}" destId="{94E3EF94-4C69-4220-AF10-5DBD4CAE0BBD}" srcOrd="0" destOrd="0" presId="urn:microsoft.com/office/officeart/2005/8/layout/default"/>
    <dgm:cxn modelId="{532DF44F-E7C4-4F26-9867-D63331CDF774}" type="presOf" srcId="{D3B214CA-3AA9-4C67-BC62-33543B757C6A}" destId="{99941435-2E14-45A5-B14D-1808B42FB1E2}" srcOrd="0" destOrd="0" presId="urn:microsoft.com/office/officeart/2005/8/layout/default"/>
    <dgm:cxn modelId="{F718CA7A-C283-4758-93EA-6A6377ADFE92}" type="presOf" srcId="{95FE81A5-EB68-4F23-8247-517415383F2F}" destId="{11EF216B-7086-4A42-9F24-33A90CAC9C93}" srcOrd="0" destOrd="0" presId="urn:microsoft.com/office/officeart/2005/8/layout/default"/>
    <dgm:cxn modelId="{BD5EE47A-ACDC-48C2-9E48-AAEA2EF2D841}" srcId="{1CC920A2-F684-41BB-826D-927B0153B0B5}" destId="{95FE81A5-EB68-4F23-8247-517415383F2F}" srcOrd="4" destOrd="0" parTransId="{35828CB4-8DBB-4C0F-951F-5B7FAB74DCBE}" sibTransId="{FC760462-752D-4F7B-BA3F-7D644C05BCE1}"/>
    <dgm:cxn modelId="{EB09FAA3-4631-4C5E-84DE-C8FDC387A4CD}" type="presOf" srcId="{50B44B0F-97AA-4CCF-9CE9-271FB502B2BD}" destId="{D182F3C1-6495-417F-8A5E-C1A98BE1F74B}" srcOrd="0" destOrd="0" presId="urn:microsoft.com/office/officeart/2005/8/layout/default"/>
    <dgm:cxn modelId="{0270F5AF-E9C1-4F51-9440-C5A66FFA7B6A}" srcId="{1CC920A2-F684-41BB-826D-927B0153B0B5}" destId="{50B44B0F-97AA-4CCF-9CE9-271FB502B2BD}" srcOrd="3" destOrd="0" parTransId="{D940523E-3A67-4EC0-9588-CDFDDFC96352}" sibTransId="{73BBC223-5FAE-42F5-98A6-C75CC079D5EA}"/>
    <dgm:cxn modelId="{B26CE4CD-8934-4887-87D4-8F7C5F35B390}" srcId="{1CC920A2-F684-41BB-826D-927B0153B0B5}" destId="{41E78EE5-3C8C-47AF-B2E1-8D81838A74E7}" srcOrd="1" destOrd="0" parTransId="{29B1C948-BB71-4FAD-BC71-63F28AF9A596}" sibTransId="{B3BA52C1-D8F0-4BB6-B40B-F68597D6DFF1}"/>
    <dgm:cxn modelId="{E23BE9D8-9F92-4450-B36A-68403038EC50}" type="presOf" srcId="{34647506-4640-48BF-B74B-E5CDD03B2737}" destId="{7B76F979-DAF2-41C1-A146-AB2113328FB9}" srcOrd="0" destOrd="0" presId="urn:microsoft.com/office/officeart/2005/8/layout/default"/>
    <dgm:cxn modelId="{1D5587F1-1A88-4F53-A918-8430B4DC9155}" srcId="{1CC920A2-F684-41BB-826D-927B0153B0B5}" destId="{D3B214CA-3AA9-4C67-BC62-33543B757C6A}" srcOrd="2" destOrd="0" parTransId="{8814FF1A-BC15-4DCD-B876-29F7AFADC346}" sibTransId="{55B30DBF-66F0-418E-88D3-5DAC265448A3}"/>
    <dgm:cxn modelId="{B261DE17-E3FA-4CD1-8024-E621872B1721}" type="presParOf" srcId="{EB74F1C1-76E7-4B04-8303-E46E2B419ED0}" destId="{7B76F979-DAF2-41C1-A146-AB2113328FB9}" srcOrd="0" destOrd="0" presId="urn:microsoft.com/office/officeart/2005/8/layout/default"/>
    <dgm:cxn modelId="{35E6DD76-CF97-4F29-8DD3-C4461676C20F}" type="presParOf" srcId="{EB74F1C1-76E7-4B04-8303-E46E2B419ED0}" destId="{C9537838-7A34-40DF-90C0-746A3BB98DE1}" srcOrd="1" destOrd="0" presId="urn:microsoft.com/office/officeart/2005/8/layout/default"/>
    <dgm:cxn modelId="{C96FDA76-CFCE-48ED-82A5-BF635C0FAAD5}" type="presParOf" srcId="{EB74F1C1-76E7-4B04-8303-E46E2B419ED0}" destId="{94E3EF94-4C69-4220-AF10-5DBD4CAE0BBD}" srcOrd="2" destOrd="0" presId="urn:microsoft.com/office/officeart/2005/8/layout/default"/>
    <dgm:cxn modelId="{EE71D6D6-4594-416E-8D2D-162805E09C55}" type="presParOf" srcId="{EB74F1C1-76E7-4B04-8303-E46E2B419ED0}" destId="{A4A90997-B066-4038-975B-BF6CB7AB465D}" srcOrd="3" destOrd="0" presId="urn:microsoft.com/office/officeart/2005/8/layout/default"/>
    <dgm:cxn modelId="{9D27866D-7EE6-477C-B27E-026BFE723A6D}" type="presParOf" srcId="{EB74F1C1-76E7-4B04-8303-E46E2B419ED0}" destId="{99941435-2E14-45A5-B14D-1808B42FB1E2}" srcOrd="4" destOrd="0" presId="urn:microsoft.com/office/officeart/2005/8/layout/default"/>
    <dgm:cxn modelId="{C8E108D0-33AF-49B4-B405-FDA9D0542B6C}" type="presParOf" srcId="{EB74F1C1-76E7-4B04-8303-E46E2B419ED0}" destId="{608BDE5A-44A9-4167-A7FA-45EA34A1A23A}" srcOrd="5" destOrd="0" presId="urn:microsoft.com/office/officeart/2005/8/layout/default"/>
    <dgm:cxn modelId="{7EA9B324-46AC-4E0D-A9FC-AB0666F57C88}" type="presParOf" srcId="{EB74F1C1-76E7-4B04-8303-E46E2B419ED0}" destId="{D182F3C1-6495-417F-8A5E-C1A98BE1F74B}" srcOrd="6" destOrd="0" presId="urn:microsoft.com/office/officeart/2005/8/layout/default"/>
    <dgm:cxn modelId="{C66B5DE4-6F5A-4F5D-B533-4649E91840C0}" type="presParOf" srcId="{EB74F1C1-76E7-4B04-8303-E46E2B419ED0}" destId="{73C7D754-1C46-4CAD-BEFA-33BEEC29FEB9}" srcOrd="7" destOrd="0" presId="urn:microsoft.com/office/officeart/2005/8/layout/default"/>
    <dgm:cxn modelId="{5CDEAA71-3DCB-4DB2-8B28-0D9293D916C7}" type="presParOf" srcId="{EB74F1C1-76E7-4B04-8303-E46E2B419ED0}" destId="{11EF216B-7086-4A42-9F24-33A90CAC9C93}" srcOrd="8" destOrd="0" presId="urn:microsoft.com/office/officeart/2005/8/layout/default"/>
    <dgm:cxn modelId="{3A890A32-1EDA-45E6-985D-D10AE9B4A2DE}" type="presParOf" srcId="{EB74F1C1-76E7-4B04-8303-E46E2B419ED0}" destId="{F5035DE8-F3FF-406A-9287-F39BCD26DB48}" srcOrd="9" destOrd="0" presId="urn:microsoft.com/office/officeart/2005/8/layout/default"/>
    <dgm:cxn modelId="{206C4BCC-0409-4867-8F17-889D13F421A6}" type="presParOf" srcId="{EB74F1C1-76E7-4B04-8303-E46E2B419ED0}" destId="{6BF7C106-F89B-48AA-9E97-81956A29A472}" srcOrd="10" destOrd="0" presId="urn:microsoft.com/office/officeart/2005/8/layout/default"/>
    <dgm:cxn modelId="{8AC6ED77-A03B-4F48-A3DC-8EBCCC8E4D95}" type="presParOf" srcId="{EB74F1C1-76E7-4B04-8303-E46E2B419ED0}" destId="{FF632DD1-4E3B-46D9-9079-E076DF3D3EDE}" srcOrd="11" destOrd="0" presId="urn:microsoft.com/office/officeart/2005/8/layout/default"/>
    <dgm:cxn modelId="{FEB74D01-ABB7-4A5E-9ACB-FE9E94D1BEA6}" type="presParOf" srcId="{EB74F1C1-76E7-4B04-8303-E46E2B419ED0}" destId="{FA2E272C-6187-467F-BF77-4B5863A133EF}"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76F979-DAF2-41C1-A146-AB2113328FB9}">
      <dsp:nvSpPr>
        <dsp:cNvPr id="0" name=""/>
        <dsp:cNvSpPr/>
      </dsp:nvSpPr>
      <dsp:spPr>
        <a:xfrm>
          <a:off x="205357" y="1547"/>
          <a:ext cx="1616845" cy="970107"/>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Harassment</a:t>
          </a:r>
        </a:p>
      </dsp:txBody>
      <dsp:txXfrm>
        <a:off x="205357" y="1547"/>
        <a:ext cx="1616845" cy="970107"/>
      </dsp:txXfrm>
    </dsp:sp>
    <dsp:sp modelId="{94E3EF94-4C69-4220-AF10-5DBD4CAE0BBD}">
      <dsp:nvSpPr>
        <dsp:cNvPr id="0" name=""/>
        <dsp:cNvSpPr/>
      </dsp:nvSpPr>
      <dsp:spPr>
        <a:xfrm>
          <a:off x="1983888" y="1547"/>
          <a:ext cx="1616845" cy="970107"/>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Bullying</a:t>
          </a:r>
        </a:p>
      </dsp:txBody>
      <dsp:txXfrm>
        <a:off x="1983888" y="1547"/>
        <a:ext cx="1616845" cy="970107"/>
      </dsp:txXfrm>
    </dsp:sp>
    <dsp:sp modelId="{99941435-2E14-45A5-B14D-1808B42FB1E2}">
      <dsp:nvSpPr>
        <dsp:cNvPr id="0" name=""/>
        <dsp:cNvSpPr/>
      </dsp:nvSpPr>
      <dsp:spPr>
        <a:xfrm>
          <a:off x="205357" y="1133339"/>
          <a:ext cx="1616845" cy="970107"/>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Victimisation</a:t>
          </a:r>
        </a:p>
      </dsp:txBody>
      <dsp:txXfrm>
        <a:off x="205357" y="1133339"/>
        <a:ext cx="1616845" cy="970107"/>
      </dsp:txXfrm>
    </dsp:sp>
    <dsp:sp modelId="{D182F3C1-6495-417F-8A5E-C1A98BE1F74B}">
      <dsp:nvSpPr>
        <dsp:cNvPr id="0" name=""/>
        <dsp:cNvSpPr/>
      </dsp:nvSpPr>
      <dsp:spPr>
        <a:xfrm>
          <a:off x="1983888" y="1133339"/>
          <a:ext cx="1616845" cy="970107"/>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Hate Crimes</a:t>
          </a:r>
        </a:p>
      </dsp:txBody>
      <dsp:txXfrm>
        <a:off x="1983888" y="1133339"/>
        <a:ext cx="1616845" cy="970107"/>
      </dsp:txXfrm>
    </dsp:sp>
    <dsp:sp modelId="{11EF216B-7086-4A42-9F24-33A90CAC9C93}">
      <dsp:nvSpPr>
        <dsp:cNvPr id="0" name=""/>
        <dsp:cNvSpPr/>
      </dsp:nvSpPr>
      <dsp:spPr>
        <a:xfrm>
          <a:off x="205357" y="2265131"/>
          <a:ext cx="1616845" cy="970107"/>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Sexual Misconduct</a:t>
          </a:r>
        </a:p>
      </dsp:txBody>
      <dsp:txXfrm>
        <a:off x="205357" y="2265131"/>
        <a:ext cx="1616845" cy="970107"/>
      </dsp:txXfrm>
    </dsp:sp>
    <dsp:sp modelId="{6BF7C106-F89B-48AA-9E97-81956A29A472}">
      <dsp:nvSpPr>
        <dsp:cNvPr id="0" name=""/>
        <dsp:cNvSpPr/>
      </dsp:nvSpPr>
      <dsp:spPr>
        <a:xfrm>
          <a:off x="1983888" y="2265131"/>
          <a:ext cx="1616845" cy="970107"/>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Antisocial Behaviour</a:t>
          </a:r>
        </a:p>
      </dsp:txBody>
      <dsp:txXfrm>
        <a:off x="1983888" y="2265131"/>
        <a:ext cx="1616845" cy="970107"/>
      </dsp:txXfrm>
    </dsp:sp>
    <dsp:sp modelId="{FA2E272C-6187-467F-BF77-4B5863A133EF}">
      <dsp:nvSpPr>
        <dsp:cNvPr id="0" name=""/>
        <dsp:cNvSpPr/>
      </dsp:nvSpPr>
      <dsp:spPr>
        <a:xfrm>
          <a:off x="1094623" y="3396923"/>
          <a:ext cx="1616845" cy="970107"/>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Damage to Property</a:t>
          </a:r>
        </a:p>
      </dsp:txBody>
      <dsp:txXfrm>
        <a:off x="1094623" y="3396923"/>
        <a:ext cx="1616845" cy="97010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ABEB6-B1CF-4349-8B67-923CA9F014A4}" type="datetimeFigureOut">
              <a:rPr lang="en-GB" smtClean="0"/>
              <a:t>10/11/2023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4661F1-DB81-44E4-BB5E-8CFA2BC56AE0}" type="slidenum">
              <a:rPr lang="en-GB" smtClean="0"/>
              <a:t>‹#›</a:t>
            </a:fld>
            <a:endParaRPr lang="en-GB"/>
          </a:p>
        </p:txBody>
      </p:sp>
    </p:spTree>
    <p:extLst>
      <p:ext uri="{BB962C8B-B14F-4D97-AF65-F5344CB8AC3E}">
        <p14:creationId xmlns:p14="http://schemas.microsoft.com/office/powerpoint/2010/main" val="4117431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uwtsd.ac.uk/media/uwtsd-website/content-assets/documents/student-experience/UWTSD-Student-Code-of-conduct-2021.pdf"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forms.office.com/Pages/ResponsePage.aspx?id=-REPTm4EBUWcuNshUjEeIe0RQXbhmmdIkGh2aL0lw4lUQ1RBNUJFMjZLOU9UNUVLUExFTFRUV1lHMiQlQCN0PWcu"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salon.com/2019/06/17/lithium-mining-for-green-electric-cars-is-leaving-a-stain-on-the-planet/"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delijn.be/en/overdelijn/organisatie/zorgzaam-ondernemen/milieu/co2-uitstoot-voertuigen.html?vertaling=true" TargetMode="External"/><Relationship Id="rId2" Type="http://schemas.openxmlformats.org/officeDocument/2006/relationships/slide" Target="../slides/slide17.xml"/><Relationship Id="rId1" Type="http://schemas.openxmlformats.org/officeDocument/2006/relationships/notesMaster" Target="../notesMasters/notesMaster1.xml"/><Relationship Id="rId4" Type="http://schemas.openxmlformats.org/officeDocument/2006/relationships/hyperlink" Target="https://www.sciencedirect.com/science/article/pii/S1361920915001315"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theguardian.com/environment/2011/sep/16/carbon-offset-projects-carbon-emissions" TargetMode="External"/><Relationship Id="rId2" Type="http://schemas.openxmlformats.org/officeDocument/2006/relationships/slide" Target="../slides/slide23.xml"/><Relationship Id="rId1" Type="http://schemas.openxmlformats.org/officeDocument/2006/relationships/notesMaster" Target="../notesMasters/notesMaster1.xml"/><Relationship Id="rId5" Type="http://schemas.openxmlformats.org/officeDocument/2006/relationships/hyperlink" Target="https://www.theguardian.com/environment/2011/jul/05/what-is-emissions-trading" TargetMode="External"/><Relationship Id="rId4" Type="http://schemas.openxmlformats.org/officeDocument/2006/relationships/hyperlink" Target="https://www.theguardian.com/environment/carbonfootprints" TargetMode="Externa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abtaknowledgezone.com/"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accent1"/>
                </a:solidFill>
                <a:hlinkClick r:id="rId3">
                  <a:extLst>
                    <a:ext uri="{A12FA001-AC4F-418D-AE19-62706E023703}">
                      <ahyp:hlinkClr xmlns:ahyp="http://schemas.microsoft.com/office/drawing/2018/hyperlinkcolor" val="tx"/>
                    </a:ext>
                  </a:extLst>
                </a:hlinkClick>
              </a:rPr>
              <a:t>https://www.uwtsd.ac.uk/media/uwtsd-website/content-assets/documents/student-experience/UWTSD-Student-Code-of-conduct-2021.pdf</a:t>
            </a:r>
            <a:endParaRPr lang="en-GB" dirty="0">
              <a:solidFill>
                <a:schemeClr val="accent1"/>
              </a:solidFill>
            </a:endParaRPr>
          </a:p>
          <a:p>
            <a:endParaRPr lang="en-GB" dirty="0"/>
          </a:p>
        </p:txBody>
      </p:sp>
      <p:sp>
        <p:nvSpPr>
          <p:cNvPr id="4" name="Slide Number Placeholder 3"/>
          <p:cNvSpPr>
            <a:spLocks noGrp="1"/>
          </p:cNvSpPr>
          <p:nvPr>
            <p:ph type="sldNum" sz="quarter" idx="5"/>
          </p:nvPr>
        </p:nvSpPr>
        <p:spPr/>
        <p:txBody>
          <a:bodyPr/>
          <a:lstStyle/>
          <a:p>
            <a:fld id="{196F252E-9641-4246-9FEB-8220527B77E0}" type="slidenum">
              <a:rPr lang="en-GB" smtClean="0"/>
              <a:t>6</a:t>
            </a:fld>
            <a:endParaRPr lang="en-GB"/>
          </a:p>
        </p:txBody>
      </p:sp>
    </p:spTree>
    <p:extLst>
      <p:ext uri="{BB962C8B-B14F-4D97-AF65-F5344CB8AC3E}">
        <p14:creationId xmlns:p14="http://schemas.microsoft.com/office/powerpoint/2010/main" val="824027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hlinkClick r:id="rId3"/>
              </a:rPr>
              <a:t>Module Evaluation Questionnaire 23/24 (Page 1 of 8) (office.com)</a:t>
            </a:r>
            <a:endParaRPr lang="fr-FR" dirty="0"/>
          </a:p>
          <a:p>
            <a:endParaRPr lang="fr-FR" dirty="0"/>
          </a:p>
          <a:p>
            <a:r>
              <a:rPr lang="fr-FR" dirty="0"/>
              <a:t>Use </a:t>
            </a:r>
            <a:r>
              <a:rPr lang="fr-FR" dirty="0" err="1"/>
              <a:t>this</a:t>
            </a:r>
            <a:r>
              <a:rPr lang="fr-FR" dirty="0"/>
              <a:t> in the first </a:t>
            </a:r>
            <a:r>
              <a:rPr lang="fr-FR" dirty="0" err="1"/>
              <a:t>half</a:t>
            </a:r>
            <a:r>
              <a:rPr lang="fr-FR" dirty="0"/>
              <a:t> </a:t>
            </a:r>
            <a:r>
              <a:rPr lang="fr-FR" dirty="0" err="1"/>
              <a:t>hour</a:t>
            </a:r>
            <a:r>
              <a:rPr lang="fr-FR" dirty="0"/>
              <a:t> and </a:t>
            </a:r>
            <a:r>
              <a:rPr lang="fr-FR" dirty="0" err="1"/>
              <a:t>ask</a:t>
            </a:r>
            <a:r>
              <a:rPr lang="fr-FR" dirty="0"/>
              <a:t> </a:t>
            </a:r>
            <a:r>
              <a:rPr lang="fr-FR" dirty="0" err="1"/>
              <a:t>them</a:t>
            </a:r>
            <a:r>
              <a:rPr lang="fr-FR" dirty="0"/>
              <a:t> to </a:t>
            </a:r>
            <a:r>
              <a:rPr lang="fr-FR" dirty="0" err="1"/>
              <a:t>raise</a:t>
            </a:r>
            <a:r>
              <a:rPr lang="fr-FR" dirty="0"/>
              <a:t> </a:t>
            </a:r>
            <a:r>
              <a:rPr lang="fr-FR" dirty="0" err="1"/>
              <a:t>their</a:t>
            </a:r>
            <a:r>
              <a:rPr lang="fr-FR" dirty="0"/>
              <a:t> hands once </a:t>
            </a:r>
            <a:r>
              <a:rPr lang="fr-FR" dirty="0" err="1"/>
              <a:t>completed</a:t>
            </a:r>
            <a:endParaRPr lang="en-GB" dirty="0"/>
          </a:p>
        </p:txBody>
      </p:sp>
      <p:sp>
        <p:nvSpPr>
          <p:cNvPr id="4" name="Slide Number Placeholder 3"/>
          <p:cNvSpPr>
            <a:spLocks noGrp="1"/>
          </p:cNvSpPr>
          <p:nvPr>
            <p:ph type="sldNum" sz="quarter" idx="5"/>
          </p:nvPr>
        </p:nvSpPr>
        <p:spPr/>
        <p:txBody>
          <a:bodyPr/>
          <a:lstStyle/>
          <a:p>
            <a:fld id="{75FA0FED-8ED1-4AE8-ACF8-554688D17998}" type="slidenum">
              <a:rPr lang="en-GB" smtClean="0"/>
              <a:t>7</a:t>
            </a:fld>
            <a:endParaRPr lang="en-GB"/>
          </a:p>
        </p:txBody>
      </p:sp>
    </p:spTree>
    <p:extLst>
      <p:ext uri="{BB962C8B-B14F-4D97-AF65-F5344CB8AC3E}">
        <p14:creationId xmlns:p14="http://schemas.microsoft.com/office/powerpoint/2010/main" val="238095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Well done for nearly getting to the end of level 5!</a:t>
            </a:r>
          </a:p>
        </p:txBody>
      </p:sp>
      <p:sp>
        <p:nvSpPr>
          <p:cNvPr id="4" name="Slide Number Placeholder 3"/>
          <p:cNvSpPr>
            <a:spLocks noGrp="1"/>
          </p:cNvSpPr>
          <p:nvPr>
            <p:ph type="sldNum" sz="quarter" idx="5"/>
          </p:nvPr>
        </p:nvSpPr>
        <p:spPr/>
        <p:txBody>
          <a:bodyPr/>
          <a:lstStyle/>
          <a:p>
            <a:fld id="{324661F1-DB81-44E4-BB5E-8CFA2BC56AE0}" type="slidenum">
              <a:rPr lang="en-GB" smtClean="0"/>
              <a:t>8</a:t>
            </a:fld>
            <a:endParaRPr lang="en-GB"/>
          </a:p>
        </p:txBody>
      </p:sp>
    </p:spTree>
    <p:extLst>
      <p:ext uri="{BB962C8B-B14F-4D97-AF65-F5344CB8AC3E}">
        <p14:creationId xmlns:p14="http://schemas.microsoft.com/office/powerpoint/2010/main" val="3182460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300" dirty="0"/>
              <a:t>Tourism is and has been the most common practice, whether it's for business, leisure, or family vacations, the economy of many countries is sustained by tourism. Because it's one of the commonest of practices, the effects that it could have on the environment should be put under the microscope too.</a:t>
            </a:r>
          </a:p>
          <a:p>
            <a:r>
              <a:rPr lang="en-GB" sz="1300" dirty="0"/>
              <a:t>Traveling can have significant negative impacts on the environment and makes up to 5% of the total pollution to the atmosphere. It's because the local tourist spots consist of many tourists in a single place, this amounts to a lot of carbon dioxide emissions. Furthermore, the vehicles used by the tourists for traveling give off many poisonous gases and damage the atmosphere.</a:t>
            </a:r>
          </a:p>
          <a:p>
            <a:r>
              <a:rPr lang="en-GB" sz="1300" dirty="0"/>
              <a:t>Hence it is of utmost importance to look for an alternative to conventional transport that is less harmful to the environment. The right choice is moving sustainably.</a:t>
            </a:r>
          </a:p>
          <a:p>
            <a:r>
              <a:rPr lang="en-GB" sz="1300" b="1" dirty="0"/>
              <a:t>What is sustainable transportation?</a:t>
            </a:r>
            <a:endParaRPr lang="en-GB" sz="1300" dirty="0"/>
          </a:p>
          <a:p>
            <a:r>
              <a:rPr lang="en-GB" sz="1300" dirty="0"/>
              <a:t>Sustainable transportation consists of a green and eco-friendly form of vehicular travel to minimise damage to the environment. A few examples of sustainable transport include green vehicles that use biogas as fuel, the same hybrid cars are controversial because the battery on which they run on is Lithium. </a:t>
            </a:r>
            <a:r>
              <a:rPr lang="en-GB" sz="1300" b="1" dirty="0">
                <a:hlinkClick r:id="rId3"/>
              </a:rPr>
              <a:t>Lithium mining</a:t>
            </a:r>
            <a:r>
              <a:rPr lang="en-GB" sz="1300" dirty="0"/>
              <a:t> is very damaging to the environment.</a:t>
            </a:r>
          </a:p>
          <a:p>
            <a:r>
              <a:rPr lang="en-GB" sz="1300" dirty="0"/>
              <a:t>Sustainable transportation also takes forms like walking, transit, sharing a ride instead of using multiple cars for a small number of people, and most importantly, cycling. If there's something we can affirm, is that the expansion of the world made us dependent on vehicular transport.</a:t>
            </a:r>
          </a:p>
          <a:p>
            <a:r>
              <a:rPr lang="en-GB" sz="1300" dirty="0"/>
              <a:t>Burning of organic fuel became the only source for powering these transportation methods, and as the demand for transport grew, so did the damage to the environment. This is why an alternative to conventional vehicles are being sought to minimise the negative impact on the environment.</a:t>
            </a:r>
          </a:p>
          <a:p>
            <a:r>
              <a:rPr lang="en-GB" sz="1300" dirty="0"/>
              <a:t>These environmentally friendly vehicles are being adopted rapidly with features more than the previous cars.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08C8D7-18E8-2C4F-967C-29C09C3D1F6E}"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68052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is sustainable transport?</a:t>
            </a:r>
          </a:p>
          <a:p>
            <a:r>
              <a:rPr lang="en-GB" dirty="0"/>
              <a:t>Any changes in working practices following Covid? Working from home? Some employers insisting people go back to the office!</a:t>
            </a:r>
          </a:p>
          <a:p>
            <a:r>
              <a:rPr lang="en-GB" dirty="0"/>
              <a:t>Impact of home deliveries/shopping patterns – how often do you see vans from Amazon, DPD, Tesco, Sainsbury etc </a:t>
            </a:r>
            <a:r>
              <a:rPr lang="en-GB" dirty="0" err="1"/>
              <a:t>etc</a:t>
            </a:r>
            <a:r>
              <a:rPr lang="en-GB" dirty="0"/>
              <a:t> in your street!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08C8D7-18E8-2C4F-967C-29C09C3D1F6E}"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07802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essentially done through urban planning and 'mixed' zoning, including financial incentives and development strategies, that influence locational decisions of businesses and trade establishments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08C8D7-18E8-2C4F-967C-29C09C3D1F6E}"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73660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4661F1-DB81-44E4-BB5E-8CFA2BC56AE0}" type="slidenum">
              <a:rPr lang="en-GB" smtClean="0"/>
              <a:t>12</a:t>
            </a:fld>
            <a:endParaRPr lang="en-GB"/>
          </a:p>
        </p:txBody>
      </p:sp>
    </p:spTree>
    <p:extLst>
      <p:ext uri="{BB962C8B-B14F-4D97-AF65-F5344CB8AC3E}">
        <p14:creationId xmlns:p14="http://schemas.microsoft.com/office/powerpoint/2010/main" val="40718389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Electric tram on ‘green’ route in Paris</a:t>
            </a:r>
          </a:p>
          <a:p>
            <a:endParaRPr lang="en-GB" dirty="0"/>
          </a:p>
        </p:txBody>
      </p:sp>
      <p:sp>
        <p:nvSpPr>
          <p:cNvPr id="4" name="Slide Number Placeholder 3"/>
          <p:cNvSpPr>
            <a:spLocks noGrp="1"/>
          </p:cNvSpPr>
          <p:nvPr>
            <p:ph type="sldNum" sz="quarter" idx="5"/>
          </p:nvPr>
        </p:nvSpPr>
        <p:spPr/>
        <p:txBody>
          <a:bodyPr/>
          <a:lstStyle/>
          <a:p>
            <a:fld id="{324661F1-DB81-44E4-BB5E-8CFA2BC56AE0}" type="slidenum">
              <a:rPr lang="en-GB" smtClean="0"/>
              <a:t>15</a:t>
            </a:fld>
            <a:endParaRPr lang="en-GB"/>
          </a:p>
        </p:txBody>
      </p:sp>
    </p:spTree>
    <p:extLst>
      <p:ext uri="{BB962C8B-B14F-4D97-AF65-F5344CB8AC3E}">
        <p14:creationId xmlns:p14="http://schemas.microsoft.com/office/powerpoint/2010/main" val="1801266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dirty="0"/>
              <a:t>Riding a bike in itself emits </a:t>
            </a:r>
            <a:r>
              <a:rPr lang="en-US" altLang="en-US" sz="1200" b="1" dirty="0"/>
              <a:t>0g</a:t>
            </a:r>
            <a:r>
              <a:rPr lang="en-US" altLang="en-US" sz="1200" dirty="0"/>
              <a:t> of CO2, but this fails to account for the environmental impact caused when producing the bike and transporting a whole fleet of them to their final location.</a:t>
            </a:r>
          </a:p>
          <a:p>
            <a:r>
              <a:rPr lang="en-GB" dirty="0"/>
              <a:t>However, I suspect that it’s a lot less than most of the above!</a:t>
            </a:r>
          </a:p>
          <a:p>
            <a:endParaRPr lang="en-GB" dirty="0"/>
          </a:p>
          <a:p>
            <a:pPr marL="0" indent="0" defTabSz="685800" eaLnBrk="0" fontAlgn="base" hangingPunct="0">
              <a:lnSpc>
                <a:spcPct val="100000"/>
              </a:lnSpc>
              <a:spcBef>
                <a:spcPct val="0"/>
              </a:spcBef>
              <a:spcAft>
                <a:spcPct val="0"/>
              </a:spcAft>
              <a:buNone/>
            </a:pPr>
            <a:endParaRPr lang="en-US" altLang="en-US" sz="1200" dirty="0">
              <a:solidFill>
                <a:srgbClr val="000000"/>
              </a:solidFill>
            </a:endParaRPr>
          </a:p>
          <a:p>
            <a:pPr marL="0" indent="0" defTabSz="685800" eaLnBrk="0" fontAlgn="base" hangingPunct="0">
              <a:lnSpc>
                <a:spcPct val="100000"/>
              </a:lnSpc>
              <a:spcBef>
                <a:spcPct val="0"/>
              </a:spcBef>
              <a:spcAft>
                <a:spcPct val="0"/>
              </a:spcAft>
              <a:buNone/>
            </a:pPr>
            <a:r>
              <a:rPr lang="en-US" altLang="en-US" sz="1200" dirty="0">
                <a:solidFill>
                  <a:srgbClr val="000000"/>
                </a:solidFill>
              </a:rPr>
              <a:t>Public transport overall is generally considered to be one of the better options when it comes to reducing the negative environmental impact of urban mobility.</a:t>
            </a:r>
            <a:endParaRPr lang="en-US" altLang="en-US" sz="1200" dirty="0"/>
          </a:p>
          <a:p>
            <a:pPr marL="0" indent="0" defTabSz="685800" eaLnBrk="0" fontAlgn="base" hangingPunct="0">
              <a:lnSpc>
                <a:spcPct val="100000"/>
              </a:lnSpc>
              <a:spcBef>
                <a:spcPct val="0"/>
              </a:spcBef>
              <a:spcAft>
                <a:spcPct val="0"/>
              </a:spcAft>
              <a:buNone/>
            </a:pPr>
            <a:endParaRPr lang="en-US" altLang="en-US" sz="1200" dirty="0">
              <a:solidFill>
                <a:srgbClr val="000000"/>
              </a:solidFill>
            </a:endParaRPr>
          </a:p>
          <a:p>
            <a:pPr marL="0" indent="0" defTabSz="685800" eaLnBrk="0" fontAlgn="base" hangingPunct="0">
              <a:lnSpc>
                <a:spcPct val="100000"/>
              </a:lnSpc>
              <a:spcBef>
                <a:spcPct val="0"/>
              </a:spcBef>
              <a:spcAft>
                <a:spcPct val="0"/>
              </a:spcAft>
              <a:buNone/>
            </a:pPr>
            <a:r>
              <a:rPr lang="en-US" altLang="en-US" sz="1200" dirty="0">
                <a:solidFill>
                  <a:srgbClr val="000000"/>
                </a:solidFill>
              </a:rPr>
              <a:t>Taking a bus, even if it runs on diesel, as the many still do, is exponentially better than taking an electric car or taxi. The problem is </a:t>
            </a:r>
            <a:r>
              <a:rPr lang="en-US" altLang="en-US" sz="1200" b="1" dirty="0">
                <a:solidFill>
                  <a:srgbClr val="000000"/>
                </a:solidFill>
              </a:rPr>
              <a:t>it’s rarely the transit mode of choice </a:t>
            </a:r>
            <a:r>
              <a:rPr lang="en-US" altLang="en-US" sz="1200" dirty="0">
                <a:solidFill>
                  <a:srgbClr val="000000"/>
                </a:solidFill>
              </a:rPr>
              <a:t>for the typical commuter – nobody likes bumping into a sweaty stranger’s armpit on their way to work when a crowded bus takes a sharp turn.</a:t>
            </a:r>
            <a:endParaRPr lang="en-US" altLang="en-US" sz="1200" dirty="0">
              <a:solidFill>
                <a:srgbClr val="555555"/>
              </a:solidFill>
            </a:endParaRPr>
          </a:p>
          <a:p>
            <a:endParaRPr lang="en-GB" dirty="0"/>
          </a:p>
          <a:p>
            <a:r>
              <a:rPr lang="en-US" altLang="en-US" sz="1200" dirty="0">
                <a:solidFill>
                  <a:srgbClr val="000000"/>
                </a:solidFill>
              </a:rPr>
              <a:t>Walking, running, jogging, strolling – whatever your pedestrian preference, it objectively has the </a:t>
            </a:r>
            <a:r>
              <a:rPr lang="en-US" altLang="en-US" sz="1200" dirty="0">
                <a:solidFill>
                  <a:srgbClr val="007BFF"/>
                </a:solidFill>
                <a:hlinkClick r:id="rId3"/>
              </a:rPr>
              <a:t>lowest ecological impact</a:t>
            </a:r>
            <a:r>
              <a:rPr lang="en-US" altLang="en-US" sz="1200" dirty="0">
                <a:solidFill>
                  <a:srgbClr val="000000"/>
                </a:solidFill>
              </a:rPr>
              <a:t> by far. It’s great for you to keep active, and it’s not hurting the environment per se, although it is worth mentioning that the carbon footprint of the average running shoe ranges from 18-41kg CO2** per pair during production.</a:t>
            </a:r>
          </a:p>
          <a:p>
            <a:r>
              <a:rPr lang="en-US" altLang="en-US" sz="1200" dirty="0">
                <a:solidFill>
                  <a:srgbClr val="000000"/>
                </a:solidFill>
              </a:rPr>
              <a:t>But how convenient is it in some city </a:t>
            </a:r>
            <a:r>
              <a:rPr lang="en-US" altLang="en-US" sz="1200" dirty="0" err="1">
                <a:solidFill>
                  <a:srgbClr val="000000"/>
                </a:solidFill>
              </a:rPr>
              <a:t>centres</a:t>
            </a:r>
            <a:r>
              <a:rPr lang="en-US" altLang="en-US" sz="1200" dirty="0">
                <a:solidFill>
                  <a:srgbClr val="000000"/>
                </a:solidFill>
              </a:rPr>
              <a:t>?</a:t>
            </a:r>
          </a:p>
          <a:p>
            <a:endParaRPr lang="en-US" altLang="en-US" sz="1200" dirty="0">
              <a:solidFill>
                <a:srgbClr val="000000"/>
              </a:solidFill>
            </a:endParaRPr>
          </a:p>
          <a:p>
            <a:pPr eaLnBrk="0" fontAlgn="base" hangingPunct="0">
              <a:lnSpc>
                <a:spcPct val="100000"/>
              </a:lnSpc>
              <a:spcBef>
                <a:spcPct val="0"/>
              </a:spcBef>
              <a:spcAft>
                <a:spcPct val="0"/>
              </a:spcAft>
            </a:pPr>
            <a:r>
              <a:rPr lang="en-US" altLang="en-US" sz="1200" dirty="0">
                <a:solidFill>
                  <a:srgbClr val="000000"/>
                </a:solidFill>
              </a:rPr>
              <a:t>Compared to the greenhouse gas emissions of a regular motorcycle, which average 107g/km CO2, a shared electric two-wheeler is the better choice. They’re also </a:t>
            </a:r>
            <a:r>
              <a:rPr lang="en-US" altLang="en-US" sz="1200" dirty="0">
                <a:solidFill>
                  <a:srgbClr val="007BFF"/>
                </a:solidFill>
                <a:hlinkClick r:id="rId4"/>
              </a:rPr>
              <a:t>lighter and consume less energy</a:t>
            </a:r>
            <a:r>
              <a:rPr lang="en-US" altLang="en-US" sz="1200" dirty="0">
                <a:solidFill>
                  <a:srgbClr val="000000"/>
                </a:solidFill>
              </a:rPr>
              <a:t> than electric cars, and they have 30x the battery capacity.</a:t>
            </a:r>
            <a:endParaRPr lang="en-US" altLang="en-US" sz="1200" dirty="0"/>
          </a:p>
          <a:p>
            <a:pPr eaLnBrk="0" fontAlgn="base" hangingPunct="0">
              <a:lnSpc>
                <a:spcPct val="100000"/>
              </a:lnSpc>
              <a:spcBef>
                <a:spcPct val="0"/>
              </a:spcBef>
              <a:spcAft>
                <a:spcPct val="0"/>
              </a:spcAft>
            </a:pPr>
            <a:r>
              <a:rPr lang="en-US" altLang="en-US" sz="1200" dirty="0">
                <a:solidFill>
                  <a:srgbClr val="000000"/>
                </a:solidFill>
              </a:rPr>
              <a:t>With dockless shared e-bikes, you run into similar problems as with shared bicycles – people will misuse them. This causes the lifecycle of an e-bike to be dramatically reduced versus a personal one, thus needing to be replaced more often and having a larger ecological impact.</a:t>
            </a:r>
            <a:endParaRPr lang="en-US" altLang="en-US" sz="1200" dirty="0">
              <a:solidFill>
                <a:srgbClr val="555555"/>
              </a:solidFill>
            </a:endParaRPr>
          </a:p>
          <a:p>
            <a:endParaRPr lang="en-US" altLang="en-US" sz="1200" dirty="0">
              <a:solidFill>
                <a:srgbClr val="555555"/>
              </a:solidFill>
            </a:endParaRPr>
          </a:p>
          <a:p>
            <a:endParaRPr lang="en-GB" dirty="0"/>
          </a:p>
        </p:txBody>
      </p:sp>
      <p:sp>
        <p:nvSpPr>
          <p:cNvPr id="4" name="Slide Number Placeholder 3"/>
          <p:cNvSpPr>
            <a:spLocks noGrp="1"/>
          </p:cNvSpPr>
          <p:nvPr>
            <p:ph type="sldNum" sz="quarter" idx="5"/>
          </p:nvPr>
        </p:nvSpPr>
        <p:spPr/>
        <p:txBody>
          <a:bodyPr/>
          <a:lstStyle/>
          <a:p>
            <a:fld id="{324661F1-DB81-44E4-BB5E-8CFA2BC56AE0}" type="slidenum">
              <a:rPr lang="en-GB" smtClean="0"/>
              <a:t>17</a:t>
            </a:fld>
            <a:endParaRPr lang="en-GB"/>
          </a:p>
        </p:txBody>
      </p:sp>
    </p:spTree>
    <p:extLst>
      <p:ext uri="{BB962C8B-B14F-4D97-AF65-F5344CB8AC3E}">
        <p14:creationId xmlns:p14="http://schemas.microsoft.com/office/powerpoint/2010/main" val="20999948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all already know my thoughts on electric cars</a:t>
            </a:r>
          </a:p>
        </p:txBody>
      </p:sp>
      <p:sp>
        <p:nvSpPr>
          <p:cNvPr id="4" name="Slide Number Placeholder 3"/>
          <p:cNvSpPr>
            <a:spLocks noGrp="1"/>
          </p:cNvSpPr>
          <p:nvPr>
            <p:ph type="sldNum" sz="quarter" idx="5"/>
          </p:nvPr>
        </p:nvSpPr>
        <p:spPr/>
        <p:txBody>
          <a:bodyPr/>
          <a:lstStyle/>
          <a:p>
            <a:fld id="{324661F1-DB81-44E4-BB5E-8CFA2BC56AE0}" type="slidenum">
              <a:rPr lang="en-GB" smtClean="0"/>
              <a:t>19</a:t>
            </a:fld>
            <a:endParaRPr lang="en-GB"/>
          </a:p>
        </p:txBody>
      </p:sp>
    </p:spTree>
    <p:extLst>
      <p:ext uri="{BB962C8B-B14F-4D97-AF65-F5344CB8AC3E}">
        <p14:creationId xmlns:p14="http://schemas.microsoft.com/office/powerpoint/2010/main" val="31861257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4 mins</a:t>
            </a:r>
          </a:p>
        </p:txBody>
      </p:sp>
      <p:sp>
        <p:nvSpPr>
          <p:cNvPr id="4" name="Slide Number Placeholder 3"/>
          <p:cNvSpPr>
            <a:spLocks noGrp="1"/>
          </p:cNvSpPr>
          <p:nvPr>
            <p:ph type="sldNum" sz="quarter" idx="5"/>
          </p:nvPr>
        </p:nvSpPr>
        <p:spPr/>
        <p:txBody>
          <a:bodyPr/>
          <a:lstStyle/>
          <a:p>
            <a:fld id="{FE08C8D7-18E8-2C4F-967C-29C09C3D1F6E}" type="slidenum">
              <a:rPr lang="en-US" smtClean="0"/>
              <a:t>22</a:t>
            </a:fld>
            <a:endParaRPr lang="en-US"/>
          </a:p>
        </p:txBody>
      </p:sp>
    </p:spTree>
    <p:extLst>
      <p:ext uri="{BB962C8B-B14F-4D97-AF65-F5344CB8AC3E}">
        <p14:creationId xmlns:p14="http://schemas.microsoft.com/office/powerpoint/2010/main" val="4836715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dirty="0">
              <a:solidFill>
                <a:schemeClr val="tx1"/>
              </a:solidFill>
              <a:effectLst/>
              <a:latin typeface="+mn-lt"/>
              <a:ea typeface="+mn-ea"/>
              <a:cs typeface="+mn-cs"/>
            </a:endParaRPr>
          </a:p>
          <a:p>
            <a:r>
              <a:rPr lang="en-GB" dirty="0">
                <a:hlinkClick r:id="rId3"/>
              </a:rPr>
              <a:t>A complete guide to carbon offsetting | Carbon offsetting | The Guardian</a:t>
            </a:r>
            <a:endParaRPr lang="en-GB" dirty="0"/>
          </a:p>
          <a:p>
            <a:endParaRPr lang="en-GB" sz="1200" b="0" i="0" u="none" strike="noStrike" kern="1200" dirty="0">
              <a:solidFill>
                <a:schemeClr val="tx1"/>
              </a:solidFill>
              <a:effectLst/>
              <a:latin typeface="+mn-lt"/>
              <a:ea typeface="+mn-ea"/>
              <a:cs typeface="+mn-cs"/>
            </a:endParaRPr>
          </a:p>
          <a:p>
            <a:pPr algn="l" fontAlgn="base"/>
            <a:r>
              <a:rPr lang="en-GB" b="0" i="0" dirty="0">
                <a:solidFill>
                  <a:srgbClr val="121212"/>
                </a:solidFill>
                <a:effectLst/>
                <a:latin typeface="GuardianTextEgyptian"/>
              </a:rPr>
              <a:t>Carbon offset schemes allow individuals and companies to invest in environmental projects around the world in order to balance out their own </a:t>
            </a:r>
            <a:r>
              <a:rPr lang="en-GB" b="0" i="0" u="none" strike="noStrike" dirty="0">
                <a:solidFill>
                  <a:srgbClr val="C70000"/>
                </a:solidFill>
                <a:effectLst/>
                <a:latin typeface="GuardianTextEgyptian"/>
                <a:hlinkClick r:id="rId4"/>
              </a:rPr>
              <a:t>carbon footprints</a:t>
            </a:r>
            <a:r>
              <a:rPr lang="en-GB" b="0" i="0" dirty="0">
                <a:solidFill>
                  <a:srgbClr val="121212"/>
                </a:solidFill>
                <a:effectLst/>
                <a:latin typeface="GuardianTextEgyptian"/>
              </a:rPr>
              <a:t>. The projects are usually based in developing countries and most commonly are designed to reduce future emissions. This might involve rolling out clean energy technologies or purchasing and ripping up carbon credits from an </a:t>
            </a:r>
            <a:r>
              <a:rPr lang="en-GB" b="0" i="0" u="none" strike="noStrike" dirty="0">
                <a:solidFill>
                  <a:srgbClr val="C70000"/>
                </a:solidFill>
                <a:effectLst/>
                <a:latin typeface="GuardianTextEgyptian"/>
                <a:hlinkClick r:id="rId5"/>
              </a:rPr>
              <a:t>emissions trading scheme</a:t>
            </a:r>
            <a:r>
              <a:rPr lang="en-GB" b="0" i="0" dirty="0">
                <a:solidFill>
                  <a:srgbClr val="121212"/>
                </a:solidFill>
                <a:effectLst/>
                <a:latin typeface="GuardianTextEgyptian"/>
              </a:rPr>
              <a:t>. Other schemes work by soaking up CO</a:t>
            </a:r>
            <a:r>
              <a:rPr lang="en-GB" b="0" i="0" baseline="-25000" dirty="0">
                <a:solidFill>
                  <a:srgbClr val="121212"/>
                </a:solidFill>
                <a:effectLst/>
                <a:latin typeface="GuardianTextEgyptian"/>
              </a:rPr>
              <a:t>2</a:t>
            </a:r>
            <a:r>
              <a:rPr lang="en-GB" b="0" i="0" dirty="0">
                <a:solidFill>
                  <a:srgbClr val="121212"/>
                </a:solidFill>
                <a:effectLst/>
                <a:latin typeface="GuardianTextEgyptian"/>
              </a:rPr>
              <a:t> directly from the air through the planting of trees.</a:t>
            </a:r>
          </a:p>
          <a:p>
            <a:pPr algn="l" fontAlgn="base"/>
            <a:r>
              <a:rPr lang="en-GB" b="0" i="0" dirty="0">
                <a:solidFill>
                  <a:srgbClr val="121212"/>
                </a:solidFill>
                <a:effectLst/>
                <a:latin typeface="GuardianTextEgyptian"/>
              </a:rPr>
              <a:t>Some people and organisations offset their entire carbon footprint while others aim to neutralise the impact of a specific activity, such as taking a flight. To do this, the holidaymaker or business person visits an offset website, uses the online tools to calculate the emissions of their trip, and then pays the offset company to reduce emissions elsewhere in the world by the same amount – thus making the flight "carbon neutral".</a:t>
            </a:r>
          </a:p>
          <a:p>
            <a:endParaRPr lang="en-GB" sz="1200" b="0" i="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08C8D7-18E8-2C4F-967C-29C09C3D1F6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62844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Home - ABTA (abtaknowledgezone.com)</a:t>
            </a:r>
            <a:endParaRPr lang="en-GB" dirty="0"/>
          </a:p>
        </p:txBody>
      </p:sp>
      <p:sp>
        <p:nvSpPr>
          <p:cNvPr id="4" name="Slide Number Placeholder 3"/>
          <p:cNvSpPr>
            <a:spLocks noGrp="1"/>
          </p:cNvSpPr>
          <p:nvPr>
            <p:ph type="sldNum" sz="quarter" idx="5"/>
          </p:nvPr>
        </p:nvSpPr>
        <p:spPr/>
        <p:txBody>
          <a:bodyPr/>
          <a:lstStyle/>
          <a:p>
            <a:fld id="{324661F1-DB81-44E4-BB5E-8CFA2BC56AE0}" type="slidenum">
              <a:rPr lang="en-GB" smtClean="0"/>
              <a:t>26</a:t>
            </a:fld>
            <a:endParaRPr lang="en-GB"/>
          </a:p>
        </p:txBody>
      </p:sp>
    </p:spTree>
    <p:extLst>
      <p:ext uri="{BB962C8B-B14F-4D97-AF65-F5344CB8AC3E}">
        <p14:creationId xmlns:p14="http://schemas.microsoft.com/office/powerpoint/2010/main" val="12965935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40728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4103274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4012032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3"/>
            <a:ext cx="2743200" cy="365125"/>
          </a:xfrm>
          <a:prstGeom prst="rect">
            <a:avLst/>
          </a:prstGeom>
        </p:spPr>
        <p:txBody>
          <a:bodyPr/>
          <a:lstStyle/>
          <a:p>
            <a:fld id="{379F1E6B-445D-CA46-80DE-7864B0ECB295}" type="datetimeFigureOut">
              <a:rPr lang="en-US" smtClean="0"/>
              <a:t>11/10/2023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3"/>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5294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524000" y="1122363"/>
            <a:ext cx="9144000" cy="2387600"/>
          </a:xfrm>
          <a:prstGeom prst="rect">
            <a:avLst/>
          </a:prstGeo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11/10/2023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453366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11/10/2023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71529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831851" y="1709741"/>
            <a:ext cx="10515600" cy="2852737"/>
          </a:xfrm>
          <a:prstGeom prst="rect">
            <a:avLst/>
          </a:prstGeo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831851" y="4589466"/>
            <a:ext cx="105156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11/10/2023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5309723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11/10/2023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770122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840317" y="365128"/>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840319" y="1681163"/>
            <a:ext cx="5158316"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840319"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11/10/2023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687847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11/10/2023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336920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11/10/2023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5770124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5183717" y="987428"/>
            <a:ext cx="617220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11/10/2023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5170927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5183717" y="987428"/>
            <a:ext cx="6172200" cy="4873625"/>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11/10/2023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216152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11/10/2023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57036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8724902"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838202"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11/10/2023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1745067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2" y="1516011"/>
            <a:ext cx="5173716"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8572812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11/10/2023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3559077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11/10/2023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168078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11/10/2023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707305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11/10/2023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018139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11/10/2023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8402868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11/10/2023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38317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11/10/2023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653677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11/10/2023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5330884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11/10/2023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2978405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11/10/2023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6567753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11/10/2023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41014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BBC4154B-04FC-4633-BD43-0C1D80178E1C}" type="datetimeFigureOut">
              <a:rPr lang="en-GB" smtClean="0"/>
              <a:t>10/11/2023</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6815699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BBC4154B-04FC-4633-BD43-0C1D80178E1C}" type="datetimeFigureOut">
              <a:rPr lang="en-GB" smtClean="0"/>
              <a:t>10/11/2023</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77437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BBC4154B-04FC-4633-BD43-0C1D80178E1C}" type="datetimeFigureOut">
              <a:rPr lang="en-GB" smtClean="0"/>
              <a:t>10/11/2023</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829637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BBC4154B-04FC-4633-BD43-0C1D80178E1C}" type="datetimeFigureOut">
              <a:rPr lang="en-GB" smtClean="0"/>
              <a:t>10/11/2023</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28665429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BBC4154B-04FC-4633-BD43-0C1D80178E1C}" type="datetimeFigureOut">
              <a:rPr lang="en-GB" smtClean="0"/>
              <a:t>10/11/2023</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0223319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BBC4154B-04FC-4633-BD43-0C1D80178E1C}" type="datetimeFigureOut">
              <a:rPr lang="en-GB" smtClean="0"/>
              <a:t>10/11/2023</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95209295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BBC4154B-04FC-4633-BD43-0C1D80178E1C}" type="datetimeFigureOut">
              <a:rPr lang="en-GB" smtClean="0"/>
              <a:t>10/11/2023</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49851117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BBC4154B-04FC-4633-BD43-0C1D80178E1C}" type="datetimeFigureOut">
              <a:rPr lang="en-GB" smtClean="0"/>
              <a:t>10/11/2023</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96771517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BBC4154B-04FC-4633-BD43-0C1D80178E1C}" type="datetimeFigureOut">
              <a:rPr lang="en-GB" smtClean="0"/>
              <a:t>10/11/2023</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50841723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BBC4154B-04FC-4633-BD43-0C1D80178E1C}" type="datetimeFigureOut">
              <a:rPr lang="en-GB" smtClean="0"/>
              <a:t>10/11/2023</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16201565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BBC4154B-04FC-4633-BD43-0C1D80178E1C}" type="datetimeFigureOut">
              <a:rPr lang="en-GB" smtClean="0"/>
              <a:t>10/11/2023</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71086004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53824544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9C64F3F4-CE19-49F8-9EF4-FF4EE52031C2}" type="datetimeFigureOut">
              <a:rPr lang="en-GB" smtClean="0"/>
              <a:t>10/11/2023</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2404390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9C64F3F4-CE19-49F8-9EF4-FF4EE52031C2}" type="datetimeFigureOut">
              <a:rPr lang="en-GB" smtClean="0"/>
              <a:t>10/11/2023</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9127027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9C64F3F4-CE19-49F8-9EF4-FF4EE52031C2}" type="datetimeFigureOut">
              <a:rPr lang="en-GB" smtClean="0"/>
              <a:t>10/11/2023</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2004065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9C64F3F4-CE19-49F8-9EF4-FF4EE52031C2}" type="datetimeFigureOut">
              <a:rPr lang="en-GB" smtClean="0"/>
              <a:t>10/11/2023</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9181430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7"/>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9C64F3F4-CE19-49F8-9EF4-FF4EE52031C2}" type="datetimeFigureOut">
              <a:rPr lang="en-GB" smtClean="0"/>
              <a:t>10/11/2023</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pPr>
              <a:defRPr/>
            </a:pPr>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9063339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9C64F3F4-CE19-49F8-9EF4-FF4EE52031C2}" type="datetimeFigureOut">
              <a:rPr lang="en-GB" smtClean="0"/>
              <a:t>10/11/2023</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pPr>
              <a:defRPr/>
            </a:pPr>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9692728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9C64F3F4-CE19-49F8-9EF4-FF4EE52031C2}" type="datetimeFigureOut">
              <a:rPr lang="en-GB" smtClean="0"/>
              <a:t>10/11/2023</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pPr>
              <a:defRPr/>
            </a:pPr>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6230643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9C64F3F4-CE19-49F8-9EF4-FF4EE52031C2}" type="datetimeFigureOut">
              <a:rPr lang="en-GB" smtClean="0"/>
              <a:t>10/11/2023</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6293003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9C64F3F4-CE19-49F8-9EF4-FF4EE52031C2}" type="datetimeFigureOut">
              <a:rPr lang="en-GB" smtClean="0"/>
              <a:t>10/11/2023</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380723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9C64F3F4-CE19-49F8-9EF4-FF4EE52031C2}" type="datetimeFigureOut">
              <a:rPr lang="en-GB" smtClean="0"/>
              <a:t>10/11/2023</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3030985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9C64F3F4-CE19-49F8-9EF4-FF4EE52031C2}" type="datetimeFigureOut">
              <a:rPr lang="en-GB" smtClean="0"/>
              <a:t>10/11/2023</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70586425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75445273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1458756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3.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1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image" Target="../media/image4.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5.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theme" Target="../theme/theme6.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image" Target="../media/image5.jp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image" Target="../media/image5.jpg"/><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27659559"/>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350704555"/>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26936502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594304751"/>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395775985"/>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C4154B-04FC-4633-BD43-0C1D80178E1C}" type="datetimeFigureOut">
              <a:rPr lang="en-GB" smtClean="0"/>
              <a:t>10/11/2023</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1391355609"/>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BC4154B-04FC-4633-BD43-0C1D80178E1C}" type="datetimeFigureOut">
              <a:rPr lang="en-GB" smtClean="0"/>
              <a:t>10/11/2023</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2160810608"/>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0.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9.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9.xml"/></Relationships>
</file>

<file path=ppt/slides/_rels/slide4.xml.rels><?xml version="1.0" encoding="UTF-8" standalone="yes"?>
<Relationships xmlns="http://schemas.openxmlformats.org/package/2006/relationships"><Relationship Id="rId3" Type="http://schemas.openxmlformats.org/officeDocument/2006/relationships/hyperlink" Target="https://eur01.safelinks.protection.outlook.com/?url=https%3A%2F%2Fforms.office.com%2Fr%2Fgm1AAY3tjY&amp;data=05%7C01%7Cd.lewis%40uwtsd.ac.uk%7C5d7a9bddf8434fcd0fce08da7306ba41%7C4e0f11f9046e45059cb8db2152311e21%7C0%7C0%7C637948769968773792%7CUnknown%7CTWFpbGZsb3d8eyJWIjoiMC4wLjAwMDAiLCJQIjoiV2luMzIiLCJBTiI6Ik1haWwiLCJXVCI6Mn0%3D%7C3000%7C%7C%7C&amp;sdata=CaPHsnIPKGbii1X48FlZICF1Q719w88%2Be51eH%2BTp6rU%3D&amp;reserved=0" TargetMode="External"/><Relationship Id="rId2" Type="http://schemas.openxmlformats.org/officeDocument/2006/relationships/image" Target="../media/image9.jpeg"/><Relationship Id="rId1" Type="http://schemas.openxmlformats.org/officeDocument/2006/relationships/slideLayout" Target="../slideLayouts/slideLayout33.xml"/><Relationship Id="rId4" Type="http://schemas.openxmlformats.org/officeDocument/2006/relationships/hyperlink" Target="https://www.uwtsd.ac.uk/bursaries/undergraduate/" TargetMode="Externa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hyperlink" Target="https://www.uwtsd.ac.uk/media/uwtsd-website/content-assets/documents/student-experience/UWTSD-Student-Code-of-conduct-2021.pdf" TargetMode="External"/><Relationship Id="rId2" Type="http://schemas.openxmlformats.org/officeDocument/2006/relationships/diagramData" Target="../diagrams/data1.xml"/><Relationship Id="rId1" Type="http://schemas.openxmlformats.org/officeDocument/2006/relationships/slideLayout" Target="../slideLayouts/slideLayout2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3" Type="http://schemas.openxmlformats.org/officeDocument/2006/relationships/hyperlink" Target="https://forms.office.com/Pages/ResponsePage.aspx?id=-REPTm4EBUWcuNshUjEeIe0RQXbhmmdIkGh2aL0lw4lUQ1RBNUJFMjZLOU9UNUVLUExFTFRUV1lHMiQlQCN0PWcu" TargetMode="External"/><Relationship Id="rId2" Type="http://schemas.openxmlformats.org/officeDocument/2006/relationships/notesSlide" Target="../notesSlides/notesSlide2.xml"/><Relationship Id="rId1" Type="http://schemas.openxmlformats.org/officeDocument/2006/relationships/slideLayout" Target="../slideLayouts/slideLayout29.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29.xml"/><Relationship Id="rId4" Type="http://schemas.openxmlformats.org/officeDocument/2006/relationships/hyperlink" Target="https://en.wikipedia.org/wiki/Transportation_in_Thailand" TargetMode="Externa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9.xml"/><Relationship Id="rId1" Type="http://schemas.openxmlformats.org/officeDocument/2006/relationships/video" Target="https://www.youtube.com/embed/Et_eJ6rHfLc?feature=oembed" TargetMode="Externa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7.xml"/><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hyperlink" Target="https://sustainabledevelopment.un.org/topics/sustainabletransport" TargetMode="External"/><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hyperlink" Target="https://www.bbc.com/future/article/20200218-climate-change-how-to-cut-your-carbon-emissions-when-flying#:~:text=Around%202.4%25%20of%20global%20CO2%20emissions%20come%20from,very%20small%20percentage%20of%20the%20world%20flies%20frequently." TargetMode="External"/><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29.xml"/><Relationship Id="rId5" Type="http://schemas.openxmlformats.org/officeDocument/2006/relationships/image" Target="../media/image19.jpe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sciencedirect.com/science/article/pii/S1361920915001315" TargetMode="External"/><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0.xml"/><Relationship Id="rId1" Type="http://schemas.openxmlformats.org/officeDocument/2006/relationships/slideLayout" Target="../slideLayouts/slideLayout29.xml"/><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9.xml"/><Relationship Id="rId1" Type="http://schemas.openxmlformats.org/officeDocument/2006/relationships/video" Target="https://www.youtube.com/embed/CLomaBDgJMM?feature=oembed" TargetMode="External"/><Relationship Id="rId4" Type="http://schemas.openxmlformats.org/officeDocument/2006/relationships/image" Target="../media/image24.jpeg"/></Relationships>
</file>

<file path=ppt/slides/_rels/slide2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2.xml"/><Relationship Id="rId1" Type="http://schemas.openxmlformats.org/officeDocument/2006/relationships/slideLayout" Target="../slideLayouts/slideLayout29.xml"/><Relationship Id="rId4" Type="http://schemas.openxmlformats.org/officeDocument/2006/relationships/hyperlink" Target="https://epha.org/sustainable-recovery/" TargetMode="External"/></Relationships>
</file>

<file path=ppt/slides/_rels/slide24.xml.rels><?xml version="1.0" encoding="UTF-8" standalone="yes"?>
<Relationships xmlns="http://schemas.openxmlformats.org/package/2006/relationships"><Relationship Id="rId2" Type="http://schemas.openxmlformats.org/officeDocument/2006/relationships/hyperlink" Target="http://www.eiu.com/" TargetMode="External"/><Relationship Id="rId1" Type="http://schemas.openxmlformats.org/officeDocument/2006/relationships/slideLayout" Target="../slideLayouts/slideLayout3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3" Type="http://schemas.openxmlformats.org/officeDocument/2006/relationships/hyperlink" Target="https://www.abtaknowledgezone.com/" TargetMode="External"/><Relationship Id="rId2" Type="http://schemas.openxmlformats.org/officeDocument/2006/relationships/notesSlide" Target="../notesSlides/notesSlide13.xml"/><Relationship Id="rId1" Type="http://schemas.openxmlformats.org/officeDocument/2006/relationships/slideLayout" Target="../slideLayouts/slideLayout29.xml"/><Relationship Id="rId4" Type="http://schemas.openxmlformats.org/officeDocument/2006/relationships/hyperlink" Target="https://ecologi.com/?utm_term=carbon%20offset%20schemes&amp;utm_campaign=EX+-+UK+-+Activation+-+Generic+Text+-+%3CGeneric+Text+-+UK+Core%3E+-+Conversions&amp;utm_source=google&amp;utm_medium=cpc&amp;hsa_acc=3450399250&amp;hsa_cam=18503830537&amp;hsa_grp=141292897679&amp;hsa_ad=648476254720&amp;hsa_src=g&amp;hsa_tgt=kwd-307694163111&amp;hsa_kw=carbon%20offset%20schemes&amp;hsa_mt=p&amp;hsa_net=adwords&amp;hsa_ver=3&amp;gad_source=1&amp;gclid=CjwKCAiAxreqBhAxEiwAfGfndK1eZgwo3AUL1oiS8UtjQtH2KuVl5-82GoCcqpkRplOGqFtR3KDe3RoC-jMQAvD_BwE"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87B34D3-CF74-F251-B88E-14F79E250091}"/>
              </a:ext>
            </a:extLst>
          </p:cNvPr>
          <p:cNvSpPr txBox="1"/>
          <p:nvPr/>
        </p:nvSpPr>
        <p:spPr>
          <a:xfrm>
            <a:off x="1813763" y="1445769"/>
            <a:ext cx="2637260" cy="71558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405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BMIH5006</a:t>
            </a:r>
          </a:p>
        </p:txBody>
      </p:sp>
      <p:sp>
        <p:nvSpPr>
          <p:cNvPr id="5" name="TextBox 4">
            <a:extLst>
              <a:ext uri="{FF2B5EF4-FFF2-40B4-BE49-F238E27FC236}">
                <a16:creationId xmlns:a16="http://schemas.microsoft.com/office/drawing/2014/main" id="{066E66B9-5E97-9ABB-EF4B-9D37D0CF9BE5}"/>
              </a:ext>
            </a:extLst>
          </p:cNvPr>
          <p:cNvSpPr txBox="1"/>
          <p:nvPr/>
        </p:nvSpPr>
        <p:spPr>
          <a:xfrm>
            <a:off x="498146" y="2531275"/>
            <a:ext cx="8610178" cy="117724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3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Sustainable Hospitality and Tourism Management</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405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2DDBD4A8-0007-5EFA-628C-3A9FCA50BB6B}"/>
              </a:ext>
            </a:extLst>
          </p:cNvPr>
          <p:cNvSpPr txBox="1"/>
          <p:nvPr/>
        </p:nvSpPr>
        <p:spPr>
          <a:xfrm>
            <a:off x="1813763" y="3478960"/>
            <a:ext cx="1935402" cy="71558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405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Week 8</a:t>
            </a:r>
          </a:p>
        </p:txBody>
      </p:sp>
    </p:spTree>
    <p:extLst>
      <p:ext uri="{BB962C8B-B14F-4D97-AF65-F5344CB8AC3E}">
        <p14:creationId xmlns:p14="http://schemas.microsoft.com/office/powerpoint/2010/main" val="19971068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F17D5-EC98-47E5-81CF-6B48C453BD0F}"/>
              </a:ext>
            </a:extLst>
          </p:cNvPr>
          <p:cNvSpPr>
            <a:spLocks noGrp="1"/>
          </p:cNvSpPr>
          <p:nvPr>
            <p:ph type="title"/>
          </p:nvPr>
        </p:nvSpPr>
        <p:spPr>
          <a:xfrm>
            <a:off x="748490" y="1550451"/>
            <a:ext cx="3880287" cy="3607785"/>
          </a:xfrm>
        </p:spPr>
        <p:txBody>
          <a:bodyPr/>
          <a:lstStyle/>
          <a:p>
            <a:pPr algn="ctr"/>
            <a:r>
              <a:rPr lang="en-GB" i="1" dirty="0">
                <a:solidFill>
                  <a:schemeClr val="bg1"/>
                </a:solidFill>
              </a:rPr>
              <a:t>Module</a:t>
            </a:r>
            <a:br>
              <a:rPr lang="en-GB" i="1" dirty="0">
                <a:solidFill>
                  <a:schemeClr val="bg1"/>
                </a:solidFill>
              </a:rPr>
            </a:br>
            <a:r>
              <a:rPr lang="en-GB" i="1" dirty="0">
                <a:solidFill>
                  <a:schemeClr val="bg1"/>
                </a:solidFill>
              </a:rPr>
              <a:t>BMIH 00</a:t>
            </a:r>
            <a:endParaRPr lang="en-GB" dirty="0"/>
          </a:p>
        </p:txBody>
      </p:sp>
      <p:pic>
        <p:nvPicPr>
          <p:cNvPr id="4" name="Picture 3">
            <a:extLst>
              <a:ext uri="{FF2B5EF4-FFF2-40B4-BE49-F238E27FC236}">
                <a16:creationId xmlns:a16="http://schemas.microsoft.com/office/drawing/2014/main" id="{1F40D4F6-6328-B549-30BB-43519DDEBC0B}"/>
              </a:ext>
            </a:extLst>
          </p:cNvPr>
          <p:cNvPicPr>
            <a:picLocks noChangeAspect="1"/>
          </p:cNvPicPr>
          <p:nvPr/>
        </p:nvPicPr>
        <p:blipFill>
          <a:blip r:embed="rId2"/>
          <a:stretch>
            <a:fillRect/>
          </a:stretch>
        </p:blipFill>
        <p:spPr>
          <a:xfrm>
            <a:off x="0" y="0"/>
            <a:ext cx="12192000" cy="6858000"/>
          </a:xfrm>
          <a:prstGeom prst="rect">
            <a:avLst/>
          </a:prstGeom>
        </p:spPr>
      </p:pic>
      <p:pic>
        <p:nvPicPr>
          <p:cNvPr id="8" name="Picture 7">
            <a:extLst>
              <a:ext uri="{FF2B5EF4-FFF2-40B4-BE49-F238E27FC236}">
                <a16:creationId xmlns:a16="http://schemas.microsoft.com/office/drawing/2014/main" id="{120E8564-837E-EE2C-9759-68DB323CDE5D}"/>
              </a:ext>
            </a:extLst>
          </p:cNvPr>
          <p:cNvPicPr>
            <a:picLocks noChangeAspect="1"/>
          </p:cNvPicPr>
          <p:nvPr/>
        </p:nvPicPr>
        <p:blipFill>
          <a:blip r:embed="rId3"/>
          <a:stretch>
            <a:fillRect/>
          </a:stretch>
        </p:blipFill>
        <p:spPr>
          <a:xfrm>
            <a:off x="0" y="2186546"/>
            <a:ext cx="12192000" cy="2484907"/>
          </a:xfrm>
          <a:prstGeom prst="rect">
            <a:avLst/>
          </a:prstGeom>
        </p:spPr>
      </p:pic>
      <p:sp>
        <p:nvSpPr>
          <p:cNvPr id="9" name="TextBox 8">
            <a:extLst>
              <a:ext uri="{FF2B5EF4-FFF2-40B4-BE49-F238E27FC236}">
                <a16:creationId xmlns:a16="http://schemas.microsoft.com/office/drawing/2014/main" id="{E261E406-1DED-A194-F576-1C94B9E42056}"/>
              </a:ext>
            </a:extLst>
          </p:cNvPr>
          <p:cNvSpPr txBox="1"/>
          <p:nvPr/>
        </p:nvSpPr>
        <p:spPr>
          <a:xfrm>
            <a:off x="4143152" y="1152662"/>
            <a:ext cx="4178545" cy="584775"/>
          </a:xfrm>
          <a:prstGeom prst="rect">
            <a:avLst/>
          </a:prstGeom>
          <a:noFill/>
        </p:spPr>
        <p:txBody>
          <a:bodyPr wrap="square">
            <a:spAutoFit/>
          </a:bodyPr>
          <a:lstStyle/>
          <a:p>
            <a:r>
              <a:rPr kumimoji="0" lang="en-GB" sz="32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Before we start</a:t>
            </a:r>
            <a:endParaRPr lang="en-GB" sz="3200" dirty="0"/>
          </a:p>
        </p:txBody>
      </p:sp>
    </p:spTree>
    <p:extLst>
      <p:ext uri="{BB962C8B-B14F-4D97-AF65-F5344CB8AC3E}">
        <p14:creationId xmlns:p14="http://schemas.microsoft.com/office/powerpoint/2010/main" val="256260543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F17D5-EC98-47E5-81CF-6B48C453BD0F}"/>
              </a:ext>
            </a:extLst>
          </p:cNvPr>
          <p:cNvSpPr>
            <a:spLocks noGrp="1"/>
          </p:cNvSpPr>
          <p:nvPr>
            <p:ph type="title"/>
          </p:nvPr>
        </p:nvSpPr>
        <p:spPr>
          <a:xfrm>
            <a:off x="748490" y="1550451"/>
            <a:ext cx="3880287" cy="3607785"/>
          </a:xfrm>
        </p:spPr>
        <p:txBody>
          <a:bodyPr/>
          <a:lstStyle/>
          <a:p>
            <a:pPr algn="ctr"/>
            <a:r>
              <a:rPr lang="en-GB" i="1" dirty="0">
                <a:solidFill>
                  <a:schemeClr val="bg1"/>
                </a:solidFill>
              </a:rPr>
              <a:t>Module</a:t>
            </a:r>
            <a:br>
              <a:rPr lang="en-GB" i="1" dirty="0">
                <a:solidFill>
                  <a:schemeClr val="bg1"/>
                </a:solidFill>
              </a:rPr>
            </a:br>
            <a:r>
              <a:rPr lang="en-GB" i="1" dirty="0">
                <a:solidFill>
                  <a:schemeClr val="bg1"/>
                </a:solidFill>
              </a:rPr>
              <a:t>BMIH 00</a:t>
            </a:r>
            <a:endParaRPr lang="en-GB" dirty="0"/>
          </a:p>
        </p:txBody>
      </p:sp>
      <p:pic>
        <p:nvPicPr>
          <p:cNvPr id="4" name="Picture 3">
            <a:extLst>
              <a:ext uri="{FF2B5EF4-FFF2-40B4-BE49-F238E27FC236}">
                <a16:creationId xmlns:a16="http://schemas.microsoft.com/office/drawing/2014/main" id="{1F40D4F6-6328-B549-30BB-43519DDEBC0B}"/>
              </a:ext>
            </a:extLst>
          </p:cNvPr>
          <p:cNvPicPr>
            <a:picLocks noChangeAspect="1"/>
          </p:cNvPicPr>
          <p:nvPr/>
        </p:nvPicPr>
        <p:blipFill>
          <a:blip r:embed="rId2"/>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84E5EA3B-0C80-A47D-C876-5B9248C874F6}"/>
              </a:ext>
            </a:extLst>
          </p:cNvPr>
          <p:cNvSpPr txBox="1"/>
          <p:nvPr/>
        </p:nvSpPr>
        <p:spPr>
          <a:xfrm>
            <a:off x="4051819" y="991336"/>
            <a:ext cx="6162868" cy="584775"/>
          </a:xfrm>
          <a:prstGeom prst="rect">
            <a:avLst/>
          </a:prstGeom>
          <a:noFill/>
        </p:spPr>
        <p:txBody>
          <a:bodyPr wrap="square">
            <a:spAutoFit/>
          </a:bodyPr>
          <a:lstStyle/>
          <a:p>
            <a:r>
              <a:rPr kumimoji="0" lang="en-GB" sz="3200" b="1" i="0" u="none" strike="noStrike" kern="1200" cap="none" spc="0" normalizeH="0" baseline="0" noProof="0" dirty="0">
                <a:ln>
                  <a:noFill/>
                </a:ln>
                <a:solidFill>
                  <a:prstClr val="white"/>
                </a:solidFill>
                <a:effectLst/>
                <a:uLnTx/>
                <a:uFillTx/>
                <a:latin typeface="Calibri Light" panose="020F0302020204030204"/>
                <a:ea typeface="+mj-ea"/>
                <a:cs typeface="+mj-cs"/>
              </a:rPr>
              <a:t>Why is this important?</a:t>
            </a:r>
            <a:endParaRPr lang="en-GB" dirty="0"/>
          </a:p>
        </p:txBody>
      </p:sp>
      <p:sp>
        <p:nvSpPr>
          <p:cNvPr id="15" name="TextBox 14">
            <a:extLst>
              <a:ext uri="{FF2B5EF4-FFF2-40B4-BE49-F238E27FC236}">
                <a16:creationId xmlns:a16="http://schemas.microsoft.com/office/drawing/2014/main" id="{C12D0E11-0AC7-AC02-5694-A239FB72B72C}"/>
              </a:ext>
            </a:extLst>
          </p:cNvPr>
          <p:cNvSpPr txBox="1"/>
          <p:nvPr/>
        </p:nvSpPr>
        <p:spPr>
          <a:xfrm>
            <a:off x="220825" y="1891229"/>
            <a:ext cx="11971175" cy="3416320"/>
          </a:xfrm>
          <a:prstGeom prst="rect">
            <a:avLst/>
          </a:prstGeom>
          <a:noFill/>
        </p:spPr>
        <p:txBody>
          <a:bodyPr wrap="square">
            <a:spAutoFit/>
          </a:bodyPr>
          <a:lstStyle/>
          <a:p>
            <a:pPr marL="0" indent="0">
              <a:buNone/>
            </a:pPr>
            <a:r>
              <a:rPr lang="en-GB" sz="1800" dirty="0">
                <a:solidFill>
                  <a:schemeClr val="bg1"/>
                </a:solidFill>
              </a:rPr>
              <a:t>This is a Full Time University course and as such the University definitions of engagement and decorum apply as they would in a physical classroom.</a:t>
            </a:r>
          </a:p>
          <a:p>
            <a:pPr marL="0" indent="0">
              <a:buNone/>
            </a:pPr>
            <a:endParaRPr lang="en-GB" sz="1800" dirty="0">
              <a:solidFill>
                <a:schemeClr val="bg1"/>
              </a:solidFill>
            </a:endParaRPr>
          </a:p>
          <a:p>
            <a:pPr marL="0" indent="0">
              <a:buNone/>
            </a:pPr>
            <a:r>
              <a:rPr lang="en-GB" sz="1800" dirty="0">
                <a:solidFill>
                  <a:schemeClr val="bg1"/>
                </a:solidFill>
              </a:rPr>
              <a:t>-Your Cameras must remain ‘On’ for the duration of the session in order to ensure equal engagement and for your lecturers to observe your full attendance of the session which is a condition for student loans/maintenance to be authorised. </a:t>
            </a:r>
          </a:p>
          <a:p>
            <a:pPr marL="0" indent="0">
              <a:buNone/>
            </a:pPr>
            <a:endParaRPr lang="en-GB" sz="1800" dirty="0">
              <a:solidFill>
                <a:schemeClr val="bg1"/>
              </a:solidFill>
            </a:endParaRPr>
          </a:p>
          <a:p>
            <a:pPr marL="0" indent="0">
              <a:buNone/>
            </a:pPr>
            <a:r>
              <a:rPr lang="en-GB" sz="1800" dirty="0">
                <a:solidFill>
                  <a:schemeClr val="bg1"/>
                </a:solidFill>
              </a:rPr>
              <a:t>-You should be using a </a:t>
            </a:r>
            <a:r>
              <a:rPr lang="en-GB" sz="1800" b="1" dirty="0">
                <a:solidFill>
                  <a:schemeClr val="bg1"/>
                </a:solidFill>
              </a:rPr>
              <a:t>desktop or laptop device </a:t>
            </a:r>
            <a:r>
              <a:rPr lang="en-GB" sz="1800" dirty="0">
                <a:solidFill>
                  <a:schemeClr val="bg1"/>
                </a:solidFill>
              </a:rPr>
              <a:t>with a camera, speakers and a microphone so that you will be able to engage in the session on equal footing with your classmates. </a:t>
            </a:r>
          </a:p>
          <a:p>
            <a:pPr marL="0" indent="0">
              <a:buNone/>
            </a:pPr>
            <a:endParaRPr lang="en-GB" sz="1800" dirty="0">
              <a:solidFill>
                <a:schemeClr val="bg1"/>
              </a:solidFill>
            </a:endParaRPr>
          </a:p>
          <a:p>
            <a:pPr marL="0" indent="0">
              <a:buNone/>
            </a:pPr>
            <a:r>
              <a:rPr lang="en-GB" sz="1800" dirty="0">
                <a:solidFill>
                  <a:schemeClr val="bg1"/>
                </a:solidFill>
              </a:rPr>
              <a:t>-You will be asked to share your screen and “present” your work, access documents, engage in writing activities use websites and create presentations which are either difficult or impossible on a phone. </a:t>
            </a:r>
            <a:br>
              <a:rPr lang="en-GB" sz="1800" dirty="0">
                <a:solidFill>
                  <a:schemeClr val="bg1"/>
                </a:solidFill>
              </a:rPr>
            </a:br>
            <a:endParaRPr lang="en-GB" sz="1800" dirty="0">
              <a:solidFill>
                <a:schemeClr val="bg1"/>
              </a:solidFill>
            </a:endParaRPr>
          </a:p>
        </p:txBody>
      </p:sp>
    </p:spTree>
    <p:extLst>
      <p:ext uri="{BB962C8B-B14F-4D97-AF65-F5344CB8AC3E}">
        <p14:creationId xmlns:p14="http://schemas.microsoft.com/office/powerpoint/2010/main" val="32691791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blue and white background with white text&#10;&#10;Description automatically generated">
            <a:extLst>
              <a:ext uri="{FF2B5EF4-FFF2-40B4-BE49-F238E27FC236}">
                <a16:creationId xmlns:a16="http://schemas.microsoft.com/office/drawing/2014/main" id="{293D5AEE-FFE0-6E4B-BFC1-7D574F10BE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2390497-6B7A-43AE-AC13-D2F048447F39}"/>
              </a:ext>
            </a:extLst>
          </p:cNvPr>
          <p:cNvSpPr>
            <a:spLocks noGrp="1"/>
          </p:cNvSpPr>
          <p:nvPr>
            <p:ph type="title"/>
          </p:nvPr>
        </p:nvSpPr>
        <p:spPr/>
        <p:txBody>
          <a:bodyPr/>
          <a:lstStyle/>
          <a:p>
            <a:r>
              <a:rPr lang="en-GB" sz="3200" b="1" dirty="0">
                <a:solidFill>
                  <a:schemeClr val="bg1"/>
                </a:solidFill>
              </a:rPr>
              <a:t>Get a laptop!</a:t>
            </a:r>
          </a:p>
        </p:txBody>
      </p:sp>
      <p:sp>
        <p:nvSpPr>
          <p:cNvPr id="3" name="Content Placeholder 2">
            <a:extLst>
              <a:ext uri="{FF2B5EF4-FFF2-40B4-BE49-F238E27FC236}">
                <a16:creationId xmlns:a16="http://schemas.microsoft.com/office/drawing/2014/main" id="{86BCB47E-819E-45CE-8354-3003F3AD8C23}"/>
              </a:ext>
            </a:extLst>
          </p:cNvPr>
          <p:cNvSpPr>
            <a:spLocks noGrp="1"/>
          </p:cNvSpPr>
          <p:nvPr>
            <p:ph idx="4294967295"/>
          </p:nvPr>
        </p:nvSpPr>
        <p:spPr>
          <a:xfrm>
            <a:off x="0" y="2089150"/>
            <a:ext cx="9424988" cy="3517900"/>
          </a:xfrm>
        </p:spPr>
        <p:txBody>
          <a:bodyPr/>
          <a:lstStyle/>
          <a:p>
            <a:pPr>
              <a:buFont typeface="Wingdings" panose="05000000000000000000" pitchFamily="2" charset="2"/>
              <a:buChar char="Ø"/>
            </a:pPr>
            <a:r>
              <a:rPr lang="en-GB" sz="1800" dirty="0">
                <a:solidFill>
                  <a:schemeClr val="bg1"/>
                </a:solidFill>
              </a:rPr>
              <a:t>Therefore, we ask you to purchase a laptop if you don’t already own one, </a:t>
            </a:r>
            <a:r>
              <a:rPr lang="en-GB" sz="1800" b="1" dirty="0">
                <a:solidFill>
                  <a:schemeClr val="bg1"/>
                </a:solidFill>
              </a:rPr>
              <a:t>by the end of Week 2</a:t>
            </a:r>
            <a:r>
              <a:rPr lang="en-GB" sz="1800" dirty="0">
                <a:solidFill>
                  <a:schemeClr val="bg1"/>
                </a:solidFill>
              </a:rPr>
              <a:t>.</a:t>
            </a:r>
          </a:p>
          <a:p>
            <a:pPr>
              <a:buFont typeface="Wingdings" panose="05000000000000000000" pitchFamily="2" charset="2"/>
              <a:buChar char="Ø"/>
            </a:pPr>
            <a:r>
              <a:rPr lang="en-GB" sz="1800" dirty="0">
                <a:solidFill>
                  <a:schemeClr val="bg1"/>
                </a:solidFill>
              </a:rPr>
              <a:t> Failure to do so within this time period will result in you being reported to the Level Lead in Week 3. </a:t>
            </a:r>
          </a:p>
          <a:p>
            <a:pPr marL="257175" indent="-257175">
              <a:buFont typeface="Wingdings" panose="05000000000000000000" pitchFamily="2" charset="2"/>
              <a:buChar char="Ø"/>
            </a:pPr>
            <a:r>
              <a:rPr lang="en-GB" sz="1800" dirty="0">
                <a:solidFill>
                  <a:schemeClr val="bg1"/>
                </a:solidFill>
              </a:rPr>
              <a:t>The University offers bursaries that can provide a suitable device and/or contribute towards connectivity costs if you need some financial help with this. </a:t>
            </a:r>
          </a:p>
          <a:p>
            <a:pPr marL="0" indent="0">
              <a:buNone/>
            </a:pPr>
            <a:endParaRPr lang="en-GB" sz="1800" dirty="0">
              <a:solidFill>
                <a:schemeClr val="bg1"/>
              </a:solidFill>
            </a:endParaRPr>
          </a:p>
          <a:p>
            <a:pPr marL="0" indent="0">
              <a:buNone/>
            </a:pPr>
            <a:r>
              <a:rPr lang="en-GB" sz="1800" dirty="0">
                <a:solidFill>
                  <a:schemeClr val="bg1"/>
                </a:solidFill>
                <a:hlinkClick r:id="rId3">
                  <a:extLst>
                    <a:ext uri="{A12FA001-AC4F-418D-AE19-62706E023703}">
                      <ahyp:hlinkClr xmlns:ahyp="http://schemas.microsoft.com/office/drawing/2018/hyperlinkcolor" val="tx"/>
                    </a:ext>
                  </a:extLst>
                </a:hlinkClick>
              </a:rPr>
              <a:t>-Digital Connectivity Bursary Application Form</a:t>
            </a:r>
            <a:endParaRPr lang="en-GB" sz="1800" dirty="0">
              <a:solidFill>
                <a:schemeClr val="bg1"/>
              </a:solidFill>
            </a:endParaRPr>
          </a:p>
          <a:p>
            <a:pPr marL="0" indent="0">
              <a:buNone/>
            </a:pPr>
            <a:r>
              <a:rPr lang="en-GB" sz="1800" b="1" dirty="0">
                <a:solidFill>
                  <a:schemeClr val="bg1"/>
                </a:solidFill>
                <a:hlinkClick r:id="rId4">
                  <a:extLst>
                    <a:ext uri="{A12FA001-AC4F-418D-AE19-62706E023703}">
                      <ahyp:hlinkClr xmlns:ahyp="http://schemas.microsoft.com/office/drawing/2018/hyperlinkcolor" val="tx"/>
                    </a:ext>
                  </a:extLst>
                </a:hlinkClick>
              </a:rPr>
              <a:t>-Undergraduate Bursaries</a:t>
            </a:r>
            <a:endParaRPr lang="en-GB" sz="1800" b="1" dirty="0">
              <a:solidFill>
                <a:schemeClr val="bg1"/>
              </a:solidFill>
            </a:endParaRPr>
          </a:p>
          <a:p>
            <a:pPr marL="0" indent="0">
              <a:buNone/>
            </a:pPr>
            <a:endParaRPr lang="en-GB" sz="1800" dirty="0">
              <a:solidFill>
                <a:schemeClr val="bg1"/>
              </a:solidFill>
            </a:endParaRPr>
          </a:p>
        </p:txBody>
      </p:sp>
    </p:spTree>
    <p:extLst>
      <p:ext uri="{BB962C8B-B14F-4D97-AF65-F5344CB8AC3E}">
        <p14:creationId xmlns:p14="http://schemas.microsoft.com/office/powerpoint/2010/main" val="25508069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08748-CC6D-E2EB-03C8-782878D8602D}"/>
              </a:ext>
            </a:extLst>
          </p:cNvPr>
          <p:cNvSpPr>
            <a:spLocks noGrp="1"/>
          </p:cNvSpPr>
          <p:nvPr>
            <p:ph type="title"/>
          </p:nvPr>
        </p:nvSpPr>
        <p:spPr>
          <a:xfrm>
            <a:off x="198681" y="345770"/>
            <a:ext cx="10515600" cy="1325563"/>
          </a:xfrm>
        </p:spPr>
        <p:txBody>
          <a:bodyPr/>
          <a:lstStyle/>
          <a:p>
            <a:r>
              <a:rPr lang="en-GB" b="1" dirty="0">
                <a:latin typeface="+mn-lt"/>
              </a:rPr>
              <a:t>Non-Academic Misconduct</a:t>
            </a:r>
          </a:p>
        </p:txBody>
      </p:sp>
      <p:sp>
        <p:nvSpPr>
          <p:cNvPr id="3" name="Content Placeholder 2">
            <a:extLst>
              <a:ext uri="{FF2B5EF4-FFF2-40B4-BE49-F238E27FC236}">
                <a16:creationId xmlns:a16="http://schemas.microsoft.com/office/drawing/2014/main" id="{68718B90-0C86-750E-1F5F-1399C4796598}"/>
              </a:ext>
            </a:extLst>
          </p:cNvPr>
          <p:cNvSpPr>
            <a:spLocks noGrp="1"/>
          </p:cNvSpPr>
          <p:nvPr>
            <p:ph idx="1"/>
          </p:nvPr>
        </p:nvSpPr>
        <p:spPr>
          <a:xfrm>
            <a:off x="128259" y="1399279"/>
            <a:ext cx="8213537" cy="4351338"/>
          </a:xfrm>
        </p:spPr>
        <p:txBody>
          <a:bodyPr>
            <a:normAutofit/>
          </a:bodyPr>
          <a:lstStyle/>
          <a:p>
            <a:pPr marL="0" indent="0">
              <a:buNone/>
            </a:pPr>
            <a:r>
              <a:rPr lang="en-GB" sz="2400" dirty="0"/>
              <a:t>Covers:</a:t>
            </a:r>
          </a:p>
          <a:p>
            <a:pPr lvl="1"/>
            <a:r>
              <a:rPr lang="en-GB" sz="2000" dirty="0"/>
              <a:t>Actions which cause actual or potential distress or harm to others; </a:t>
            </a:r>
          </a:p>
          <a:p>
            <a:pPr lvl="1"/>
            <a:r>
              <a:rPr lang="en-GB" sz="2000" dirty="0"/>
              <a:t>Actions which cause actual or potential damage to property of others; </a:t>
            </a:r>
          </a:p>
          <a:p>
            <a:pPr lvl="1"/>
            <a:r>
              <a:rPr lang="en-GB" sz="2000" dirty="0"/>
              <a:t>Actions which may prevent or disrupt the normal functioning of the University;</a:t>
            </a:r>
          </a:p>
          <a:p>
            <a:pPr lvl="1"/>
            <a:r>
              <a:rPr lang="en-GB" sz="2000" dirty="0"/>
              <a:t>Actions which may cause reputational damage to the University as a result of the misconduct of the alleged perpetrator; </a:t>
            </a:r>
          </a:p>
          <a:p>
            <a:pPr lvl="1"/>
            <a:r>
              <a:rPr lang="en-GB" sz="2000" dirty="0"/>
              <a:t>Actions which impede or interfere with the pursuance of work/ study of University members, or impact on normal operations of the University; </a:t>
            </a:r>
          </a:p>
          <a:p>
            <a:pPr lvl="1"/>
            <a:r>
              <a:rPr lang="en-GB" sz="2000" dirty="0"/>
              <a:t>Breaches of the University’s Student Code of Conduct. </a:t>
            </a:r>
          </a:p>
        </p:txBody>
      </p:sp>
      <p:graphicFrame>
        <p:nvGraphicFramePr>
          <p:cNvPr id="4" name="Diagram 3">
            <a:extLst>
              <a:ext uri="{FF2B5EF4-FFF2-40B4-BE49-F238E27FC236}">
                <a16:creationId xmlns:a16="http://schemas.microsoft.com/office/drawing/2014/main" id="{23D30F49-AB7B-037E-298D-A0267EAAE046}"/>
              </a:ext>
            </a:extLst>
          </p:cNvPr>
          <p:cNvGraphicFramePr/>
          <p:nvPr/>
        </p:nvGraphicFramePr>
        <p:xfrm>
          <a:off x="8462945" y="816370"/>
          <a:ext cx="3806092" cy="43685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5" name="TextBox 14">
            <a:extLst>
              <a:ext uri="{FF2B5EF4-FFF2-40B4-BE49-F238E27FC236}">
                <a16:creationId xmlns:a16="http://schemas.microsoft.com/office/drawing/2014/main" id="{B153BFF8-F3A7-ADDF-21D1-A7BCEC5EA9BE}"/>
              </a:ext>
            </a:extLst>
          </p:cNvPr>
          <p:cNvSpPr txBox="1"/>
          <p:nvPr/>
        </p:nvSpPr>
        <p:spPr>
          <a:xfrm>
            <a:off x="4163786" y="217714"/>
            <a:ext cx="7786006" cy="400110"/>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white"/>
                </a:solidFill>
                <a:effectLst/>
                <a:uLnTx/>
                <a:uFillTx/>
                <a:latin typeface="Calibri" panose="020F0502020204030204"/>
                <a:ea typeface="Calibri"/>
                <a:cs typeface="Calibri"/>
              </a:rPr>
              <a:t>To report an incident use the Formal Student Complaint Form</a:t>
            </a:r>
          </a:p>
        </p:txBody>
      </p:sp>
      <p:sp>
        <p:nvSpPr>
          <p:cNvPr id="5" name="TextBox 4">
            <a:extLst>
              <a:ext uri="{FF2B5EF4-FFF2-40B4-BE49-F238E27FC236}">
                <a16:creationId xmlns:a16="http://schemas.microsoft.com/office/drawing/2014/main" id="{7676AB97-53DD-C2A2-9D63-3CD866E6728F}"/>
              </a:ext>
            </a:extLst>
          </p:cNvPr>
          <p:cNvSpPr txBox="1"/>
          <p:nvPr/>
        </p:nvSpPr>
        <p:spPr>
          <a:xfrm>
            <a:off x="596035" y="5135555"/>
            <a:ext cx="10505062" cy="646331"/>
          </a:xfrm>
          <a:prstGeom prst="rect">
            <a:avLst/>
          </a:prstGeom>
          <a:noFill/>
        </p:spPr>
        <p:txBody>
          <a:bodyPr wrap="square">
            <a:spAutoFit/>
          </a:bodyPr>
          <a:lstStyle/>
          <a:p>
            <a:r>
              <a:rPr lang="en-GB" dirty="0">
                <a:solidFill>
                  <a:schemeClr val="accent1"/>
                </a:solidFill>
                <a:hlinkClick r:id="rId7">
                  <a:extLst>
                    <a:ext uri="{A12FA001-AC4F-418D-AE19-62706E023703}">
                      <ahyp:hlinkClr xmlns:ahyp="http://schemas.microsoft.com/office/drawing/2018/hyperlinkcolor" val="tx"/>
                    </a:ext>
                  </a:extLst>
                </a:hlinkClick>
              </a:rPr>
              <a:t>https://www.uwtsd.ac.uk/media/uwtsd-website/content-assets/documents/student-experience/UWTSD-Student-Code-of-conduct-2021.pdf</a:t>
            </a:r>
            <a:endParaRPr lang="en-GB" dirty="0">
              <a:solidFill>
                <a:schemeClr val="accent1"/>
              </a:solidFill>
            </a:endParaRPr>
          </a:p>
        </p:txBody>
      </p:sp>
    </p:spTree>
    <p:extLst>
      <p:ext uri="{BB962C8B-B14F-4D97-AF65-F5344CB8AC3E}">
        <p14:creationId xmlns:p14="http://schemas.microsoft.com/office/powerpoint/2010/main" val="25704660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6E38C-C40B-C9D0-47CF-0D298AC04F90}"/>
              </a:ext>
            </a:extLst>
          </p:cNvPr>
          <p:cNvSpPr>
            <a:spLocks noGrp="1"/>
          </p:cNvSpPr>
          <p:nvPr>
            <p:ph type="title"/>
          </p:nvPr>
        </p:nvSpPr>
        <p:spPr/>
        <p:txBody>
          <a:bodyPr/>
          <a:lstStyle/>
          <a:p>
            <a:endParaRPr lang="en-GB" dirty="0"/>
          </a:p>
        </p:txBody>
      </p:sp>
      <p:pic>
        <p:nvPicPr>
          <p:cNvPr id="5" name="Content Placeholder 4">
            <a:extLst>
              <a:ext uri="{FF2B5EF4-FFF2-40B4-BE49-F238E27FC236}">
                <a16:creationId xmlns:a16="http://schemas.microsoft.com/office/drawing/2014/main" id="{89CD6C39-DCE9-4FF6-0E49-E6FA88CB2043}"/>
              </a:ext>
            </a:extLst>
          </p:cNvPr>
          <p:cNvPicPr>
            <a:picLocks noGrp="1" noChangeAspect="1"/>
          </p:cNvPicPr>
          <p:nvPr>
            <p:ph idx="1"/>
          </p:nvPr>
        </p:nvPicPr>
        <p:blipFill rotWithShape="1">
          <a:blip r:embed="rId3"/>
          <a:srcRect l="6916" t="15256" r="66074" b="39846"/>
          <a:stretch/>
        </p:blipFill>
        <p:spPr>
          <a:xfrm>
            <a:off x="1498032" y="0"/>
            <a:ext cx="10515600" cy="6847967"/>
          </a:xfrm>
        </p:spPr>
      </p:pic>
    </p:spTree>
    <p:extLst>
      <p:ext uri="{BB962C8B-B14F-4D97-AF65-F5344CB8AC3E}">
        <p14:creationId xmlns:p14="http://schemas.microsoft.com/office/powerpoint/2010/main" val="3760295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C1BE2-F83A-5E94-7E80-DEF03D236C31}"/>
              </a:ext>
            </a:extLst>
          </p:cNvPr>
          <p:cNvSpPr>
            <a:spLocks noGrp="1"/>
          </p:cNvSpPr>
          <p:nvPr>
            <p:ph type="title"/>
          </p:nvPr>
        </p:nvSpPr>
        <p:spPr/>
        <p:txBody>
          <a:bodyPr/>
          <a:lstStyle/>
          <a:p>
            <a:r>
              <a:rPr lang="en-GB" b="1" dirty="0">
                <a:solidFill>
                  <a:srgbClr val="FFC000"/>
                </a:solidFill>
              </a:rPr>
              <a:t>Activity : </a:t>
            </a:r>
            <a:r>
              <a:rPr lang="en-GB" b="0" i="0" dirty="0">
                <a:solidFill>
                  <a:srgbClr val="FFFFFF"/>
                </a:solidFill>
                <a:effectLst/>
                <a:latin typeface="Segoe UI" panose="020B0502040204020203" pitchFamily="34" charset="0"/>
              </a:rPr>
              <a:t>Module Evaluation Questionnaire</a:t>
            </a:r>
            <a:endParaRPr lang="en-GB" dirty="0"/>
          </a:p>
        </p:txBody>
      </p:sp>
      <p:sp>
        <p:nvSpPr>
          <p:cNvPr id="6" name="TextBox 5">
            <a:extLst>
              <a:ext uri="{FF2B5EF4-FFF2-40B4-BE49-F238E27FC236}">
                <a16:creationId xmlns:a16="http://schemas.microsoft.com/office/drawing/2014/main" id="{BF575780-ACA8-DD41-4BAB-C93310CB561C}"/>
              </a:ext>
            </a:extLst>
          </p:cNvPr>
          <p:cNvSpPr txBox="1"/>
          <p:nvPr/>
        </p:nvSpPr>
        <p:spPr>
          <a:xfrm>
            <a:off x="5105400" y="2395478"/>
            <a:ext cx="6705600" cy="2862322"/>
          </a:xfrm>
          <a:prstGeom prst="rect">
            <a:avLst/>
          </a:prstGeom>
          <a:noFill/>
        </p:spPr>
        <p:txBody>
          <a:bodyPr wrap="square" rtlCol="0">
            <a:spAutoFit/>
          </a:bodyPr>
          <a:lstStyle/>
          <a:p>
            <a:r>
              <a:rPr lang="fr-FR" sz="2000" dirty="0">
                <a:solidFill>
                  <a:srgbClr val="FFC000"/>
                </a:solidFill>
              </a:rPr>
              <a:t>Scan the QR or click on this link :</a:t>
            </a:r>
            <a:endParaRPr lang="fr-FR" sz="2000" dirty="0">
              <a:solidFill>
                <a:srgbClr val="FFC000"/>
              </a:solidFill>
              <a:hlinkClick r:id="rId3">
                <a:extLst>
                  <a:ext uri="{A12FA001-AC4F-418D-AE19-62706E023703}">
                    <ahyp:hlinkClr xmlns:ahyp="http://schemas.microsoft.com/office/drawing/2018/hyperlinkcolor" val="tx"/>
                  </a:ext>
                </a:extLst>
              </a:hlinkClick>
            </a:endParaRPr>
          </a:p>
          <a:p>
            <a:r>
              <a:rPr lang="fr-FR" sz="2000" dirty="0">
                <a:solidFill>
                  <a:schemeClr val="bg1"/>
                </a:solidFill>
                <a:hlinkClick r:id="rId3">
                  <a:extLst>
                    <a:ext uri="{A12FA001-AC4F-418D-AE19-62706E023703}">
                      <ahyp:hlinkClr xmlns:ahyp="http://schemas.microsoft.com/office/drawing/2018/hyperlinkcolor" val="tx"/>
                    </a:ext>
                  </a:extLst>
                </a:hlinkClick>
              </a:rPr>
              <a:t>Module Evaluation Questionnaire 23/24</a:t>
            </a:r>
            <a:endParaRPr lang="fr-FR" sz="2000" dirty="0">
              <a:solidFill>
                <a:schemeClr val="bg1"/>
              </a:solidFill>
            </a:endParaRPr>
          </a:p>
          <a:p>
            <a:endParaRPr lang="fr-FR" sz="2000" dirty="0">
              <a:solidFill>
                <a:schemeClr val="bg1"/>
              </a:solidFill>
            </a:endParaRPr>
          </a:p>
          <a:p>
            <a:r>
              <a:rPr lang="fr-FR" sz="2000" b="1" dirty="0">
                <a:solidFill>
                  <a:schemeClr val="bg1"/>
                </a:solidFill>
              </a:rPr>
              <a:t>Here are the answers for Page 1 :</a:t>
            </a:r>
            <a:endParaRPr lang="fr-FR" sz="2000" dirty="0">
              <a:solidFill>
                <a:schemeClr val="bg1"/>
              </a:solidFill>
            </a:endParaRPr>
          </a:p>
          <a:p>
            <a:pPr marL="342900" indent="-342900">
              <a:buFont typeface="+mj-lt"/>
              <a:buAutoNum type="arabicPeriod"/>
            </a:pPr>
            <a:r>
              <a:rPr lang="fr-FR" sz="2000" dirty="0">
                <a:solidFill>
                  <a:srgbClr val="FFC000"/>
                </a:solidFill>
              </a:rPr>
              <a:t>Module Code </a:t>
            </a:r>
            <a:r>
              <a:rPr lang="fr-FR" sz="2000" dirty="0">
                <a:solidFill>
                  <a:schemeClr val="bg1"/>
                </a:solidFill>
              </a:rPr>
              <a:t>: BMIH5004</a:t>
            </a:r>
          </a:p>
          <a:p>
            <a:pPr marL="342900" indent="-342900">
              <a:buFont typeface="+mj-lt"/>
              <a:buAutoNum type="arabicPeriod"/>
            </a:pPr>
            <a:r>
              <a:rPr lang="fr-FR" sz="2000" dirty="0">
                <a:solidFill>
                  <a:srgbClr val="FFC000"/>
                </a:solidFill>
              </a:rPr>
              <a:t>Module Name </a:t>
            </a:r>
            <a:r>
              <a:rPr lang="fr-FR" sz="2000" dirty="0">
                <a:solidFill>
                  <a:schemeClr val="bg1"/>
                </a:solidFill>
              </a:rPr>
              <a:t>: Management and Organisational Behaviour</a:t>
            </a:r>
          </a:p>
          <a:p>
            <a:pPr marL="342900" indent="-342900">
              <a:buFont typeface="+mj-lt"/>
              <a:buAutoNum type="arabicPeriod"/>
            </a:pPr>
            <a:r>
              <a:rPr lang="fr-FR" sz="2000" dirty="0">
                <a:solidFill>
                  <a:srgbClr val="FFC000"/>
                </a:solidFill>
              </a:rPr>
              <a:t>Institute</a:t>
            </a:r>
            <a:r>
              <a:rPr lang="fr-FR" sz="2000" dirty="0">
                <a:solidFill>
                  <a:schemeClr val="bg1"/>
                </a:solidFill>
              </a:rPr>
              <a:t> : Institute of Management and Health</a:t>
            </a:r>
          </a:p>
          <a:p>
            <a:pPr marL="342900" indent="-342900">
              <a:buFont typeface="+mj-lt"/>
              <a:buAutoNum type="arabicPeriod"/>
            </a:pPr>
            <a:r>
              <a:rPr lang="fr-FR" sz="2000" dirty="0">
                <a:solidFill>
                  <a:srgbClr val="FFC000"/>
                </a:solidFill>
              </a:rPr>
              <a:t>Campus </a:t>
            </a:r>
            <a:r>
              <a:rPr lang="fr-FR" sz="2000" dirty="0">
                <a:solidFill>
                  <a:schemeClr val="bg1"/>
                </a:solidFill>
              </a:rPr>
              <a:t>: Swansea SA1</a:t>
            </a:r>
          </a:p>
          <a:p>
            <a:endParaRPr lang="en-GB" sz="2000" dirty="0"/>
          </a:p>
        </p:txBody>
      </p:sp>
      <p:sp>
        <p:nvSpPr>
          <p:cNvPr id="8" name="TextBox 7">
            <a:extLst>
              <a:ext uri="{FF2B5EF4-FFF2-40B4-BE49-F238E27FC236}">
                <a16:creationId xmlns:a16="http://schemas.microsoft.com/office/drawing/2014/main" id="{D1E4EE80-A8B6-AD73-DBE4-6CED337AFFE2}"/>
              </a:ext>
            </a:extLst>
          </p:cNvPr>
          <p:cNvSpPr txBox="1"/>
          <p:nvPr/>
        </p:nvSpPr>
        <p:spPr>
          <a:xfrm>
            <a:off x="5105400" y="1581417"/>
            <a:ext cx="5222033" cy="461665"/>
          </a:xfrm>
          <a:prstGeom prst="rect">
            <a:avLst/>
          </a:prstGeom>
          <a:solidFill>
            <a:schemeClr val="accent5">
              <a:lumMod val="40000"/>
              <a:lumOff val="60000"/>
            </a:schemeClr>
          </a:solidFill>
          <a:ln w="12700">
            <a:solidFill>
              <a:srgbClr val="FFC000"/>
            </a:solidFill>
          </a:ln>
        </p:spPr>
        <p:txBody>
          <a:bodyPr wrap="square" rtlCol="0">
            <a:spAutoFit/>
          </a:bodyPr>
          <a:lstStyle/>
          <a:p>
            <a:r>
              <a:rPr lang="en-GB" sz="2400" dirty="0">
                <a:solidFill>
                  <a:srgbClr val="FF0000"/>
                </a:solidFill>
              </a:rPr>
              <a:t>You have 20 Minutes to complete</a:t>
            </a:r>
          </a:p>
        </p:txBody>
      </p:sp>
      <p:pic>
        <p:nvPicPr>
          <p:cNvPr id="3" name="Picture 2">
            <a:extLst>
              <a:ext uri="{FF2B5EF4-FFF2-40B4-BE49-F238E27FC236}">
                <a16:creationId xmlns:a16="http://schemas.microsoft.com/office/drawing/2014/main" id="{AAE8432A-0C48-D44B-CDCD-314B1B851B5C}"/>
              </a:ext>
            </a:extLst>
          </p:cNvPr>
          <p:cNvPicPr>
            <a:picLocks noChangeAspect="1"/>
          </p:cNvPicPr>
          <p:nvPr/>
        </p:nvPicPr>
        <p:blipFill rotWithShape="1">
          <a:blip r:embed="rId4"/>
          <a:srcRect l="18727" t="30300" r="19317" b="8614"/>
          <a:stretch/>
        </p:blipFill>
        <p:spPr>
          <a:xfrm>
            <a:off x="990600" y="1739041"/>
            <a:ext cx="3428033" cy="3379917"/>
          </a:xfrm>
          <a:prstGeom prst="rect">
            <a:avLst/>
          </a:prstGeom>
        </p:spPr>
      </p:pic>
    </p:spTree>
    <p:extLst>
      <p:ext uri="{BB962C8B-B14F-4D97-AF65-F5344CB8AC3E}">
        <p14:creationId xmlns:p14="http://schemas.microsoft.com/office/powerpoint/2010/main" val="31094501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92E6A-4345-6175-51AD-C8D618BDF400}"/>
              </a:ext>
            </a:extLst>
          </p:cNvPr>
          <p:cNvSpPr>
            <a:spLocks noGrp="1"/>
          </p:cNvSpPr>
          <p:nvPr>
            <p:ph type="title"/>
          </p:nvPr>
        </p:nvSpPr>
        <p:spPr>
          <a:xfrm>
            <a:off x="1323832" y="365125"/>
            <a:ext cx="10029967" cy="1325563"/>
          </a:xfrm>
        </p:spPr>
        <p:txBody>
          <a:bodyPr/>
          <a:lstStyle/>
          <a:p>
            <a:r>
              <a:rPr lang="en-GB" dirty="0"/>
              <a:t>Firstly ………</a:t>
            </a:r>
          </a:p>
        </p:txBody>
      </p:sp>
      <p:pic>
        <p:nvPicPr>
          <p:cNvPr id="20" name="Content Placeholder 19" descr="A person in a suit holding a paper strip in his mouth&#10;&#10;Description automatically generated">
            <a:extLst>
              <a:ext uri="{FF2B5EF4-FFF2-40B4-BE49-F238E27FC236}">
                <a16:creationId xmlns:a16="http://schemas.microsoft.com/office/drawing/2014/main" id="{5D007C70-768F-752A-6504-F7E182746C56}"/>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924382" y="143511"/>
            <a:ext cx="4429417" cy="5351459"/>
          </a:xfrm>
        </p:spPr>
      </p:pic>
    </p:spTree>
    <p:extLst>
      <p:ext uri="{BB962C8B-B14F-4D97-AF65-F5344CB8AC3E}">
        <p14:creationId xmlns:p14="http://schemas.microsoft.com/office/powerpoint/2010/main" val="23251356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raffic on a busy street&#10;&#10;Description automatically generated with low confidence">
            <a:extLst>
              <a:ext uri="{FF2B5EF4-FFF2-40B4-BE49-F238E27FC236}">
                <a16:creationId xmlns:a16="http://schemas.microsoft.com/office/drawing/2014/main" id="{F2576710-86E9-134F-9F55-3786413E57C8}"/>
              </a:ext>
            </a:extLst>
          </p:cNvPr>
          <p:cNvPicPr>
            <a:picLocks noChangeAspect="1"/>
          </p:cNvPicPr>
          <p:nvPr/>
        </p:nvPicPr>
        <p:blipFill rotWithShape="1">
          <a:blip r:embed="rId3">
            <a:alphaModFix amt="50000"/>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15032" b="1300"/>
          <a:stretch/>
        </p:blipFill>
        <p:spPr>
          <a:xfrm>
            <a:off x="1524000" y="2181"/>
            <a:ext cx="9144000" cy="5731076"/>
          </a:xfrm>
          <a:prstGeom prst="rect">
            <a:avLst/>
          </a:prstGeom>
        </p:spPr>
      </p:pic>
      <p:sp>
        <p:nvSpPr>
          <p:cNvPr id="5" name="Subtitle 2">
            <a:extLst>
              <a:ext uri="{FF2B5EF4-FFF2-40B4-BE49-F238E27FC236}">
                <a16:creationId xmlns:a16="http://schemas.microsoft.com/office/drawing/2014/main" id="{27BC75C3-FB56-AC4D-BB58-E506AC4D9330}"/>
              </a:ext>
            </a:extLst>
          </p:cNvPr>
          <p:cNvSpPr txBox="1">
            <a:spLocks/>
          </p:cNvSpPr>
          <p:nvPr/>
        </p:nvSpPr>
        <p:spPr>
          <a:xfrm>
            <a:off x="1872376" y="1700808"/>
            <a:ext cx="8447248" cy="82379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None/>
              <a:defRPr/>
            </a:pPr>
            <a:r>
              <a:rPr lang="en-GB" sz="8000" b="1" dirty="0">
                <a:solidFill>
                  <a:srgbClr val="002060"/>
                </a:solidFill>
                <a:latin typeface="Calibri" panose="020F0502020204030204"/>
              </a:rPr>
              <a:t>Sustainable Transportation </a:t>
            </a:r>
            <a:endParaRPr lang="en-GB" sz="8000" b="1" dirty="0">
              <a:solidFill>
                <a:srgbClr val="002060"/>
              </a:solidFill>
              <a:latin typeface="Calibri" panose="020F0502020204030204"/>
              <a:cs typeface="Arial" panose="020B0604020202020204" pitchFamily="34" charset="0"/>
            </a:endParaRPr>
          </a:p>
        </p:txBody>
      </p:sp>
    </p:spTree>
    <p:extLst>
      <p:ext uri="{BB962C8B-B14F-4D97-AF65-F5344CB8AC3E}">
        <p14:creationId xmlns:p14="http://schemas.microsoft.com/office/powerpoint/2010/main" val="3809323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descr="SUTD Explains: Sustainable Transport">
            <a:hlinkClick r:id="" action="ppaction://media"/>
            <a:extLst>
              <a:ext uri="{FF2B5EF4-FFF2-40B4-BE49-F238E27FC236}">
                <a16:creationId xmlns:a16="http://schemas.microsoft.com/office/drawing/2014/main" id="{4C22A74F-3EA7-4A44-B898-AF3601A5A62F}"/>
              </a:ext>
            </a:extLst>
          </p:cNvPr>
          <p:cNvPicPr>
            <a:picLocks noGrp="1" noRot="1" noChangeAspect="1"/>
          </p:cNvPicPr>
          <p:nvPr>
            <p:ph idx="1"/>
            <a:videoFile r:link="rId1"/>
          </p:nvPr>
        </p:nvPicPr>
        <p:blipFill>
          <a:blip r:embed="rId4"/>
          <a:stretch>
            <a:fillRect/>
          </a:stretch>
        </p:blipFill>
        <p:spPr>
          <a:xfrm>
            <a:off x="1763737" y="548681"/>
            <a:ext cx="8664526" cy="4895875"/>
          </a:xfrm>
          <a:prstGeom prst="rect">
            <a:avLst/>
          </a:prstGeom>
        </p:spPr>
      </p:pic>
    </p:spTree>
    <p:extLst>
      <p:ext uri="{BB962C8B-B14F-4D97-AF65-F5344CB8AC3E}">
        <p14:creationId xmlns:p14="http://schemas.microsoft.com/office/powerpoint/2010/main" val="1350717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ustainable Transportation and cilmate mitigation, energy efficiency, sustainable tourism and urban planning">
            <a:extLst>
              <a:ext uri="{FF2B5EF4-FFF2-40B4-BE49-F238E27FC236}">
                <a16:creationId xmlns:a16="http://schemas.microsoft.com/office/drawing/2014/main" id="{68CE240F-974C-9940-8C4C-7D319CCD0460}"/>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544340" y="1498144"/>
            <a:ext cx="3240360" cy="302433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D973132-564E-AF42-A227-DDFE4C228B05}"/>
              </a:ext>
            </a:extLst>
          </p:cNvPr>
          <p:cNvSpPr txBox="1"/>
          <p:nvPr/>
        </p:nvSpPr>
        <p:spPr>
          <a:xfrm>
            <a:off x="4809853" y="188640"/>
            <a:ext cx="5415821" cy="6124754"/>
          </a:xfrm>
          <a:prstGeom prst="rect">
            <a:avLst/>
          </a:prstGeom>
          <a:noFill/>
        </p:spPr>
        <p:txBody>
          <a:bodyPr wrap="square" rtlCol="0">
            <a:spAutoFit/>
          </a:bodyPr>
          <a:lstStyle/>
          <a:p>
            <a:pPr algn="just">
              <a:defRPr/>
            </a:pPr>
            <a:r>
              <a:rPr lang="en-GB" sz="2200" b="1" dirty="0">
                <a:solidFill>
                  <a:prstClr val="black"/>
                </a:solidFill>
                <a:latin typeface="Calibri" panose="020F0502020204030204"/>
              </a:rPr>
              <a:t>Sustainable Transportation</a:t>
            </a:r>
            <a:r>
              <a:rPr lang="en-GB" sz="2200" dirty="0">
                <a:solidFill>
                  <a:prstClr val="black"/>
                </a:solidFill>
                <a:latin typeface="Calibri" panose="020F0502020204030204"/>
              </a:rPr>
              <a:t> emphasizes broader access to goods and services, rather than just making mobility more efficient. This would essentially provide better and more urban services closer to the user, by 'decentralizing' services to be spread out and made available in larger number of places..</a:t>
            </a:r>
          </a:p>
          <a:p>
            <a:pPr>
              <a:defRPr/>
            </a:pPr>
            <a:endParaRPr lang="en-GB" sz="2200" dirty="0">
              <a:solidFill>
                <a:prstClr val="black"/>
              </a:solidFill>
              <a:latin typeface="Calibri" panose="020F0502020204030204"/>
            </a:endParaRPr>
          </a:p>
          <a:p>
            <a:pPr algn="just">
              <a:defRPr/>
            </a:pPr>
            <a:r>
              <a:rPr lang="en-GB" sz="2200" b="1" dirty="0">
                <a:solidFill>
                  <a:prstClr val="black"/>
                </a:solidFill>
                <a:latin typeface="Calibri" panose="020F0502020204030204"/>
              </a:rPr>
              <a:t>Sustainable transportation </a:t>
            </a:r>
            <a:r>
              <a:rPr lang="en-GB" sz="2200" dirty="0">
                <a:solidFill>
                  <a:prstClr val="black"/>
                </a:solidFill>
                <a:latin typeface="Calibri" panose="020F0502020204030204"/>
              </a:rPr>
              <a:t>would therefore manifest in the form of more pedestrianization (with walkways and cycling routes), public transit systems than are operated on clean and renewable energy sources, bicycle station and car share options. safe and fluid vehicle movement. networks of green corridors that connect people and open space, etc.</a:t>
            </a:r>
          </a:p>
          <a:p>
            <a:pPr>
              <a:defRPr/>
            </a:pPr>
            <a:endParaRPr lang="en-GB" dirty="0">
              <a:solidFill>
                <a:prstClr val="black"/>
              </a:solidFill>
              <a:latin typeface="Calibri" panose="020F0502020204030204"/>
            </a:endParaRPr>
          </a:p>
        </p:txBody>
      </p:sp>
    </p:spTree>
    <p:extLst>
      <p:ext uri="{BB962C8B-B14F-4D97-AF65-F5344CB8AC3E}">
        <p14:creationId xmlns:p14="http://schemas.microsoft.com/office/powerpoint/2010/main" val="17887293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ustainable Development">
            <a:extLst>
              <a:ext uri="{FF2B5EF4-FFF2-40B4-BE49-F238E27FC236}">
                <a16:creationId xmlns:a16="http://schemas.microsoft.com/office/drawing/2014/main" id="{CC33814B-A1B6-4E42-AE9C-78922D4A3885}"/>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703512" y="1484785"/>
            <a:ext cx="2808312" cy="264748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439072E-8612-7040-B59A-EFEA869EC4D1}"/>
              </a:ext>
            </a:extLst>
          </p:cNvPr>
          <p:cNvSpPr txBox="1"/>
          <p:nvPr/>
        </p:nvSpPr>
        <p:spPr>
          <a:xfrm>
            <a:off x="4799856" y="315536"/>
            <a:ext cx="5688632" cy="5786199"/>
          </a:xfrm>
          <a:prstGeom prst="rect">
            <a:avLst/>
          </a:prstGeom>
          <a:noFill/>
        </p:spPr>
        <p:txBody>
          <a:bodyPr wrap="square" rtlCol="0">
            <a:spAutoFit/>
          </a:bodyPr>
          <a:lstStyle/>
          <a:p>
            <a:pPr>
              <a:defRPr/>
            </a:pPr>
            <a:r>
              <a:rPr lang="en-GB" sz="2200" dirty="0">
                <a:solidFill>
                  <a:prstClr val="black"/>
                </a:solidFill>
                <a:latin typeface="Calibri" panose="020F0502020204030204"/>
              </a:rPr>
              <a:t>A sustainable transportation system takes its inspiration from that of broader sustainable development itself, calling for:</a:t>
            </a:r>
          </a:p>
          <a:p>
            <a:pPr>
              <a:defRPr/>
            </a:pPr>
            <a:endParaRPr lang="en-GB" sz="2200" dirty="0">
              <a:solidFill>
                <a:prstClr val="black"/>
              </a:solidFill>
              <a:latin typeface="Calibri" panose="020F0502020204030204"/>
            </a:endParaRPr>
          </a:p>
          <a:p>
            <a:pPr>
              <a:defRPr/>
            </a:pPr>
            <a:r>
              <a:rPr lang="en-GB" sz="2200" b="1" u="sng" dirty="0">
                <a:solidFill>
                  <a:prstClr val="black"/>
                </a:solidFill>
                <a:latin typeface="Calibri" panose="020F0502020204030204"/>
              </a:rPr>
              <a:t>Ecological</a:t>
            </a:r>
            <a:r>
              <a:rPr lang="en-GB" sz="2200" dirty="0">
                <a:solidFill>
                  <a:prstClr val="black"/>
                </a:solidFill>
                <a:latin typeface="Calibri" panose="020F0502020204030204"/>
              </a:rPr>
              <a:t>: reduced emissions, pollution and waste, minimized consumption of non-renewable energy sources and uses technologies that reuses and recycles its components.</a:t>
            </a:r>
          </a:p>
          <a:p>
            <a:pPr>
              <a:defRPr/>
            </a:pPr>
            <a:r>
              <a:rPr lang="en-GB" sz="2200" b="1" u="sng" dirty="0">
                <a:solidFill>
                  <a:prstClr val="black"/>
                </a:solidFill>
                <a:latin typeface="Calibri" panose="020F0502020204030204"/>
              </a:rPr>
              <a:t>Economic</a:t>
            </a:r>
            <a:r>
              <a:rPr lang="en-GB" sz="2200" dirty="0">
                <a:solidFill>
                  <a:prstClr val="black"/>
                </a:solidFill>
                <a:latin typeface="Calibri" panose="020F0502020204030204"/>
              </a:rPr>
              <a:t>: affordable systems that operate efficiently, offers a mix of transport mode choices, and supports the local economy.</a:t>
            </a:r>
          </a:p>
          <a:p>
            <a:pPr>
              <a:defRPr/>
            </a:pPr>
            <a:r>
              <a:rPr lang="en-GB" sz="2200" b="1" u="sng" dirty="0">
                <a:solidFill>
                  <a:prstClr val="black"/>
                </a:solidFill>
                <a:latin typeface="Calibri" panose="020F0502020204030204"/>
              </a:rPr>
              <a:t>Social</a:t>
            </a:r>
            <a:r>
              <a:rPr lang="en-GB" sz="2200" dirty="0">
                <a:solidFill>
                  <a:prstClr val="black"/>
                </a:solidFill>
                <a:latin typeface="Calibri" panose="020F0502020204030204"/>
              </a:rPr>
              <a:t>: basic access needs of individuals/communities to be met safely and support good lifestyles, and with equity within and between generations.</a:t>
            </a:r>
          </a:p>
          <a:p>
            <a:pPr>
              <a:defRPr/>
            </a:pPr>
            <a:endParaRPr lang="en-GB" dirty="0">
              <a:solidFill>
                <a:prstClr val="black"/>
              </a:solidFill>
              <a:latin typeface="Calibri" panose="020F0502020204030204"/>
            </a:endParaRPr>
          </a:p>
        </p:txBody>
      </p:sp>
    </p:spTree>
    <p:extLst>
      <p:ext uri="{BB962C8B-B14F-4D97-AF65-F5344CB8AC3E}">
        <p14:creationId xmlns:p14="http://schemas.microsoft.com/office/powerpoint/2010/main" val="14236011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EE2D462-15BE-B6E6-86C3-011DE488DA05}"/>
              </a:ext>
            </a:extLst>
          </p:cNvPr>
          <p:cNvSpPr>
            <a:spLocks noGrp="1"/>
          </p:cNvSpPr>
          <p:nvPr>
            <p:ph idx="1"/>
          </p:nvPr>
        </p:nvSpPr>
        <p:spPr>
          <a:xfrm>
            <a:off x="2364518" y="1253331"/>
            <a:ext cx="7886700" cy="4351338"/>
          </a:xfrm>
        </p:spPr>
        <p:txBody>
          <a:bodyPr>
            <a:normAutofit/>
          </a:bodyPr>
          <a:lstStyle/>
          <a:p>
            <a:r>
              <a:rPr lang="en-GB" b="0" i="0" dirty="0">
                <a:effectLst/>
                <a:latin typeface="Noto sans" panose="020B0502040204020203" pitchFamily="34" charset="0"/>
              </a:rPr>
              <a:t>In the UN 2030 Agenda for Sustainable Development, </a:t>
            </a:r>
            <a:r>
              <a:rPr lang="en-GB" b="1" i="0" dirty="0">
                <a:effectLst/>
                <a:latin typeface="Noto sans" panose="020B0502040204020203" pitchFamily="34" charset="0"/>
              </a:rPr>
              <a:t>sustainable transport </a:t>
            </a:r>
            <a:r>
              <a:rPr lang="en-GB" b="0" i="0" dirty="0">
                <a:effectLst/>
                <a:latin typeface="Noto sans" panose="020B0502040204020203" pitchFamily="34" charset="0"/>
              </a:rPr>
              <a:t>is mainstreamed across several SDGs and targets, especially those related to: </a:t>
            </a:r>
          </a:p>
          <a:p>
            <a:r>
              <a:rPr lang="en-GB" b="0" i="0" dirty="0">
                <a:effectLst/>
                <a:latin typeface="Noto sans" panose="020B0502040204020203" pitchFamily="34" charset="0"/>
              </a:rPr>
              <a:t>food security, health, energy, economic growth, infrastructure, and cities and human settlements.</a:t>
            </a:r>
          </a:p>
          <a:p>
            <a:pPr marL="0" indent="0">
              <a:buNone/>
            </a:pPr>
            <a:endParaRPr lang="en-GB" b="0" i="0" dirty="0">
              <a:effectLst/>
              <a:latin typeface="Noto sans" panose="020B0502040204020203" pitchFamily="34" charset="0"/>
            </a:endParaRPr>
          </a:p>
          <a:p>
            <a:pPr marL="0" indent="0">
              <a:buNone/>
            </a:pPr>
            <a:r>
              <a:rPr lang="en-GB" dirty="0">
                <a:hlinkClick r:id="rId2"/>
              </a:rPr>
              <a:t>https://sustainabledevelopment.un.org/topics/sustainabletransport</a:t>
            </a:r>
            <a:r>
              <a:rPr lang="en-GB" dirty="0"/>
              <a:t> </a:t>
            </a:r>
          </a:p>
        </p:txBody>
      </p:sp>
    </p:spTree>
    <p:extLst>
      <p:ext uri="{BB962C8B-B14F-4D97-AF65-F5344CB8AC3E}">
        <p14:creationId xmlns:p14="http://schemas.microsoft.com/office/powerpoint/2010/main" val="9936370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9AD7D-222A-E121-6B32-4E9B38829294}"/>
              </a:ext>
            </a:extLst>
          </p:cNvPr>
          <p:cNvSpPr>
            <a:spLocks noGrp="1"/>
          </p:cNvSpPr>
          <p:nvPr>
            <p:ph type="title"/>
          </p:nvPr>
        </p:nvSpPr>
        <p:spPr/>
        <p:txBody>
          <a:bodyPr/>
          <a:lstStyle/>
          <a:p>
            <a:r>
              <a:rPr lang="en-GB" dirty="0"/>
              <a:t>Flying</a:t>
            </a:r>
          </a:p>
        </p:txBody>
      </p:sp>
      <p:sp>
        <p:nvSpPr>
          <p:cNvPr id="3" name="Content Placeholder 2">
            <a:extLst>
              <a:ext uri="{FF2B5EF4-FFF2-40B4-BE49-F238E27FC236}">
                <a16:creationId xmlns:a16="http://schemas.microsoft.com/office/drawing/2014/main" id="{9F6C41C7-70D0-04F1-D482-124280A3674C}"/>
              </a:ext>
            </a:extLst>
          </p:cNvPr>
          <p:cNvSpPr>
            <a:spLocks noGrp="1"/>
          </p:cNvSpPr>
          <p:nvPr>
            <p:ph idx="1"/>
          </p:nvPr>
        </p:nvSpPr>
        <p:spPr>
          <a:xfrm>
            <a:off x="2152650" y="1057578"/>
            <a:ext cx="7886700" cy="4351338"/>
          </a:xfrm>
        </p:spPr>
        <p:txBody>
          <a:bodyPr/>
          <a:lstStyle/>
          <a:p>
            <a:r>
              <a:rPr lang="en-GB" dirty="0"/>
              <a:t>“Around 2.4% of global CO2 emissions come from aviation. Together with other gases and the water vapour trails produced by aircraft, the industry is responsible for around 5% of global warming.</a:t>
            </a:r>
          </a:p>
          <a:p>
            <a:endParaRPr lang="en-GB" dirty="0"/>
          </a:p>
          <a:p>
            <a:r>
              <a:rPr lang="en-GB" dirty="0"/>
              <a:t>At first glance, that might not seem like very big contribution. Except, only a very small percentage of the world flies frequently”.</a:t>
            </a:r>
          </a:p>
          <a:p>
            <a:r>
              <a:rPr lang="en-GB" dirty="0">
                <a:hlinkClick r:id="rId2"/>
              </a:rPr>
              <a:t>Should we give up flying for the sake of the climate? - BBC Future</a:t>
            </a:r>
            <a:endParaRPr lang="en-GB" dirty="0"/>
          </a:p>
        </p:txBody>
      </p:sp>
    </p:spTree>
    <p:extLst>
      <p:ext uri="{BB962C8B-B14F-4D97-AF65-F5344CB8AC3E}">
        <p14:creationId xmlns:p14="http://schemas.microsoft.com/office/powerpoint/2010/main" val="17672317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16AA0-6E4F-0C4C-BE3E-6205FD34E684}"/>
              </a:ext>
            </a:extLst>
          </p:cNvPr>
          <p:cNvSpPr>
            <a:spLocks noGrp="1"/>
          </p:cNvSpPr>
          <p:nvPr>
            <p:ph type="title"/>
          </p:nvPr>
        </p:nvSpPr>
        <p:spPr>
          <a:xfrm>
            <a:off x="5230776" y="980728"/>
            <a:ext cx="4939868" cy="950696"/>
          </a:xfrm>
        </p:spPr>
        <p:txBody>
          <a:bodyPr anchor="b">
            <a:noAutofit/>
          </a:bodyPr>
          <a:lstStyle/>
          <a:p>
            <a:r>
              <a:rPr lang="en-GB" b="1" dirty="0"/>
              <a:t>Urban Transportation</a:t>
            </a:r>
          </a:p>
        </p:txBody>
      </p:sp>
      <p:pic>
        <p:nvPicPr>
          <p:cNvPr id="5" name="Picture 4" descr="Sea of buildings at twilight">
            <a:extLst>
              <a:ext uri="{FF2B5EF4-FFF2-40B4-BE49-F238E27FC236}">
                <a16:creationId xmlns:a16="http://schemas.microsoft.com/office/drawing/2014/main" id="{BB74D3B5-427E-C1B8-3D67-7FF000E94278}"/>
              </a:ext>
            </a:extLst>
          </p:cNvPr>
          <p:cNvPicPr>
            <a:picLocks noChangeAspect="1"/>
          </p:cNvPicPr>
          <p:nvPr/>
        </p:nvPicPr>
        <p:blipFill rotWithShape="1">
          <a:blip r:embed="rId3"/>
          <a:srcRect l="26628" r="39532" b="-1"/>
          <a:stretch/>
        </p:blipFill>
        <p:spPr>
          <a:xfrm>
            <a:off x="1524021" y="10"/>
            <a:ext cx="3476673" cy="6857990"/>
          </a:xfrm>
          <a:prstGeom prst="rect">
            <a:avLst/>
          </a:prstGeom>
          <a:effectLst/>
        </p:spPr>
      </p:pic>
      <p:pic>
        <p:nvPicPr>
          <p:cNvPr id="3" name="Picture 2" descr="Image result for pictures of madrid congestion">
            <a:extLst>
              <a:ext uri="{FF2B5EF4-FFF2-40B4-BE49-F238E27FC236}">
                <a16:creationId xmlns:a16="http://schemas.microsoft.com/office/drawing/2014/main" id="{12009A29-1C86-5665-8E03-E9BF01C96EC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7621" r="5713"/>
          <a:stretch/>
        </p:blipFill>
        <p:spPr bwMode="auto">
          <a:xfrm>
            <a:off x="9130738" y="3429000"/>
            <a:ext cx="3061262" cy="229594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TRAVEL, TRANSPORT &amp; MOBILITY | Tourism2030">
            <a:extLst>
              <a:ext uri="{FF2B5EF4-FFF2-40B4-BE49-F238E27FC236}">
                <a16:creationId xmlns:a16="http://schemas.microsoft.com/office/drawing/2014/main" id="{2BB881CA-67FF-5E58-AC95-758FEEFDB2CD}"/>
              </a:ext>
            </a:extLst>
          </p:cNvPr>
          <p:cNvPicPr>
            <a:picLocks noGrp="1" noChangeAspect="1" noChangeArrowheads="1"/>
          </p:cNvPicPr>
          <p:nvPr>
            <p:ph idx="1"/>
          </p:nvPr>
        </p:nvPicPr>
        <p:blipFill rotWithShape="1">
          <a:blip r:embed="rId5">
            <a:extLst>
              <a:ext uri="{28A0092B-C50C-407E-A947-70E740481C1C}">
                <a14:useLocalDpi xmlns:a14="http://schemas.microsoft.com/office/drawing/2010/main" val="0"/>
              </a:ext>
            </a:extLst>
          </a:blip>
          <a:srcRect/>
          <a:stretch/>
        </p:blipFill>
        <p:spPr bwMode="auto">
          <a:xfrm>
            <a:off x="5341333" y="3346082"/>
            <a:ext cx="3171819" cy="2378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09172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16AA0-6E4F-0C4C-BE3E-6205FD34E684}"/>
              </a:ext>
            </a:extLst>
          </p:cNvPr>
          <p:cNvSpPr>
            <a:spLocks noGrp="1"/>
          </p:cNvSpPr>
          <p:nvPr>
            <p:ph type="title"/>
          </p:nvPr>
        </p:nvSpPr>
        <p:spPr>
          <a:xfrm>
            <a:off x="5230776" y="980728"/>
            <a:ext cx="5240414" cy="950696"/>
          </a:xfrm>
        </p:spPr>
        <p:txBody>
          <a:bodyPr anchor="b">
            <a:noAutofit/>
          </a:bodyPr>
          <a:lstStyle/>
          <a:p>
            <a:r>
              <a:rPr lang="en-GB" b="1" dirty="0"/>
              <a:t>Group discussion:  Urban Transportation</a:t>
            </a:r>
          </a:p>
        </p:txBody>
      </p:sp>
      <p:sp>
        <p:nvSpPr>
          <p:cNvPr id="3" name="Content Placeholder 2">
            <a:extLst>
              <a:ext uri="{FF2B5EF4-FFF2-40B4-BE49-F238E27FC236}">
                <a16:creationId xmlns:a16="http://schemas.microsoft.com/office/drawing/2014/main" id="{486E34E6-5431-A342-A487-C2F865E34816}"/>
              </a:ext>
            </a:extLst>
          </p:cNvPr>
          <p:cNvSpPr>
            <a:spLocks noGrp="1"/>
          </p:cNvSpPr>
          <p:nvPr>
            <p:ph idx="1"/>
          </p:nvPr>
        </p:nvSpPr>
        <p:spPr>
          <a:xfrm>
            <a:off x="5314051" y="2204865"/>
            <a:ext cx="5240415" cy="3785419"/>
          </a:xfrm>
        </p:spPr>
        <p:txBody>
          <a:bodyPr>
            <a:normAutofit/>
          </a:bodyPr>
          <a:lstStyle/>
          <a:p>
            <a:r>
              <a:rPr lang="en-GB" sz="2400" dirty="0"/>
              <a:t>What are the most common forms of transport in urban areas?</a:t>
            </a:r>
          </a:p>
          <a:p>
            <a:r>
              <a:rPr lang="en-GB" sz="2400" dirty="0"/>
              <a:t>How environmentally-friendly are they?</a:t>
            </a:r>
          </a:p>
          <a:p>
            <a:r>
              <a:rPr lang="en-GB" sz="2400" dirty="0"/>
              <a:t>What about congestion charges and ULEZ (ultra low emission zones)?</a:t>
            </a:r>
          </a:p>
          <a:p>
            <a:r>
              <a:rPr lang="en-GB" sz="2400" dirty="0"/>
              <a:t>Consider how do </a:t>
            </a:r>
            <a:r>
              <a:rPr lang="en-GB" sz="2400" b="1" dirty="0"/>
              <a:t>tourists</a:t>
            </a:r>
            <a:r>
              <a:rPr lang="en-GB" sz="2400" dirty="0"/>
              <a:t> travel in these areas? What are their options/choices….?</a:t>
            </a:r>
          </a:p>
        </p:txBody>
      </p:sp>
      <p:pic>
        <p:nvPicPr>
          <p:cNvPr id="5" name="Picture 4" descr="Sea of buildings at twilight">
            <a:extLst>
              <a:ext uri="{FF2B5EF4-FFF2-40B4-BE49-F238E27FC236}">
                <a16:creationId xmlns:a16="http://schemas.microsoft.com/office/drawing/2014/main" id="{BB74D3B5-427E-C1B8-3D67-7FF000E94278}"/>
              </a:ext>
            </a:extLst>
          </p:cNvPr>
          <p:cNvPicPr>
            <a:picLocks noChangeAspect="1"/>
          </p:cNvPicPr>
          <p:nvPr/>
        </p:nvPicPr>
        <p:blipFill rotWithShape="1">
          <a:blip r:embed="rId2"/>
          <a:srcRect l="26628" r="39532" b="-1"/>
          <a:stretch/>
        </p:blipFill>
        <p:spPr>
          <a:xfrm>
            <a:off x="1524021" y="10"/>
            <a:ext cx="3476673" cy="6857990"/>
          </a:xfrm>
          <a:prstGeom prst="rect">
            <a:avLst/>
          </a:prstGeom>
          <a:effectLst/>
        </p:spPr>
      </p:pic>
    </p:spTree>
    <p:extLst>
      <p:ext uri="{BB962C8B-B14F-4D97-AF65-F5344CB8AC3E}">
        <p14:creationId xmlns:p14="http://schemas.microsoft.com/office/powerpoint/2010/main" val="13833804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0887F-D12D-6BBD-FE85-5765AA8C3EE2}"/>
              </a:ext>
            </a:extLst>
          </p:cNvPr>
          <p:cNvSpPr>
            <a:spLocks noGrp="1"/>
          </p:cNvSpPr>
          <p:nvPr>
            <p:ph type="title"/>
          </p:nvPr>
        </p:nvSpPr>
        <p:spPr>
          <a:xfrm>
            <a:off x="2152650" y="672508"/>
            <a:ext cx="8263830" cy="975643"/>
          </a:xfrm>
        </p:spPr>
        <p:txBody>
          <a:bodyPr/>
          <a:lstStyle/>
          <a:p>
            <a:r>
              <a:rPr lang="en-GB" b="1" dirty="0"/>
              <a:t>Tourism transport options…?</a:t>
            </a:r>
          </a:p>
        </p:txBody>
      </p:sp>
      <p:sp>
        <p:nvSpPr>
          <p:cNvPr id="3" name="Content Placeholder 2">
            <a:extLst>
              <a:ext uri="{FF2B5EF4-FFF2-40B4-BE49-F238E27FC236}">
                <a16:creationId xmlns:a16="http://schemas.microsoft.com/office/drawing/2014/main" id="{40B09FEB-CFCF-C2F4-B248-BAF374835D20}"/>
              </a:ext>
            </a:extLst>
          </p:cNvPr>
          <p:cNvSpPr>
            <a:spLocks noGrp="1"/>
          </p:cNvSpPr>
          <p:nvPr>
            <p:ph idx="1"/>
          </p:nvPr>
        </p:nvSpPr>
        <p:spPr/>
        <p:txBody>
          <a:bodyPr/>
          <a:lstStyle/>
          <a:p>
            <a:r>
              <a:rPr lang="en-GB" dirty="0"/>
              <a:t>Taxis, Uber etc</a:t>
            </a:r>
          </a:p>
          <a:p>
            <a:r>
              <a:rPr lang="en-GB" dirty="0"/>
              <a:t>Buses, train, trams</a:t>
            </a:r>
          </a:p>
          <a:p>
            <a:r>
              <a:rPr lang="en-GB" dirty="0"/>
              <a:t>Electric vehicles?</a:t>
            </a:r>
          </a:p>
          <a:p>
            <a:r>
              <a:rPr lang="en-GB" dirty="0"/>
              <a:t>Horse-drawn buggies</a:t>
            </a:r>
          </a:p>
          <a:p>
            <a:r>
              <a:rPr lang="en-GB" dirty="0"/>
              <a:t>Rickshaws</a:t>
            </a:r>
          </a:p>
          <a:p>
            <a:r>
              <a:rPr lang="en-GB" dirty="0"/>
              <a:t>Bikes</a:t>
            </a:r>
          </a:p>
          <a:p>
            <a:r>
              <a:rPr lang="en-GB" dirty="0"/>
              <a:t>Walking</a:t>
            </a:r>
          </a:p>
        </p:txBody>
      </p:sp>
    </p:spTree>
    <p:extLst>
      <p:ext uri="{BB962C8B-B14F-4D97-AF65-F5344CB8AC3E}">
        <p14:creationId xmlns:p14="http://schemas.microsoft.com/office/powerpoint/2010/main" val="17771409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BCBC2CE-8874-46F3-A2D2-BD261FCE422D}"/>
              </a:ext>
            </a:extLst>
          </p:cNvPr>
          <p:cNvSpPr>
            <a:spLocks noGrp="1"/>
          </p:cNvSpPr>
          <p:nvPr>
            <p:ph idx="1"/>
          </p:nvPr>
        </p:nvSpPr>
        <p:spPr>
          <a:xfrm>
            <a:off x="1959140" y="625841"/>
            <a:ext cx="7886700" cy="4803384"/>
          </a:xfrm>
        </p:spPr>
        <p:txBody>
          <a:bodyPr>
            <a:normAutofit lnSpcReduction="10000"/>
          </a:bodyPr>
          <a:lstStyle/>
          <a:p>
            <a:pPr marL="0" indent="0" eaLnBrk="0" fontAlgn="base" hangingPunct="0">
              <a:lnSpc>
                <a:spcPct val="100000"/>
              </a:lnSpc>
              <a:spcBef>
                <a:spcPct val="0"/>
              </a:spcBef>
              <a:spcAft>
                <a:spcPct val="0"/>
              </a:spcAft>
              <a:buNone/>
            </a:pPr>
            <a:r>
              <a:rPr lang="en-US" altLang="en-US" sz="4000" b="1" dirty="0">
                <a:solidFill>
                  <a:srgbClr val="000000"/>
                </a:solidFill>
              </a:rPr>
              <a:t>Electric scooters</a:t>
            </a:r>
          </a:p>
          <a:p>
            <a:pPr marL="0" indent="0" eaLnBrk="0" fontAlgn="base" hangingPunct="0">
              <a:lnSpc>
                <a:spcPct val="100000"/>
              </a:lnSpc>
              <a:spcBef>
                <a:spcPct val="0"/>
              </a:spcBef>
              <a:spcAft>
                <a:spcPct val="0"/>
              </a:spcAft>
              <a:buNone/>
            </a:pPr>
            <a:endParaRPr lang="en-US" altLang="en-US" sz="2100" b="1" dirty="0">
              <a:solidFill>
                <a:srgbClr val="000000"/>
              </a:solidFill>
            </a:endParaRPr>
          </a:p>
          <a:p>
            <a:pPr eaLnBrk="0" fontAlgn="base" hangingPunct="0">
              <a:lnSpc>
                <a:spcPct val="100000"/>
              </a:lnSpc>
              <a:spcBef>
                <a:spcPct val="0"/>
              </a:spcBef>
              <a:spcAft>
                <a:spcPct val="0"/>
              </a:spcAft>
            </a:pPr>
            <a:r>
              <a:rPr lang="en-US" altLang="en-US" sz="2100" dirty="0">
                <a:solidFill>
                  <a:srgbClr val="000000"/>
                </a:solidFill>
              </a:rPr>
              <a:t>Compared to the greenhouse gas emissions of a regular motorcycle, which average 107g/km CO2, a shared electric two-wheeler is the better choice. They’re also </a:t>
            </a:r>
            <a:r>
              <a:rPr lang="en-US" altLang="en-US" sz="2100" dirty="0">
                <a:solidFill>
                  <a:srgbClr val="007BFF"/>
                </a:solidFill>
                <a:hlinkClick r:id="rId2"/>
              </a:rPr>
              <a:t>lighter and consume less energy</a:t>
            </a:r>
            <a:r>
              <a:rPr lang="en-US" altLang="en-US" sz="2100" dirty="0">
                <a:solidFill>
                  <a:srgbClr val="000000"/>
                </a:solidFill>
              </a:rPr>
              <a:t> than electric cars, and they have 30x the battery capacity.</a:t>
            </a:r>
            <a:endParaRPr lang="en-US" altLang="en-US" sz="2100" dirty="0"/>
          </a:p>
          <a:p>
            <a:pPr eaLnBrk="0" fontAlgn="base" hangingPunct="0">
              <a:lnSpc>
                <a:spcPct val="100000"/>
              </a:lnSpc>
              <a:spcBef>
                <a:spcPct val="0"/>
              </a:spcBef>
              <a:spcAft>
                <a:spcPct val="0"/>
              </a:spcAft>
            </a:pPr>
            <a:r>
              <a:rPr lang="en-US" altLang="en-US" sz="2100" dirty="0">
                <a:solidFill>
                  <a:srgbClr val="000000"/>
                </a:solidFill>
              </a:rPr>
              <a:t>With </a:t>
            </a:r>
            <a:r>
              <a:rPr lang="en-US" altLang="en-US" sz="2100" dirty="0" err="1">
                <a:solidFill>
                  <a:srgbClr val="000000"/>
                </a:solidFill>
              </a:rPr>
              <a:t>dockless</a:t>
            </a:r>
            <a:r>
              <a:rPr lang="en-US" altLang="en-US" sz="2100" dirty="0">
                <a:solidFill>
                  <a:srgbClr val="000000"/>
                </a:solidFill>
              </a:rPr>
              <a:t> shared e-bikes, you run into similar problems as with shared bicycles – people will misuse them. This causes the lifecycle of an e-bike to be dramatically reduced versus a personal one, thus needing to be replaced more often and having a larger ecological impact.</a:t>
            </a:r>
            <a:endParaRPr lang="en-US" altLang="en-US" sz="2100" dirty="0">
              <a:solidFill>
                <a:srgbClr val="555555"/>
              </a:solidFill>
            </a:endParaRPr>
          </a:p>
          <a:p>
            <a:pPr marL="0" indent="0" defTabSz="685800" eaLnBrk="0" fontAlgn="base" hangingPunct="0">
              <a:lnSpc>
                <a:spcPct val="100000"/>
              </a:lnSpc>
              <a:spcBef>
                <a:spcPct val="0"/>
              </a:spcBef>
              <a:spcAft>
                <a:spcPct val="0"/>
              </a:spcAft>
              <a:buNone/>
            </a:pPr>
            <a:endParaRPr lang="en-US" altLang="en-US" sz="2100" dirty="0">
              <a:solidFill>
                <a:srgbClr val="555555"/>
              </a:solidFill>
            </a:endParaRPr>
          </a:p>
          <a:p>
            <a:pPr marL="0" indent="0" defTabSz="685800" eaLnBrk="0" fontAlgn="base" hangingPunct="0">
              <a:lnSpc>
                <a:spcPct val="100000"/>
              </a:lnSpc>
              <a:spcBef>
                <a:spcPct val="0"/>
              </a:spcBef>
              <a:spcAft>
                <a:spcPct val="0"/>
              </a:spcAft>
              <a:buNone/>
            </a:pPr>
            <a:r>
              <a:rPr lang="en-US" altLang="en-US" sz="2100" dirty="0">
                <a:solidFill>
                  <a:srgbClr val="555555"/>
                </a:solidFill>
              </a:rPr>
              <a:t>Join the scourge of the </a:t>
            </a:r>
          </a:p>
          <a:p>
            <a:pPr marL="0" indent="0" defTabSz="685800" eaLnBrk="0" fontAlgn="base" hangingPunct="0">
              <a:lnSpc>
                <a:spcPct val="100000"/>
              </a:lnSpc>
              <a:spcBef>
                <a:spcPct val="0"/>
              </a:spcBef>
              <a:spcAft>
                <a:spcPct val="0"/>
              </a:spcAft>
              <a:buNone/>
            </a:pPr>
            <a:r>
              <a:rPr lang="en-US" altLang="en-US" sz="2100" dirty="0">
                <a:solidFill>
                  <a:srgbClr val="555555"/>
                </a:solidFill>
              </a:rPr>
              <a:t>inner-city footpath</a:t>
            </a:r>
          </a:p>
          <a:p>
            <a:pPr marL="0" indent="0">
              <a:buNone/>
            </a:pPr>
            <a:endParaRPr lang="en-GB" dirty="0"/>
          </a:p>
        </p:txBody>
      </p:sp>
      <p:pic>
        <p:nvPicPr>
          <p:cNvPr id="4" name="Picture 3">
            <a:extLst>
              <a:ext uri="{FF2B5EF4-FFF2-40B4-BE49-F238E27FC236}">
                <a16:creationId xmlns:a16="http://schemas.microsoft.com/office/drawing/2014/main" id="{C4F40464-0FA5-48E6-BBBA-6AB37F52E751}"/>
              </a:ext>
            </a:extLst>
          </p:cNvPr>
          <p:cNvPicPr>
            <a:picLocks noChangeAspect="1"/>
          </p:cNvPicPr>
          <p:nvPr/>
        </p:nvPicPr>
        <p:blipFill>
          <a:blip r:embed="rId3"/>
          <a:stretch>
            <a:fillRect/>
          </a:stretch>
        </p:blipFill>
        <p:spPr>
          <a:xfrm>
            <a:off x="5591944" y="4509120"/>
            <a:ext cx="4440022" cy="2170284"/>
          </a:xfrm>
          <a:prstGeom prst="rect">
            <a:avLst/>
          </a:prstGeom>
        </p:spPr>
      </p:pic>
    </p:spTree>
    <p:extLst>
      <p:ext uri="{BB962C8B-B14F-4D97-AF65-F5344CB8AC3E}">
        <p14:creationId xmlns:p14="http://schemas.microsoft.com/office/powerpoint/2010/main" val="3699091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80029D-81BF-4472-9BC5-9A1061569580}"/>
              </a:ext>
            </a:extLst>
          </p:cNvPr>
          <p:cNvSpPr>
            <a:spLocks noGrp="1"/>
          </p:cNvSpPr>
          <p:nvPr>
            <p:ph idx="1"/>
          </p:nvPr>
        </p:nvSpPr>
        <p:spPr>
          <a:xfrm>
            <a:off x="2063552" y="799953"/>
            <a:ext cx="7886700" cy="4310486"/>
          </a:xfrm>
        </p:spPr>
        <p:txBody>
          <a:bodyPr>
            <a:normAutofit/>
          </a:bodyPr>
          <a:lstStyle/>
          <a:p>
            <a:pPr marL="0" indent="0" defTabSz="685800" eaLnBrk="0" fontAlgn="base" hangingPunct="0">
              <a:lnSpc>
                <a:spcPct val="100000"/>
              </a:lnSpc>
              <a:spcBef>
                <a:spcPct val="0"/>
              </a:spcBef>
              <a:spcAft>
                <a:spcPct val="0"/>
              </a:spcAft>
              <a:buNone/>
            </a:pPr>
            <a:r>
              <a:rPr lang="en-US" altLang="en-US" sz="4000" b="1" dirty="0">
                <a:solidFill>
                  <a:srgbClr val="000000"/>
                </a:solidFill>
              </a:rPr>
              <a:t>Electric Cars</a:t>
            </a:r>
          </a:p>
          <a:p>
            <a:pPr marL="0" indent="0" defTabSz="685800" eaLnBrk="0" fontAlgn="base" hangingPunct="0">
              <a:lnSpc>
                <a:spcPct val="100000"/>
              </a:lnSpc>
              <a:spcBef>
                <a:spcPct val="0"/>
              </a:spcBef>
              <a:spcAft>
                <a:spcPct val="0"/>
              </a:spcAft>
              <a:buNone/>
            </a:pPr>
            <a:endParaRPr lang="en-US" altLang="en-US" sz="4000" b="1" dirty="0">
              <a:solidFill>
                <a:srgbClr val="000000"/>
              </a:solidFill>
            </a:endParaRPr>
          </a:p>
          <a:p>
            <a:pPr defTabSz="685800" eaLnBrk="0" fontAlgn="base" hangingPunct="0">
              <a:lnSpc>
                <a:spcPct val="100000"/>
              </a:lnSpc>
              <a:spcBef>
                <a:spcPct val="0"/>
              </a:spcBef>
              <a:spcAft>
                <a:spcPct val="0"/>
              </a:spcAft>
            </a:pPr>
            <a:r>
              <a:rPr lang="en-US" altLang="en-US" sz="2100" dirty="0">
                <a:solidFill>
                  <a:srgbClr val="000000"/>
                </a:solidFill>
              </a:rPr>
              <a:t>Compared to gas-guzzling internal-combustion-</a:t>
            </a:r>
            <a:r>
              <a:rPr lang="en-US" altLang="en-US" sz="2100" dirty="0" err="1">
                <a:solidFill>
                  <a:srgbClr val="000000"/>
                </a:solidFill>
              </a:rPr>
              <a:t>engined</a:t>
            </a:r>
            <a:r>
              <a:rPr lang="en-US" altLang="en-US" sz="2100" dirty="0">
                <a:solidFill>
                  <a:srgbClr val="000000"/>
                </a:solidFill>
              </a:rPr>
              <a:t> cars, electric vehicles are leading the charge to environmentally-friendly mobility. But how much of this public perception is reality, and how much is ‘greenwashing’?</a:t>
            </a:r>
            <a:endParaRPr lang="en-US" altLang="en-US" sz="2100" dirty="0"/>
          </a:p>
          <a:p>
            <a:pPr defTabSz="685800" eaLnBrk="0" fontAlgn="base" hangingPunct="0">
              <a:lnSpc>
                <a:spcPct val="100000"/>
              </a:lnSpc>
              <a:spcBef>
                <a:spcPct val="0"/>
              </a:spcBef>
              <a:spcAft>
                <a:spcPct val="0"/>
              </a:spcAft>
            </a:pPr>
            <a:r>
              <a:rPr lang="en-US" altLang="en-US" sz="2100" dirty="0">
                <a:solidFill>
                  <a:srgbClr val="000000"/>
                </a:solidFill>
              </a:rPr>
              <a:t>While EVs are being marketed as the zero-emissions, sustainable alternative, the reality isn’t as black and white. The process of mining </a:t>
            </a:r>
            <a:r>
              <a:rPr lang="en-US" altLang="en-US" sz="2100" b="1" dirty="0">
                <a:solidFill>
                  <a:srgbClr val="000000"/>
                </a:solidFill>
              </a:rPr>
              <a:t>lithium</a:t>
            </a:r>
            <a:r>
              <a:rPr lang="en-US" altLang="en-US" sz="2100" dirty="0">
                <a:solidFill>
                  <a:srgbClr val="000000"/>
                </a:solidFill>
              </a:rPr>
              <a:t> to produce EV batteries is quickly becoming an irreversible environmental catastrophe, which begs the question: is the grass always greener on the other side?</a:t>
            </a:r>
            <a:endParaRPr lang="en-US" altLang="en-US" sz="2100" dirty="0">
              <a:solidFill>
                <a:srgbClr val="555555"/>
              </a:solidFill>
            </a:endParaRPr>
          </a:p>
          <a:p>
            <a:pPr marL="0" indent="0" defTabSz="685800" eaLnBrk="0" fontAlgn="base" hangingPunct="0">
              <a:lnSpc>
                <a:spcPct val="100000"/>
              </a:lnSpc>
              <a:spcBef>
                <a:spcPct val="0"/>
              </a:spcBef>
              <a:spcAft>
                <a:spcPct val="0"/>
              </a:spcAft>
              <a:buNone/>
            </a:pPr>
            <a:endParaRPr lang="en-US" altLang="en-US" sz="2100" dirty="0">
              <a:solidFill>
                <a:srgbClr val="555555"/>
              </a:solidFill>
            </a:endParaRPr>
          </a:p>
        </p:txBody>
      </p:sp>
      <p:pic>
        <p:nvPicPr>
          <p:cNvPr id="4098" name="Picture 2">
            <a:extLst>
              <a:ext uri="{FF2B5EF4-FFF2-40B4-BE49-F238E27FC236}">
                <a16:creationId xmlns:a16="http://schemas.microsoft.com/office/drawing/2014/main" id="{EBAF4406-66EF-49FD-85CC-E457B9A24C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5080" y="4797153"/>
            <a:ext cx="3688678" cy="176595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mm.. : r/terriblefacebookmemes">
            <a:extLst>
              <a:ext uri="{FF2B5EF4-FFF2-40B4-BE49-F238E27FC236}">
                <a16:creationId xmlns:a16="http://schemas.microsoft.com/office/drawing/2014/main" id="{B4C3EB3D-C001-86BE-1841-BB4E087A2C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28448" y="32873"/>
            <a:ext cx="2038350" cy="2247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47619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BFAC1C-1873-4868-BB68-F958B2752F33}"/>
              </a:ext>
            </a:extLst>
          </p:cNvPr>
          <p:cNvSpPr>
            <a:spLocks noGrp="1"/>
          </p:cNvSpPr>
          <p:nvPr>
            <p:ph idx="1"/>
          </p:nvPr>
        </p:nvSpPr>
        <p:spPr>
          <a:xfrm>
            <a:off x="1959005" y="260648"/>
            <a:ext cx="7886700" cy="4968552"/>
          </a:xfrm>
        </p:spPr>
        <p:txBody>
          <a:bodyPr>
            <a:normAutofit/>
          </a:bodyPr>
          <a:lstStyle/>
          <a:p>
            <a:pPr marL="0" indent="0" defTabSz="685800" eaLnBrk="0" fontAlgn="base" hangingPunct="0">
              <a:lnSpc>
                <a:spcPct val="100000"/>
              </a:lnSpc>
              <a:spcBef>
                <a:spcPct val="0"/>
              </a:spcBef>
              <a:spcAft>
                <a:spcPct val="0"/>
              </a:spcAft>
              <a:buNone/>
            </a:pPr>
            <a:r>
              <a:rPr lang="en-US" altLang="en-US" sz="2100" dirty="0">
                <a:solidFill>
                  <a:srgbClr val="000000"/>
                </a:solidFill>
              </a:rPr>
              <a:t>  </a:t>
            </a:r>
            <a:r>
              <a:rPr lang="en-US" altLang="en-US" sz="4000" dirty="0">
                <a:solidFill>
                  <a:srgbClr val="000000"/>
                </a:solidFill>
              </a:rPr>
              <a:t> </a:t>
            </a:r>
            <a:r>
              <a:rPr lang="en-GB" altLang="en-US" sz="4000" b="1" dirty="0">
                <a:solidFill>
                  <a:srgbClr val="000000"/>
                </a:solidFill>
              </a:rPr>
              <a:t>Let the train take the strain?</a:t>
            </a:r>
          </a:p>
          <a:p>
            <a:pPr marL="0" indent="0" defTabSz="685800" eaLnBrk="0" fontAlgn="base" hangingPunct="0">
              <a:lnSpc>
                <a:spcPct val="100000"/>
              </a:lnSpc>
              <a:spcBef>
                <a:spcPct val="0"/>
              </a:spcBef>
              <a:spcAft>
                <a:spcPct val="0"/>
              </a:spcAft>
              <a:buNone/>
            </a:pPr>
            <a:r>
              <a:rPr lang="en-US" altLang="en-US" sz="2100" dirty="0">
                <a:solidFill>
                  <a:srgbClr val="000000"/>
                </a:solidFill>
              </a:rPr>
              <a:t>       </a:t>
            </a:r>
            <a:endParaRPr lang="en-US" altLang="en-US" sz="2100" dirty="0"/>
          </a:p>
          <a:p>
            <a:pPr eaLnBrk="0" fontAlgn="base" hangingPunct="0">
              <a:lnSpc>
                <a:spcPct val="100000"/>
              </a:lnSpc>
              <a:spcBef>
                <a:spcPct val="0"/>
              </a:spcBef>
              <a:spcAft>
                <a:spcPct val="0"/>
              </a:spcAft>
            </a:pPr>
            <a:endParaRPr lang="en-US" altLang="en-US" sz="2100" dirty="0">
              <a:solidFill>
                <a:srgbClr val="000000"/>
              </a:solidFill>
            </a:endParaRPr>
          </a:p>
          <a:p>
            <a:pPr eaLnBrk="0" fontAlgn="base" hangingPunct="0">
              <a:lnSpc>
                <a:spcPct val="100000"/>
              </a:lnSpc>
              <a:spcBef>
                <a:spcPct val="0"/>
              </a:spcBef>
              <a:spcAft>
                <a:spcPct val="0"/>
              </a:spcAft>
            </a:pPr>
            <a:r>
              <a:rPr lang="en-US" altLang="en-US" sz="2100" dirty="0">
                <a:solidFill>
                  <a:srgbClr val="000000"/>
                </a:solidFill>
              </a:rPr>
              <a:t>Trains, trams, metro, subway, underground, tube – there are a lot of differences among these vehicles like capacity, speed, energy efficiency, engine type, and so on that can influence their environmental impact, so the numbers below are only meant to reflect the broader category of railway transit.</a:t>
            </a:r>
            <a:endParaRPr lang="en-US" altLang="en-US" sz="2100" dirty="0"/>
          </a:p>
          <a:p>
            <a:pPr eaLnBrk="0" fontAlgn="base" hangingPunct="0">
              <a:lnSpc>
                <a:spcPct val="100000"/>
              </a:lnSpc>
              <a:spcBef>
                <a:spcPct val="0"/>
              </a:spcBef>
              <a:spcAft>
                <a:spcPct val="0"/>
              </a:spcAft>
            </a:pPr>
            <a:r>
              <a:rPr lang="en-US" altLang="en-US" sz="2100" dirty="0">
                <a:solidFill>
                  <a:srgbClr val="000000"/>
                </a:solidFill>
              </a:rPr>
              <a:t>Zooming out to the larger mobility landscape, </a:t>
            </a:r>
            <a:r>
              <a:rPr lang="en-US" altLang="en-US" sz="2100" b="1" dirty="0">
                <a:solidFill>
                  <a:srgbClr val="000000"/>
                </a:solidFill>
              </a:rPr>
              <a:t>traveling by rail-based public transport removes cars from the road, lowers emissions and is cheaper than personal vehicles. Not to mention that the majority of trains in Europe already run on renewable energy.</a:t>
            </a:r>
            <a:endParaRPr lang="en-US" altLang="en-US" sz="2100" b="1" dirty="0">
              <a:solidFill>
                <a:srgbClr val="555555"/>
              </a:solidFill>
            </a:endParaRPr>
          </a:p>
          <a:p>
            <a:pPr marL="0" indent="0" defTabSz="685800" eaLnBrk="0" fontAlgn="base" hangingPunct="0">
              <a:lnSpc>
                <a:spcPct val="100000"/>
              </a:lnSpc>
              <a:spcBef>
                <a:spcPct val="0"/>
              </a:spcBef>
              <a:spcAft>
                <a:spcPct val="0"/>
              </a:spcAft>
              <a:buNone/>
            </a:pPr>
            <a:endParaRPr lang="en-US" altLang="en-US" sz="2100" dirty="0">
              <a:solidFill>
                <a:srgbClr val="555555"/>
              </a:solidFill>
            </a:endParaRPr>
          </a:p>
          <a:p>
            <a:pPr marL="0" indent="0" defTabSz="685800" eaLnBrk="0" fontAlgn="base" hangingPunct="0">
              <a:lnSpc>
                <a:spcPct val="100000"/>
              </a:lnSpc>
              <a:spcBef>
                <a:spcPct val="0"/>
              </a:spcBef>
              <a:spcAft>
                <a:spcPct val="0"/>
              </a:spcAft>
              <a:buNone/>
            </a:pPr>
            <a:endParaRPr lang="en-US" altLang="en-US" sz="2100" dirty="0">
              <a:solidFill>
                <a:srgbClr val="555555"/>
              </a:solidFill>
            </a:endParaRPr>
          </a:p>
          <a:p>
            <a:pPr marL="0" indent="0">
              <a:buNone/>
            </a:pPr>
            <a:endParaRPr lang="en-GB" dirty="0"/>
          </a:p>
        </p:txBody>
      </p:sp>
      <p:pic>
        <p:nvPicPr>
          <p:cNvPr id="2050" name="Picture 2">
            <a:extLst>
              <a:ext uri="{FF2B5EF4-FFF2-40B4-BE49-F238E27FC236}">
                <a16:creationId xmlns:a16="http://schemas.microsoft.com/office/drawing/2014/main" id="{F5DE3D42-65D5-4F0D-8D6D-C6203CF4BD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2752" y="4776988"/>
            <a:ext cx="3695823" cy="1824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63034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05006-F351-4A95-BB4C-9731A5814CA2}"/>
              </a:ext>
            </a:extLst>
          </p:cNvPr>
          <p:cNvSpPr>
            <a:spLocks noGrp="1"/>
          </p:cNvSpPr>
          <p:nvPr>
            <p:ph type="title"/>
          </p:nvPr>
        </p:nvSpPr>
        <p:spPr>
          <a:xfrm>
            <a:off x="2167496" y="764705"/>
            <a:ext cx="8393000" cy="831627"/>
          </a:xfrm>
        </p:spPr>
        <p:txBody>
          <a:bodyPr/>
          <a:lstStyle/>
          <a:p>
            <a:r>
              <a:rPr lang="en-GB" b="1" dirty="0"/>
              <a:t>So which one is the winner?!</a:t>
            </a:r>
          </a:p>
        </p:txBody>
      </p:sp>
      <p:sp>
        <p:nvSpPr>
          <p:cNvPr id="3" name="Content Placeholder 2">
            <a:extLst>
              <a:ext uri="{FF2B5EF4-FFF2-40B4-BE49-F238E27FC236}">
                <a16:creationId xmlns:a16="http://schemas.microsoft.com/office/drawing/2014/main" id="{CD5278BB-F047-4E5E-8804-CE7108DEE7BB}"/>
              </a:ext>
            </a:extLst>
          </p:cNvPr>
          <p:cNvSpPr>
            <a:spLocks noGrp="1"/>
          </p:cNvSpPr>
          <p:nvPr>
            <p:ph idx="1"/>
          </p:nvPr>
        </p:nvSpPr>
        <p:spPr>
          <a:xfrm>
            <a:off x="2171296" y="1590053"/>
            <a:ext cx="7580975" cy="4095398"/>
          </a:xfrm>
        </p:spPr>
        <p:txBody>
          <a:bodyPr>
            <a:noAutofit/>
          </a:bodyPr>
          <a:lstStyle/>
          <a:p>
            <a:pPr eaLnBrk="0" fontAlgn="base" hangingPunct="0">
              <a:lnSpc>
                <a:spcPct val="100000"/>
              </a:lnSpc>
              <a:spcBef>
                <a:spcPct val="0"/>
              </a:spcBef>
              <a:spcAft>
                <a:spcPct val="0"/>
              </a:spcAft>
            </a:pPr>
            <a:r>
              <a:rPr lang="en-US" altLang="en-US" sz="2400" dirty="0">
                <a:solidFill>
                  <a:srgbClr val="000000"/>
                </a:solidFill>
              </a:rPr>
              <a:t>The most environmentally friendly mode of transportation is clearly </a:t>
            </a:r>
            <a:r>
              <a:rPr lang="en-US" altLang="en-US" sz="2400" b="1" dirty="0">
                <a:solidFill>
                  <a:srgbClr val="000000"/>
                </a:solidFill>
              </a:rPr>
              <a:t>walking</a:t>
            </a:r>
            <a:r>
              <a:rPr lang="en-US" altLang="en-US" sz="2400" dirty="0">
                <a:solidFill>
                  <a:srgbClr val="000000"/>
                </a:solidFill>
              </a:rPr>
              <a:t>, with other forms of public transport in second and third place. </a:t>
            </a:r>
          </a:p>
          <a:p>
            <a:pPr marL="0" indent="0" eaLnBrk="0" fontAlgn="base" hangingPunct="0">
              <a:lnSpc>
                <a:spcPct val="100000"/>
              </a:lnSpc>
              <a:spcBef>
                <a:spcPct val="0"/>
              </a:spcBef>
              <a:spcAft>
                <a:spcPct val="0"/>
              </a:spcAft>
              <a:buNone/>
            </a:pPr>
            <a:endParaRPr lang="en-US" altLang="en-US" sz="2400" dirty="0">
              <a:solidFill>
                <a:srgbClr val="000000"/>
              </a:solidFill>
            </a:endParaRPr>
          </a:p>
          <a:p>
            <a:pPr eaLnBrk="0" fontAlgn="base" hangingPunct="0">
              <a:lnSpc>
                <a:spcPct val="100000"/>
              </a:lnSpc>
              <a:spcBef>
                <a:spcPct val="0"/>
              </a:spcBef>
              <a:spcAft>
                <a:spcPct val="0"/>
              </a:spcAft>
            </a:pPr>
            <a:r>
              <a:rPr lang="en-US" altLang="en-US" sz="2400" dirty="0">
                <a:solidFill>
                  <a:srgbClr val="000000"/>
                </a:solidFill>
              </a:rPr>
              <a:t>But realistically, the answer is not so simple.</a:t>
            </a:r>
            <a:r>
              <a:rPr lang="en-US" altLang="en-US" sz="2400" dirty="0"/>
              <a:t> </a:t>
            </a:r>
            <a:r>
              <a:rPr lang="en-US" altLang="en-US" sz="2400" dirty="0">
                <a:solidFill>
                  <a:srgbClr val="000000"/>
                </a:solidFill>
              </a:rPr>
              <a:t>Every human on earth has an individual and multimodal travel chain.</a:t>
            </a:r>
          </a:p>
          <a:p>
            <a:pPr marL="0" indent="0" eaLnBrk="0" fontAlgn="base" hangingPunct="0">
              <a:lnSpc>
                <a:spcPct val="100000"/>
              </a:lnSpc>
              <a:spcBef>
                <a:spcPct val="0"/>
              </a:spcBef>
              <a:spcAft>
                <a:spcPct val="0"/>
              </a:spcAft>
              <a:buNone/>
            </a:pPr>
            <a:endParaRPr lang="en-US" altLang="en-US" sz="2400" dirty="0">
              <a:solidFill>
                <a:srgbClr val="000000"/>
              </a:solidFill>
            </a:endParaRPr>
          </a:p>
          <a:p>
            <a:pPr eaLnBrk="0" fontAlgn="base" hangingPunct="0">
              <a:lnSpc>
                <a:spcPct val="100000"/>
              </a:lnSpc>
              <a:spcBef>
                <a:spcPct val="0"/>
              </a:spcBef>
              <a:spcAft>
                <a:spcPct val="0"/>
              </a:spcAft>
            </a:pPr>
            <a:r>
              <a:rPr lang="en-US" altLang="en-US" sz="2400" dirty="0">
                <a:solidFill>
                  <a:srgbClr val="000000"/>
                </a:solidFill>
              </a:rPr>
              <a:t>It's (almost) impossible to find a person who only uses a single mode of transport in a week, let alone a month, a year, or a lifetime.</a:t>
            </a:r>
            <a:endParaRPr lang="en-GB" sz="2400" dirty="0"/>
          </a:p>
        </p:txBody>
      </p:sp>
    </p:spTree>
    <p:extLst>
      <p:ext uri="{BB962C8B-B14F-4D97-AF65-F5344CB8AC3E}">
        <p14:creationId xmlns:p14="http://schemas.microsoft.com/office/powerpoint/2010/main" val="29696554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5CFFE5D-DE55-45F2-B3A7-287886084EE2}"/>
              </a:ext>
            </a:extLst>
          </p:cNvPr>
          <p:cNvSpPr txBox="1"/>
          <p:nvPr/>
        </p:nvSpPr>
        <p:spPr>
          <a:xfrm>
            <a:off x="1991544" y="4941169"/>
            <a:ext cx="8336944" cy="954107"/>
          </a:xfrm>
          <a:prstGeom prst="rect">
            <a:avLst/>
          </a:prstGeom>
          <a:noFill/>
        </p:spPr>
        <p:txBody>
          <a:bodyPr wrap="square" rtlCol="0">
            <a:spAutoFit/>
          </a:bodyPr>
          <a:lstStyle/>
          <a:p>
            <a:pPr>
              <a:defRPr/>
            </a:pPr>
            <a:r>
              <a:rPr lang="en-GB" sz="2800" dirty="0">
                <a:solidFill>
                  <a:prstClr val="black"/>
                </a:solidFill>
                <a:latin typeface="Calibri" panose="020F0502020204030204"/>
              </a:rPr>
              <a:t>So what do you think will be the future of international tourism travel?! Is it still too early to tell?</a:t>
            </a:r>
          </a:p>
        </p:txBody>
      </p:sp>
      <p:pic>
        <p:nvPicPr>
          <p:cNvPr id="7" name="Online Media 6" title="Tourism’s Carbon Emissions Measured in Landmark Report Launched At COP25">
            <a:hlinkClick r:id="" action="ppaction://media"/>
            <a:extLst>
              <a:ext uri="{FF2B5EF4-FFF2-40B4-BE49-F238E27FC236}">
                <a16:creationId xmlns:a16="http://schemas.microsoft.com/office/drawing/2014/main" id="{033F5618-93C9-8F88-BCB4-87EBE1266141}"/>
              </a:ext>
            </a:extLst>
          </p:cNvPr>
          <p:cNvPicPr>
            <a:picLocks noGrp="1" noRot="1" noChangeAspect="1"/>
          </p:cNvPicPr>
          <p:nvPr>
            <p:ph idx="1"/>
            <a:videoFile r:link="rId1"/>
          </p:nvPr>
        </p:nvPicPr>
        <p:blipFill>
          <a:blip r:embed="rId4"/>
          <a:stretch>
            <a:fillRect/>
          </a:stretch>
        </p:blipFill>
        <p:spPr>
          <a:xfrm>
            <a:off x="2245519" y="332656"/>
            <a:ext cx="7700962" cy="4351338"/>
          </a:xfrm>
          <a:prstGeom prst="rect">
            <a:avLst/>
          </a:prstGeom>
        </p:spPr>
      </p:pic>
    </p:spTree>
    <p:extLst>
      <p:ext uri="{BB962C8B-B14F-4D97-AF65-F5344CB8AC3E}">
        <p14:creationId xmlns:p14="http://schemas.microsoft.com/office/powerpoint/2010/main" val="271766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blue ball on the grass&#10;&#10;Description automatically generated with low confidence">
            <a:extLst>
              <a:ext uri="{FF2B5EF4-FFF2-40B4-BE49-F238E27FC236}">
                <a16:creationId xmlns:a16="http://schemas.microsoft.com/office/drawing/2014/main" id="{38F2CBC2-B4FB-B146-B2B1-59F39BB84532}"/>
              </a:ext>
            </a:extLst>
          </p:cNvPr>
          <p:cNvPicPr>
            <a:picLocks noChangeAspect="1"/>
          </p:cNvPicPr>
          <p:nvPr/>
        </p:nvPicPr>
        <p:blipFill>
          <a:blip r:embed="rId3">
            <a:alphaModFix amt="35000"/>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667000" y="857250"/>
            <a:ext cx="6858000" cy="4286250"/>
          </a:xfrm>
          <a:prstGeom prst="rect">
            <a:avLst/>
          </a:prstGeom>
        </p:spPr>
      </p:pic>
      <p:sp>
        <p:nvSpPr>
          <p:cNvPr id="5" name="Subtitle 2">
            <a:extLst>
              <a:ext uri="{FF2B5EF4-FFF2-40B4-BE49-F238E27FC236}">
                <a16:creationId xmlns:a16="http://schemas.microsoft.com/office/drawing/2014/main" id="{27BC75C3-FB56-AC4D-BB58-E506AC4D9330}"/>
              </a:ext>
            </a:extLst>
          </p:cNvPr>
          <p:cNvSpPr txBox="1">
            <a:spLocks/>
          </p:cNvSpPr>
          <p:nvPr/>
        </p:nvSpPr>
        <p:spPr>
          <a:xfrm>
            <a:off x="2928282" y="944725"/>
            <a:ext cx="6335436" cy="617847"/>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685800">
              <a:lnSpc>
                <a:spcPct val="90000"/>
              </a:lnSpc>
              <a:buNone/>
            </a:pPr>
            <a:r>
              <a:rPr lang="en-GB" sz="7200" b="1" dirty="0">
                <a:solidFill>
                  <a:srgbClr val="44546A">
                    <a:lumMod val="50000"/>
                  </a:srgbClr>
                </a:solidFill>
                <a:latin typeface="Calibri" panose="020F0502020204030204"/>
              </a:rPr>
              <a:t>Sustainability:</a:t>
            </a:r>
          </a:p>
          <a:p>
            <a:pPr marL="0" indent="0" algn="ctr" defTabSz="685800">
              <a:lnSpc>
                <a:spcPct val="90000"/>
              </a:lnSpc>
              <a:buNone/>
            </a:pPr>
            <a:r>
              <a:rPr lang="en-GB" sz="7200" b="1" dirty="0">
                <a:solidFill>
                  <a:srgbClr val="44546A">
                    <a:lumMod val="50000"/>
                  </a:srgbClr>
                </a:solidFill>
                <a:latin typeface="Calibri" panose="020F0502020204030204"/>
                <a:cs typeface="Arial" panose="020B0604020202020204" pitchFamily="34" charset="0"/>
              </a:rPr>
              <a:t>Carbon Footprint &amp; Overview</a:t>
            </a:r>
          </a:p>
        </p:txBody>
      </p:sp>
    </p:spTree>
    <p:extLst>
      <p:ext uri="{BB962C8B-B14F-4D97-AF65-F5344CB8AC3E}">
        <p14:creationId xmlns:p14="http://schemas.microsoft.com/office/powerpoint/2010/main" val="814531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95CA38B-2566-111A-5221-53DA9B19FDB9}"/>
              </a:ext>
            </a:extLst>
          </p:cNvPr>
          <p:cNvSpPr txBox="1"/>
          <p:nvPr/>
        </p:nvSpPr>
        <p:spPr>
          <a:xfrm>
            <a:off x="1775520" y="620688"/>
            <a:ext cx="8496944" cy="5509200"/>
          </a:xfrm>
          <a:prstGeom prst="rect">
            <a:avLst/>
          </a:prstGeom>
          <a:noFill/>
        </p:spPr>
        <p:txBody>
          <a:bodyPr wrap="square">
            <a:spAutoFit/>
          </a:bodyPr>
          <a:lstStyle/>
          <a:p>
            <a:pPr algn="l"/>
            <a:r>
              <a:rPr lang="en-GB" sz="4400" b="1" dirty="0">
                <a:solidFill>
                  <a:srgbClr val="0D0D0D"/>
                </a:solidFill>
                <a:latin typeface="Arial" panose="020B0604020202020204" pitchFamily="34" charset="0"/>
                <a:cs typeface="Arial" panose="020B0604020202020204" pitchFamily="34" charset="0"/>
              </a:rPr>
              <a:t>Trends - tourism outlook 2023  </a:t>
            </a:r>
            <a:r>
              <a:rPr lang="en-GB" sz="2800" dirty="0">
                <a:solidFill>
                  <a:srgbClr val="0D0D0D"/>
                </a:solidFill>
              </a:rPr>
              <a:t>(</a:t>
            </a:r>
            <a:r>
              <a:rPr lang="en-GB" sz="2800" dirty="0">
                <a:solidFill>
                  <a:srgbClr val="0D0D0D"/>
                </a:solidFill>
                <a:hlinkClick r:id="rId2"/>
              </a:rPr>
              <a:t>www.eiu.com</a:t>
            </a:r>
            <a:r>
              <a:rPr lang="en-GB" sz="2800" dirty="0">
                <a:solidFill>
                  <a:srgbClr val="0D0D0D"/>
                </a:solidFill>
              </a:rPr>
              <a:t> )</a:t>
            </a:r>
          </a:p>
          <a:p>
            <a:pPr algn="l"/>
            <a:endParaRPr lang="en-GB" sz="2800" dirty="0">
              <a:solidFill>
                <a:srgbClr val="0D0D0D"/>
              </a:solidFill>
            </a:endParaRPr>
          </a:p>
          <a:p>
            <a:pPr marL="457200" indent="-457200">
              <a:buFont typeface="Arial" panose="020B0604020202020204" pitchFamily="34" charset="0"/>
              <a:buChar char="•"/>
            </a:pPr>
            <a:r>
              <a:rPr lang="en-GB" sz="2800" dirty="0">
                <a:solidFill>
                  <a:srgbClr val="0D0D0D"/>
                </a:solidFill>
              </a:rPr>
              <a:t>Global tourism arrivals will increase by 30% in 2023, following growth of 60% in 2022, but will remain below pre-pandemic levels. The economic downturn, sanctions on Russia, and China’s zero-covid strategy will delay recovery (but Heathrow busier now then pre Covid).</a:t>
            </a:r>
          </a:p>
          <a:p>
            <a:pPr marL="457200" indent="-457200">
              <a:buFont typeface="Arial" panose="020B0604020202020204" pitchFamily="34" charset="0"/>
              <a:buChar char="•"/>
            </a:pPr>
            <a:r>
              <a:rPr lang="en-GB" sz="2800" dirty="0">
                <a:solidFill>
                  <a:srgbClr val="0D0D0D"/>
                </a:solidFill>
              </a:rPr>
              <a:t>EIU’s guide to tourism in 2023 provides a comprehensive view of the challenges, opportunities and trends to watch over this year.</a:t>
            </a:r>
          </a:p>
        </p:txBody>
      </p:sp>
    </p:spTree>
    <p:extLst>
      <p:ext uri="{BB962C8B-B14F-4D97-AF65-F5344CB8AC3E}">
        <p14:creationId xmlns:p14="http://schemas.microsoft.com/office/powerpoint/2010/main" val="8350667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25777" y="493653"/>
            <a:ext cx="7886700" cy="725213"/>
          </a:xfrm>
        </p:spPr>
        <p:txBody>
          <a:bodyPr>
            <a:normAutofit fontScale="90000"/>
          </a:bodyPr>
          <a:lstStyle/>
          <a:p>
            <a:r>
              <a:rPr lang="en-US" sz="4700" b="1" dirty="0"/>
              <a:t>Some conclusions….?</a:t>
            </a:r>
            <a:r>
              <a:rPr lang="en-US" sz="4700" b="1" dirty="0">
                <a:latin typeface="Cambria" pitchFamily="18" charset="0"/>
              </a:rPr>
              <a:t> </a:t>
            </a:r>
          </a:p>
        </p:txBody>
      </p:sp>
      <p:sp>
        <p:nvSpPr>
          <p:cNvPr id="3" name="Content Placeholder 2"/>
          <p:cNvSpPr>
            <a:spLocks noGrp="1"/>
          </p:cNvSpPr>
          <p:nvPr>
            <p:ph idx="1"/>
          </p:nvPr>
        </p:nvSpPr>
        <p:spPr>
          <a:xfrm>
            <a:off x="1846385" y="1712284"/>
            <a:ext cx="8496944" cy="4968553"/>
          </a:xfrm>
        </p:spPr>
        <p:txBody>
          <a:bodyPr>
            <a:noAutofit/>
          </a:bodyPr>
          <a:lstStyle/>
          <a:p>
            <a:r>
              <a:rPr lang="en-GB" sz="2400" dirty="0"/>
              <a:t>The </a:t>
            </a:r>
            <a:r>
              <a:rPr lang="en-GB" sz="2400" b="1" dirty="0"/>
              <a:t>sustainability of our natural environment </a:t>
            </a:r>
            <a:r>
              <a:rPr lang="en-GB" sz="2400" dirty="0"/>
              <a:t>has become an important and urgent matter not only to governments but to many companies as well. </a:t>
            </a:r>
          </a:p>
          <a:p>
            <a:r>
              <a:rPr lang="en-GB" sz="2400" dirty="0"/>
              <a:t>As sustainability is about meeting the needs of the present without compromising the ability of future generations to meet their own needs, </a:t>
            </a:r>
            <a:r>
              <a:rPr lang="en-GB" sz="2400" b="1" dirty="0"/>
              <a:t>long-term and holistic approach </a:t>
            </a:r>
            <a:r>
              <a:rPr lang="en-GB" sz="2400" dirty="0"/>
              <a:t>is required for business to become more sustainable. </a:t>
            </a:r>
          </a:p>
          <a:p>
            <a:r>
              <a:rPr lang="en-GB" sz="2400" dirty="0"/>
              <a:t>The natural environment should not be perceived as something to be extracted and used as much as possible in order to maximise profit. Instead, it should be viewed as a major stakeholder. </a:t>
            </a:r>
          </a:p>
          <a:p>
            <a:r>
              <a:rPr lang="en-GB" sz="2400" dirty="0"/>
              <a:t>It involves the creation of a fair and just world in which humans, animals and the natural environment are all treated with respect.</a:t>
            </a:r>
          </a:p>
        </p:txBody>
      </p:sp>
    </p:spTree>
    <p:extLst>
      <p:ext uri="{BB962C8B-B14F-4D97-AF65-F5344CB8AC3E}">
        <p14:creationId xmlns:p14="http://schemas.microsoft.com/office/powerpoint/2010/main" val="86602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55AA4CA-781C-588F-EAE2-1888DE38CC9C}"/>
              </a:ext>
            </a:extLst>
          </p:cNvPr>
          <p:cNvSpPr>
            <a:spLocks noGrp="1"/>
          </p:cNvSpPr>
          <p:nvPr>
            <p:ph type="title"/>
          </p:nvPr>
        </p:nvSpPr>
        <p:spPr/>
        <p:txBody>
          <a:bodyPr/>
          <a:lstStyle/>
          <a:p>
            <a:r>
              <a:rPr lang="en-GB" dirty="0"/>
              <a:t>Sign into:</a:t>
            </a:r>
            <a:br>
              <a:rPr lang="en-GB" dirty="0"/>
            </a:br>
            <a:r>
              <a:rPr lang="en-GB" dirty="0">
                <a:hlinkClick r:id="rId3"/>
              </a:rPr>
              <a:t>Home - ABTA (abtaknowledgezone.com)</a:t>
            </a:r>
            <a:endParaRPr lang="en-GB" dirty="0"/>
          </a:p>
        </p:txBody>
      </p:sp>
      <p:sp>
        <p:nvSpPr>
          <p:cNvPr id="4" name="Content Placeholder 3">
            <a:extLst>
              <a:ext uri="{FF2B5EF4-FFF2-40B4-BE49-F238E27FC236}">
                <a16:creationId xmlns:a16="http://schemas.microsoft.com/office/drawing/2014/main" id="{E2A3F7B9-910E-DA2B-9036-4BD51914E92A}"/>
              </a:ext>
            </a:extLst>
          </p:cNvPr>
          <p:cNvSpPr>
            <a:spLocks noGrp="1"/>
          </p:cNvSpPr>
          <p:nvPr>
            <p:ph idx="1"/>
          </p:nvPr>
        </p:nvSpPr>
        <p:spPr/>
        <p:txBody>
          <a:bodyPr/>
          <a:lstStyle/>
          <a:p>
            <a:r>
              <a:rPr lang="en-GB" dirty="0"/>
              <a:t>You will need to create an account (use student email account)</a:t>
            </a:r>
          </a:p>
          <a:p>
            <a:r>
              <a:rPr lang="en-GB" dirty="0"/>
              <a:t>Log in</a:t>
            </a:r>
          </a:p>
          <a:p>
            <a:r>
              <a:rPr lang="en-GB" dirty="0"/>
              <a:t>Scroll down and click start training</a:t>
            </a:r>
          </a:p>
          <a:p>
            <a:r>
              <a:rPr lang="en-GB" dirty="0"/>
              <a:t>Bottom of page – Sustainability</a:t>
            </a:r>
          </a:p>
          <a:p>
            <a:r>
              <a:rPr lang="en-GB" dirty="0"/>
              <a:t>Follow the guidance</a:t>
            </a:r>
          </a:p>
          <a:p>
            <a:r>
              <a:rPr lang="en-GB" dirty="0"/>
              <a:t>If finished, please review </a:t>
            </a:r>
            <a:r>
              <a:rPr lang="en-GB" dirty="0">
                <a:hlinkClick r:id="rId4"/>
              </a:rPr>
              <a:t>Take real climate action with </a:t>
            </a:r>
            <a:r>
              <a:rPr lang="en-GB" dirty="0" err="1">
                <a:hlinkClick r:id="rId4"/>
              </a:rPr>
              <a:t>Ecologi</a:t>
            </a:r>
            <a:r>
              <a:rPr lang="en-GB" dirty="0">
                <a:hlinkClick r:id="rId4"/>
              </a:rPr>
              <a:t>® | </a:t>
            </a:r>
            <a:r>
              <a:rPr lang="en-GB" dirty="0" err="1">
                <a:hlinkClick r:id="rId4"/>
              </a:rPr>
              <a:t>Ecologi</a:t>
            </a:r>
            <a:r>
              <a:rPr lang="en-GB" dirty="0"/>
              <a:t> – Can carbon be offset? And your thoughts and send them through </a:t>
            </a:r>
            <a:r>
              <a:rPr lang="en-GB" dirty="0">
                <a:sym typeface="Wingdings" panose="05000000000000000000" pitchFamily="2" charset="2"/>
              </a:rPr>
              <a:t></a:t>
            </a:r>
            <a:r>
              <a:rPr lang="en-GB" dirty="0"/>
              <a:t> </a:t>
            </a:r>
          </a:p>
          <a:p>
            <a:endParaRPr lang="en-GB" dirty="0"/>
          </a:p>
        </p:txBody>
      </p:sp>
    </p:spTree>
    <p:extLst>
      <p:ext uri="{BB962C8B-B14F-4D97-AF65-F5344CB8AC3E}">
        <p14:creationId xmlns:p14="http://schemas.microsoft.com/office/powerpoint/2010/main" val="8819639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blue and white background with white text&#10;&#10;Description automatically generated">
            <a:extLst>
              <a:ext uri="{FF2B5EF4-FFF2-40B4-BE49-F238E27FC236}">
                <a16:creationId xmlns:a16="http://schemas.microsoft.com/office/drawing/2014/main" id="{4C8A6DF4-D3FD-076D-A7AC-0302EC4C162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defTabSz="914400"/>
            <a:r>
              <a:rPr lang="en-US" sz="4000" b="1">
                <a:solidFill>
                  <a:srgbClr val="FFFFFF"/>
                </a:solidFill>
                <a:latin typeface="+mj-lt"/>
                <a:cs typeface="+mj-cs"/>
              </a:rPr>
              <a:t>I look forward to seeing you next week.</a:t>
            </a:r>
            <a:br>
              <a:rPr lang="en-US" sz="4000" b="1">
                <a:solidFill>
                  <a:srgbClr val="FFFFFF"/>
                </a:solidFill>
                <a:latin typeface="+mj-lt"/>
                <a:cs typeface="+mj-cs"/>
              </a:rPr>
            </a:br>
            <a:br>
              <a:rPr lang="en-US" sz="4000" b="1">
                <a:solidFill>
                  <a:srgbClr val="FFFFFF"/>
                </a:solidFill>
                <a:latin typeface="+mj-lt"/>
                <a:cs typeface="+mj-cs"/>
              </a:rPr>
            </a:br>
            <a:r>
              <a:rPr lang="en-US" sz="4000" b="1">
                <a:solidFill>
                  <a:srgbClr val="FFFFFF"/>
                </a:solidFill>
                <a:latin typeface="+mj-lt"/>
                <a:cs typeface="+mj-cs"/>
              </a:rPr>
              <a:t>If you have any questions in the meantime, please send an email from your </a:t>
            </a:r>
            <a:r>
              <a:rPr lang="en-US" sz="4000" b="1" i="1" u="sng">
                <a:solidFill>
                  <a:srgbClr val="FFFFFF"/>
                </a:solidFill>
                <a:latin typeface="+mj-lt"/>
                <a:cs typeface="+mj-cs"/>
              </a:rPr>
              <a:t>student account</a:t>
            </a:r>
            <a:br>
              <a:rPr lang="en-US" sz="4000" b="1" i="1" u="sng">
                <a:solidFill>
                  <a:srgbClr val="FFFFFF"/>
                </a:solidFill>
                <a:latin typeface="+mj-lt"/>
                <a:cs typeface="+mj-cs"/>
              </a:rPr>
            </a:br>
            <a:br>
              <a:rPr lang="en-US" sz="4000" b="1" i="1" u="sng">
                <a:solidFill>
                  <a:srgbClr val="FFFFFF"/>
                </a:solidFill>
                <a:latin typeface="+mj-lt"/>
                <a:cs typeface="+mj-cs"/>
              </a:rPr>
            </a:br>
            <a:r>
              <a:rPr lang="en-US" sz="4000" b="1" i="1" u="sng">
                <a:solidFill>
                  <a:srgbClr val="FFFFFF"/>
                </a:solidFill>
                <a:latin typeface="+mj-lt"/>
                <a:cs typeface="+mj-cs"/>
              </a:rPr>
              <a:t>k.roberts@uwtsd.ac.uk</a:t>
            </a:r>
            <a:endParaRPr lang="en-US" sz="4000" u="sng">
              <a:solidFill>
                <a:srgbClr val="FFFFFF"/>
              </a:solidFill>
              <a:latin typeface="+mj-lt"/>
              <a:cs typeface="+mj-cs"/>
            </a:endParaRPr>
          </a:p>
        </p:txBody>
      </p:sp>
    </p:spTree>
    <p:extLst>
      <p:ext uri="{BB962C8B-B14F-4D97-AF65-F5344CB8AC3E}">
        <p14:creationId xmlns:p14="http://schemas.microsoft.com/office/powerpoint/2010/main" val="155524948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HATM 23-24 PPT Template_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ATM 23-24 PPT Template_1" id="{1A867AB2-E6F8-473F-A606-314B372DC661}" vid="{E7C01D22-22D5-4089-B2CD-30B83C9DE21D}"/>
    </a:ext>
  </a:extLst>
</a:theme>
</file>

<file path=ppt/theme/theme7.xml><?xml version="1.0" encoding="utf-8"?>
<a:theme xmlns:a="http://schemas.openxmlformats.org/drawingml/2006/main" name="HATM 23-24 PPT Template_">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ATM 23-24 PPT Template_" id="{5F3FEB9C-F6B0-4663-912D-1D6499FAB716}" vid="{1DAB31A0-359F-420A-8887-6B17A8ACCC1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2598</Words>
  <Application>Microsoft Office PowerPoint</Application>
  <PresentationFormat>Widescreen</PresentationFormat>
  <Paragraphs>176</Paragraphs>
  <Slides>27</Slides>
  <Notes>13</Notes>
  <HiddenSlides>0</HiddenSlides>
  <MMClips>2</MMClips>
  <ScaleCrop>false</ScaleCrop>
  <HeadingPairs>
    <vt:vector size="6" baseType="variant">
      <vt:variant>
        <vt:lpstr>Fonts Used</vt:lpstr>
      </vt:variant>
      <vt:variant>
        <vt:i4>8</vt:i4>
      </vt:variant>
      <vt:variant>
        <vt:lpstr>Theme</vt:lpstr>
      </vt:variant>
      <vt:variant>
        <vt:i4>7</vt:i4>
      </vt:variant>
      <vt:variant>
        <vt:lpstr>Slide Titles</vt:lpstr>
      </vt:variant>
      <vt:variant>
        <vt:i4>27</vt:i4>
      </vt:variant>
    </vt:vector>
  </HeadingPairs>
  <TitlesOfParts>
    <vt:vector size="42" baseType="lpstr">
      <vt:lpstr>GuardianTextEgyptian</vt:lpstr>
      <vt:lpstr>Arial</vt:lpstr>
      <vt:lpstr>Calibri</vt:lpstr>
      <vt:lpstr>Calibri Light</vt:lpstr>
      <vt:lpstr>Cambria</vt:lpstr>
      <vt:lpstr>Noto sans</vt:lpstr>
      <vt:lpstr>Segoe UI</vt:lpstr>
      <vt:lpstr>Wingdings</vt:lpstr>
      <vt:lpstr>Title Slide 1</vt:lpstr>
      <vt:lpstr>Sub Title 1</vt:lpstr>
      <vt:lpstr>1_Text Break Info Slide 2</vt:lpstr>
      <vt:lpstr>1_Title Slide 1</vt:lpstr>
      <vt:lpstr>Text 1</vt:lpstr>
      <vt:lpstr>HATM 23-24 PPT Template_1</vt:lpstr>
      <vt:lpstr>HATM 23-24 PPT Template_</vt:lpstr>
      <vt:lpstr>PowerPoint Presentation</vt:lpstr>
      <vt:lpstr>Module BMIH 00</vt:lpstr>
      <vt:lpstr>Module BMIH 00</vt:lpstr>
      <vt:lpstr>Get a laptop!</vt:lpstr>
      <vt:lpstr>Non-Academic Misconduct</vt:lpstr>
      <vt:lpstr>PowerPoint Presentation</vt:lpstr>
      <vt:lpstr>Activity : Module Evaluation Questionnaire</vt:lpstr>
      <vt:lpstr>Firstly ………</vt:lpstr>
      <vt:lpstr>PowerPoint Presentation</vt:lpstr>
      <vt:lpstr>PowerPoint Presentation</vt:lpstr>
      <vt:lpstr>PowerPoint Presentation</vt:lpstr>
      <vt:lpstr>PowerPoint Presentation</vt:lpstr>
      <vt:lpstr>PowerPoint Presentation</vt:lpstr>
      <vt:lpstr>Flying</vt:lpstr>
      <vt:lpstr>Urban Transportation</vt:lpstr>
      <vt:lpstr>Group discussion:  Urban Transportation</vt:lpstr>
      <vt:lpstr>Tourism transport options…?</vt:lpstr>
      <vt:lpstr>PowerPoint Presentation</vt:lpstr>
      <vt:lpstr>PowerPoint Presentation</vt:lpstr>
      <vt:lpstr>PowerPoint Presentation</vt:lpstr>
      <vt:lpstr>So which one is the winner?!</vt:lpstr>
      <vt:lpstr>PowerPoint Presentation</vt:lpstr>
      <vt:lpstr>PowerPoint Presentation</vt:lpstr>
      <vt:lpstr>PowerPoint Presentation</vt:lpstr>
      <vt:lpstr>Some conclusions….? </vt:lpstr>
      <vt:lpstr>Sign into: Home - ABTA (abtaknowledgezone.com)</vt:lpstr>
      <vt:lpstr>I look forward to seeing you next week.  If you have any questions in the meantime, please send an email from your student account  k.roberts@uwtsd.ac.uk</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BMIH 00</dc:title>
  <dc:creator>Christopher Wilkin</dc:creator>
  <cp:lastModifiedBy>Kathryn Roberts</cp:lastModifiedBy>
  <cp:revision>3</cp:revision>
  <dcterms:created xsi:type="dcterms:W3CDTF">2023-01-31T21:01:37Z</dcterms:created>
  <dcterms:modified xsi:type="dcterms:W3CDTF">2023-11-10T12:32:02Z</dcterms:modified>
</cp:coreProperties>
</file>