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1" r:id="rId2"/>
    <p:sldId id="272" r:id="rId3"/>
    <p:sldId id="303" r:id="rId4"/>
    <p:sldId id="273" r:id="rId5"/>
    <p:sldId id="304" r:id="rId6"/>
    <p:sldId id="284" r:id="rId7"/>
    <p:sldId id="283" r:id="rId8"/>
    <p:sldId id="286" r:id="rId9"/>
    <p:sldId id="285" r:id="rId10"/>
    <p:sldId id="287" r:id="rId11"/>
    <p:sldId id="257" r:id="rId12"/>
    <p:sldId id="258" r:id="rId13"/>
    <p:sldId id="290" r:id="rId14"/>
    <p:sldId id="259" r:id="rId15"/>
    <p:sldId id="260" r:id="rId16"/>
    <p:sldId id="292" r:id="rId17"/>
    <p:sldId id="261" r:id="rId18"/>
    <p:sldId id="270" r:id="rId19"/>
    <p:sldId id="262" r:id="rId20"/>
    <p:sldId id="293" r:id="rId21"/>
    <p:sldId id="263" r:id="rId22"/>
    <p:sldId id="264" r:id="rId23"/>
    <p:sldId id="305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626" autoAdjust="0"/>
    <p:restoredTop sz="94660"/>
  </p:normalViewPr>
  <p:slideViewPr>
    <p:cSldViewPr snapToGrid="0">
      <p:cViewPr varScale="1">
        <p:scale>
          <a:sx n="68" d="100"/>
          <a:sy n="68" d="100"/>
        </p:scale>
        <p:origin x="78" y="1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884005-E2D0-407E-B132-DF0EFFC63013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867201-E725-4527-8198-95AF9EC5D0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13074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884005-E2D0-407E-B132-DF0EFFC63013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867201-E725-4527-8198-95AF9EC5D0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91783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884005-E2D0-407E-B132-DF0EFFC63013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867201-E725-4527-8198-95AF9EC5D0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59583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884005-E2D0-407E-B132-DF0EFFC63013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867201-E725-4527-8198-95AF9EC5D0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53681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884005-E2D0-407E-B132-DF0EFFC63013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867201-E725-4527-8198-95AF9EC5D0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29409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884005-E2D0-407E-B132-DF0EFFC63013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867201-E725-4527-8198-95AF9EC5D0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8593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884005-E2D0-407E-B132-DF0EFFC63013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867201-E725-4527-8198-95AF9EC5D0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02015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884005-E2D0-407E-B132-DF0EFFC63013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867201-E725-4527-8198-95AF9EC5D0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37809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884005-E2D0-407E-B132-DF0EFFC63013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867201-E725-4527-8198-95AF9EC5D0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98073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884005-E2D0-407E-B132-DF0EFFC63013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867201-E725-4527-8198-95AF9EC5D0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81035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884005-E2D0-407E-B132-DF0EFFC63013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867201-E725-4527-8198-95AF9EC5D09E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75993552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884005-E2D0-407E-B132-DF0EFFC63013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867201-E725-4527-8198-95AF9EC5D0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627764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884005-E2D0-407E-B132-DF0EFFC63013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867201-E725-4527-8198-95AF9EC5D09E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15151327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884005-E2D0-407E-B132-DF0EFFC63013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867201-E725-4527-8198-95AF9EC5D0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539312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884005-E2D0-407E-B132-DF0EFFC63013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867201-E725-4527-8198-95AF9EC5D0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853887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884005-E2D0-407E-B132-DF0EFFC63013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867201-E725-4527-8198-95AF9EC5D0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58104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884005-E2D0-407E-B132-DF0EFFC63013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FE867201-E725-4527-8198-95AF9EC5D0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62117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dirty="0"/>
              <a:t>Chinese 6 </a:t>
            </a:r>
            <a:br>
              <a:rPr lang="en-GB" dirty="0"/>
            </a:br>
            <a:r>
              <a:rPr lang="zh-CN" altLang="en-US" dirty="0"/>
              <a:t>阅读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altLang="zh-CN" sz="2000" baseline="30000" dirty="0"/>
              <a:t>29th</a:t>
            </a:r>
            <a:r>
              <a:rPr lang="en-US" sz="2000" dirty="0"/>
              <a:t> Oct WEEK </a:t>
            </a:r>
            <a:r>
              <a:rPr lang="en-US" altLang="zh-CN" sz="2000" dirty="0"/>
              <a:t>2</a:t>
            </a:r>
            <a:r>
              <a:rPr lang="en-US" sz="2000" dirty="0"/>
              <a:t>-</a:t>
            </a:r>
            <a:r>
              <a:rPr lang="en-US" altLang="zh-CN" sz="2000" dirty="0"/>
              <a:t>1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9980858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3DB2F4BC-AF1E-2C43-8C8A-56D2620D50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复习</a:t>
            </a:r>
            <a:r>
              <a:rPr lang="en-US" altLang="zh-CN" dirty="0"/>
              <a:t>-</a:t>
            </a:r>
            <a:r>
              <a:rPr lang="zh-CN" altLang="en-US" dirty="0"/>
              <a:t>生词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7C483542-DE8E-4C48-957C-1747EE7AF8A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3852463" cy="3880772"/>
          </a:xfrm>
        </p:spPr>
        <p:txBody>
          <a:bodyPr>
            <a:normAutofit/>
          </a:bodyPr>
          <a:lstStyle/>
          <a:p>
            <a:r>
              <a:rPr lang="zh-CN" altLang="en-US" b="1" dirty="0" smtClean="0"/>
              <a:t>用下列词语说一个小故事：</a:t>
            </a:r>
            <a:endParaRPr lang="en-US" altLang="zh-CN" b="1" dirty="0" smtClean="0"/>
          </a:p>
          <a:p>
            <a:endParaRPr lang="en-US" altLang="zh-CN" b="1" dirty="0" smtClean="0"/>
          </a:p>
          <a:p>
            <a:pPr marL="0" indent="0">
              <a:buNone/>
            </a:pPr>
            <a:r>
              <a:rPr lang="zh-CN" altLang="en-US" dirty="0"/>
              <a:t>考</a:t>
            </a:r>
            <a:r>
              <a:rPr lang="zh-CN" altLang="en-US" dirty="0" smtClean="0"/>
              <a:t>生，考官，点头，成绩，不慌不忙，名列</a:t>
            </a:r>
            <a:endParaRPr lang="en-US" altLang="zh-CN" dirty="0" smtClean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="" xmlns:a16="http://schemas.microsoft.com/office/drawing/2014/main" id="{37F9BEE7-F1D3-DE43-AA98-8C354C698E4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89968" y="1386866"/>
            <a:ext cx="4184034" cy="5337491"/>
          </a:xfrm>
        </p:spPr>
        <p:txBody>
          <a:bodyPr>
            <a:normAutofit/>
          </a:bodyPr>
          <a:lstStyle/>
          <a:p>
            <a:r>
              <a:rPr lang="zh-CN" altLang="en-US" b="1" dirty="0" smtClean="0"/>
              <a:t>用适当的词语填空：</a:t>
            </a:r>
            <a:endParaRPr lang="en-US" altLang="zh-CN" b="1" dirty="0" smtClean="0"/>
          </a:p>
          <a:p>
            <a:endParaRPr lang="en-US" dirty="0" smtClean="0"/>
          </a:p>
          <a:p>
            <a:pPr marL="0" indent="0">
              <a:buNone/>
            </a:pPr>
            <a:r>
              <a:rPr lang="zh-CN" altLang="en-US" dirty="0"/>
              <a:t>不慌不</a:t>
            </a:r>
            <a:r>
              <a:rPr lang="zh-CN" altLang="en-US" dirty="0" smtClean="0"/>
              <a:t>忙   能力   微笑   创造  </a:t>
            </a:r>
            <a:endParaRPr lang="en-US" altLang="zh-CN" dirty="0" smtClean="0"/>
          </a:p>
          <a:p>
            <a:pPr marL="0" indent="0">
              <a:buNone/>
            </a:pPr>
            <a:r>
              <a:rPr lang="zh-CN" altLang="en-US" dirty="0" smtClean="0"/>
              <a:t>顺利通过   奇迹   生活水平   点头  </a:t>
            </a:r>
            <a:endParaRPr lang="en-US" altLang="zh-CN" dirty="0" smtClean="0"/>
          </a:p>
          <a:p>
            <a:pPr marL="0" indent="0">
              <a:buNone/>
            </a:pPr>
            <a:endPara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en-US" altLang="zh-CN" dirty="0" smtClean="0"/>
              <a:t>1. </a:t>
            </a:r>
            <a:r>
              <a:rPr lang="zh-CN" altLang="en-US" dirty="0" smtClean="0"/>
              <a:t>现在，百姓（       ）一天比一天高，人们对食品的要求也越来越高。</a:t>
            </a:r>
            <a:endParaRPr lang="en-US" altLang="zh-CN" dirty="0" smtClean="0"/>
          </a:p>
          <a:p>
            <a:pPr marL="0" indent="0">
              <a:buNone/>
            </a:pPr>
            <a:r>
              <a:rPr lang="en-US" dirty="0" smtClean="0"/>
              <a:t>2.</a:t>
            </a:r>
            <a:r>
              <a:rPr lang="zh-CN" altLang="en-US" dirty="0"/>
              <a:t>拇</a:t>
            </a:r>
            <a:r>
              <a:rPr lang="zh-CN" altLang="en-US" dirty="0" smtClean="0"/>
              <a:t>指经济（       ）了一个又一个市场（       ）。</a:t>
            </a:r>
            <a:endParaRPr lang="en-US" altLang="zh-CN" dirty="0" smtClean="0"/>
          </a:p>
          <a:p>
            <a:pPr marL="0" indent="0">
              <a:buNone/>
            </a:pPr>
            <a:r>
              <a:rPr lang="en-US" dirty="0" smtClean="0"/>
              <a:t>3. </a:t>
            </a:r>
            <a:r>
              <a:rPr lang="zh-CN" altLang="en-US" dirty="0" smtClean="0"/>
              <a:t>弟弟（       ）地回答问题，考官（       ）着，不断（       ）。</a:t>
            </a:r>
            <a:endParaRPr lang="en-US" altLang="zh-CN" dirty="0" smtClean="0"/>
          </a:p>
          <a:p>
            <a:pPr marL="0" indent="0">
              <a:buNone/>
            </a:pPr>
            <a:r>
              <a:rPr lang="en-US" dirty="0" smtClean="0"/>
              <a:t>4. </a:t>
            </a:r>
            <a:r>
              <a:rPr lang="zh-CN" altLang="en-US" dirty="0" smtClean="0"/>
              <a:t>因为有（        ），弟弟（       ）笔试。</a:t>
            </a:r>
            <a:endParaRPr lang="en-US" altLang="zh-CN" dirty="0" smtClean="0"/>
          </a:p>
        </p:txBody>
      </p:sp>
    </p:spTree>
    <p:extLst>
      <p:ext uri="{BB962C8B-B14F-4D97-AF65-F5344CB8AC3E}">
        <p14:creationId xmlns:p14="http://schemas.microsoft.com/office/powerpoint/2010/main" val="12188633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3DB2F4BC-AF1E-2C43-8C8A-56D2620D50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复习</a:t>
            </a:r>
            <a:r>
              <a:rPr lang="en-US" altLang="zh-CN" dirty="0"/>
              <a:t>-</a:t>
            </a:r>
            <a:r>
              <a:rPr lang="zh-CN" altLang="en-US" dirty="0"/>
              <a:t>生</a:t>
            </a:r>
            <a:r>
              <a:rPr lang="zh-CN" altLang="en-US" dirty="0" smtClean="0"/>
              <a:t>词</a:t>
            </a:r>
            <a:r>
              <a:rPr lang="en-US" altLang="zh-CN" dirty="0" smtClean="0"/>
              <a:t>-</a:t>
            </a:r>
            <a:r>
              <a:rPr lang="zh-CN" altLang="en-US" dirty="0" smtClean="0"/>
              <a:t>答案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7C483542-DE8E-4C48-957C-1747EE7AF8A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3852463" cy="3880772"/>
          </a:xfrm>
        </p:spPr>
        <p:txBody>
          <a:bodyPr>
            <a:normAutofit/>
          </a:bodyPr>
          <a:lstStyle/>
          <a:p>
            <a:r>
              <a:rPr lang="zh-CN" altLang="en-US" b="1" dirty="0" smtClean="0"/>
              <a:t>用下列词语说一个小故事：</a:t>
            </a:r>
            <a:endParaRPr lang="en-US" altLang="zh-CN" b="1" dirty="0" smtClean="0"/>
          </a:p>
          <a:p>
            <a:endParaRPr lang="en-US" altLang="zh-CN" b="1" dirty="0" smtClean="0"/>
          </a:p>
          <a:p>
            <a:pPr marL="0" indent="0">
              <a:buNone/>
            </a:pPr>
            <a:r>
              <a:rPr lang="zh-CN" altLang="en-US" dirty="0"/>
              <a:t>考</a:t>
            </a:r>
            <a:r>
              <a:rPr lang="zh-CN" altLang="en-US" dirty="0" smtClean="0"/>
              <a:t>生，考官，点头，成绩，不慌不忙，名列</a:t>
            </a:r>
            <a:endParaRPr lang="en-US" altLang="zh-CN" dirty="0" smtClean="0"/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r>
              <a:rPr lang="zh-CN" altLang="en-US" dirty="0" smtClean="0">
                <a:solidFill>
                  <a:srgbClr val="7030A0"/>
                </a:solidFill>
              </a:rPr>
              <a:t>一</a:t>
            </a:r>
            <a:r>
              <a:rPr lang="zh-CN" altLang="en-US" dirty="0">
                <a:solidFill>
                  <a:srgbClr val="7030A0"/>
                </a:solidFill>
              </a:rPr>
              <a:t>位考</a:t>
            </a:r>
            <a:r>
              <a:rPr lang="zh-CN" altLang="en-US" dirty="0" smtClean="0">
                <a:solidFill>
                  <a:srgbClr val="7030A0"/>
                </a:solidFill>
              </a:rPr>
              <a:t>生在考试的时候不慌不忙地回答问题，考官听完不断点头。成绩出来了，考生的成绩很好，名列第三。</a:t>
            </a:r>
            <a:endParaRPr lang="en-US" dirty="0">
              <a:solidFill>
                <a:srgbClr val="7030A0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="" xmlns:a16="http://schemas.microsoft.com/office/drawing/2014/main" id="{37F9BEE7-F1D3-DE43-AA98-8C354C698E4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89968" y="1386866"/>
            <a:ext cx="4184034" cy="5337491"/>
          </a:xfrm>
        </p:spPr>
        <p:txBody>
          <a:bodyPr>
            <a:normAutofit/>
          </a:bodyPr>
          <a:lstStyle/>
          <a:p>
            <a:r>
              <a:rPr lang="zh-CN" altLang="en-US" b="1" dirty="0" smtClean="0"/>
              <a:t>用适当的词语填空：</a:t>
            </a:r>
            <a:endParaRPr lang="en-US" altLang="zh-CN" b="1" dirty="0" smtClean="0"/>
          </a:p>
          <a:p>
            <a:endParaRPr lang="en-US" dirty="0" smtClean="0"/>
          </a:p>
          <a:p>
            <a:pPr marL="0" indent="0">
              <a:buNone/>
            </a:pPr>
            <a:r>
              <a:rPr lang="zh-CN" altLang="en-US" dirty="0"/>
              <a:t>不慌不</a:t>
            </a:r>
            <a:r>
              <a:rPr lang="zh-CN" altLang="en-US" dirty="0" smtClean="0"/>
              <a:t>忙   能力   微笑   创造  </a:t>
            </a:r>
            <a:endParaRPr lang="en-US" altLang="zh-CN" dirty="0" smtClean="0"/>
          </a:p>
          <a:p>
            <a:pPr marL="0" indent="0">
              <a:buNone/>
            </a:pPr>
            <a:r>
              <a:rPr lang="zh-CN" altLang="en-US" dirty="0" smtClean="0"/>
              <a:t>顺利通过   奇迹   生活水平   点头  </a:t>
            </a:r>
            <a:endParaRPr lang="en-US" altLang="zh-CN" dirty="0" smtClean="0"/>
          </a:p>
          <a:p>
            <a:pPr marL="0" indent="0">
              <a:buNone/>
            </a:pPr>
            <a:endPara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en-US" altLang="zh-CN" dirty="0" smtClean="0"/>
              <a:t>1. </a:t>
            </a:r>
            <a:r>
              <a:rPr lang="zh-CN" altLang="en-US" dirty="0" smtClean="0"/>
              <a:t>现在，百姓</a:t>
            </a:r>
            <a:r>
              <a:rPr lang="zh-CN" altLang="en-US" dirty="0" smtClean="0">
                <a:solidFill>
                  <a:srgbClr val="7030A0"/>
                </a:solidFill>
              </a:rPr>
              <a:t>（生活水平）</a:t>
            </a:r>
            <a:r>
              <a:rPr lang="zh-CN" altLang="en-US" dirty="0" smtClean="0"/>
              <a:t>一天比一天高，人们对食品的要求也越来越高。</a:t>
            </a:r>
            <a:endParaRPr lang="en-US" altLang="zh-CN" dirty="0" smtClean="0"/>
          </a:p>
          <a:p>
            <a:pPr marL="0" indent="0">
              <a:buNone/>
            </a:pPr>
            <a:r>
              <a:rPr lang="en-US" dirty="0" smtClean="0"/>
              <a:t>2.</a:t>
            </a:r>
            <a:r>
              <a:rPr lang="zh-CN" altLang="en-US" dirty="0"/>
              <a:t>拇</a:t>
            </a:r>
            <a:r>
              <a:rPr lang="zh-CN" altLang="en-US" dirty="0" smtClean="0"/>
              <a:t>指经济（</a:t>
            </a:r>
            <a:r>
              <a:rPr lang="zh-CN" altLang="en-US" dirty="0" smtClean="0">
                <a:solidFill>
                  <a:srgbClr val="7030A0"/>
                </a:solidFill>
              </a:rPr>
              <a:t>创造</a:t>
            </a:r>
            <a:r>
              <a:rPr lang="zh-CN" altLang="en-US" dirty="0" smtClean="0"/>
              <a:t>）了一个又一个市场（</a:t>
            </a:r>
            <a:r>
              <a:rPr lang="zh-CN" altLang="en-US" dirty="0" smtClean="0">
                <a:solidFill>
                  <a:srgbClr val="7030A0"/>
                </a:solidFill>
              </a:rPr>
              <a:t>奇迹</a:t>
            </a:r>
            <a:r>
              <a:rPr lang="zh-CN" altLang="en-US" dirty="0" smtClean="0"/>
              <a:t>）。</a:t>
            </a:r>
            <a:endParaRPr lang="en-US" altLang="zh-CN" dirty="0" smtClean="0"/>
          </a:p>
          <a:p>
            <a:pPr marL="0" indent="0">
              <a:buNone/>
            </a:pPr>
            <a:r>
              <a:rPr lang="en-US" dirty="0" smtClean="0"/>
              <a:t>3. </a:t>
            </a:r>
            <a:r>
              <a:rPr lang="zh-CN" altLang="en-US" dirty="0" smtClean="0"/>
              <a:t>弟弟（</a:t>
            </a:r>
            <a:r>
              <a:rPr lang="zh-CN" altLang="en-US" dirty="0" smtClean="0">
                <a:solidFill>
                  <a:srgbClr val="7030A0"/>
                </a:solidFill>
              </a:rPr>
              <a:t>不慌不忙</a:t>
            </a:r>
            <a:r>
              <a:rPr lang="zh-CN" altLang="en-US" dirty="0" smtClean="0"/>
              <a:t>）地回答问题，考官（</a:t>
            </a:r>
            <a:r>
              <a:rPr lang="zh-CN" altLang="en-US" dirty="0" smtClean="0">
                <a:solidFill>
                  <a:srgbClr val="7030A0"/>
                </a:solidFill>
              </a:rPr>
              <a:t>微笑</a:t>
            </a:r>
            <a:r>
              <a:rPr lang="zh-CN" altLang="en-US" dirty="0" smtClean="0"/>
              <a:t>）着，不断（</a:t>
            </a:r>
            <a:r>
              <a:rPr lang="zh-CN" altLang="en-US" dirty="0" smtClean="0">
                <a:solidFill>
                  <a:srgbClr val="7030A0"/>
                </a:solidFill>
              </a:rPr>
              <a:t>点头</a:t>
            </a:r>
            <a:r>
              <a:rPr lang="zh-CN" altLang="en-US" dirty="0" smtClean="0"/>
              <a:t>）。</a:t>
            </a:r>
            <a:endParaRPr lang="en-US" altLang="zh-CN" dirty="0" smtClean="0"/>
          </a:p>
          <a:p>
            <a:pPr marL="0" indent="0">
              <a:buNone/>
            </a:pPr>
            <a:r>
              <a:rPr lang="en-US" dirty="0" smtClean="0"/>
              <a:t>4. </a:t>
            </a:r>
            <a:r>
              <a:rPr lang="zh-CN" altLang="en-US" dirty="0" smtClean="0"/>
              <a:t>因为有（</a:t>
            </a:r>
            <a:r>
              <a:rPr lang="zh-CN" altLang="en-US" dirty="0" smtClean="0">
                <a:solidFill>
                  <a:srgbClr val="7030A0"/>
                </a:solidFill>
              </a:rPr>
              <a:t>能力</a:t>
            </a:r>
            <a:r>
              <a:rPr lang="zh-CN" altLang="en-US" dirty="0" smtClean="0"/>
              <a:t>），弟弟（</a:t>
            </a:r>
            <a:r>
              <a:rPr lang="zh-CN" altLang="en-US" dirty="0" smtClean="0">
                <a:solidFill>
                  <a:srgbClr val="7030A0"/>
                </a:solidFill>
              </a:rPr>
              <a:t>顺利通过</a:t>
            </a:r>
            <a:r>
              <a:rPr lang="zh-CN" altLang="en-US" dirty="0" smtClean="0"/>
              <a:t>）笔试。</a:t>
            </a:r>
            <a:endParaRPr lang="en-US" altLang="zh-CN" dirty="0" smtClean="0"/>
          </a:p>
        </p:txBody>
      </p:sp>
    </p:spTree>
    <p:extLst>
      <p:ext uri="{BB962C8B-B14F-4D97-AF65-F5344CB8AC3E}">
        <p14:creationId xmlns:p14="http://schemas.microsoft.com/office/powerpoint/2010/main" val="28822920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A8F8C67E-874A-5242-92CB-ABCABC6CCC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复习</a:t>
            </a:r>
            <a:r>
              <a:rPr lang="en-US" altLang="zh-CN" dirty="0"/>
              <a:t>-</a:t>
            </a:r>
            <a:r>
              <a:rPr lang="zh-CN" altLang="en-US" dirty="0"/>
              <a:t>语法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8D5CA97B-30A2-A040-9B30-8781BC659A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zh-CN" altLang="en-US" sz="2400" dirty="0"/>
              <a:t>连</a:t>
            </a:r>
            <a:r>
              <a:rPr lang="en-US" altLang="zh-CN" sz="2400" dirty="0"/>
              <a:t>…</a:t>
            </a:r>
            <a:r>
              <a:rPr lang="zh-CN" altLang="en-US" sz="2400" dirty="0"/>
              <a:t>也</a:t>
            </a:r>
            <a:r>
              <a:rPr lang="en-US" altLang="zh-CN" sz="2400" dirty="0"/>
              <a:t>/</a:t>
            </a:r>
            <a:r>
              <a:rPr lang="zh-CN" altLang="en-US" sz="2400" dirty="0"/>
              <a:t>都（不）</a:t>
            </a:r>
            <a:endParaRPr lang="en-GB" altLang="zh-CN" sz="2400" dirty="0"/>
          </a:p>
          <a:p>
            <a:pPr>
              <a:buFont typeface="Wingdings" pitchFamily="2" charset="2"/>
              <a:buChar char="q"/>
            </a:pPr>
            <a:r>
              <a:rPr lang="zh-CN" altLang="en-US" sz="2400" dirty="0"/>
              <a:t>一天比一天</a:t>
            </a:r>
            <a:r>
              <a:rPr lang="en-US" altLang="zh-CN" sz="2400" dirty="0"/>
              <a:t>+adj.</a:t>
            </a:r>
          </a:p>
          <a:p>
            <a:pPr>
              <a:buFont typeface="Wingdings" pitchFamily="2" charset="2"/>
              <a:buChar char="q"/>
            </a:pPr>
            <a:r>
              <a:rPr lang="zh-CN" altLang="en-US" sz="2400" dirty="0"/>
              <a:t>只要</a:t>
            </a:r>
            <a:r>
              <a:rPr lang="en-US" altLang="zh-CN" sz="2400" dirty="0"/>
              <a:t>…</a:t>
            </a:r>
            <a:r>
              <a:rPr lang="zh-CN" altLang="en-US" sz="2400" dirty="0"/>
              <a:t>就</a:t>
            </a:r>
            <a:r>
              <a:rPr lang="en-US" altLang="zh-CN" sz="2400" dirty="0"/>
              <a:t>…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80724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A8F8C67E-874A-5242-92CB-ABCABC6CCC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复习</a:t>
            </a:r>
            <a:r>
              <a:rPr lang="en-US" altLang="zh-CN" dirty="0"/>
              <a:t>-</a:t>
            </a:r>
            <a:r>
              <a:rPr lang="zh-CN" altLang="en-US" dirty="0"/>
              <a:t>语法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8D5CA97B-30A2-A040-9B30-8781BC659A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zh-CN" altLang="en-US" sz="2400" dirty="0"/>
              <a:t>连</a:t>
            </a:r>
            <a:r>
              <a:rPr lang="en-US" altLang="zh-CN" sz="2400" dirty="0"/>
              <a:t>…</a:t>
            </a:r>
            <a:r>
              <a:rPr lang="zh-CN" altLang="en-US" sz="2400" dirty="0"/>
              <a:t>也</a:t>
            </a:r>
            <a:r>
              <a:rPr lang="en-US" altLang="zh-CN" sz="2400" dirty="0"/>
              <a:t>/</a:t>
            </a:r>
            <a:r>
              <a:rPr lang="zh-CN" altLang="en-US" sz="2400" dirty="0"/>
              <a:t>都（不）</a:t>
            </a:r>
            <a:endParaRPr lang="en-GB" altLang="zh-CN" sz="2400" dirty="0"/>
          </a:p>
          <a:p>
            <a:pPr>
              <a:buFont typeface="Wingdings" pitchFamily="2" charset="2"/>
              <a:buChar char="q"/>
            </a:pPr>
            <a:r>
              <a:rPr lang="zh-CN" altLang="en-US" sz="2400" dirty="0"/>
              <a:t>一天比一天</a:t>
            </a:r>
            <a:r>
              <a:rPr lang="en-US" altLang="zh-CN" sz="2400" dirty="0"/>
              <a:t>+adj.</a:t>
            </a:r>
          </a:p>
          <a:p>
            <a:pPr>
              <a:buFont typeface="Wingdings" pitchFamily="2" charset="2"/>
              <a:buChar char="q"/>
            </a:pPr>
            <a:r>
              <a:rPr lang="zh-CN" altLang="en-US" sz="2400" dirty="0"/>
              <a:t>只要</a:t>
            </a:r>
            <a:r>
              <a:rPr lang="en-US" altLang="zh-CN" sz="2400" dirty="0"/>
              <a:t>…</a:t>
            </a:r>
            <a:r>
              <a:rPr lang="zh-CN" altLang="en-US" sz="2400" dirty="0"/>
              <a:t>就</a:t>
            </a:r>
            <a:r>
              <a:rPr lang="en-US" altLang="zh-CN" sz="2400" dirty="0"/>
              <a:t>…</a:t>
            </a:r>
          </a:p>
          <a:p>
            <a:pPr marL="0" indent="0">
              <a:buNone/>
            </a:pPr>
            <a:endParaRPr lang="en-US" sz="2000" dirty="0" smtClean="0">
              <a:solidFill>
                <a:srgbClr val="7030A0"/>
              </a:solidFill>
            </a:endParaRPr>
          </a:p>
          <a:p>
            <a:pPr marL="0" indent="0">
              <a:buNone/>
            </a:pPr>
            <a:r>
              <a:rPr lang="zh-CN" altLang="en-US" sz="2000" dirty="0" smtClean="0">
                <a:solidFill>
                  <a:srgbClr val="7030A0"/>
                </a:solidFill>
              </a:rPr>
              <a:t>我连大衣都没穿就跑过来了。</a:t>
            </a:r>
            <a:endParaRPr lang="en-US" altLang="zh-CN" sz="2000" dirty="0" smtClean="0">
              <a:solidFill>
                <a:srgbClr val="7030A0"/>
              </a:solidFill>
            </a:endParaRPr>
          </a:p>
          <a:p>
            <a:pPr marL="0" indent="0">
              <a:buNone/>
            </a:pPr>
            <a:r>
              <a:rPr lang="zh-CN" altLang="en-US" sz="2000" dirty="0">
                <a:solidFill>
                  <a:srgbClr val="7030A0"/>
                </a:solidFill>
              </a:rPr>
              <a:t>天</a:t>
            </a:r>
            <a:r>
              <a:rPr lang="zh-CN" altLang="en-US" sz="2000" dirty="0" smtClean="0">
                <a:solidFill>
                  <a:srgbClr val="7030A0"/>
                </a:solidFill>
              </a:rPr>
              <a:t>气真是一天比一天冷了。</a:t>
            </a:r>
            <a:endParaRPr lang="en-US" altLang="zh-CN" sz="2000" dirty="0" smtClean="0">
              <a:solidFill>
                <a:srgbClr val="7030A0"/>
              </a:solidFill>
            </a:endParaRPr>
          </a:p>
          <a:p>
            <a:pPr marL="0" indent="0">
              <a:buNone/>
            </a:pPr>
            <a:r>
              <a:rPr lang="zh-CN" altLang="en-US" sz="2000" dirty="0">
                <a:solidFill>
                  <a:srgbClr val="7030A0"/>
                </a:solidFill>
              </a:rPr>
              <a:t>只</a:t>
            </a:r>
            <a:r>
              <a:rPr lang="zh-CN" altLang="en-US" sz="2000" dirty="0" smtClean="0">
                <a:solidFill>
                  <a:srgbClr val="7030A0"/>
                </a:solidFill>
              </a:rPr>
              <a:t>要多练习就能学得好。</a:t>
            </a:r>
            <a:endParaRPr lang="en-US" sz="2000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04991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83597887-7199-C746-8590-1CA01CAC84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2.</a:t>
            </a:r>
            <a:r>
              <a:rPr lang="zh-CN" altLang="en-US" dirty="0"/>
              <a:t> </a:t>
            </a:r>
            <a:r>
              <a:rPr lang="en-US" altLang="zh-CN" dirty="0"/>
              <a:t>《</a:t>
            </a:r>
            <a:r>
              <a:rPr lang="zh-CN" altLang="en-US" dirty="0"/>
              <a:t>四大创业经济</a:t>
            </a:r>
            <a:r>
              <a:rPr lang="en-US" altLang="zh-CN" dirty="0"/>
              <a:t>》</a:t>
            </a:r>
            <a:r>
              <a:rPr lang="zh-CN" altLang="en-US" dirty="0"/>
              <a:t>三、汽车经济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07DFC132-C23B-A349-A9A5-1A79F7F6451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77334" y="2160588"/>
            <a:ext cx="4184035" cy="4087811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zh-CN" altLang="en-US" sz="2400" b="1" dirty="0"/>
              <a:t>三、汽车经济</a:t>
            </a:r>
            <a:endParaRPr lang="en-GB" altLang="zh-CN" sz="2400" b="1" dirty="0"/>
          </a:p>
          <a:p>
            <a:pPr marL="0" indent="0">
              <a:buNone/>
            </a:pPr>
            <a:r>
              <a:rPr lang="zh-CN" altLang="en-US" sz="2400" b="1" dirty="0"/>
              <a:t>      汽车“后市场”经济，也就是人们买来汽车以后，还需要很多的服务。</a:t>
            </a:r>
            <a:r>
              <a:rPr lang="zh-CN" altLang="en-US" sz="2400" b="1" dirty="0">
                <a:solidFill>
                  <a:srgbClr val="FF0000"/>
                </a:solidFill>
              </a:rPr>
              <a:t>这</a:t>
            </a:r>
            <a:r>
              <a:rPr lang="zh-CN" altLang="en-US" sz="2400" b="1" dirty="0"/>
              <a:t>是一个</a:t>
            </a:r>
            <a:r>
              <a:rPr lang="zh-CN" altLang="en-US" sz="2400" b="1" dirty="0">
                <a:highlight>
                  <a:srgbClr val="FFFF00"/>
                </a:highlight>
              </a:rPr>
              <a:t>很大的市场</a:t>
            </a:r>
            <a:r>
              <a:rPr lang="zh-CN" altLang="en-US" sz="2400" b="1" dirty="0"/>
              <a:t>，一个很大的商机。涉及汽车修理、保养、装修、美容</a:t>
            </a:r>
            <a:r>
              <a:rPr lang="zh-CN" altLang="en-US" sz="2400" b="1" dirty="0" smtClean="0"/>
              <a:t>、清洗、</a:t>
            </a:r>
            <a:r>
              <a:rPr lang="zh-CN" altLang="en-US" sz="2400" b="1" dirty="0"/>
              <a:t>年检、安全、旧车买卖等多个方面。据调查，目前中国</a:t>
            </a:r>
            <a:r>
              <a:rPr lang="en-US" altLang="zh-CN" sz="2400" b="1" dirty="0"/>
              <a:t>60%</a:t>
            </a:r>
            <a:r>
              <a:rPr lang="zh-CN" altLang="en-US" sz="2400" b="1" dirty="0"/>
              <a:t>以上的家庭用车有汽车美容需求，</a:t>
            </a:r>
            <a:r>
              <a:rPr lang="en-US" altLang="zh-CN" sz="2400" b="1" dirty="0"/>
              <a:t>70%</a:t>
            </a:r>
            <a:r>
              <a:rPr lang="zh-CN" altLang="en-US" sz="2400" b="1" dirty="0"/>
              <a:t>的家庭用车，车主愿意安装安全设备</a:t>
            </a:r>
            <a:r>
              <a:rPr lang="en-US" altLang="zh-CN" sz="2400" b="1" dirty="0"/>
              <a:t>……</a:t>
            </a:r>
          </a:p>
          <a:p>
            <a:pPr marL="0" indent="0">
              <a:buNone/>
            </a:pPr>
            <a:r>
              <a:rPr lang="zh-CN" altLang="en-US" sz="2400" b="1" dirty="0"/>
              <a:t>       创业方向：汽车美容、汽车装饰、汽车快修等，需要的投资约</a:t>
            </a:r>
            <a:r>
              <a:rPr lang="en-US" altLang="zh-CN" sz="2400" b="1" dirty="0"/>
              <a:t>5-25</a:t>
            </a:r>
            <a:r>
              <a:rPr lang="zh-CN" altLang="en-US" sz="2400" b="1" dirty="0"/>
              <a:t>万元。</a:t>
            </a:r>
            <a:endParaRPr lang="en-US" sz="24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="" xmlns:a16="http://schemas.microsoft.com/office/drawing/2014/main" id="{073879E2-88C8-5B41-B7B9-0131B1C0A2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89969" y="2160589"/>
            <a:ext cx="4839843" cy="4087810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zh-CN" altLang="en-US" sz="2800" dirty="0"/>
              <a:t>问题：</a:t>
            </a:r>
            <a:endParaRPr lang="en-GB" altLang="zh-CN" sz="2800" dirty="0"/>
          </a:p>
          <a:p>
            <a:pPr>
              <a:buAutoNum type="arabicPeriod"/>
            </a:pPr>
            <a:r>
              <a:rPr lang="zh-CN" altLang="en-US" sz="2800" dirty="0"/>
              <a:t>什么是汽车“后市场”经济？</a:t>
            </a:r>
            <a:endParaRPr lang="en-GB" altLang="zh-CN" sz="2800" dirty="0"/>
          </a:p>
          <a:p>
            <a:pPr>
              <a:buAutoNum type="arabicPeriod"/>
            </a:pPr>
            <a:r>
              <a:rPr lang="zh-CN" altLang="en-US" sz="2800" dirty="0">
                <a:solidFill>
                  <a:srgbClr val="FF0000"/>
                </a:solidFill>
              </a:rPr>
              <a:t>这</a:t>
            </a:r>
            <a:r>
              <a:rPr lang="zh-CN" altLang="en-US" sz="2800" dirty="0"/>
              <a:t>指的是什么？</a:t>
            </a:r>
            <a:endParaRPr lang="en-GB" altLang="zh-CN" sz="2800" dirty="0"/>
          </a:p>
          <a:p>
            <a:pPr>
              <a:buAutoNum type="arabicPeriod"/>
            </a:pPr>
            <a:r>
              <a:rPr lang="zh-CN" altLang="en-US" sz="2800" dirty="0">
                <a:highlight>
                  <a:srgbClr val="FFFF00"/>
                </a:highlight>
              </a:rPr>
              <a:t>很大的市场</a:t>
            </a:r>
            <a:r>
              <a:rPr lang="zh-CN" altLang="en-US" sz="2800" dirty="0"/>
              <a:t>都包括哪些方面</a:t>
            </a:r>
            <a:r>
              <a:rPr lang="en-US" altLang="zh-CN" sz="2800" dirty="0"/>
              <a:t>?</a:t>
            </a:r>
          </a:p>
          <a:p>
            <a:pPr>
              <a:buAutoNum type="arabicPeriod"/>
            </a:pPr>
            <a:r>
              <a:rPr lang="zh-CN" altLang="en-US" sz="2800" dirty="0"/>
              <a:t>汽车经济创业需要投资多少钱？</a:t>
            </a:r>
            <a:endParaRPr lang="en-US" altLang="zh-CN" sz="2800" dirty="0"/>
          </a:p>
          <a:p>
            <a:pPr>
              <a:buAutoNum type="arabicPeriod"/>
            </a:pPr>
            <a:endParaRPr lang="en-US" altLang="zh-CN" dirty="0"/>
          </a:p>
          <a:p>
            <a:pPr>
              <a:buAutoNum type="arabicPeriod"/>
            </a:pPr>
            <a:endParaRPr lang="en-GB" altLang="zh-CN" dirty="0"/>
          </a:p>
          <a:p>
            <a:pPr>
              <a:buAutoNum type="arabicPeriod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57618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B46781ED-F997-1D43-9C20-B3150AF32E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2.</a:t>
            </a:r>
            <a:r>
              <a:rPr lang="zh-CN" altLang="en-US" dirty="0"/>
              <a:t> </a:t>
            </a:r>
            <a:r>
              <a:rPr lang="en-US" altLang="zh-CN" dirty="0"/>
              <a:t>《</a:t>
            </a:r>
            <a:r>
              <a:rPr lang="zh-CN" altLang="en-US" dirty="0"/>
              <a:t>四大创业经济</a:t>
            </a:r>
            <a:r>
              <a:rPr lang="en-US" altLang="zh-CN" dirty="0"/>
              <a:t>》</a:t>
            </a:r>
            <a:r>
              <a:rPr lang="zh-CN" altLang="en-US" dirty="0"/>
              <a:t>三、汽车经济</a:t>
            </a:r>
            <a:r>
              <a:rPr lang="en-US" altLang="zh-CN" dirty="0"/>
              <a:t>-</a:t>
            </a:r>
            <a:r>
              <a:rPr lang="zh-CN" altLang="en-US" dirty="0"/>
              <a:t>生词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9282BDFD-5A5B-E248-A6FC-FCD5E90694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77335" y="2160588"/>
            <a:ext cx="4178966" cy="4240211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zh-CN" altLang="en-US" sz="2000" b="1" dirty="0"/>
              <a:t>服务 </a:t>
            </a:r>
            <a:r>
              <a:rPr lang="en-GB" altLang="zh-CN" sz="2000" b="1" dirty="0"/>
              <a:t>service</a:t>
            </a:r>
          </a:p>
          <a:p>
            <a:pPr>
              <a:buFont typeface="Wingdings" pitchFamily="2" charset="2"/>
              <a:buChar char="Ø"/>
            </a:pPr>
            <a:r>
              <a:rPr lang="zh-CN" altLang="en-US" sz="2000" b="1" dirty="0"/>
              <a:t>商机 </a:t>
            </a:r>
            <a:r>
              <a:rPr lang="en-GB" altLang="zh-CN" sz="2000" b="1" dirty="0"/>
              <a:t>business opportunity</a:t>
            </a:r>
          </a:p>
          <a:p>
            <a:pPr>
              <a:buFont typeface="Wingdings" pitchFamily="2" charset="2"/>
              <a:buChar char="Ø"/>
            </a:pPr>
            <a:r>
              <a:rPr lang="zh-CN" altLang="en-US" sz="2000" b="1" dirty="0"/>
              <a:t>涉及 </a:t>
            </a:r>
            <a:r>
              <a:rPr lang="en-GB" altLang="zh-CN" sz="2000" b="1" dirty="0"/>
              <a:t>involve; relate to</a:t>
            </a:r>
          </a:p>
          <a:p>
            <a:pPr>
              <a:buFont typeface="Wingdings" pitchFamily="2" charset="2"/>
              <a:buChar char="Ø"/>
            </a:pPr>
            <a:r>
              <a:rPr lang="zh-CN" altLang="en-US" sz="2000" b="1" dirty="0"/>
              <a:t>买卖 </a:t>
            </a:r>
            <a:r>
              <a:rPr lang="en-GB" altLang="zh-CN" sz="2000" b="1" dirty="0"/>
              <a:t>buying and selling; business</a:t>
            </a:r>
          </a:p>
          <a:p>
            <a:pPr>
              <a:buFont typeface="Wingdings" pitchFamily="2" charset="2"/>
              <a:buChar char="Ø"/>
            </a:pPr>
            <a:r>
              <a:rPr lang="zh-CN" altLang="en-US" sz="2000" b="1" dirty="0"/>
              <a:t>调查 </a:t>
            </a:r>
            <a:r>
              <a:rPr lang="en-GB" altLang="zh-CN" sz="2000" b="1" dirty="0"/>
              <a:t>to investigate; investigation</a:t>
            </a:r>
          </a:p>
          <a:p>
            <a:pPr>
              <a:buFont typeface="Wingdings" pitchFamily="2" charset="2"/>
              <a:buChar char="Ø"/>
            </a:pPr>
            <a:r>
              <a:rPr lang="zh-CN" altLang="en-US" sz="2000" b="1" dirty="0"/>
              <a:t>目前 </a:t>
            </a:r>
            <a:r>
              <a:rPr lang="en-GB" altLang="zh-CN" sz="2000" b="1" dirty="0"/>
              <a:t>for now; at present</a:t>
            </a:r>
          </a:p>
          <a:p>
            <a:pPr>
              <a:buFont typeface="Wingdings" pitchFamily="2" charset="2"/>
              <a:buChar char="Ø"/>
            </a:pPr>
            <a:r>
              <a:rPr lang="zh-CN" altLang="en-US" sz="2000" b="1" dirty="0"/>
              <a:t>家庭用车 </a:t>
            </a:r>
            <a:r>
              <a:rPr lang="en-GB" altLang="zh-CN" sz="2000" b="1" dirty="0"/>
              <a:t>family car</a:t>
            </a:r>
          </a:p>
          <a:p>
            <a:pPr>
              <a:buFont typeface="Wingdings" pitchFamily="2" charset="2"/>
              <a:buChar char="Ø"/>
            </a:pPr>
            <a:r>
              <a:rPr lang="zh-CN" altLang="en-US" sz="2000" b="1" dirty="0"/>
              <a:t>需要 </a:t>
            </a:r>
            <a:r>
              <a:rPr lang="en-GB" altLang="zh-CN" sz="2000" b="1" dirty="0"/>
              <a:t>need</a:t>
            </a:r>
          </a:p>
          <a:p>
            <a:pPr>
              <a:buFont typeface="Wingdings" pitchFamily="2" charset="2"/>
              <a:buChar char="Ø"/>
            </a:pPr>
            <a:r>
              <a:rPr lang="zh-CN" altLang="en-US" sz="2000" b="1" dirty="0"/>
              <a:t>投资 </a:t>
            </a:r>
            <a:r>
              <a:rPr lang="en-GB" altLang="zh-CN" sz="2000" b="1" dirty="0"/>
              <a:t>to invest; investment</a:t>
            </a:r>
            <a:endParaRPr lang="en-US" sz="20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="" xmlns:a16="http://schemas.microsoft.com/office/drawing/2014/main" id="{2CCDD8DA-2A0D-1F4C-B8B9-0A57CABD576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856301" y="2160589"/>
            <a:ext cx="6630816" cy="4240210"/>
          </a:xfrm>
        </p:spPr>
        <p:txBody>
          <a:bodyPr>
            <a:normAutofit lnSpcReduction="10000"/>
          </a:bodyPr>
          <a:lstStyle/>
          <a:p>
            <a:pPr>
              <a:buFont typeface="Courier New" panose="02070309020205020404" pitchFamily="49" charset="0"/>
              <a:buChar char="o"/>
            </a:pPr>
            <a:r>
              <a:rPr lang="zh-CN" altLang="en-US" sz="2400" dirty="0"/>
              <a:t>买了汽车之后，还需要很多的服务。</a:t>
            </a:r>
            <a:endParaRPr lang="en-GB" altLang="zh-CN" sz="2400" dirty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400" dirty="0"/>
              <a:t>汽车“后市场”中有很大的商机。</a:t>
            </a:r>
            <a:endParaRPr lang="en-GB" altLang="zh-CN" sz="2400" dirty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400" dirty="0"/>
              <a:t>服务涉及了很多方面，包括修理、美容、安全等。</a:t>
            </a:r>
            <a:endParaRPr lang="en-GB" altLang="zh-CN" sz="2400" dirty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400" dirty="0"/>
              <a:t>旧车买卖市场里有很大的商机。</a:t>
            </a:r>
            <a:endParaRPr lang="en-GB" altLang="zh-CN" sz="2400" dirty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400" dirty="0"/>
              <a:t>据调查，目前中国</a:t>
            </a:r>
            <a:r>
              <a:rPr lang="en-US" altLang="zh-CN" sz="2400" dirty="0"/>
              <a:t>60%</a:t>
            </a:r>
            <a:r>
              <a:rPr lang="zh-CN" altLang="en-US" sz="2400" dirty="0"/>
              <a:t>以上的家庭用车有汽车美容需求。</a:t>
            </a:r>
            <a:endParaRPr lang="en-GB" altLang="zh-CN" sz="2400" dirty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GB" sz="2400" dirty="0"/>
              <a:t>需要的</a:t>
            </a:r>
            <a:r>
              <a:rPr lang="zh-CN" altLang="en-US" sz="2400" dirty="0"/>
              <a:t>投资约</a:t>
            </a:r>
            <a:r>
              <a:rPr lang="en-US" altLang="zh-CN" sz="2400" dirty="0"/>
              <a:t>5-25</a:t>
            </a:r>
            <a:r>
              <a:rPr lang="zh-CN" altLang="en-US" sz="2400" dirty="0"/>
              <a:t>万元。</a:t>
            </a:r>
            <a:endParaRPr lang="en-GB" altLang="zh-CN" sz="2400" dirty="0"/>
          </a:p>
          <a:p>
            <a:pPr>
              <a:buFont typeface="Courier New" panose="02070309020205020404" pitchFamily="49" charset="0"/>
              <a:buChar char="o"/>
            </a:pPr>
            <a:endParaRPr lang="en-GB" altLang="zh-CN" dirty="0"/>
          </a:p>
          <a:p>
            <a:pPr>
              <a:buFont typeface="Courier New" panose="02070309020205020404" pitchFamily="49" charset="0"/>
              <a:buChar char="o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07914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A301440E-F257-514C-A3CB-93CABB8ED0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2.</a:t>
            </a:r>
            <a:r>
              <a:rPr lang="zh-CN" altLang="en-US" dirty="0"/>
              <a:t> </a:t>
            </a:r>
            <a:r>
              <a:rPr lang="en-US" altLang="zh-CN" dirty="0"/>
              <a:t>《</a:t>
            </a:r>
            <a:r>
              <a:rPr lang="zh-CN" altLang="en-US" dirty="0"/>
              <a:t>四大创业经济</a:t>
            </a:r>
            <a:r>
              <a:rPr lang="en-US" altLang="zh-CN" dirty="0"/>
              <a:t>》</a:t>
            </a:r>
            <a:r>
              <a:rPr lang="zh-CN" altLang="en-US" dirty="0"/>
              <a:t>四、</a:t>
            </a:r>
            <a:r>
              <a:rPr lang="en-US" altLang="zh-CN" dirty="0"/>
              <a:t>DIY</a:t>
            </a:r>
            <a:r>
              <a:rPr lang="zh-CN" altLang="en-US" dirty="0"/>
              <a:t>经济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65D01A81-619D-7640-AE52-B7620F8952C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77334" y="1685926"/>
            <a:ext cx="4184035" cy="456247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zh-CN" altLang="en-US" sz="2000" dirty="0"/>
              <a:t>四、</a:t>
            </a:r>
            <a:r>
              <a:rPr lang="en-US" altLang="zh-CN" sz="2000" dirty="0"/>
              <a:t>DIY</a:t>
            </a:r>
            <a:r>
              <a:rPr lang="zh-CN" altLang="en-US" sz="2000" dirty="0"/>
              <a:t>经济</a:t>
            </a:r>
            <a:endParaRPr lang="en-GB" altLang="zh-CN" sz="2000" dirty="0"/>
          </a:p>
          <a:p>
            <a:pPr marL="0" indent="0">
              <a:buNone/>
            </a:pPr>
            <a:r>
              <a:rPr lang="zh-CN" altLang="en-US" sz="2000" dirty="0"/>
              <a:t>       在追求时尚、独特的时代，年轻人喜欢与众不同，他们不满足于商场里的现成商品，于是，</a:t>
            </a:r>
            <a:r>
              <a:rPr lang="en-US" altLang="zh-CN" sz="2000" dirty="0"/>
              <a:t>DIY</a:t>
            </a:r>
            <a:r>
              <a:rPr lang="zh-CN" altLang="en-US" sz="2000" dirty="0"/>
              <a:t>经济开始发展起来。与一般的</a:t>
            </a:r>
            <a:r>
              <a:rPr lang="zh-CN" altLang="en-US" sz="2000" dirty="0" smtClean="0"/>
              <a:t>小店不</a:t>
            </a:r>
            <a:r>
              <a:rPr lang="zh-CN" altLang="en-US" sz="2000" dirty="0"/>
              <a:t>同，这些手工作坊实行“</a:t>
            </a:r>
            <a:r>
              <a:rPr lang="en-US" altLang="zh-CN" sz="2000" dirty="0"/>
              <a:t>Do</a:t>
            </a:r>
            <a:r>
              <a:rPr lang="zh-CN" altLang="en-US" sz="2000" dirty="0"/>
              <a:t> </a:t>
            </a:r>
            <a:r>
              <a:rPr lang="en-US" altLang="zh-CN" sz="2000" dirty="0"/>
              <a:t>It</a:t>
            </a:r>
            <a:r>
              <a:rPr lang="zh-CN" altLang="en-US" sz="2000" dirty="0"/>
              <a:t> </a:t>
            </a:r>
            <a:r>
              <a:rPr lang="en-US" altLang="zh-CN" sz="2000" dirty="0"/>
              <a:t>Yourself</a:t>
            </a:r>
            <a:r>
              <a:rPr lang="zh-CN" altLang="en-US" sz="2000" dirty="0"/>
              <a:t> </a:t>
            </a:r>
            <a:r>
              <a:rPr lang="en-US" altLang="zh-CN" sz="2000" dirty="0"/>
              <a:t>(DIY)</a:t>
            </a:r>
            <a:r>
              <a:rPr lang="zh-CN" altLang="en-US" sz="2000" dirty="0"/>
              <a:t>”的新的消费理念，他们卖的</a:t>
            </a:r>
            <a:r>
              <a:rPr lang="zh-CN" altLang="en-US" sz="2000" dirty="0">
                <a:highlight>
                  <a:srgbClr val="FFFF00"/>
                </a:highlight>
              </a:rPr>
              <a:t>不是</a:t>
            </a:r>
            <a:r>
              <a:rPr lang="zh-CN" altLang="en-US" sz="2000" dirty="0"/>
              <a:t>产品本身，</a:t>
            </a:r>
            <a:r>
              <a:rPr lang="zh-CN" altLang="en-US" sz="2000" dirty="0">
                <a:highlight>
                  <a:srgbClr val="FFFF00"/>
                </a:highlight>
              </a:rPr>
              <a:t>而是</a:t>
            </a:r>
            <a:r>
              <a:rPr lang="zh-CN" altLang="en-US" sz="2000" dirty="0"/>
              <a:t>制作产品的过程。对消费者来说，是将自己的想法变为现实，感受创造的快乐；对创业者来说</a:t>
            </a:r>
            <a:r>
              <a:rPr lang="zh-CN" altLang="en-US" sz="2000" dirty="0" smtClean="0"/>
              <a:t>，是在</a:t>
            </a:r>
            <a:r>
              <a:rPr lang="zh-CN" altLang="en-US" sz="2000" dirty="0"/>
              <a:t>感受一种新的创业方式。</a:t>
            </a:r>
            <a:endParaRPr lang="en-GB" altLang="zh-CN" sz="2000" dirty="0"/>
          </a:p>
          <a:p>
            <a:pPr marL="0" indent="0">
              <a:buNone/>
            </a:pPr>
            <a:r>
              <a:rPr lang="zh-CN" altLang="en-US" sz="2000" dirty="0"/>
              <a:t>       创业方向：淘吧、银饰吧、十字绣小屋、手工玩具店、毛线编织吧等。</a:t>
            </a:r>
            <a:endParaRPr lang="en-US" sz="20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="" xmlns:a16="http://schemas.microsoft.com/office/drawing/2014/main" id="{F71902CA-A5D3-1B4D-9D2A-0E1120FDE3A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89970" y="1685925"/>
            <a:ext cx="4184034" cy="456247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zh-CN" altLang="en-US" sz="2400" dirty="0"/>
              <a:t>问题：</a:t>
            </a:r>
            <a:endParaRPr lang="en-GB" altLang="zh-CN" sz="2400" dirty="0"/>
          </a:p>
          <a:p>
            <a:pPr>
              <a:buAutoNum type="arabicPeriod"/>
            </a:pPr>
            <a:r>
              <a:rPr lang="zh-CN" altLang="en-US" sz="2400" dirty="0"/>
              <a:t>现代的年轻人喜欢什么？</a:t>
            </a:r>
            <a:endParaRPr lang="en-GB" altLang="zh-CN" sz="2400" dirty="0"/>
          </a:p>
          <a:p>
            <a:pPr>
              <a:buAutoNum type="arabicPeriod"/>
            </a:pPr>
            <a:r>
              <a:rPr lang="zh-CN" altLang="en-US" sz="2400" dirty="0"/>
              <a:t>商场里卖什么样的商品？</a:t>
            </a:r>
            <a:endParaRPr lang="en-GB" altLang="zh-CN" sz="2400" dirty="0"/>
          </a:p>
          <a:p>
            <a:pPr>
              <a:buAutoNum type="arabicPeriod"/>
            </a:pPr>
            <a:r>
              <a:rPr lang="zh-CN" altLang="en-US" sz="2400" dirty="0"/>
              <a:t>手工作坊卖的是什么产品？</a:t>
            </a:r>
            <a:endParaRPr lang="en-GB" altLang="zh-CN" sz="2400" dirty="0"/>
          </a:p>
          <a:p>
            <a:pPr>
              <a:buAutoNum type="arabicPeriod"/>
            </a:pPr>
            <a:endParaRPr lang="en-GB" altLang="zh-CN" dirty="0"/>
          </a:p>
          <a:p>
            <a:pPr>
              <a:buAutoNum type="arabicPeriod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76552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1849D87D-71E0-544C-8DF4-69229FA7EC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2.</a:t>
            </a:r>
            <a:r>
              <a:rPr lang="zh-CN" altLang="en-US" dirty="0"/>
              <a:t> </a:t>
            </a:r>
            <a:r>
              <a:rPr lang="en-US" altLang="zh-CN" dirty="0"/>
              <a:t>《</a:t>
            </a:r>
            <a:r>
              <a:rPr lang="zh-CN" altLang="en-US" dirty="0"/>
              <a:t>四大创业经济</a:t>
            </a:r>
            <a:r>
              <a:rPr lang="en-US" altLang="zh-CN" dirty="0"/>
              <a:t>》</a:t>
            </a:r>
            <a:r>
              <a:rPr lang="zh-CN" altLang="en-US" dirty="0"/>
              <a:t>四、</a:t>
            </a:r>
            <a:r>
              <a:rPr lang="en-US" altLang="zh-CN" dirty="0"/>
              <a:t>DIY</a:t>
            </a:r>
            <a:r>
              <a:rPr lang="zh-CN" altLang="en-US" dirty="0"/>
              <a:t>经济</a:t>
            </a:r>
            <a:r>
              <a:rPr lang="en-US" altLang="zh-CN" dirty="0"/>
              <a:t>-</a:t>
            </a:r>
            <a:r>
              <a:rPr lang="zh-CN" altLang="en-US" dirty="0"/>
              <a:t>生词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F9AC5130-3EA6-DB49-9DDC-9DBBF7FAF8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77334" y="2160587"/>
            <a:ext cx="4298334" cy="4478751"/>
          </a:xfrm>
        </p:spPr>
        <p:txBody>
          <a:bodyPr>
            <a:normAutofit fontScale="700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zh-CN" altLang="en-GB" sz="2400" b="1" dirty="0"/>
              <a:t>年轻人 </a:t>
            </a:r>
            <a:r>
              <a:rPr lang="en-GB" altLang="zh-CN" sz="2400" b="1" dirty="0"/>
              <a:t>young people; younger generation</a:t>
            </a:r>
          </a:p>
          <a:p>
            <a:pPr>
              <a:buFont typeface="Wingdings" pitchFamily="2" charset="2"/>
              <a:buChar char="Ø"/>
            </a:pPr>
            <a:r>
              <a:rPr lang="zh-CN" altLang="en-US" sz="2400" b="1" dirty="0"/>
              <a:t>追求 </a:t>
            </a:r>
            <a:r>
              <a:rPr lang="en-GB" altLang="zh-CN" sz="2400" b="1" dirty="0"/>
              <a:t>seek; pursue; aim at</a:t>
            </a:r>
          </a:p>
          <a:p>
            <a:pPr>
              <a:buFont typeface="Wingdings" pitchFamily="2" charset="2"/>
              <a:buChar char="Ø"/>
            </a:pPr>
            <a:r>
              <a:rPr lang="zh-CN" altLang="en-US" sz="2400" b="1" dirty="0"/>
              <a:t>时尚 </a:t>
            </a:r>
            <a:r>
              <a:rPr lang="en-GB" altLang="zh-CN" sz="2400" b="1" dirty="0"/>
              <a:t>fashion</a:t>
            </a:r>
          </a:p>
          <a:p>
            <a:pPr>
              <a:buFont typeface="Wingdings" pitchFamily="2" charset="2"/>
              <a:buChar char="Ø"/>
            </a:pPr>
            <a:r>
              <a:rPr lang="zh-CN" altLang="en-US" sz="2400" b="1" dirty="0"/>
              <a:t>与众不同 </a:t>
            </a:r>
            <a:r>
              <a:rPr lang="en-GB" altLang="zh-CN" sz="2400" b="1" dirty="0"/>
              <a:t>distinctive; out of the ordinary</a:t>
            </a:r>
          </a:p>
          <a:p>
            <a:pPr>
              <a:buFont typeface="Wingdings" pitchFamily="2" charset="2"/>
              <a:buChar char="Ø"/>
            </a:pPr>
            <a:r>
              <a:rPr lang="zh-CN" altLang="en-US" sz="2400" b="1" dirty="0"/>
              <a:t>现成 </a:t>
            </a:r>
            <a:r>
              <a:rPr lang="en-GB" altLang="zh-CN" sz="2400" b="1" dirty="0"/>
              <a:t>ready-made</a:t>
            </a:r>
          </a:p>
          <a:p>
            <a:pPr>
              <a:buFont typeface="Wingdings" pitchFamily="2" charset="2"/>
              <a:buChar char="Ø"/>
            </a:pPr>
            <a:r>
              <a:rPr lang="zh-CN" altLang="en-US" sz="2400" b="1" dirty="0"/>
              <a:t>实行 </a:t>
            </a:r>
            <a:r>
              <a:rPr lang="en-GB" altLang="zh-CN" sz="2400" b="1" dirty="0"/>
              <a:t>put into practice; carry out</a:t>
            </a:r>
          </a:p>
          <a:p>
            <a:pPr>
              <a:buFont typeface="Wingdings" pitchFamily="2" charset="2"/>
              <a:buChar char="Ø"/>
            </a:pPr>
            <a:r>
              <a:rPr lang="zh-CN" altLang="en-GB" sz="2400" b="1" dirty="0"/>
              <a:t>消费理念 </a:t>
            </a:r>
            <a:r>
              <a:rPr lang="en-GB" altLang="zh-CN" sz="2400" b="1" dirty="0"/>
              <a:t>consumption </a:t>
            </a:r>
            <a:r>
              <a:rPr lang="en-GB" altLang="zh-CN" sz="2400" b="1" dirty="0" err="1"/>
              <a:t>ideo</a:t>
            </a:r>
            <a:endParaRPr lang="en-GB" altLang="zh-CN" sz="2400" b="1" dirty="0"/>
          </a:p>
          <a:p>
            <a:pPr>
              <a:buFont typeface="Wingdings" pitchFamily="2" charset="2"/>
              <a:buChar char="Ø"/>
            </a:pPr>
            <a:r>
              <a:rPr lang="zh-CN" altLang="en-US" sz="2400" b="1" dirty="0"/>
              <a:t>本身 </a:t>
            </a:r>
            <a:r>
              <a:rPr lang="en-GB" altLang="zh-CN" sz="2400" b="1" dirty="0"/>
              <a:t>(usu. of a group, unit or matter) oneself; in oneself</a:t>
            </a:r>
          </a:p>
          <a:p>
            <a:pPr>
              <a:buFont typeface="Wingdings" pitchFamily="2" charset="2"/>
              <a:buChar char="Ø"/>
            </a:pPr>
            <a:r>
              <a:rPr lang="zh-CN" altLang="en-US" sz="2400" b="1" dirty="0"/>
              <a:t>过程 </a:t>
            </a:r>
            <a:r>
              <a:rPr lang="en-GB" altLang="zh-CN" sz="2400" b="1" dirty="0"/>
              <a:t>process; course of event</a:t>
            </a:r>
          </a:p>
          <a:p>
            <a:pPr>
              <a:buFont typeface="Wingdings" pitchFamily="2" charset="2"/>
              <a:buChar char="Ø"/>
            </a:pPr>
            <a:r>
              <a:rPr lang="zh-CN" altLang="en-US" sz="2400" b="1" dirty="0"/>
              <a:t>感受 </a:t>
            </a:r>
            <a:r>
              <a:rPr lang="en-GB" altLang="zh-CN" sz="2400" b="1" dirty="0"/>
              <a:t>experience; taste; feel</a:t>
            </a:r>
          </a:p>
          <a:p>
            <a:pPr>
              <a:buFont typeface="Wingdings" pitchFamily="2" charset="2"/>
              <a:buChar char="q"/>
            </a:pPr>
            <a:r>
              <a:rPr lang="zh-CN" altLang="en-US" sz="2400" b="1" dirty="0">
                <a:highlight>
                  <a:srgbClr val="FFFF00"/>
                </a:highlight>
              </a:rPr>
              <a:t>不是</a:t>
            </a:r>
            <a:r>
              <a:rPr lang="en-US" altLang="zh-CN" sz="2400" b="1" dirty="0">
                <a:highlight>
                  <a:srgbClr val="FFFF00"/>
                </a:highlight>
              </a:rPr>
              <a:t>…</a:t>
            </a:r>
            <a:r>
              <a:rPr lang="zh-CN" altLang="en-US" sz="2400" b="1" dirty="0">
                <a:highlight>
                  <a:srgbClr val="FFFF00"/>
                </a:highlight>
              </a:rPr>
              <a:t>而是</a:t>
            </a:r>
            <a:r>
              <a:rPr lang="en-US" altLang="zh-CN" sz="2400" b="1" dirty="0">
                <a:highlight>
                  <a:srgbClr val="FFFF00"/>
                </a:highlight>
              </a:rPr>
              <a:t>…</a:t>
            </a:r>
            <a:endParaRPr lang="en-GB" altLang="zh-CN" sz="2400" b="1" dirty="0">
              <a:highlight>
                <a:srgbClr val="FFFF00"/>
              </a:highlight>
            </a:endParaRP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="" xmlns:a16="http://schemas.microsoft.com/office/drawing/2014/main" id="{6CE09D93-D283-154E-B68A-2DDFD48DD60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975668" y="2160588"/>
            <a:ext cx="6159329" cy="4087810"/>
          </a:xfrm>
        </p:spPr>
        <p:txBody>
          <a:bodyPr>
            <a:normAutofit fontScale="70000" lnSpcReduction="20000"/>
          </a:bodyPr>
          <a:lstStyle/>
          <a:p>
            <a:pPr>
              <a:buFont typeface="Courier New" panose="02070309020205020404" pitchFamily="49" charset="0"/>
              <a:buChar char="o"/>
            </a:pPr>
            <a:r>
              <a:rPr lang="zh-CN" altLang="en-US" sz="2800" dirty="0"/>
              <a:t>年轻人喜欢追求时尚。</a:t>
            </a:r>
            <a:endParaRPr lang="en-GB" altLang="zh-CN" sz="2800" dirty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800" dirty="0"/>
              <a:t>年轻人都喜欢与众不同。</a:t>
            </a:r>
            <a:endParaRPr lang="en-GB" altLang="zh-CN" sz="2800" dirty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800" dirty="0"/>
              <a:t>他们不满足于商场里的现成商品。</a:t>
            </a:r>
            <a:endParaRPr lang="en-GB" altLang="zh-CN" sz="2800" dirty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800" dirty="0"/>
              <a:t>这些小店实行“</a:t>
            </a:r>
            <a:r>
              <a:rPr lang="en-US" altLang="zh-CN" sz="2800" dirty="0"/>
              <a:t>Do</a:t>
            </a:r>
            <a:r>
              <a:rPr lang="zh-CN" altLang="en-US" sz="2800" dirty="0"/>
              <a:t> </a:t>
            </a:r>
            <a:r>
              <a:rPr lang="en-US" altLang="zh-CN" sz="2800" dirty="0"/>
              <a:t>It</a:t>
            </a:r>
            <a:r>
              <a:rPr lang="zh-CN" altLang="en-US" sz="2800" dirty="0"/>
              <a:t> </a:t>
            </a:r>
            <a:r>
              <a:rPr lang="en-US" altLang="zh-CN" sz="2800" dirty="0"/>
              <a:t>Yourself</a:t>
            </a:r>
            <a:r>
              <a:rPr lang="zh-CN" altLang="en-US" sz="2800" dirty="0"/>
              <a:t> </a:t>
            </a:r>
            <a:r>
              <a:rPr lang="en-US" altLang="zh-CN" sz="2800" dirty="0"/>
              <a:t>(DIY)</a:t>
            </a:r>
            <a:r>
              <a:rPr lang="zh-CN" altLang="en-US" sz="2800" dirty="0"/>
              <a:t>”的新的消费理念。</a:t>
            </a:r>
            <a:endParaRPr lang="en-GB" altLang="zh-CN" sz="2800" dirty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800" dirty="0"/>
              <a:t>他们卖的不是产品本身，而是制作产品的过程。</a:t>
            </a:r>
            <a:endParaRPr lang="en-GB" altLang="zh-CN" sz="2800" dirty="0"/>
          </a:p>
          <a:p>
            <a:pPr>
              <a:buFont typeface="Courier New" panose="02070309020205020404" pitchFamily="49" charset="0"/>
              <a:buChar char="o"/>
            </a:pPr>
            <a:r>
              <a:rPr lang="zh-CN" altLang="en-US" sz="2800" dirty="0"/>
              <a:t>消费者们能感受创造的快乐。</a:t>
            </a:r>
            <a:endParaRPr lang="en-GB" altLang="zh-CN" sz="2800" dirty="0"/>
          </a:p>
          <a:p>
            <a:pPr>
              <a:buFont typeface="Wingdings" pitchFamily="2" charset="2"/>
              <a:buChar char="q"/>
            </a:pPr>
            <a:r>
              <a:rPr lang="zh-CN" altLang="en-US" sz="2800" dirty="0"/>
              <a:t>他们卖的不是产品本身，而是制作产品的过程。</a:t>
            </a:r>
            <a:endParaRPr lang="en-GB" altLang="zh-CN" sz="2800" dirty="0"/>
          </a:p>
        </p:txBody>
      </p:sp>
    </p:spTree>
    <p:extLst>
      <p:ext uri="{BB962C8B-B14F-4D97-AF65-F5344CB8AC3E}">
        <p14:creationId xmlns:p14="http://schemas.microsoft.com/office/powerpoint/2010/main" val="32061876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EA9FF372-987D-7C4A-98C4-D919DE3687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2.</a:t>
            </a:r>
            <a:r>
              <a:rPr lang="zh-CN" altLang="en-US" dirty="0"/>
              <a:t> </a:t>
            </a:r>
            <a:r>
              <a:rPr lang="en-US" altLang="zh-CN" dirty="0"/>
              <a:t>《</a:t>
            </a:r>
            <a:r>
              <a:rPr lang="zh-CN" altLang="en-US" dirty="0"/>
              <a:t>四大创业经济</a:t>
            </a:r>
            <a:r>
              <a:rPr lang="en-US" altLang="zh-CN" dirty="0"/>
              <a:t>》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636E022B-D65B-154F-AD87-D6F12730CC0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zh-CN" altLang="en-US" sz="2800" dirty="0"/>
              <a:t>用一句话总结什么是：</a:t>
            </a:r>
            <a:endParaRPr lang="en-GB" altLang="zh-CN" sz="2800" dirty="0"/>
          </a:p>
          <a:p>
            <a:pPr>
              <a:buFont typeface="+mj-lt"/>
              <a:buAutoNum type="arabicPeriod"/>
            </a:pPr>
            <a:r>
              <a:rPr lang="zh-CN" altLang="en-US" sz="2400" dirty="0"/>
              <a:t>绿色经济</a:t>
            </a:r>
            <a:endParaRPr lang="en-GB" altLang="zh-CN" sz="2400" dirty="0"/>
          </a:p>
          <a:p>
            <a:pPr>
              <a:buFont typeface="+mj-lt"/>
              <a:buAutoNum type="arabicPeriod"/>
            </a:pPr>
            <a:r>
              <a:rPr lang="zh-CN" altLang="en-US" sz="2400" dirty="0"/>
              <a:t>拇指经济</a:t>
            </a:r>
            <a:endParaRPr lang="en-GB" altLang="zh-CN" sz="2400" dirty="0"/>
          </a:p>
          <a:p>
            <a:pPr>
              <a:buFont typeface="+mj-lt"/>
              <a:buAutoNum type="arabicPeriod"/>
            </a:pPr>
            <a:r>
              <a:rPr lang="zh-CN" altLang="en-US" sz="2400" dirty="0"/>
              <a:t>汽车经济</a:t>
            </a:r>
            <a:endParaRPr lang="en-GB" altLang="zh-CN" sz="2400" dirty="0"/>
          </a:p>
          <a:p>
            <a:pPr>
              <a:buFont typeface="+mj-lt"/>
              <a:buAutoNum type="arabicPeriod"/>
            </a:pPr>
            <a:r>
              <a:rPr lang="en-US" altLang="zh-CN" sz="2400" dirty="0"/>
              <a:t>DIY</a:t>
            </a:r>
            <a:r>
              <a:rPr lang="zh-CN" altLang="en-US" sz="2400" dirty="0"/>
              <a:t>经济</a:t>
            </a:r>
            <a:endParaRPr lang="en-GB" altLang="zh-CN" sz="2400" dirty="0"/>
          </a:p>
        </p:txBody>
      </p:sp>
    </p:spTree>
    <p:extLst>
      <p:ext uri="{BB962C8B-B14F-4D97-AF65-F5344CB8AC3E}">
        <p14:creationId xmlns:p14="http://schemas.microsoft.com/office/powerpoint/2010/main" val="36459635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CD677352-4233-C248-832F-48ADC1CAEA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2.</a:t>
            </a:r>
            <a:r>
              <a:rPr lang="zh-CN" altLang="en-US" dirty="0"/>
              <a:t> </a:t>
            </a:r>
            <a:r>
              <a:rPr lang="en-US" altLang="zh-CN" dirty="0"/>
              <a:t>《</a:t>
            </a:r>
            <a:r>
              <a:rPr lang="zh-CN" altLang="en-US" dirty="0"/>
              <a:t>四大创业经济</a:t>
            </a:r>
            <a:r>
              <a:rPr lang="en-US" altLang="zh-CN" dirty="0"/>
              <a:t>》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8FAA2769-44E2-D942-AD0B-4D118D9E00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 sz="2400" dirty="0"/>
              <a:t>课后练习题一答案：</a:t>
            </a:r>
            <a:endParaRPr lang="en-GB" altLang="zh-CN" sz="2400" dirty="0"/>
          </a:p>
          <a:p>
            <a:pPr marL="0" indent="0">
              <a:buNone/>
            </a:pPr>
            <a:r>
              <a:rPr lang="en-US" altLang="zh-CN" dirty="0"/>
              <a:t>1.</a:t>
            </a:r>
            <a:r>
              <a:rPr lang="zh-CN" altLang="en-US" dirty="0"/>
              <a:t> </a:t>
            </a:r>
            <a:r>
              <a:rPr lang="en-US" altLang="zh-CN" dirty="0"/>
              <a:t>A		2.</a:t>
            </a:r>
            <a:r>
              <a:rPr lang="zh-CN" altLang="en-US" dirty="0"/>
              <a:t> </a:t>
            </a:r>
            <a:r>
              <a:rPr lang="en-US" altLang="zh-CN" dirty="0"/>
              <a:t>B</a:t>
            </a:r>
            <a:r>
              <a:rPr lang="zh-CN" altLang="en-US" dirty="0"/>
              <a:t> </a:t>
            </a:r>
            <a:r>
              <a:rPr lang="en-GB" altLang="zh-CN" dirty="0"/>
              <a:t>	</a:t>
            </a:r>
            <a:r>
              <a:rPr lang="en-US" altLang="zh-CN" dirty="0"/>
              <a:t>3.</a:t>
            </a:r>
            <a:r>
              <a:rPr lang="zh-CN" altLang="en-US" dirty="0"/>
              <a:t> </a:t>
            </a:r>
            <a:r>
              <a:rPr lang="en-US" altLang="zh-CN" dirty="0"/>
              <a:t>B		4.</a:t>
            </a:r>
            <a:r>
              <a:rPr lang="zh-CN" altLang="en-US" dirty="0"/>
              <a:t> </a:t>
            </a:r>
            <a:r>
              <a:rPr lang="en-US" altLang="zh-CN" dirty="0"/>
              <a:t>B		5.</a:t>
            </a:r>
            <a:r>
              <a:rPr lang="zh-CN" altLang="en-US" dirty="0"/>
              <a:t> </a:t>
            </a:r>
            <a:r>
              <a:rPr lang="en-US" altLang="zh-CN" dirty="0"/>
              <a:t>B</a:t>
            </a:r>
          </a:p>
          <a:p>
            <a:pPr marL="0" indent="0">
              <a:buNone/>
            </a:pPr>
            <a:endParaRPr lang="en-US" altLang="zh-CN" dirty="0"/>
          </a:p>
          <a:p>
            <a:pPr>
              <a:buAutoNum type="arabicPeriod"/>
            </a:pPr>
            <a:endParaRPr lang="en-GB" altLang="zh-CN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231221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B7DD3C3D-E2D1-6B49-B40B-65E1172F55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3.</a:t>
            </a:r>
            <a:r>
              <a:rPr lang="zh-CN" altLang="en-US" dirty="0"/>
              <a:t> </a:t>
            </a:r>
            <a:r>
              <a:rPr lang="en-US" altLang="zh-CN" dirty="0"/>
              <a:t>《</a:t>
            </a:r>
            <a:r>
              <a:rPr lang="zh-CN" altLang="en-US" dirty="0"/>
              <a:t>中国人的虚岁</a:t>
            </a:r>
            <a:r>
              <a:rPr lang="en-US" altLang="zh-CN" dirty="0"/>
              <a:t>》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647E2D47-F6FD-1B4E-A56E-34320B8036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zh-CN" altLang="en-US" sz="2800" b="1" dirty="0"/>
              <a:t>谈一谈：</a:t>
            </a:r>
            <a:endParaRPr lang="en-US" altLang="zh-CN" sz="2800" b="1" dirty="0"/>
          </a:p>
          <a:p>
            <a:pPr>
              <a:buFont typeface="+mj-lt"/>
              <a:buAutoNum type="arabicParenR"/>
            </a:pPr>
            <a:endParaRPr lang="en-GB" altLang="zh-CN" dirty="0"/>
          </a:p>
          <a:p>
            <a:pPr>
              <a:buFont typeface="+mj-lt"/>
              <a:buAutoNum type="arabicParenR"/>
            </a:pPr>
            <a:r>
              <a:rPr lang="zh-CN" altLang="en-GB" sz="2400" dirty="0"/>
              <a:t>你多大了</a:t>
            </a:r>
            <a:r>
              <a:rPr lang="zh-CN" altLang="en-US" sz="2400" dirty="0"/>
              <a:t>？</a:t>
            </a:r>
            <a:endParaRPr lang="en-GB" altLang="zh-CN" sz="2400" dirty="0"/>
          </a:p>
          <a:p>
            <a:pPr>
              <a:buFont typeface="+mj-lt"/>
              <a:buAutoNum type="arabicParenR"/>
            </a:pPr>
            <a:r>
              <a:rPr lang="zh-CN" altLang="en-US" sz="2400" dirty="0"/>
              <a:t>你</a:t>
            </a:r>
            <a:r>
              <a:rPr lang="zh-CN" altLang="en-GB" sz="2400" dirty="0"/>
              <a:t>知道</a:t>
            </a:r>
            <a:r>
              <a:rPr lang="zh-CN" altLang="en-US" sz="2400" dirty="0"/>
              <a:t>中国人如何回答这个问题吗？</a:t>
            </a:r>
            <a:endParaRPr lang="en-GB" altLang="zh-CN" sz="2400" dirty="0"/>
          </a:p>
          <a:p>
            <a:pPr>
              <a:buFont typeface="+mj-lt"/>
              <a:buAutoNum type="arabicParenR"/>
            </a:pPr>
            <a:r>
              <a:rPr lang="zh-CN" altLang="en-US" sz="2400" dirty="0"/>
              <a:t>你的虚岁是多少？</a:t>
            </a:r>
            <a:endParaRPr lang="en-GB" altLang="zh-CN" sz="2400" dirty="0"/>
          </a:p>
        </p:txBody>
      </p:sp>
    </p:spTree>
    <p:extLst>
      <p:ext uri="{BB962C8B-B14F-4D97-AF65-F5344CB8AC3E}">
        <p14:creationId xmlns:p14="http://schemas.microsoft.com/office/powerpoint/2010/main" val="48915909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DA6E0B16-1C27-EA4E-BCC1-AC7E350584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3.</a:t>
            </a:r>
            <a:r>
              <a:rPr lang="zh-CN" altLang="en-US" dirty="0"/>
              <a:t> </a:t>
            </a:r>
            <a:r>
              <a:rPr lang="en-US" altLang="zh-CN" dirty="0"/>
              <a:t>《</a:t>
            </a:r>
            <a:r>
              <a:rPr lang="zh-CN" altLang="en-US" dirty="0"/>
              <a:t>中国人的虚岁</a:t>
            </a:r>
            <a:r>
              <a:rPr lang="en-US" altLang="zh-CN" dirty="0"/>
              <a:t>》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54120E34-B3E3-1148-9B8C-4BBF74E118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zh-CN" altLang="en-US" sz="2800" dirty="0"/>
              <a:t>介绍性文章：</a:t>
            </a:r>
            <a:endParaRPr lang="en-GB" altLang="zh-CN" sz="2800" dirty="0"/>
          </a:p>
          <a:p>
            <a:pPr marL="0" indent="0">
              <a:buNone/>
            </a:pPr>
            <a:endParaRPr lang="en-GB" altLang="zh-CN" sz="2800" dirty="0"/>
          </a:p>
          <a:p>
            <a:pPr>
              <a:buFont typeface="+mj-lt"/>
              <a:buAutoNum type="arabicPeriod"/>
            </a:pPr>
            <a:r>
              <a:rPr lang="zh-CN" altLang="en-US" sz="2400" dirty="0"/>
              <a:t>提出问题</a:t>
            </a:r>
            <a:endParaRPr lang="en-GB" altLang="zh-CN" sz="2400" dirty="0"/>
          </a:p>
          <a:p>
            <a:pPr>
              <a:buFont typeface="+mj-lt"/>
              <a:buAutoNum type="arabicPeriod"/>
            </a:pPr>
            <a:r>
              <a:rPr lang="zh-CN" altLang="en-US" sz="2400" dirty="0"/>
              <a:t>回答问题</a:t>
            </a:r>
            <a:endParaRPr lang="en-GB" altLang="zh-CN" sz="2400" dirty="0"/>
          </a:p>
          <a:p>
            <a:pPr>
              <a:buFont typeface="+mj-lt"/>
              <a:buAutoNum type="arabicPeriod"/>
            </a:pPr>
            <a:r>
              <a:rPr lang="zh-CN" altLang="en-US" sz="2400" dirty="0"/>
              <a:t>解释原因</a:t>
            </a:r>
            <a:endParaRPr lang="en-GB" altLang="zh-CN" sz="2400" dirty="0"/>
          </a:p>
          <a:p>
            <a:pPr>
              <a:buFont typeface="+mj-lt"/>
              <a:buAutoNum type="arabicPeriod"/>
            </a:pPr>
            <a:r>
              <a:rPr lang="en-US" altLang="zh-CN" sz="2400" dirty="0"/>
              <a:t>…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55140795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8661F47E-1159-D349-84B4-D19B6BA323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3.</a:t>
            </a:r>
            <a:r>
              <a:rPr lang="zh-CN" altLang="en-US" dirty="0"/>
              <a:t> </a:t>
            </a:r>
            <a:r>
              <a:rPr lang="en-US" altLang="zh-CN" dirty="0"/>
              <a:t>《</a:t>
            </a:r>
            <a:r>
              <a:rPr lang="zh-CN" altLang="en-US" dirty="0"/>
              <a:t>中国人的虚岁</a:t>
            </a:r>
            <a:r>
              <a:rPr lang="en-US" altLang="zh-CN" dirty="0"/>
              <a:t>》-</a:t>
            </a:r>
            <a:r>
              <a:rPr lang="zh-CN" altLang="en-US" dirty="0"/>
              <a:t> 生词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8B63ADA4-42B1-C145-A7C9-4CDA5EE14E6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72534" y="1377244"/>
            <a:ext cx="4184035" cy="533788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sz="2600" dirty="0"/>
              <a:t>或许</a:t>
            </a:r>
            <a:r>
              <a:rPr lang="en-US" altLang="zh-CN" sz="2400" dirty="0"/>
              <a:t> 	</a:t>
            </a:r>
            <a:r>
              <a:rPr lang="zh-CN" altLang="en-US" sz="2400" dirty="0"/>
              <a:t>     </a:t>
            </a:r>
            <a:r>
              <a:rPr lang="en-US" altLang="zh-CN" sz="2400" dirty="0"/>
              <a:t>maybe</a:t>
            </a:r>
            <a:endParaRPr lang="en-GB" altLang="zh-CN" sz="2400" dirty="0"/>
          </a:p>
          <a:p>
            <a:pPr marL="0" indent="0">
              <a:buNone/>
            </a:pPr>
            <a:r>
              <a:rPr lang="zh-CN" altLang="en-US" sz="2600" dirty="0"/>
              <a:t>年龄</a:t>
            </a:r>
            <a:r>
              <a:rPr lang="en-GB" altLang="zh-CN" sz="2400" dirty="0"/>
              <a:t>	</a:t>
            </a:r>
            <a:r>
              <a:rPr lang="en-US" altLang="zh-CN" sz="2400" dirty="0"/>
              <a:t> </a:t>
            </a:r>
            <a:r>
              <a:rPr lang="zh-CN" altLang="en-US" sz="2400" dirty="0"/>
              <a:t>    </a:t>
            </a:r>
            <a:r>
              <a:rPr lang="en-US" altLang="zh-CN" sz="2400" dirty="0"/>
              <a:t>age</a:t>
            </a:r>
            <a:endParaRPr lang="en-GB" altLang="zh-CN" sz="2400" dirty="0"/>
          </a:p>
          <a:p>
            <a:pPr marL="0" indent="0">
              <a:buNone/>
            </a:pPr>
            <a:r>
              <a:rPr lang="zh-CN" altLang="en-US" sz="2600" dirty="0"/>
              <a:t>周岁</a:t>
            </a:r>
            <a:r>
              <a:rPr lang="en-GB" altLang="zh-CN" sz="2400" dirty="0"/>
              <a:t>	</a:t>
            </a:r>
            <a:r>
              <a:rPr lang="zh-CN" altLang="en-US" sz="2400" dirty="0"/>
              <a:t>   </a:t>
            </a:r>
            <a:r>
              <a:rPr lang="en-US" altLang="zh-CN" sz="2400" dirty="0"/>
              <a:t> </a:t>
            </a:r>
            <a:r>
              <a:rPr lang="zh-CN" altLang="en-US" sz="2400" dirty="0"/>
              <a:t> </a:t>
            </a:r>
            <a:r>
              <a:rPr lang="en-US" altLang="zh-CN" sz="2400" dirty="0"/>
              <a:t>year’s</a:t>
            </a:r>
            <a:r>
              <a:rPr lang="zh-CN" altLang="en-US" sz="2400" dirty="0"/>
              <a:t> </a:t>
            </a:r>
            <a:r>
              <a:rPr lang="en-US" altLang="zh-CN" sz="2400" dirty="0"/>
              <a:t>old</a:t>
            </a:r>
            <a:r>
              <a:rPr lang="zh-CN" altLang="en-US" sz="2400" dirty="0"/>
              <a:t> </a:t>
            </a:r>
            <a:r>
              <a:rPr lang="en-US" altLang="zh-CN" sz="2400" dirty="0"/>
              <a:t>(age)</a:t>
            </a:r>
            <a:r>
              <a:rPr lang="zh-CN" altLang="en-US" sz="2400" dirty="0"/>
              <a:t> </a:t>
            </a:r>
            <a:endParaRPr lang="en-GB" altLang="zh-CN" sz="2400" dirty="0"/>
          </a:p>
          <a:p>
            <a:pPr marL="0" indent="0">
              <a:buNone/>
            </a:pPr>
            <a:r>
              <a:rPr lang="zh-CN" altLang="en-US" sz="2600" dirty="0"/>
              <a:t>虚岁</a:t>
            </a:r>
            <a:r>
              <a:rPr lang="en-GB" altLang="zh-CN" sz="2400" dirty="0"/>
              <a:t>	</a:t>
            </a:r>
            <a:r>
              <a:rPr lang="zh-CN" altLang="en-US" sz="2400" dirty="0"/>
              <a:t>     </a:t>
            </a:r>
            <a:r>
              <a:rPr lang="en-US" altLang="zh-CN" sz="2400" dirty="0"/>
              <a:t>year’s</a:t>
            </a:r>
            <a:r>
              <a:rPr lang="zh-CN" altLang="en-US" sz="2400" dirty="0"/>
              <a:t> </a:t>
            </a:r>
            <a:r>
              <a:rPr lang="en-US" altLang="zh-CN" sz="2400" dirty="0"/>
              <a:t>old</a:t>
            </a:r>
            <a:r>
              <a:rPr lang="zh-CN" altLang="en-US" sz="2400" dirty="0"/>
              <a:t> </a:t>
            </a:r>
            <a:r>
              <a:rPr lang="en-US" altLang="zh-CN" sz="2400" dirty="0"/>
              <a:t>(nominal</a:t>
            </a:r>
            <a:r>
              <a:rPr lang="zh-CN" altLang="en-US" sz="2400" dirty="0"/>
              <a:t> </a:t>
            </a:r>
            <a:r>
              <a:rPr lang="en-US" altLang="zh-CN" sz="2400" dirty="0"/>
              <a:t>age)</a:t>
            </a:r>
            <a:endParaRPr lang="en-GB" altLang="zh-CN" sz="2400" dirty="0"/>
          </a:p>
          <a:p>
            <a:pPr marL="0" indent="0">
              <a:buNone/>
            </a:pPr>
            <a:r>
              <a:rPr lang="zh-CN" altLang="en-US" sz="2600" dirty="0"/>
              <a:t>迷惑</a:t>
            </a:r>
            <a:r>
              <a:rPr lang="zh-CN" altLang="en-US" sz="2400" dirty="0"/>
              <a:t>         </a:t>
            </a:r>
            <a:r>
              <a:rPr lang="en-US" altLang="zh-CN" sz="2400" dirty="0"/>
              <a:t>confused</a:t>
            </a:r>
            <a:endParaRPr lang="en-GB" altLang="zh-CN" sz="2400" dirty="0"/>
          </a:p>
          <a:p>
            <a:pPr marL="0" indent="0">
              <a:buNone/>
            </a:pPr>
            <a:r>
              <a:rPr lang="zh-CN" altLang="en-US" sz="2600" dirty="0"/>
              <a:t>似是而非</a:t>
            </a:r>
            <a:r>
              <a:rPr lang="zh-CN" altLang="en-US" sz="2400" dirty="0"/>
              <a:t>  </a:t>
            </a:r>
            <a:r>
              <a:rPr lang="en-US" altLang="zh-CN" sz="2400" dirty="0"/>
              <a:t>apparently</a:t>
            </a:r>
            <a:r>
              <a:rPr lang="zh-CN" altLang="en-US" sz="2400" dirty="0"/>
              <a:t> </a:t>
            </a:r>
            <a:r>
              <a:rPr lang="en-US" altLang="zh-CN" sz="2400" dirty="0"/>
              <a:t>true</a:t>
            </a:r>
            <a:r>
              <a:rPr lang="zh-CN" altLang="en-US" sz="2400" dirty="0"/>
              <a:t> </a:t>
            </a:r>
            <a:r>
              <a:rPr lang="en-US" altLang="zh-CN" sz="2400" dirty="0"/>
              <a:t>but</a:t>
            </a:r>
            <a:r>
              <a:rPr lang="zh-CN" altLang="en-US" sz="2400" dirty="0"/>
              <a:t> </a:t>
            </a:r>
            <a:r>
              <a:rPr lang="en-US" altLang="zh-CN" sz="2400" dirty="0"/>
              <a:t>actually</a:t>
            </a:r>
            <a:r>
              <a:rPr lang="zh-CN" altLang="en-US" sz="2400" dirty="0"/>
              <a:t> </a:t>
            </a:r>
            <a:r>
              <a:rPr lang="en-US" altLang="zh-CN" sz="2400" dirty="0"/>
              <a:t>false</a:t>
            </a:r>
            <a:endParaRPr lang="en-GB" altLang="zh-CN" sz="24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="" xmlns:a16="http://schemas.microsoft.com/office/drawing/2014/main" id="{956F7D90-B0BC-0E4F-AD34-CCD7AFCB10E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89969" y="1377244"/>
            <a:ext cx="6729497" cy="5337881"/>
          </a:xfrm>
        </p:spPr>
        <p:txBody>
          <a:bodyPr>
            <a:normAutofit/>
          </a:bodyPr>
          <a:lstStyle/>
          <a:p>
            <a:r>
              <a:rPr lang="zh-CN" altLang="en-US" sz="2400" dirty="0"/>
              <a:t>如果乔布斯还在，今天的苹果</a:t>
            </a:r>
            <a:r>
              <a:rPr lang="zh-CN" altLang="en-US" sz="2400" dirty="0">
                <a:highlight>
                  <a:srgbClr val="FFFF00"/>
                </a:highlight>
              </a:rPr>
              <a:t>或许</a:t>
            </a:r>
            <a:r>
              <a:rPr lang="zh-CN" altLang="en-US" sz="2400" dirty="0"/>
              <a:t>会很不一样。</a:t>
            </a:r>
            <a:endParaRPr lang="en-GB" altLang="zh-CN" sz="2400" dirty="0"/>
          </a:p>
          <a:p>
            <a:r>
              <a:rPr lang="zh-CN" altLang="en-US" sz="2400" dirty="0"/>
              <a:t>随着</a:t>
            </a:r>
            <a:r>
              <a:rPr lang="zh-CN" altLang="en-US" sz="2400" dirty="0">
                <a:highlight>
                  <a:srgbClr val="FFFF00"/>
                </a:highlight>
              </a:rPr>
              <a:t>年龄</a:t>
            </a:r>
            <a:r>
              <a:rPr lang="zh-CN" altLang="en-US" sz="2400" dirty="0"/>
              <a:t>的增长，我们越来越成熟。</a:t>
            </a:r>
            <a:endParaRPr lang="en-GB" altLang="zh-CN" sz="2400" dirty="0"/>
          </a:p>
          <a:p>
            <a:r>
              <a:rPr lang="zh-CN" altLang="en-US" sz="2400" dirty="0"/>
              <a:t>凡是年满七</a:t>
            </a:r>
            <a:r>
              <a:rPr lang="zh-CN" altLang="en-US" sz="2400" dirty="0">
                <a:highlight>
                  <a:srgbClr val="FFFF00"/>
                </a:highlight>
              </a:rPr>
              <a:t>周岁</a:t>
            </a:r>
            <a:r>
              <a:rPr lang="zh-CN" altLang="en-US" sz="2400" dirty="0"/>
              <a:t>的儿童都必须入学接受九年义务教育。</a:t>
            </a:r>
            <a:endParaRPr lang="en-GB" altLang="zh-CN" sz="2400" dirty="0"/>
          </a:p>
          <a:p>
            <a:r>
              <a:rPr lang="zh-CN" altLang="en-US" sz="2400" dirty="0"/>
              <a:t>他</a:t>
            </a:r>
            <a:r>
              <a:rPr lang="zh-CN" altLang="en-US" sz="2400" dirty="0">
                <a:highlight>
                  <a:srgbClr val="FFFF00"/>
                </a:highlight>
              </a:rPr>
              <a:t>虚岁</a:t>
            </a:r>
            <a:r>
              <a:rPr lang="en-US" altLang="zh-CN" sz="2400" dirty="0"/>
              <a:t>27</a:t>
            </a:r>
            <a:r>
              <a:rPr lang="zh-CN" altLang="en-US" sz="2400" dirty="0"/>
              <a:t>岁，而周岁才</a:t>
            </a:r>
            <a:r>
              <a:rPr lang="en-US" altLang="zh-CN" sz="2400" dirty="0"/>
              <a:t>25</a:t>
            </a:r>
            <a:r>
              <a:rPr lang="zh-CN" altLang="en-US" sz="2400" dirty="0"/>
              <a:t>岁。</a:t>
            </a:r>
            <a:endParaRPr lang="en-GB" altLang="zh-CN" sz="2400" dirty="0"/>
          </a:p>
          <a:p>
            <a:r>
              <a:rPr lang="zh-CN" altLang="en-US" sz="2400" dirty="0"/>
              <a:t>别被她的外表</a:t>
            </a:r>
            <a:r>
              <a:rPr lang="zh-CN" altLang="en-US" sz="2400" dirty="0">
                <a:highlight>
                  <a:srgbClr val="FFFF00"/>
                </a:highlight>
              </a:rPr>
              <a:t>迷惑</a:t>
            </a:r>
            <a:r>
              <a:rPr lang="zh-CN" altLang="en-US" sz="2400" dirty="0"/>
              <a:t>，她其实已经有</a:t>
            </a:r>
            <a:r>
              <a:rPr lang="en-US" altLang="zh-CN" sz="2400" dirty="0"/>
              <a:t>30</a:t>
            </a:r>
            <a:r>
              <a:rPr lang="zh-CN" altLang="en-US" sz="2400" dirty="0"/>
              <a:t>岁了。</a:t>
            </a:r>
            <a:endParaRPr lang="en-GB" altLang="zh-CN" sz="2400" dirty="0"/>
          </a:p>
          <a:p>
            <a:r>
              <a:rPr lang="zh-CN" altLang="en-US" sz="2400" dirty="0"/>
              <a:t>他说出这样的话，真叫人</a:t>
            </a:r>
            <a:r>
              <a:rPr lang="zh-CN" altLang="en-US" sz="2400" dirty="0">
                <a:highlight>
                  <a:srgbClr val="FFFF00"/>
                </a:highlight>
              </a:rPr>
              <a:t>迷惑不解</a:t>
            </a:r>
            <a:r>
              <a:rPr lang="zh-CN" altLang="en-US" sz="2400" dirty="0"/>
              <a:t>。</a:t>
            </a:r>
            <a:endParaRPr lang="en-GB" altLang="zh-CN" sz="2400" dirty="0"/>
          </a:p>
          <a:p>
            <a:r>
              <a:rPr lang="zh-CN" altLang="en-US" sz="2400" dirty="0"/>
              <a:t>他讲的观点，听起来好像有道理，实际上</a:t>
            </a:r>
            <a:r>
              <a:rPr lang="zh-CN" altLang="en-US" sz="2400" dirty="0">
                <a:highlight>
                  <a:srgbClr val="FFFF00"/>
                </a:highlight>
              </a:rPr>
              <a:t>似是而非</a:t>
            </a:r>
            <a:r>
              <a:rPr lang="zh-CN" altLang="en-US" sz="2400" dirty="0"/>
              <a:t>。</a:t>
            </a:r>
            <a:endParaRPr lang="en-GB" altLang="zh-CN" sz="2400" dirty="0"/>
          </a:p>
          <a:p>
            <a:r>
              <a:rPr lang="zh-CN" altLang="en-GB" sz="2400" dirty="0"/>
              <a:t>很多人认为</a:t>
            </a:r>
            <a:r>
              <a:rPr lang="zh-CN" altLang="en-US" sz="2400" dirty="0"/>
              <a:t>，周</a:t>
            </a:r>
            <a:r>
              <a:rPr lang="zh-CN" altLang="en-US" sz="2400" dirty="0" smtClean="0"/>
              <a:t>岁加一</a:t>
            </a:r>
            <a:r>
              <a:rPr lang="zh-CN" altLang="en-US" sz="2400" dirty="0"/>
              <a:t>岁得出的结果就是虚岁。这是一个</a:t>
            </a:r>
            <a:r>
              <a:rPr lang="zh-CN" altLang="en-US" sz="2400" dirty="0">
                <a:highlight>
                  <a:srgbClr val="FFFF00"/>
                </a:highlight>
              </a:rPr>
              <a:t>似是而非</a:t>
            </a:r>
            <a:r>
              <a:rPr lang="zh-CN" altLang="en-US" sz="2400" dirty="0"/>
              <a:t>的说法。</a:t>
            </a:r>
            <a:endParaRPr lang="en-GB" altLang="zh-CN" sz="2400" dirty="0"/>
          </a:p>
        </p:txBody>
      </p:sp>
    </p:spTree>
    <p:extLst>
      <p:ext uri="{BB962C8B-B14F-4D97-AF65-F5344CB8AC3E}">
        <p14:creationId xmlns:p14="http://schemas.microsoft.com/office/powerpoint/2010/main" val="116027310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9128D5A6-F8A3-784F-B1A0-63A645ADC4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3.</a:t>
            </a:r>
            <a:r>
              <a:rPr lang="zh-CN" altLang="en-US" dirty="0"/>
              <a:t> </a:t>
            </a:r>
            <a:r>
              <a:rPr lang="en-US" altLang="zh-CN" dirty="0"/>
              <a:t>《</a:t>
            </a:r>
            <a:r>
              <a:rPr lang="zh-CN" altLang="en-US" dirty="0"/>
              <a:t>中国人的虚岁</a:t>
            </a:r>
            <a:r>
              <a:rPr lang="en-US" altLang="zh-CN" dirty="0"/>
              <a:t>》-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2BBE37BA-FA3F-1A48-B7EF-5C5ACA9020C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zh-CN" altLang="en-US" sz="2800" dirty="0"/>
              <a:t>       有人说，在全世界，或许只有中国人有两个年龄，一个周岁，一个虚岁。对于“周岁”是怎么回事，可能一般人还能说得清楚。而虚岁怎么“虚”，可是件很容易让人迷惑的事情。很多人认为，周岁加一岁得出的结果就是虚岁。这是一个似是而非的说法。</a:t>
            </a:r>
            <a:endParaRPr lang="en-US" sz="28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="" xmlns:a16="http://schemas.microsoft.com/office/drawing/2014/main" id="{B5668372-5515-5C46-870D-87D8E96D971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89969" y="2160589"/>
            <a:ext cx="5894119" cy="388077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zh-CN" altLang="en-GB" sz="3000" dirty="0"/>
              <a:t>问题</a:t>
            </a:r>
            <a:r>
              <a:rPr lang="zh-CN" altLang="en-US" sz="3000" dirty="0"/>
              <a:t>：</a:t>
            </a:r>
            <a:endParaRPr lang="en-GB" altLang="zh-CN" sz="3000" dirty="0"/>
          </a:p>
          <a:p>
            <a:pPr marL="514350" indent="-514350">
              <a:buFont typeface="+mj-lt"/>
              <a:buAutoNum type="arabicPeriod"/>
            </a:pPr>
            <a:r>
              <a:rPr lang="zh-CN" altLang="en-US" sz="3000" dirty="0"/>
              <a:t>中国人的两个年龄是什么？</a:t>
            </a:r>
            <a:endParaRPr lang="en-US" altLang="zh-CN" sz="3000" dirty="0"/>
          </a:p>
          <a:p>
            <a:pPr marL="514350" indent="-514350">
              <a:buFont typeface="+mj-lt"/>
              <a:buAutoNum type="arabicPeriod"/>
            </a:pPr>
            <a:r>
              <a:rPr lang="zh-CN" altLang="en-US" sz="3000" dirty="0"/>
              <a:t>周岁和虚岁，那个更容易说清楚？</a:t>
            </a:r>
            <a:endParaRPr lang="en-GB" altLang="zh-CN" sz="3000" dirty="0"/>
          </a:p>
          <a:p>
            <a:pPr marL="514350" indent="-514350">
              <a:buFont typeface="+mj-lt"/>
              <a:buAutoNum type="arabicPeriod"/>
            </a:pPr>
            <a:r>
              <a:rPr lang="zh-CN" altLang="en-US" sz="3000" dirty="0"/>
              <a:t>虚岁就是周岁加一岁。这个说法对吗？</a:t>
            </a:r>
            <a:endParaRPr lang="en-GB" altLang="zh-CN" sz="3000" dirty="0"/>
          </a:p>
          <a:p>
            <a:pPr marL="0" indent="0">
              <a:buNone/>
            </a:pPr>
            <a:endParaRPr lang="en-GB" altLang="zh-CN" sz="2600" dirty="0"/>
          </a:p>
          <a:p>
            <a:pPr marL="0" indent="0">
              <a:buNone/>
            </a:pPr>
            <a:endParaRPr lang="en-GB" altLang="zh-CN" sz="2600" dirty="0"/>
          </a:p>
        </p:txBody>
      </p:sp>
    </p:spTree>
    <p:extLst>
      <p:ext uri="{BB962C8B-B14F-4D97-AF65-F5344CB8AC3E}">
        <p14:creationId xmlns:p14="http://schemas.microsoft.com/office/powerpoint/2010/main" val="175957409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B681800D-52E2-3B43-AC8E-CB0B71C082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3.</a:t>
            </a:r>
            <a:r>
              <a:rPr lang="zh-CN" altLang="en-US" dirty="0"/>
              <a:t> </a:t>
            </a:r>
            <a:r>
              <a:rPr lang="en-US" altLang="zh-CN" dirty="0"/>
              <a:t>《</a:t>
            </a:r>
            <a:r>
              <a:rPr lang="zh-CN" altLang="en-US" dirty="0"/>
              <a:t>中国人的虚岁</a:t>
            </a:r>
            <a:r>
              <a:rPr lang="en-US" altLang="zh-CN" dirty="0"/>
              <a:t>》-</a:t>
            </a:r>
            <a:r>
              <a:rPr lang="zh-CN" altLang="en-US" dirty="0"/>
              <a:t> 生词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5AACF893-89B8-8B46-8118-2ADC39519A5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zh-CN" altLang="en-US" sz="2400" dirty="0"/>
              <a:t>其实       </a:t>
            </a:r>
            <a:r>
              <a:rPr lang="en-US" altLang="zh-CN" sz="2200" dirty="0"/>
              <a:t>in</a:t>
            </a:r>
            <a:r>
              <a:rPr lang="zh-CN" altLang="en-US" sz="2200" dirty="0"/>
              <a:t> </a:t>
            </a:r>
            <a:r>
              <a:rPr lang="en-US" altLang="zh-CN" sz="2200" dirty="0"/>
              <a:t>fact</a:t>
            </a:r>
            <a:endParaRPr lang="en-GB" altLang="zh-CN" sz="2200" dirty="0"/>
          </a:p>
          <a:p>
            <a:pPr marL="0" indent="0">
              <a:buNone/>
            </a:pPr>
            <a:r>
              <a:rPr lang="zh-CN" altLang="en-US" sz="2400" dirty="0"/>
              <a:t>概念</a:t>
            </a:r>
            <a:r>
              <a:rPr lang="zh-CN" altLang="en-US" sz="2800" dirty="0"/>
              <a:t> </a:t>
            </a:r>
            <a:r>
              <a:rPr lang="zh-CN" altLang="en-US" sz="2400" dirty="0"/>
              <a:t>      </a:t>
            </a:r>
            <a:r>
              <a:rPr lang="en-US" altLang="zh-CN" sz="2200" dirty="0"/>
              <a:t>concept</a:t>
            </a:r>
          </a:p>
          <a:p>
            <a:pPr marL="0" indent="0">
              <a:buNone/>
            </a:pPr>
            <a:r>
              <a:rPr lang="zh-CN" altLang="en-US" sz="2400" dirty="0"/>
              <a:t>一般 </a:t>
            </a:r>
            <a:r>
              <a:rPr lang="en-GB" altLang="zh-CN" sz="2400" dirty="0"/>
              <a:t>	</a:t>
            </a:r>
            <a:r>
              <a:rPr lang="zh-CN" altLang="en-US" sz="2400" dirty="0"/>
              <a:t>     </a:t>
            </a:r>
            <a:r>
              <a:rPr lang="en-US" altLang="zh-CN" sz="2200" dirty="0"/>
              <a:t>general;</a:t>
            </a:r>
            <a:r>
              <a:rPr lang="zh-CN" altLang="en-US" sz="2200" dirty="0"/>
              <a:t> </a:t>
            </a:r>
            <a:r>
              <a:rPr lang="en-US" altLang="zh-CN" sz="2200" dirty="0"/>
              <a:t>generally</a:t>
            </a:r>
          </a:p>
          <a:p>
            <a:pPr marL="0" indent="0">
              <a:buNone/>
            </a:pPr>
            <a:r>
              <a:rPr lang="zh-CN" altLang="en-US" sz="2400" dirty="0"/>
              <a:t>实际  </a:t>
            </a:r>
            <a:r>
              <a:rPr lang="en-GB" altLang="zh-CN" sz="2400" dirty="0"/>
              <a:t>		</a:t>
            </a:r>
            <a:r>
              <a:rPr lang="en-US" altLang="zh-CN" sz="2200" dirty="0"/>
              <a:t>actual</a:t>
            </a:r>
            <a:endParaRPr lang="en-GB" altLang="zh-CN" sz="2200" dirty="0"/>
          </a:p>
          <a:p>
            <a:pPr marL="0" indent="0">
              <a:buNone/>
            </a:pPr>
            <a:endParaRPr lang="en-GB" altLang="zh-CN" dirty="0"/>
          </a:p>
          <a:p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="" xmlns:a16="http://schemas.microsoft.com/office/drawing/2014/main" id="{B82C6EF7-9FC2-8047-83AD-8E221D9DF5D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89969" y="2160589"/>
            <a:ext cx="6074741" cy="3880773"/>
          </a:xfrm>
        </p:spPr>
        <p:txBody>
          <a:bodyPr/>
          <a:lstStyle/>
          <a:p>
            <a:r>
              <a:rPr lang="zh-CN" altLang="en-US" sz="2400" dirty="0">
                <a:highlight>
                  <a:srgbClr val="FFFF00"/>
                </a:highlight>
              </a:rPr>
              <a:t>概念</a:t>
            </a:r>
            <a:r>
              <a:rPr lang="zh-CN" altLang="en-US" sz="2400" dirty="0"/>
              <a:t>车（</a:t>
            </a:r>
            <a:r>
              <a:rPr lang="en-US" sz="2400" dirty="0"/>
              <a:t>Concept Car）</a:t>
            </a:r>
            <a:r>
              <a:rPr lang="zh-CN" altLang="en-US" sz="2400" dirty="0"/>
              <a:t>可以理解为未来汽车，一种介于设想和现实之间的汽车。</a:t>
            </a:r>
            <a:endParaRPr lang="en-GB" altLang="zh-CN" sz="2400" dirty="0"/>
          </a:p>
          <a:p>
            <a:r>
              <a:rPr lang="zh-CN" altLang="en-US" sz="2400" dirty="0">
                <a:highlight>
                  <a:srgbClr val="FFFF00"/>
                </a:highlight>
              </a:rPr>
              <a:t> 其实</a:t>
            </a:r>
            <a:r>
              <a:rPr lang="zh-CN" altLang="en-US" sz="2400" dirty="0"/>
              <a:t>，</a:t>
            </a:r>
            <a:r>
              <a:rPr lang="zh-CN" altLang="en-GB" sz="2400" dirty="0"/>
              <a:t>很多时候</a:t>
            </a:r>
            <a:r>
              <a:rPr lang="zh-CN" altLang="en-US" sz="2400" dirty="0"/>
              <a:t>，“虚岁”这个</a:t>
            </a:r>
            <a:r>
              <a:rPr lang="zh-CN" altLang="en-US" sz="2400" dirty="0">
                <a:highlight>
                  <a:srgbClr val="FFFF00"/>
                </a:highlight>
              </a:rPr>
              <a:t>概念</a:t>
            </a:r>
            <a:r>
              <a:rPr lang="zh-CN" altLang="en-US" sz="2400" dirty="0"/>
              <a:t>一般只用于男人。</a:t>
            </a:r>
            <a:endParaRPr lang="en-GB" altLang="zh-CN" sz="2400" dirty="0"/>
          </a:p>
          <a:p>
            <a:r>
              <a:rPr lang="zh-CN" altLang="en-US" sz="2400" dirty="0"/>
              <a:t>他看起来有</a:t>
            </a:r>
            <a:r>
              <a:rPr lang="en-US" altLang="zh-CN" sz="2400" dirty="0"/>
              <a:t>50</a:t>
            </a:r>
            <a:r>
              <a:rPr lang="zh-CN" altLang="en-US" sz="2400" dirty="0"/>
              <a:t>岁了，但他的</a:t>
            </a:r>
            <a:r>
              <a:rPr lang="zh-CN" altLang="en-US" sz="2400" dirty="0">
                <a:highlight>
                  <a:srgbClr val="FFFF00"/>
                </a:highlight>
              </a:rPr>
              <a:t>实际</a:t>
            </a:r>
            <a:r>
              <a:rPr lang="zh-CN" altLang="en-US" sz="2400" dirty="0"/>
              <a:t>年龄才</a:t>
            </a:r>
            <a:r>
              <a:rPr lang="en-US" altLang="zh-CN" sz="2400" dirty="0"/>
              <a:t>30</a:t>
            </a:r>
            <a:r>
              <a:rPr lang="zh-CN" altLang="en-US" sz="2400" dirty="0"/>
              <a:t>岁。</a:t>
            </a:r>
            <a:endParaRPr lang="en-GB" altLang="zh-CN" sz="24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212769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60787DCC-0712-3042-9AA5-82BE5E36F5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3.</a:t>
            </a:r>
            <a:r>
              <a:rPr lang="zh-CN" altLang="en-US" dirty="0"/>
              <a:t> </a:t>
            </a:r>
            <a:r>
              <a:rPr lang="en-US" altLang="zh-CN" dirty="0"/>
              <a:t>《</a:t>
            </a:r>
            <a:r>
              <a:rPr lang="zh-CN" altLang="en-US" dirty="0"/>
              <a:t>中国人的虚岁</a:t>
            </a:r>
            <a:r>
              <a:rPr lang="en-US" altLang="zh-CN" dirty="0"/>
              <a:t>》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F80A0DC9-3089-5144-9E8E-55B696E2AD2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sz="2800" dirty="0"/>
              <a:t>       其实，很多时候，“虚岁”这个概念一般只用于男人，也就是“男进女满”，意思是，男人用虚岁计算年龄，女人用实岁计算年龄。而且，在实际的计算中，虚岁也不只是周岁加一岁那么简单。</a:t>
            </a:r>
            <a:endParaRPr lang="en-US" sz="28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="" xmlns:a16="http://schemas.microsoft.com/office/drawing/2014/main" id="{65115BE5-5DC6-6348-8C2D-49CF3108CB6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5521586" cy="3880773"/>
          </a:xfrm>
        </p:spPr>
        <p:txBody>
          <a:bodyPr/>
          <a:lstStyle/>
          <a:p>
            <a:pPr marL="0" indent="0">
              <a:buNone/>
            </a:pPr>
            <a:r>
              <a:rPr lang="zh-CN" altLang="en-GB" sz="2800" dirty="0"/>
              <a:t>问题</a:t>
            </a:r>
            <a:r>
              <a:rPr lang="zh-CN" altLang="en-US" sz="2800" dirty="0"/>
              <a:t>：</a:t>
            </a:r>
            <a:endParaRPr lang="en-GB" altLang="zh-CN" sz="2800" dirty="0"/>
          </a:p>
          <a:p>
            <a:pPr marL="514350" indent="-514350">
              <a:buFont typeface="+mj-lt"/>
              <a:buAutoNum type="arabicPeriod"/>
            </a:pPr>
            <a:r>
              <a:rPr lang="zh-CN" altLang="en-US" sz="2800" dirty="0"/>
              <a:t>一般情况下，女人用什么计算年龄？</a:t>
            </a:r>
            <a:endParaRPr lang="en-GB" altLang="zh-CN" sz="2800" dirty="0"/>
          </a:p>
          <a:p>
            <a:pPr marL="514350" indent="-514350">
              <a:buFont typeface="+mj-lt"/>
              <a:buAutoNum type="arabicPeriod"/>
            </a:pPr>
            <a:r>
              <a:rPr lang="zh-CN" altLang="en-US" sz="2800" dirty="0"/>
              <a:t>实岁是什么意思？</a:t>
            </a:r>
            <a:endParaRPr lang="en-GB" altLang="zh-CN" sz="2800" dirty="0"/>
          </a:p>
          <a:p>
            <a:pPr marL="514350" indent="-514350">
              <a:buFont typeface="+mj-lt"/>
              <a:buAutoNum type="arabicPeriod"/>
            </a:pPr>
            <a:r>
              <a:rPr lang="zh-CN" altLang="en-US" sz="2800" dirty="0" smtClean="0"/>
              <a:t>有人说，虚岁是</a:t>
            </a:r>
            <a:r>
              <a:rPr lang="zh-CN" altLang="en-US" sz="2800" dirty="0"/>
              <a:t>周岁加一岁。这个说法对吗？</a:t>
            </a:r>
            <a:endParaRPr lang="en-GB" altLang="zh-CN" sz="28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524229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EFF629A8-7E62-3C44-B27E-6D46C15B12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3.</a:t>
            </a:r>
            <a:r>
              <a:rPr lang="zh-CN" altLang="en-US" dirty="0"/>
              <a:t> </a:t>
            </a:r>
            <a:r>
              <a:rPr lang="en-US" altLang="zh-CN" dirty="0"/>
              <a:t>《</a:t>
            </a:r>
            <a:r>
              <a:rPr lang="zh-CN" altLang="en-US" dirty="0"/>
              <a:t>中国人的虚岁</a:t>
            </a:r>
            <a:r>
              <a:rPr lang="en-US" altLang="zh-CN" dirty="0"/>
              <a:t>》-</a:t>
            </a:r>
            <a:r>
              <a:rPr lang="zh-CN" altLang="en-US" dirty="0"/>
              <a:t> 生词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84B3D164-0AA7-6A40-A329-E3FCBE16972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25778" y="1433690"/>
            <a:ext cx="4278489" cy="542431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sz="2600" dirty="0"/>
              <a:t>农历</a:t>
            </a:r>
            <a:r>
              <a:rPr lang="en-GB" altLang="zh-CN" sz="2400" dirty="0"/>
              <a:t>		lunar</a:t>
            </a:r>
            <a:r>
              <a:rPr lang="zh-CN" altLang="en-US" sz="2400" dirty="0"/>
              <a:t> </a:t>
            </a:r>
            <a:r>
              <a:rPr lang="en-US" altLang="zh-CN" sz="2400" dirty="0"/>
              <a:t>calendar</a:t>
            </a:r>
            <a:endParaRPr lang="en-GB" altLang="zh-CN" sz="2400" dirty="0"/>
          </a:p>
          <a:p>
            <a:pPr marL="0" indent="0">
              <a:buNone/>
            </a:pPr>
            <a:r>
              <a:rPr lang="zh-CN" altLang="en-US" sz="2600" dirty="0"/>
              <a:t>下旬</a:t>
            </a:r>
            <a:r>
              <a:rPr lang="en-GB" altLang="zh-CN" sz="2400" dirty="0"/>
              <a:t>		</a:t>
            </a:r>
            <a:r>
              <a:rPr lang="en-US" altLang="zh-CN" sz="2400" dirty="0"/>
              <a:t>last</a:t>
            </a:r>
            <a:r>
              <a:rPr lang="zh-CN" altLang="en-US" sz="2400" dirty="0"/>
              <a:t> </a:t>
            </a:r>
            <a:r>
              <a:rPr lang="en-US" altLang="zh-CN" sz="2400" dirty="0"/>
              <a:t>ten</a:t>
            </a:r>
            <a:r>
              <a:rPr lang="zh-CN" altLang="en-US" sz="2400" dirty="0"/>
              <a:t> </a:t>
            </a:r>
            <a:r>
              <a:rPr lang="en-US" altLang="zh-CN" sz="2400" dirty="0"/>
              <a:t>days</a:t>
            </a:r>
            <a:r>
              <a:rPr lang="zh-CN" altLang="en-US" sz="2400" dirty="0"/>
              <a:t> </a:t>
            </a:r>
            <a:r>
              <a:rPr lang="en-US" altLang="zh-CN" sz="2400" dirty="0"/>
              <a:t>of</a:t>
            </a:r>
            <a:r>
              <a:rPr lang="zh-CN" altLang="en-US" sz="2400" dirty="0"/>
              <a:t> </a:t>
            </a:r>
            <a:r>
              <a:rPr lang="en-US" altLang="zh-CN" sz="2400" dirty="0"/>
              <a:t>a</a:t>
            </a:r>
            <a:r>
              <a:rPr lang="zh-CN" altLang="en-US" sz="2400" dirty="0"/>
              <a:t> </a:t>
            </a:r>
            <a:r>
              <a:rPr lang="en-US" altLang="zh-CN" sz="2400" dirty="0"/>
              <a:t>month</a:t>
            </a:r>
          </a:p>
          <a:p>
            <a:pPr marL="0" indent="0">
              <a:buNone/>
            </a:pPr>
            <a:r>
              <a:rPr lang="zh-CN" altLang="en-US" sz="2600" dirty="0"/>
              <a:t>大年初一</a:t>
            </a:r>
            <a:r>
              <a:rPr lang="zh-CN" altLang="en-US" sz="2400" dirty="0"/>
              <a:t>  </a:t>
            </a:r>
            <a:r>
              <a:rPr lang="en-US" altLang="zh-CN" sz="2400" dirty="0"/>
              <a:t>Lunar</a:t>
            </a:r>
            <a:r>
              <a:rPr lang="zh-CN" altLang="en-US" sz="2400" dirty="0"/>
              <a:t> </a:t>
            </a:r>
            <a:r>
              <a:rPr lang="en-US" altLang="zh-CN" sz="2400" dirty="0"/>
              <a:t>New</a:t>
            </a:r>
            <a:r>
              <a:rPr lang="zh-CN" altLang="en-US" sz="2400" dirty="0"/>
              <a:t> </a:t>
            </a:r>
            <a:r>
              <a:rPr lang="en-US" altLang="zh-CN" sz="2400" dirty="0"/>
              <a:t>Year’s</a:t>
            </a:r>
            <a:r>
              <a:rPr lang="zh-CN" altLang="en-US" sz="2400" dirty="0"/>
              <a:t> </a:t>
            </a:r>
            <a:r>
              <a:rPr lang="en-US" altLang="zh-CN" sz="2400" dirty="0"/>
              <a:t>Day</a:t>
            </a:r>
            <a:endParaRPr lang="en-GB" altLang="zh-CN" sz="2400" dirty="0"/>
          </a:p>
          <a:p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="" xmlns:a16="http://schemas.microsoft.com/office/drawing/2014/main" id="{BF9E9F38-B8AA-E642-BAED-BDB935A1D04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775199" y="1433691"/>
            <a:ext cx="7044267" cy="5305776"/>
          </a:xfrm>
        </p:spPr>
        <p:txBody>
          <a:bodyPr>
            <a:normAutofit/>
          </a:bodyPr>
          <a:lstStyle/>
          <a:p>
            <a:r>
              <a:rPr lang="zh-CN" altLang="en-US" sz="2800" dirty="0"/>
              <a:t>他的生日是</a:t>
            </a:r>
            <a:r>
              <a:rPr lang="zh-CN" altLang="en-US" sz="2800" dirty="0">
                <a:highlight>
                  <a:srgbClr val="FFFF00"/>
                </a:highlight>
              </a:rPr>
              <a:t>农历</a:t>
            </a:r>
            <a:r>
              <a:rPr lang="zh-CN" altLang="en-US" sz="2800" dirty="0"/>
              <a:t>的</a:t>
            </a:r>
            <a:r>
              <a:rPr lang="en-US" altLang="zh-CN" sz="2800" dirty="0"/>
              <a:t>12</a:t>
            </a:r>
            <a:r>
              <a:rPr lang="zh-CN" altLang="en-US" sz="2800" dirty="0"/>
              <a:t>月</a:t>
            </a:r>
            <a:r>
              <a:rPr lang="zh-CN" altLang="en-US" sz="2800" dirty="0">
                <a:highlight>
                  <a:srgbClr val="FFFF00"/>
                </a:highlight>
              </a:rPr>
              <a:t>下旬</a:t>
            </a:r>
            <a:r>
              <a:rPr lang="zh-CN" altLang="en-US" sz="2800" dirty="0"/>
              <a:t>。</a:t>
            </a:r>
            <a:endParaRPr lang="en-GB" altLang="zh-CN" sz="2800" dirty="0"/>
          </a:p>
          <a:p>
            <a:r>
              <a:rPr lang="zh-CN" altLang="en-US" sz="2800" dirty="0">
                <a:highlight>
                  <a:srgbClr val="FFFF00"/>
                </a:highlight>
              </a:rPr>
              <a:t>大年初一</a:t>
            </a:r>
            <a:r>
              <a:rPr lang="zh-CN" altLang="en-GB" sz="2800" dirty="0"/>
              <a:t>指的是</a:t>
            </a:r>
            <a:r>
              <a:rPr lang="zh-CN" altLang="en-US" sz="2800" dirty="0"/>
              <a:t>农历的一月一号。</a:t>
            </a:r>
            <a:endParaRPr lang="en-GB" altLang="zh-CN" sz="2800" dirty="0"/>
          </a:p>
        </p:txBody>
      </p:sp>
    </p:spTree>
    <p:extLst>
      <p:ext uri="{BB962C8B-B14F-4D97-AF65-F5344CB8AC3E}">
        <p14:creationId xmlns:p14="http://schemas.microsoft.com/office/powerpoint/2010/main" val="97323978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60787DCC-0712-3042-9AA5-82BE5E36F5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3.</a:t>
            </a:r>
            <a:r>
              <a:rPr lang="zh-CN" altLang="en-US" dirty="0"/>
              <a:t> </a:t>
            </a:r>
            <a:r>
              <a:rPr lang="en-US" altLang="zh-CN" dirty="0"/>
              <a:t>《</a:t>
            </a:r>
            <a:r>
              <a:rPr lang="zh-CN" altLang="en-US" dirty="0"/>
              <a:t>中国人的虚岁</a:t>
            </a:r>
            <a:r>
              <a:rPr lang="en-US" altLang="zh-CN" dirty="0"/>
              <a:t>》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F80A0DC9-3089-5144-9E8E-55B696E2AD2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zh-CN" altLang="en-US" sz="2800" dirty="0"/>
              <a:t>       虚岁的计算方法是这样：一个人一出生就算一岁；如果一个人正好出生在</a:t>
            </a:r>
            <a:r>
              <a:rPr lang="zh-CN" altLang="en-US" sz="2800" dirty="0">
                <a:highlight>
                  <a:srgbClr val="FFFF00"/>
                </a:highlight>
              </a:rPr>
              <a:t>农历年</a:t>
            </a:r>
            <a:r>
              <a:rPr lang="zh-CN" altLang="en-US" sz="2800" dirty="0"/>
              <a:t>最后一天，那么不但一出生就算一岁，而且一到大年初一（农历</a:t>
            </a:r>
            <a:r>
              <a:rPr lang="en-US" altLang="zh-CN" sz="2800" dirty="0"/>
              <a:t>1</a:t>
            </a:r>
            <a:r>
              <a:rPr lang="zh-CN" altLang="en-US" sz="2800" dirty="0"/>
              <a:t>月</a:t>
            </a:r>
            <a:r>
              <a:rPr lang="en-US" altLang="zh-CN" sz="2800" dirty="0"/>
              <a:t>1</a:t>
            </a:r>
            <a:r>
              <a:rPr lang="zh-CN" altLang="en-US" sz="2800" dirty="0"/>
              <a:t>日）就又要加一岁，这样算的话，这个孩子到了满实岁一岁时，他的虚岁就已经是三岁了。</a:t>
            </a:r>
            <a:endParaRPr lang="en-US" sz="28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="" xmlns:a16="http://schemas.microsoft.com/office/drawing/2014/main" id="{65115BE5-5DC6-6348-8C2D-49CF3108CB6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5194208" cy="3880773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zh-CN" altLang="en-GB" sz="3000" dirty="0"/>
              <a:t>问题</a:t>
            </a:r>
            <a:r>
              <a:rPr lang="zh-CN" altLang="en-US" sz="3000" dirty="0"/>
              <a:t>：</a:t>
            </a:r>
            <a:endParaRPr lang="en-GB" altLang="zh-CN" sz="3000" dirty="0"/>
          </a:p>
          <a:p>
            <a:pPr marL="514350" indent="-514350">
              <a:buFont typeface="+mj-lt"/>
              <a:buAutoNum type="arabicPeriod"/>
            </a:pPr>
            <a:r>
              <a:rPr lang="zh-CN" altLang="en-US" sz="3000" dirty="0">
                <a:highlight>
                  <a:srgbClr val="FFFF00"/>
                </a:highlight>
              </a:rPr>
              <a:t>农历年</a:t>
            </a:r>
            <a:r>
              <a:rPr lang="zh-CN" altLang="en-US" sz="3000" dirty="0"/>
              <a:t>是什么时候</a:t>
            </a:r>
            <a:r>
              <a:rPr lang="zh-CN" altLang="en-US" dirty="0"/>
              <a:t>？</a:t>
            </a:r>
            <a:endParaRPr lang="en-GB" altLang="zh-CN" dirty="0"/>
          </a:p>
          <a:p>
            <a:pPr marL="514350" indent="-514350">
              <a:buFont typeface="+mj-lt"/>
              <a:buAutoNum type="arabicPeriod"/>
            </a:pPr>
            <a:r>
              <a:rPr lang="zh-CN" altLang="en-US" sz="3000" dirty="0" smtClean="0"/>
              <a:t>到什</a:t>
            </a:r>
            <a:r>
              <a:rPr lang="zh-CN" altLang="en-US" sz="3000" dirty="0"/>
              <a:t>么时候虚岁需要加一岁</a:t>
            </a:r>
            <a:r>
              <a:rPr lang="zh-CN" altLang="en-US" sz="3000" dirty="0" smtClean="0"/>
              <a:t>？</a:t>
            </a:r>
            <a:endParaRPr lang="en-GB" altLang="zh-CN" sz="3000" dirty="0"/>
          </a:p>
        </p:txBody>
      </p:sp>
    </p:spTree>
    <p:extLst>
      <p:ext uri="{BB962C8B-B14F-4D97-AF65-F5344CB8AC3E}">
        <p14:creationId xmlns:p14="http://schemas.microsoft.com/office/powerpoint/2010/main" val="428028917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AB8D3596-7DE6-D24C-A302-10F35C160A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3.</a:t>
            </a:r>
            <a:r>
              <a:rPr lang="zh-CN" altLang="en-US" dirty="0"/>
              <a:t> </a:t>
            </a:r>
            <a:r>
              <a:rPr lang="en-US" altLang="zh-CN" dirty="0"/>
              <a:t>《</a:t>
            </a:r>
            <a:r>
              <a:rPr lang="zh-CN" altLang="en-US" dirty="0"/>
              <a:t>中国人的虚岁</a:t>
            </a:r>
            <a:r>
              <a:rPr lang="en-US" altLang="zh-CN" dirty="0"/>
              <a:t>》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B1B32A00-E7AA-7143-9643-A2B3DA1A31F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zh-CN" altLang="en-US" sz="2400" dirty="0"/>
              <a:t>时间点  </a:t>
            </a:r>
            <a:r>
              <a:rPr lang="en-GB" altLang="zh-CN" sz="2400" dirty="0"/>
              <a:t>	</a:t>
            </a:r>
            <a:r>
              <a:rPr lang="en-US" altLang="zh-CN" sz="2200" dirty="0"/>
              <a:t>point</a:t>
            </a:r>
            <a:r>
              <a:rPr lang="zh-CN" altLang="en-US" sz="2200" dirty="0"/>
              <a:t> </a:t>
            </a:r>
            <a:r>
              <a:rPr lang="en-US" altLang="zh-CN" sz="2200" dirty="0"/>
              <a:t>in</a:t>
            </a:r>
            <a:r>
              <a:rPr lang="zh-CN" altLang="en-US" sz="2200" dirty="0"/>
              <a:t> </a:t>
            </a:r>
            <a:r>
              <a:rPr lang="en-US" altLang="zh-CN" sz="2200" dirty="0"/>
              <a:t>time;</a:t>
            </a:r>
            <a:r>
              <a:rPr lang="zh-CN" altLang="en-US" sz="2200" dirty="0"/>
              <a:t> </a:t>
            </a:r>
            <a:r>
              <a:rPr lang="en-US" altLang="zh-CN" sz="2200" dirty="0"/>
              <a:t>timing</a:t>
            </a:r>
            <a:endParaRPr lang="en-GB" altLang="zh-CN" sz="2200" dirty="0"/>
          </a:p>
          <a:p>
            <a:pPr marL="0" indent="0">
              <a:buNone/>
            </a:pPr>
            <a:r>
              <a:rPr lang="zh-CN" altLang="en-US" sz="2400" dirty="0"/>
              <a:t>认为 </a:t>
            </a:r>
            <a:r>
              <a:rPr lang="en-GB" altLang="zh-CN" sz="2400" dirty="0"/>
              <a:t>		</a:t>
            </a:r>
            <a:r>
              <a:rPr lang="en-US" altLang="zh-CN" sz="2200" dirty="0"/>
              <a:t>consider;</a:t>
            </a:r>
            <a:r>
              <a:rPr lang="zh-CN" altLang="en-US" sz="2200" dirty="0"/>
              <a:t> </a:t>
            </a:r>
            <a:r>
              <a:rPr lang="en-US" altLang="zh-CN" sz="2200" dirty="0"/>
              <a:t>believe</a:t>
            </a:r>
            <a:endParaRPr lang="en-GB" altLang="zh-CN" sz="2200" dirty="0"/>
          </a:p>
          <a:p>
            <a:pPr marL="0" indent="0">
              <a:buNone/>
            </a:pPr>
            <a:r>
              <a:rPr lang="zh-CN" altLang="en-US" sz="2400" dirty="0"/>
              <a:t>显然</a:t>
            </a:r>
            <a:r>
              <a:rPr lang="en-GB" altLang="zh-CN" sz="2400" dirty="0"/>
              <a:t>		</a:t>
            </a:r>
            <a:r>
              <a:rPr lang="en-US" altLang="zh-CN" sz="2200" dirty="0"/>
              <a:t>obviously</a:t>
            </a:r>
            <a:endParaRPr lang="en-GB" altLang="zh-CN" sz="2200" dirty="0"/>
          </a:p>
          <a:p>
            <a:pPr marL="0" indent="0">
              <a:buNone/>
            </a:pPr>
            <a:r>
              <a:rPr lang="zh-CN" altLang="en-US" sz="2400" dirty="0"/>
              <a:t>道理</a:t>
            </a:r>
            <a:r>
              <a:rPr lang="en-GB" altLang="zh-CN" sz="2400" dirty="0"/>
              <a:t>		</a:t>
            </a:r>
            <a:r>
              <a:rPr lang="en-GB" altLang="zh-CN" sz="2200" dirty="0" smtClean="0"/>
              <a:t>truth</a:t>
            </a:r>
            <a:r>
              <a:rPr lang="en-GB" altLang="zh-CN" sz="2200" dirty="0" smtClean="0">
                <a:solidFill>
                  <a:schemeClr val="tx1"/>
                </a:solidFill>
              </a:rPr>
              <a:t>; </a:t>
            </a:r>
            <a:r>
              <a:rPr lang="en-GB" altLang="zh-CN" sz="2200" dirty="0" err="1" smtClean="0">
                <a:solidFill>
                  <a:schemeClr val="tx1"/>
                </a:solidFill>
              </a:rPr>
              <a:t>prin</a:t>
            </a:r>
            <a:r>
              <a:rPr lang="en-US" altLang="zh-CN" sz="2200" dirty="0" err="1">
                <a:solidFill>
                  <a:schemeClr val="tx1"/>
                </a:solidFill>
              </a:rPr>
              <a:t>ciple</a:t>
            </a:r>
            <a:endParaRPr lang="en-GB" altLang="zh-CN" sz="22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zh-CN" altLang="en-US" sz="2400" dirty="0"/>
              <a:t>寿</a:t>
            </a:r>
            <a:r>
              <a:rPr lang="en-GB" altLang="zh-CN" sz="2800" dirty="0"/>
              <a:t>	</a:t>
            </a:r>
            <a:r>
              <a:rPr lang="en-GB" altLang="zh-CN" sz="2400" dirty="0"/>
              <a:t>		</a:t>
            </a:r>
            <a:r>
              <a:rPr lang="en-GB" altLang="zh-CN" sz="2200" dirty="0" smtClean="0"/>
              <a:t>age; </a:t>
            </a:r>
            <a:r>
              <a:rPr lang="en-US" altLang="zh-CN" sz="2200" dirty="0" smtClean="0">
                <a:solidFill>
                  <a:schemeClr val="tx1"/>
                </a:solidFill>
              </a:rPr>
              <a:t>long life; longevity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="" xmlns:a16="http://schemas.microsoft.com/office/drawing/2014/main" id="{791B81FD-B91D-6342-A72A-6CA30426658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5939274" cy="3880773"/>
          </a:xfrm>
        </p:spPr>
        <p:txBody>
          <a:bodyPr/>
          <a:lstStyle/>
          <a:p>
            <a:r>
              <a:rPr lang="zh-CN" altLang="en-US" sz="2400" dirty="0"/>
              <a:t>在计算虚岁时，春节是一个特别重要的</a:t>
            </a:r>
            <a:r>
              <a:rPr lang="zh-CN" altLang="en-US" sz="2400" dirty="0">
                <a:highlight>
                  <a:srgbClr val="FFFF00"/>
                </a:highlight>
              </a:rPr>
              <a:t>时间点</a:t>
            </a:r>
            <a:r>
              <a:rPr lang="zh-CN" altLang="en-US" sz="2400" dirty="0"/>
              <a:t>。</a:t>
            </a:r>
            <a:endParaRPr lang="en-GB" altLang="zh-CN" sz="2400" dirty="0"/>
          </a:p>
          <a:p>
            <a:r>
              <a:rPr lang="zh-CN" altLang="en-US" sz="2400" dirty="0"/>
              <a:t>那种</a:t>
            </a:r>
            <a:r>
              <a:rPr lang="zh-CN" altLang="en-US" sz="2400" dirty="0">
                <a:highlight>
                  <a:srgbClr val="FFFF00"/>
                </a:highlight>
              </a:rPr>
              <a:t>认为</a:t>
            </a:r>
            <a:r>
              <a:rPr lang="zh-CN" altLang="en-US" sz="2400" dirty="0"/>
              <a:t>虚岁就是周岁加一岁的看法</a:t>
            </a:r>
            <a:r>
              <a:rPr lang="zh-CN" altLang="en-US" sz="2400" dirty="0">
                <a:highlight>
                  <a:srgbClr val="FFFF00"/>
                </a:highlight>
              </a:rPr>
              <a:t>显然</a:t>
            </a:r>
            <a:r>
              <a:rPr lang="zh-CN" altLang="en-US" sz="2400" dirty="0"/>
              <a:t>是不完全正确的。</a:t>
            </a:r>
            <a:endParaRPr lang="en-GB" altLang="zh-CN" sz="2400" dirty="0"/>
          </a:p>
          <a:p>
            <a:r>
              <a:rPr lang="zh-CN" altLang="en-US" sz="2400" dirty="0"/>
              <a:t>如果你</a:t>
            </a:r>
            <a:r>
              <a:rPr lang="zh-CN" altLang="en-US" sz="2400" dirty="0">
                <a:solidFill>
                  <a:srgbClr val="0070C0"/>
                </a:solidFill>
              </a:rPr>
              <a:t>明白</a:t>
            </a:r>
            <a:r>
              <a:rPr lang="zh-CN" altLang="en-US" sz="2400" dirty="0"/>
              <a:t>了这个</a:t>
            </a:r>
            <a:r>
              <a:rPr lang="zh-CN" altLang="en-US" sz="2400" u="sng" dirty="0">
                <a:solidFill>
                  <a:srgbClr val="0070C0"/>
                </a:solidFill>
                <a:highlight>
                  <a:srgbClr val="FFFF00"/>
                </a:highlight>
              </a:rPr>
              <a:t>道理</a:t>
            </a:r>
            <a:r>
              <a:rPr lang="zh-CN" altLang="en-US" sz="2400" dirty="0"/>
              <a:t>，就知道他们为什么那么做了。</a:t>
            </a:r>
            <a:endParaRPr lang="en-GB" altLang="zh-CN" sz="2400" dirty="0"/>
          </a:p>
          <a:p>
            <a:r>
              <a:rPr lang="zh-CN" altLang="en-US" sz="2400" dirty="0"/>
              <a:t>很多老人常常会提前两年过自己的七十大</a:t>
            </a:r>
            <a:r>
              <a:rPr lang="zh-CN" altLang="en-US" sz="2400" dirty="0">
                <a:highlight>
                  <a:srgbClr val="FFFF00"/>
                </a:highlight>
              </a:rPr>
              <a:t>寿</a:t>
            </a:r>
            <a:r>
              <a:rPr lang="zh-CN" altLang="en-US" sz="2400" dirty="0"/>
              <a:t>、八十大</a:t>
            </a:r>
            <a:r>
              <a:rPr lang="zh-CN" altLang="en-US" sz="2400" dirty="0">
                <a:highlight>
                  <a:srgbClr val="FFFF00"/>
                </a:highlight>
              </a:rPr>
              <a:t>寿</a:t>
            </a:r>
            <a:r>
              <a:rPr lang="zh-CN" altLang="en-US" sz="2400" dirty="0"/>
              <a:t>。</a:t>
            </a:r>
            <a:endParaRPr lang="en-GB" altLang="zh-CN" sz="24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329755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60787DCC-0712-3042-9AA5-82BE5E36F5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3.</a:t>
            </a:r>
            <a:r>
              <a:rPr lang="zh-CN" altLang="en-US" dirty="0"/>
              <a:t> </a:t>
            </a:r>
            <a:r>
              <a:rPr lang="en-US" altLang="zh-CN" dirty="0"/>
              <a:t>《</a:t>
            </a:r>
            <a:r>
              <a:rPr lang="zh-CN" altLang="en-US" dirty="0"/>
              <a:t>中国人的虚岁</a:t>
            </a:r>
            <a:r>
              <a:rPr lang="en-US" altLang="zh-CN" dirty="0"/>
              <a:t>》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F80A0DC9-3089-5144-9E8E-55B696E2AD2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zh-CN" altLang="en-US" sz="2800" dirty="0"/>
              <a:t>       因此，在计算虚岁时，春节是个特别重要的时间点，每过一个春节，虚岁就应该加上一岁。如果一个人的生日是农历的</a:t>
            </a:r>
            <a:r>
              <a:rPr lang="en-US" altLang="zh-CN" sz="2800" dirty="0"/>
              <a:t>12</a:t>
            </a:r>
            <a:r>
              <a:rPr lang="zh-CN" altLang="en-US" sz="2800" dirty="0"/>
              <a:t>月下旬，那他还没有满月，虚岁就到两岁了。那种认为虚岁就是周岁加一岁的看法显然是不完全正确的。</a:t>
            </a:r>
            <a:endParaRPr lang="en-US" sz="28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="" xmlns:a16="http://schemas.microsoft.com/office/drawing/2014/main" id="{65115BE5-5DC6-6348-8C2D-49CF3108CB6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6424696" cy="388077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zh-CN" altLang="en-GB" sz="2800" dirty="0"/>
              <a:t>问题</a:t>
            </a:r>
            <a:r>
              <a:rPr lang="zh-CN" altLang="en-US" sz="2800" dirty="0"/>
              <a:t>：</a:t>
            </a:r>
            <a:endParaRPr lang="en-GB" altLang="zh-CN" sz="2800" dirty="0"/>
          </a:p>
          <a:p>
            <a:pPr marL="514350" indent="-514350">
              <a:buFont typeface="+mj-lt"/>
              <a:buAutoNum type="arabicPeriod"/>
            </a:pPr>
            <a:r>
              <a:rPr lang="zh-CN" altLang="en-US" sz="2800" dirty="0"/>
              <a:t>为什么春节是个特别重要的时间点？</a:t>
            </a:r>
            <a:endParaRPr lang="en-GB" altLang="zh-CN" sz="2800" dirty="0"/>
          </a:p>
          <a:p>
            <a:pPr marL="514350" indent="-514350">
              <a:buFont typeface="+mj-lt"/>
              <a:buAutoNum type="arabicPeriod"/>
            </a:pPr>
            <a:r>
              <a:rPr lang="zh-CN" altLang="en-US" sz="2800" dirty="0"/>
              <a:t>为什么生日是农历</a:t>
            </a:r>
            <a:r>
              <a:rPr lang="en-US" altLang="zh-CN" sz="2800" dirty="0"/>
              <a:t>12</a:t>
            </a:r>
            <a:r>
              <a:rPr lang="zh-CN" altLang="en-US" sz="2800" dirty="0"/>
              <a:t>月下旬的人，还没有满月，虚岁就到两岁了？</a:t>
            </a:r>
            <a:endParaRPr lang="en-GB" altLang="zh-CN" sz="2800" dirty="0"/>
          </a:p>
          <a:p>
            <a:pPr marL="514350" indent="-514350">
              <a:buFont typeface="+mj-lt"/>
              <a:buAutoNum type="arabicPeriod"/>
            </a:pPr>
            <a:r>
              <a:rPr lang="zh-CN" altLang="en-US" sz="2800" dirty="0"/>
              <a:t>为什么认为虚岁就是周岁加一岁的看法是不完全正确的？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24712993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60787DCC-0712-3042-9AA5-82BE5E36F5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3.</a:t>
            </a:r>
            <a:r>
              <a:rPr lang="zh-CN" altLang="en-US" dirty="0"/>
              <a:t> </a:t>
            </a:r>
            <a:r>
              <a:rPr lang="en-US" altLang="zh-CN" dirty="0"/>
              <a:t>《</a:t>
            </a:r>
            <a:r>
              <a:rPr lang="zh-CN" altLang="en-US" dirty="0"/>
              <a:t>中国人的虚岁</a:t>
            </a:r>
            <a:r>
              <a:rPr lang="en-US" altLang="zh-CN" dirty="0"/>
              <a:t>》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F80A0DC9-3089-5144-9E8E-55B696E2AD2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sz="2800" dirty="0"/>
              <a:t>       知道了</a:t>
            </a:r>
            <a:r>
              <a:rPr lang="zh-CN" altLang="en-US" sz="2800" dirty="0">
                <a:highlight>
                  <a:srgbClr val="FFFF00"/>
                </a:highlight>
              </a:rPr>
              <a:t>这个道理</a:t>
            </a:r>
            <a:r>
              <a:rPr lang="zh-CN" altLang="en-US" sz="2800" dirty="0"/>
              <a:t>，我们就会理解，为什么很多老人常常会提前两年过自己的七十大寿、八十大寿了。</a:t>
            </a:r>
            <a:endParaRPr lang="en-US" sz="28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="" xmlns:a16="http://schemas.microsoft.com/office/drawing/2014/main" id="{65115BE5-5DC6-6348-8C2D-49CF3108CB6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6266652" cy="388077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sz="2800" dirty="0"/>
              <a:t>问题：</a:t>
            </a:r>
            <a:endParaRPr lang="en-GB" altLang="zh-CN" sz="2800" dirty="0"/>
          </a:p>
          <a:p>
            <a:pPr marL="514350" indent="-514350">
              <a:buFont typeface="+mj-lt"/>
              <a:buAutoNum type="arabicPeriod"/>
            </a:pPr>
            <a:r>
              <a:rPr lang="zh-CN" altLang="en-US" sz="2800" dirty="0">
                <a:highlight>
                  <a:srgbClr val="FFFF00"/>
                </a:highlight>
              </a:rPr>
              <a:t>这个道理</a:t>
            </a:r>
            <a:r>
              <a:rPr lang="zh-CN" altLang="en-US" sz="2800" dirty="0"/>
              <a:t>是什么道理？</a:t>
            </a:r>
            <a:endParaRPr lang="en-GB" altLang="zh-CN" sz="2800" dirty="0"/>
          </a:p>
          <a:p>
            <a:pPr marL="514350" indent="-514350">
              <a:buFont typeface="+mj-lt"/>
              <a:buAutoNum type="arabicPeriod"/>
            </a:pPr>
            <a:r>
              <a:rPr lang="zh-CN" altLang="en-US" sz="2800" dirty="0"/>
              <a:t>你能理解为什么很多老人常常会提前两年过自己的七十大寿、八十大寿吗？</a:t>
            </a:r>
            <a:endParaRPr lang="en-GB" altLang="zh-CN" sz="2800" dirty="0"/>
          </a:p>
          <a:p>
            <a:pPr marL="514350" indent="-514350">
              <a:buFont typeface="+mj-lt"/>
              <a:buAutoNum type="arabicPeriod"/>
            </a:pPr>
            <a:r>
              <a:rPr lang="zh-CN" altLang="en-US" sz="2800" dirty="0"/>
              <a:t>为什么很多老人常常会提前两年过自己的七十大寿、八十大寿？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70852333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3.</a:t>
            </a:r>
            <a:r>
              <a:rPr lang="zh-CN" altLang="en-US" dirty="0"/>
              <a:t> </a:t>
            </a:r>
            <a:r>
              <a:rPr lang="en-US" altLang="zh-CN" dirty="0"/>
              <a:t>《</a:t>
            </a:r>
            <a:r>
              <a:rPr lang="zh-CN" altLang="en-US" dirty="0"/>
              <a:t>中国人的虚岁</a:t>
            </a:r>
            <a:r>
              <a:rPr lang="en-US" altLang="zh-CN" dirty="0"/>
              <a:t>》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 sz="2800" dirty="0"/>
              <a:t>作业：</a:t>
            </a:r>
            <a:endParaRPr lang="en-GB" altLang="zh-CN" sz="2800" dirty="0"/>
          </a:p>
          <a:p>
            <a:endParaRPr lang="en-GB" sz="2400" dirty="0"/>
          </a:p>
          <a:p>
            <a:pPr>
              <a:buAutoNum type="arabicPeriod"/>
            </a:pPr>
            <a:r>
              <a:rPr lang="zh-CN" altLang="en-GB" sz="2400" dirty="0"/>
              <a:t>复习</a:t>
            </a:r>
            <a:r>
              <a:rPr lang="zh-CN" altLang="en-US" sz="2400" dirty="0"/>
              <a:t>学过的课文、生词、语法。</a:t>
            </a:r>
            <a:endParaRPr lang="en-GB" altLang="zh-CN" sz="2400" dirty="0"/>
          </a:p>
          <a:p>
            <a:pPr>
              <a:buAutoNum type="arabicPeriod"/>
            </a:pPr>
            <a:r>
              <a:rPr lang="en-US" altLang="zh-CN" sz="2400" dirty="0"/>
              <a:t>Character</a:t>
            </a:r>
            <a:r>
              <a:rPr lang="zh-CN" altLang="en-US" sz="2400" dirty="0"/>
              <a:t> </a:t>
            </a:r>
            <a:r>
              <a:rPr lang="en-US" altLang="zh-CN" sz="2400" dirty="0"/>
              <a:t>sheets</a:t>
            </a:r>
            <a:endParaRPr lang="en-GB" altLang="zh-CN" sz="2400" dirty="0"/>
          </a:p>
          <a:p>
            <a:pPr>
              <a:buAutoNum type="arabicPeriod"/>
            </a:pPr>
            <a:r>
              <a:rPr lang="zh-CN" altLang="en-US" sz="2400" dirty="0"/>
              <a:t>预习</a:t>
            </a:r>
            <a:r>
              <a:rPr lang="en-US" altLang="zh-CN" sz="2400" dirty="0"/>
              <a:t>《</a:t>
            </a:r>
            <a:r>
              <a:rPr lang="zh-CN" altLang="en-US" sz="2400" dirty="0"/>
              <a:t>“老寿星”与“寿比南山”的来历</a:t>
            </a:r>
            <a:r>
              <a:rPr lang="en-US" altLang="zh-CN" sz="2400" dirty="0"/>
              <a:t>》</a:t>
            </a:r>
            <a:r>
              <a:rPr lang="zh-CN" altLang="en-US" sz="2400" dirty="0"/>
              <a:t>，读课文、查单词，试着做练习题。</a:t>
            </a:r>
            <a:endParaRPr lang="en-GB" altLang="zh-CN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7657143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198</TotalTime>
  <Words>2710</Words>
  <Application>Microsoft Office PowerPoint</Application>
  <PresentationFormat>Widescreen</PresentationFormat>
  <Paragraphs>192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1" baseType="lpstr">
      <vt:lpstr>方正姚体</vt:lpstr>
      <vt:lpstr>华文新魏</vt:lpstr>
      <vt:lpstr>Arial</vt:lpstr>
      <vt:lpstr>Courier New</vt:lpstr>
      <vt:lpstr>Trebuchet MS</vt:lpstr>
      <vt:lpstr>Wingdings</vt:lpstr>
      <vt:lpstr>Wingdings 3</vt:lpstr>
      <vt:lpstr>Facet</vt:lpstr>
      <vt:lpstr>Chinese 6  阅读</vt:lpstr>
      <vt:lpstr>复习-生词</vt:lpstr>
      <vt:lpstr>复习-生词-答案</vt:lpstr>
      <vt:lpstr>复习-语法</vt:lpstr>
      <vt:lpstr>复习-语法</vt:lpstr>
      <vt:lpstr>2. 《四大创业经济》三、汽车经济</vt:lpstr>
      <vt:lpstr>2. 《四大创业经济》三、汽车经济-生词</vt:lpstr>
      <vt:lpstr>2. 《四大创业经济》四、DIY经济</vt:lpstr>
      <vt:lpstr>2. 《四大创业经济》四、DIY经济-生词</vt:lpstr>
      <vt:lpstr>2. 《四大创业经济》</vt:lpstr>
      <vt:lpstr>2. 《四大创业经济》</vt:lpstr>
      <vt:lpstr>3. 《中国人的虚岁》</vt:lpstr>
      <vt:lpstr>3. 《中国人的虚岁》</vt:lpstr>
      <vt:lpstr>3. 《中国人的虚岁》- 生词</vt:lpstr>
      <vt:lpstr>3. 《中国人的虚岁》-</vt:lpstr>
      <vt:lpstr>3. 《中国人的虚岁》- 生词</vt:lpstr>
      <vt:lpstr>3. 《中国人的虚岁》</vt:lpstr>
      <vt:lpstr>3. 《中国人的虚岁》- 生词</vt:lpstr>
      <vt:lpstr>3. 《中国人的虚岁》</vt:lpstr>
      <vt:lpstr>3. 《中国人的虚岁》</vt:lpstr>
      <vt:lpstr>3. 《中国人的虚岁》</vt:lpstr>
      <vt:lpstr>3. 《中国人的虚岁》</vt:lpstr>
      <vt:lpstr>3. 《中国人的虚岁》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Yiying Jiao</dc:creator>
  <cp:lastModifiedBy>Yiying Jiao</cp:lastModifiedBy>
  <cp:revision>45</cp:revision>
  <dcterms:created xsi:type="dcterms:W3CDTF">2018-10-25T16:04:12Z</dcterms:created>
  <dcterms:modified xsi:type="dcterms:W3CDTF">2018-10-29T15:29:32Z</dcterms:modified>
</cp:coreProperties>
</file>