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87"/>
  </p:normalViewPr>
  <p:slideViewPr>
    <p:cSldViewPr snapToGrid="0" snapToObjects="1">
      <p:cViewPr varScale="1">
        <p:scale>
          <a:sx n="104" d="100"/>
          <a:sy n="104" d="100"/>
        </p:scale>
        <p:origin x="65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D381-2D41-4C4C-BAC6-57FF3828D3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783D8EFA-FA23-1A4B-827F-0CC08CF827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DF3C7FDB-3D98-8746-B46A-00121CFF2B64}"/>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F0322C11-E315-3E4B-90D0-2FBA790C1143}"/>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D9C17EAB-687C-E243-A19A-C1F68BFFCC92}"/>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1160720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4E226-C2A0-4E41-B7F7-1E7B363951CF}"/>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354C8A23-AC90-8F41-9E42-5829E508F4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18729E26-4A97-894C-B86B-85DFF38B73DE}"/>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2BBE6DA2-1BB5-4B4B-9790-E7576E3DACE7}"/>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BB24156E-2792-4D45-BE07-5A8B8E5F3D72}"/>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1877327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0DC60-DA70-2E43-BF76-474D5CA47A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CE627189-6FA1-AA46-A3EF-0B47DA4CFB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1F8781-A406-9748-B0FF-125CD5D8C646}"/>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C7FACD9A-6F38-B64B-B8FD-FC299B6E24FB}"/>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3A26B9F9-AF72-9646-87CA-FC1147594CB3}"/>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338745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2835-7009-7242-9702-8ED0AD9E3AA4}"/>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65CB526C-34E2-EB49-B4D4-C343EADDED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A47B2A69-ED0C-0F40-BC95-D57EE4E2CF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036E532B-78D1-064A-9C65-0FFEC6642300}"/>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6" name="Footer Placeholder 5">
            <a:extLst>
              <a:ext uri="{FF2B5EF4-FFF2-40B4-BE49-F238E27FC236}">
                <a16:creationId xmlns:a16="http://schemas.microsoft.com/office/drawing/2014/main" id="{A5761979-9B4E-9246-9304-159E0B413A80}"/>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098D6B2B-974E-C641-8BE1-641ECB741917}"/>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1766546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2116-C9F6-4C44-8C71-DA953B7748FD}"/>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97161778-7857-5A48-AC35-7D5594E4B3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286701-B9A4-CE41-A3CA-AAE39231D1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22BE16BD-5093-2640-823B-71090EFE28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FC4784-441F-8C45-A51F-0244C4FCD4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AC68ADBB-FC17-0C40-98CD-D5FF1134D9CC}"/>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8" name="Footer Placeholder 7">
            <a:extLst>
              <a:ext uri="{FF2B5EF4-FFF2-40B4-BE49-F238E27FC236}">
                <a16:creationId xmlns:a16="http://schemas.microsoft.com/office/drawing/2014/main" id="{F3CA82F1-DEE4-6144-B838-8478BE20FFE7}"/>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0DCDBE11-6CC4-474A-81EB-AAF29D5178F2}"/>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3844837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6BF3-E875-8B4F-892F-367359989AC5}"/>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F33B010D-7EF5-5649-B316-ED1892C54C15}"/>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4" name="Footer Placeholder 3">
            <a:extLst>
              <a:ext uri="{FF2B5EF4-FFF2-40B4-BE49-F238E27FC236}">
                <a16:creationId xmlns:a16="http://schemas.microsoft.com/office/drawing/2014/main" id="{1B19F23C-2A3F-BE44-B0F4-249E864435B4}"/>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32D6E9FD-E1BD-C048-B019-F313366EB195}"/>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2953601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0D5C9C-1296-9242-84E3-1D5B3639D836}"/>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3" name="Footer Placeholder 2">
            <a:extLst>
              <a:ext uri="{FF2B5EF4-FFF2-40B4-BE49-F238E27FC236}">
                <a16:creationId xmlns:a16="http://schemas.microsoft.com/office/drawing/2014/main" id="{9797579E-C1CA-F44B-9428-7AE1E20F800D}"/>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D66EC378-0BAA-154D-9C08-7E77C32EE0BC}"/>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3226788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3AA86-9BEC-9946-BD84-1AA004E514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C6B46E4E-31DA-E64F-B673-DFC7EE72EB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05BEF003-1B8A-5A44-81EE-6A150ACDB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621EE1-12A2-4B4B-B643-D15024644F8D}"/>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6" name="Footer Placeholder 5">
            <a:extLst>
              <a:ext uri="{FF2B5EF4-FFF2-40B4-BE49-F238E27FC236}">
                <a16:creationId xmlns:a16="http://schemas.microsoft.com/office/drawing/2014/main" id="{A859D34C-D0F2-9E4C-9B00-7EF3C4A8BA8C}"/>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B1C56363-A7A5-C84E-AB78-4734B3C78947}"/>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2695957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1D35-1C1B-F342-9BC2-802C0A318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E226047E-CC5C-3048-A6A3-700166DD4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7072454C-4560-DD49-86EF-614BD0BA3D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F00332-7095-FE4D-808D-623A7992D126}"/>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6" name="Footer Placeholder 5">
            <a:extLst>
              <a:ext uri="{FF2B5EF4-FFF2-40B4-BE49-F238E27FC236}">
                <a16:creationId xmlns:a16="http://schemas.microsoft.com/office/drawing/2014/main" id="{02E21803-8B0C-7348-96D3-ADB29B1080D4}"/>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936676C0-4732-FD40-BC1F-C9A7D2D20638}"/>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120177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8EED-9346-DD44-B7F9-992D38E33959}"/>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9E7C9318-DFF9-B34D-B0DE-205E125F5E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B8CB3ACA-7789-7F4A-851D-114B6095BD26}"/>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896ADDBA-A42B-AE47-81B5-EBCD0198AAD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E3C8279D-A2E3-4946-805A-DCA359885378}"/>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4133986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B87964-412C-6D46-822B-43049A7678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484D7997-AD5B-8441-9521-032EE65ADF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CF65106E-1B9A-5A42-BBEA-09A9FE23992C}"/>
              </a:ext>
            </a:extLst>
          </p:cNvPr>
          <p:cNvSpPr>
            <a:spLocks noGrp="1"/>
          </p:cNvSpPr>
          <p:nvPr>
            <p:ph type="dt" sz="half" idx="10"/>
          </p:nvPr>
        </p:nvSpPr>
        <p:spPr/>
        <p:txBody>
          <a:body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EE1A2E01-2C5A-A442-AB14-08C3E6C528AE}"/>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9AB38F01-484B-574F-88AA-07B3E54B12E5}"/>
              </a:ext>
            </a:extLst>
          </p:cNvPr>
          <p:cNvSpPr>
            <a:spLocks noGrp="1"/>
          </p:cNvSpPr>
          <p:nvPr>
            <p:ph type="sldNum" sz="quarter" idx="12"/>
          </p:nvPr>
        </p:nvSpPr>
        <p:spPr/>
        <p:txBody>
          <a:bodyPr/>
          <a:lstStyle/>
          <a:p>
            <a:fld id="{93106FC4-0F75-1B4E-A0D6-7C228C3E122D}" type="slidenum">
              <a:rPr lang="en-RO" smtClean="0"/>
              <a:t>‹#›</a:t>
            </a:fld>
            <a:endParaRPr lang="en-RO"/>
          </a:p>
        </p:txBody>
      </p:sp>
    </p:spTree>
    <p:extLst>
      <p:ext uri="{BB962C8B-B14F-4D97-AF65-F5344CB8AC3E}">
        <p14:creationId xmlns:p14="http://schemas.microsoft.com/office/powerpoint/2010/main" val="252891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543DCF-2C5C-5241-A246-F7934A9F4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11A3860B-A780-F846-87D0-0DB3A9304C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60F797C6-5348-D242-BAF5-004B0F2E6E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3610F0-A954-CE47-A00B-A0DE1B875233}" type="datetimeFigureOut">
              <a:rPr lang="en-RO" smtClean="0"/>
              <a:t>25.02.2022</a:t>
            </a:fld>
            <a:endParaRPr lang="en-RO"/>
          </a:p>
        </p:txBody>
      </p:sp>
      <p:sp>
        <p:nvSpPr>
          <p:cNvPr id="5" name="Footer Placeholder 4">
            <a:extLst>
              <a:ext uri="{FF2B5EF4-FFF2-40B4-BE49-F238E27FC236}">
                <a16:creationId xmlns:a16="http://schemas.microsoft.com/office/drawing/2014/main" id="{AC90356F-9193-2543-995C-7FB8763832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AF7BCE7E-4FAB-7045-84BF-8FF45A5EE1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106FC4-0F75-1B4E-A0D6-7C228C3E122D}" type="slidenum">
              <a:rPr lang="en-RO" smtClean="0"/>
              <a:t>‹#›</a:t>
            </a:fld>
            <a:endParaRPr lang="en-RO"/>
          </a:p>
        </p:txBody>
      </p:sp>
    </p:spTree>
    <p:extLst>
      <p:ext uri="{BB962C8B-B14F-4D97-AF65-F5344CB8AC3E}">
        <p14:creationId xmlns:p14="http://schemas.microsoft.com/office/powerpoint/2010/main" val="2563437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hyperlink" Target="https://www.britannica.com/biography/Steve-Jobs" TargetMode="External"/><Relationship Id="rId3" Type="http://schemas.openxmlformats.org/officeDocument/2006/relationships/hyperlink" Target="https://research-methodology.net/apple-organizational-culture/" TargetMode="External"/><Relationship Id="rId7" Type="http://schemas.openxmlformats.org/officeDocument/2006/relationships/hyperlink" Target="https://www.vox.com/2014/11/17/18076360/apple" TargetMode="External"/><Relationship Id="rId2" Type="http://schemas.openxmlformats.org/officeDocument/2006/relationships/hyperlink" Target="https://www.apple.com/newsroom/2021/07/apple-reports-third-quarter-results/" TargetMode="External"/><Relationship Id="rId1" Type="http://schemas.openxmlformats.org/officeDocument/2006/relationships/slideLayout" Target="../slideLayouts/slideLayout1.xml"/><Relationship Id="rId6" Type="http://schemas.openxmlformats.org/officeDocument/2006/relationships/hyperlink" Target="https://www.apple.com/jobs/pdf/HBR_How_Apple_Is_Organized_For_Innovation-4.pdf" TargetMode="External"/><Relationship Id="rId11" Type="http://schemas.openxmlformats.org/officeDocument/2006/relationships/hyperlink" Target="https://web.microsoftstream.com/video/69904a3b-5c96-4ee1-9f0a-d65f8cf77da7" TargetMode="External"/><Relationship Id="rId5" Type="http://schemas.openxmlformats.org/officeDocument/2006/relationships/hyperlink" Target="https://bstrategyhub.com/swot-analysis-of-apple-apple-swot/" TargetMode="External"/><Relationship Id="rId10" Type="http://schemas.openxmlformats.org/officeDocument/2006/relationships/hyperlink" Target="http://panmore.com/apple-inc-swot-analysis-recommendations" TargetMode="External"/><Relationship Id="rId4" Type="http://schemas.openxmlformats.org/officeDocument/2006/relationships/hyperlink" Target="https://www.britannica.com/biography/Tim-Cook" TargetMode="External"/><Relationship Id="rId9" Type="http://schemas.openxmlformats.org/officeDocument/2006/relationships/hyperlink" Target="http://panmore.com/apple-inc-organizational-culture-features-implic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7"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8"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9"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918849-285D-9A49-8204-2A41304E5A72}"/>
              </a:ext>
            </a:extLst>
          </p:cNvPr>
          <p:cNvSpPr>
            <a:spLocks noGrp="1"/>
          </p:cNvSpPr>
          <p:nvPr>
            <p:ph type="ctrTitle"/>
          </p:nvPr>
        </p:nvSpPr>
        <p:spPr>
          <a:xfrm>
            <a:off x="8842248" y="1481328"/>
            <a:ext cx="2926080" cy="2468880"/>
          </a:xfrm>
        </p:spPr>
        <p:txBody>
          <a:bodyPr>
            <a:normAutofit/>
          </a:bodyPr>
          <a:lstStyle/>
          <a:p>
            <a:pPr algn="l"/>
            <a:r>
              <a:rPr lang="en-RO" sz="4000" dirty="0"/>
              <a:t>Apple- Presentation</a:t>
            </a:r>
            <a:br>
              <a:rPr lang="en-RO" sz="4000" dirty="0"/>
            </a:br>
            <a:endParaRPr lang="en-RO" sz="4000" dirty="0"/>
          </a:p>
        </p:txBody>
      </p:sp>
      <p:sp>
        <p:nvSpPr>
          <p:cNvPr id="3" name="Subtitle 2">
            <a:extLst>
              <a:ext uri="{FF2B5EF4-FFF2-40B4-BE49-F238E27FC236}">
                <a16:creationId xmlns:a16="http://schemas.microsoft.com/office/drawing/2014/main" id="{F52201DB-4DF8-AD43-8509-F6FCBC92DC68}"/>
              </a:ext>
            </a:extLst>
          </p:cNvPr>
          <p:cNvSpPr>
            <a:spLocks noGrp="1"/>
          </p:cNvSpPr>
          <p:nvPr>
            <p:ph type="subTitle" idx="1"/>
          </p:nvPr>
        </p:nvSpPr>
        <p:spPr>
          <a:xfrm>
            <a:off x="8842247" y="4078224"/>
            <a:ext cx="3171525" cy="1730084"/>
          </a:xfrm>
        </p:spPr>
        <p:txBody>
          <a:bodyPr>
            <a:normAutofit/>
          </a:bodyPr>
          <a:lstStyle/>
          <a:p>
            <a:pPr algn="l"/>
            <a:r>
              <a:rPr lang="en-RO" sz="2000" dirty="0"/>
              <a:t>Andreea-Raluca Mocanu	</a:t>
            </a:r>
          </a:p>
          <a:p>
            <a:pPr algn="l"/>
            <a:r>
              <a:rPr lang="en-RO" sz="2000" dirty="0"/>
              <a:t>1919375</a:t>
            </a:r>
          </a:p>
          <a:p>
            <a:pPr algn="l"/>
            <a:r>
              <a:rPr lang="en-RO" sz="2000" dirty="0"/>
              <a:t>Univeristy of Wales Trinity Saint David</a:t>
            </a:r>
          </a:p>
        </p:txBody>
      </p:sp>
      <p:sp>
        <p:nvSpPr>
          <p:cNvPr id="9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Shape 9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8194" name="Picture 2" descr="Get California streamin&amp;#39; with these Apple Event themed wallpapers - 9to5Mac">
            <a:extLst>
              <a:ext uri="{FF2B5EF4-FFF2-40B4-BE49-F238E27FC236}">
                <a16:creationId xmlns:a16="http://schemas.microsoft.com/office/drawing/2014/main" id="{E98F4BEA-887F-0A49-88A3-AE7A00C3D4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60" r="9725"/>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632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AF2890-58EA-3F46-A3EA-89B796E25546}"/>
              </a:ext>
            </a:extLst>
          </p:cNvPr>
          <p:cNvSpPr>
            <a:spLocks noGrp="1"/>
          </p:cNvSpPr>
          <p:nvPr>
            <p:ph type="title"/>
          </p:nvPr>
        </p:nvSpPr>
        <p:spPr>
          <a:xfrm>
            <a:off x="838200" y="609600"/>
            <a:ext cx="3739341" cy="1330839"/>
          </a:xfrm>
        </p:spPr>
        <p:txBody>
          <a:bodyPr vert="horz" lIns="91440" tIns="45720" rIns="91440" bIns="45720" rtlCol="0" anchor="ctr">
            <a:normAutofit/>
          </a:bodyPr>
          <a:lstStyle/>
          <a:p>
            <a:r>
              <a:rPr lang="en-US" sz="4400" kern="1200">
                <a:solidFill>
                  <a:schemeClr val="tx1"/>
                </a:solidFill>
                <a:latin typeface="+mj-lt"/>
                <a:ea typeface="+mj-ea"/>
                <a:cs typeface="+mj-cs"/>
              </a:rPr>
              <a:t>Introduction </a:t>
            </a:r>
          </a:p>
        </p:txBody>
      </p:sp>
      <p:sp>
        <p:nvSpPr>
          <p:cNvPr id="4" name="Text Placeholder 3">
            <a:extLst>
              <a:ext uri="{FF2B5EF4-FFF2-40B4-BE49-F238E27FC236}">
                <a16:creationId xmlns:a16="http://schemas.microsoft.com/office/drawing/2014/main" id="{9E57B847-6F74-7047-90B8-EA253DE59634}"/>
              </a:ext>
            </a:extLst>
          </p:cNvPr>
          <p:cNvSpPr>
            <a:spLocks noGrp="1"/>
          </p:cNvSpPr>
          <p:nvPr>
            <p:ph type="body" sz="half" idx="2"/>
          </p:nvPr>
        </p:nvSpPr>
        <p:spPr>
          <a:xfrm>
            <a:off x="246798" y="1729945"/>
            <a:ext cx="4176921" cy="4757351"/>
          </a:xfrm>
        </p:spPr>
        <p:txBody>
          <a:bodyPr vert="horz" lIns="91440" tIns="45720" rIns="91440" bIns="45720" rtlCol="0">
            <a:normAutofit/>
          </a:bodyPr>
          <a:lstStyle/>
          <a:p>
            <a:pPr indent="-228600">
              <a:buFont typeface="Arial" panose="020B0604020202020204" pitchFamily="34" charset="0"/>
              <a:buChar char="•"/>
            </a:pPr>
            <a:r>
              <a:rPr lang="en-US" sz="1400" dirty="0"/>
              <a:t>In 1976, Apple Inc. Steve Jobs, 16, and Steve Wozniak, 21, began working in a rented garage in Palo Alto, California.</a:t>
            </a:r>
          </a:p>
          <a:p>
            <a:pPr indent="-228600">
              <a:buFont typeface="Arial" panose="020B0604020202020204" pitchFamily="34" charset="0"/>
              <a:buChar char="•"/>
            </a:pPr>
            <a:r>
              <a:rPr lang="en-US" sz="1400" dirty="0"/>
              <a:t>The company went through several stages 1976-1980 the first years where they began to lay the foundations of the company and create future plans.</a:t>
            </a:r>
          </a:p>
          <a:p>
            <a:pPr indent="-228600">
              <a:buFont typeface="Arial" panose="020B0604020202020204" pitchFamily="34" charset="0"/>
              <a:buChar char="•"/>
            </a:pPr>
            <a:r>
              <a:rPr lang="en-US" sz="1400" dirty="0"/>
              <a:t>1981-1985 Lisa and Macintosh where they created the first computer for sale to the public.</a:t>
            </a:r>
          </a:p>
          <a:p>
            <a:pPr indent="-228600">
              <a:buFont typeface="Arial" panose="020B0604020202020204" pitchFamily="34" charset="0"/>
              <a:buChar char="•"/>
            </a:pPr>
            <a:r>
              <a:rPr lang="en-US" sz="1400" dirty="0"/>
              <a:t>1986-1993 Rising and falling where they learned some painful lessons but at the same time managed to come up with new innovations.</a:t>
            </a:r>
          </a:p>
          <a:p>
            <a:pPr indent="-228600">
              <a:buFont typeface="Arial" panose="020B0604020202020204" pitchFamily="34" charset="0"/>
              <a:buChar char="•"/>
            </a:pPr>
            <a:r>
              <a:rPr lang="en-US" sz="1400" dirty="0"/>
              <a:t>1998-2005 return to profitability, where the first bases of the iMac were laid, which exploded on the sales market.</a:t>
            </a:r>
          </a:p>
          <a:p>
            <a:pPr indent="-228600">
              <a:buFont typeface="Arial" panose="020B0604020202020204" pitchFamily="34" charset="0"/>
              <a:buChar char="•"/>
            </a:pPr>
            <a:r>
              <a:rPr lang="en-US" sz="1400" dirty="0"/>
              <a:t>From 2005 to the present, Apple Inc. has shown a profit of $ 91.4 </a:t>
            </a:r>
            <a:r>
              <a:rPr lang="en-US" sz="1400" dirty="0" err="1"/>
              <a:t>bilion</a:t>
            </a:r>
            <a:r>
              <a:rPr lang="en-US" sz="1400" dirty="0"/>
              <a:t>, an increase of 36% annually.</a:t>
            </a:r>
          </a:p>
          <a:p>
            <a:pPr indent="-228600">
              <a:buFont typeface="Arial" panose="020B0604020202020204" pitchFamily="34" charset="0"/>
              <a:buChar char="•"/>
            </a:pPr>
            <a:r>
              <a:rPr lang="en-US" sz="1400" dirty="0"/>
              <a:t>Tim Cook has been in charge of Steve Jobs since 2011 after his death.</a:t>
            </a:r>
          </a:p>
        </p:txBody>
      </p:sp>
      <p:pic>
        <p:nvPicPr>
          <p:cNvPr id="1026" name="Picture 2" descr="What is the history of Apple, Inc.? - Quora">
            <a:extLst>
              <a:ext uri="{FF2B5EF4-FFF2-40B4-BE49-F238E27FC236}">
                <a16:creationId xmlns:a16="http://schemas.microsoft.com/office/drawing/2014/main" id="{49229F5D-2232-324D-A310-06B468C20E7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45457" y="1463531"/>
            <a:ext cx="6155141" cy="3954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5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0D9124-B34A-B848-8C1F-694C857282DF}"/>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a:solidFill>
                  <a:schemeClr val="tx1"/>
                </a:solidFill>
                <a:latin typeface="+mj-lt"/>
                <a:ea typeface="+mj-ea"/>
                <a:cs typeface="+mj-cs"/>
              </a:rPr>
              <a:t>SWOT-</a:t>
            </a:r>
            <a:r>
              <a:rPr lang="en-US" sz="4400" b="1" kern="1200">
                <a:solidFill>
                  <a:schemeClr val="tx1"/>
                </a:solidFill>
                <a:latin typeface="+mj-lt"/>
                <a:ea typeface="+mj-ea"/>
                <a:cs typeface="+mj-cs"/>
              </a:rPr>
              <a:t>Strengths </a:t>
            </a:r>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B480D399-1F8B-A440-A270-CF63D01B97CB}"/>
              </a:ext>
            </a:extLst>
          </p:cNvPr>
          <p:cNvSpPr>
            <a:spLocks noGrp="1"/>
          </p:cNvSpPr>
          <p:nvPr>
            <p:ph type="body" sz="half" idx="2"/>
          </p:nvPr>
        </p:nvSpPr>
        <p:spPr>
          <a:xfrm>
            <a:off x="623367" y="2228361"/>
            <a:ext cx="5411872" cy="4929187"/>
          </a:xfrm>
        </p:spPr>
        <p:txBody>
          <a:bodyPr vert="horz" lIns="91440" tIns="45720" rIns="91440" bIns="45720" rtlCol="0">
            <a:normAutofit/>
          </a:bodyPr>
          <a:lstStyle/>
          <a:p>
            <a:pPr indent="-228600">
              <a:buFont typeface="Arial" panose="020B0604020202020204" pitchFamily="34" charset="0"/>
              <a:buChar char="•"/>
            </a:pPr>
            <a:r>
              <a:rPr lang="en-US" sz="1400" dirty="0"/>
              <a:t>A first strength of Apple is that for the ninth year in a row, the company is ranked No. 1 with the highest brand value of $ 408 </a:t>
            </a:r>
            <a:r>
              <a:rPr lang="en-US" sz="1400" dirty="0" err="1"/>
              <a:t>milion</a:t>
            </a:r>
            <a:r>
              <a:rPr lang="en-US" sz="1400" dirty="0"/>
              <a:t>, followed by Amazon with $ 249 </a:t>
            </a:r>
            <a:r>
              <a:rPr lang="en-US" sz="1400" dirty="0" err="1"/>
              <a:t>milion</a:t>
            </a:r>
            <a:r>
              <a:rPr lang="en-US" sz="1400" dirty="0"/>
              <a:t> and Microsoft with $ 210 </a:t>
            </a:r>
            <a:r>
              <a:rPr lang="en-US" sz="1400" dirty="0" err="1"/>
              <a:t>milion</a:t>
            </a:r>
            <a:r>
              <a:rPr lang="en-US" sz="1400" dirty="0"/>
              <a:t>.</a:t>
            </a:r>
          </a:p>
          <a:p>
            <a:pPr indent="-228600">
              <a:buFont typeface="Arial" panose="020B0604020202020204" pitchFamily="34" charset="0"/>
              <a:buChar char="•"/>
            </a:pPr>
            <a:r>
              <a:rPr lang="en-US" sz="1400" dirty="0"/>
              <a:t>Another strong point is that the company shows some very high quality products, very advanced and with a high value of intelligent technology.</a:t>
            </a:r>
          </a:p>
          <a:p>
            <a:pPr indent="-228600">
              <a:buFont typeface="Arial" panose="020B0604020202020204" pitchFamily="34" charset="0"/>
              <a:buChar char="•"/>
            </a:pPr>
            <a:r>
              <a:rPr lang="en-US" sz="1400" dirty="0"/>
              <a:t>These products iPhone, iPad </a:t>
            </a:r>
            <a:r>
              <a:rPr lang="en-US" sz="1400" dirty="0" err="1"/>
              <a:t>AirPods</a:t>
            </a:r>
            <a:r>
              <a:rPr lang="en-US" sz="1400" dirty="0"/>
              <a:t> have top technology but at the same time the company also offers iMacs which are offered to many other companies to continue their business with the best products and in a very simple way.</a:t>
            </a:r>
          </a:p>
          <a:p>
            <a:pPr indent="-228600">
              <a:buFont typeface="Arial" panose="020B0604020202020204" pitchFamily="34" charset="0"/>
              <a:buChar char="•"/>
            </a:pPr>
            <a:r>
              <a:rPr lang="en-US" sz="1400" dirty="0"/>
              <a:t>Apple also owns a robot called Liam that recycles all the iPhones offered back through the </a:t>
            </a:r>
            <a:r>
              <a:rPr lang="en-US" sz="1400" dirty="0" err="1"/>
              <a:t>BuyBack</a:t>
            </a:r>
            <a:r>
              <a:rPr lang="en-US" sz="1400" dirty="0"/>
              <a:t> program.</a:t>
            </a:r>
            <a:br>
              <a:rPr lang="en-US" sz="1400" dirty="0"/>
            </a:br>
            <a:r>
              <a:rPr lang="en-US" sz="1400" dirty="0"/>
              <a:t>At the same time, the second most profitable thing in Apple after the iPhone is Apple's portfolio of services led by iOS, but also many others such as iCloud services, AppleCare, payment services and many more.</a:t>
            </a:r>
            <a:br>
              <a:rPr lang="en-US" sz="1400" dirty="0"/>
            </a:br>
            <a:endParaRPr lang="en-US" sz="1400" dirty="0"/>
          </a:p>
        </p:txBody>
      </p:sp>
      <p:pic>
        <p:nvPicPr>
          <p:cNvPr id="2050" name="Picture 2" descr="Apple SWOT Analysis 2022: A Detailed Report! | SWOT Hub">
            <a:extLst>
              <a:ext uri="{FF2B5EF4-FFF2-40B4-BE49-F238E27FC236}">
                <a16:creationId xmlns:a16="http://schemas.microsoft.com/office/drawing/2014/main" id="{4D18F5A9-F4AB-954F-914C-3C36AEF468D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19367" y="2793918"/>
            <a:ext cx="4788505" cy="253790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10254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0761BA-9850-4445-A00D-14F85FF64531}"/>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dirty="0">
                <a:solidFill>
                  <a:schemeClr val="tx1"/>
                </a:solidFill>
                <a:latin typeface="+mj-lt"/>
                <a:ea typeface="+mj-ea"/>
                <a:cs typeface="+mj-cs"/>
              </a:rPr>
              <a:t>SWOT-</a:t>
            </a:r>
            <a:r>
              <a:rPr lang="en-US" sz="4400" b="1" kern="1200" dirty="0">
                <a:solidFill>
                  <a:schemeClr val="tx1"/>
                </a:solidFill>
                <a:latin typeface="+mj-lt"/>
                <a:ea typeface="+mj-ea"/>
                <a:cs typeface="+mj-cs"/>
              </a:rPr>
              <a:t>Weaknesses</a:t>
            </a:r>
            <a:br>
              <a:rPr lang="en-US" sz="4400" b="1" kern="1200" dirty="0">
                <a:solidFill>
                  <a:schemeClr val="tx1"/>
                </a:solidFill>
                <a:latin typeface="+mj-lt"/>
                <a:ea typeface="+mj-ea"/>
                <a:cs typeface="+mj-cs"/>
              </a:rPr>
            </a:br>
            <a:endParaRPr lang="en-US" sz="44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790E2EB8-A2CB-FD4E-B078-88C1CA139CD6}"/>
              </a:ext>
            </a:extLst>
          </p:cNvPr>
          <p:cNvSpPr>
            <a:spLocks noGrp="1"/>
          </p:cNvSpPr>
          <p:nvPr>
            <p:ph type="body" sz="half" idx="2"/>
          </p:nvPr>
        </p:nvSpPr>
        <p:spPr>
          <a:xfrm>
            <a:off x="425824" y="2200274"/>
            <a:ext cx="5832102" cy="4371975"/>
          </a:xfrm>
        </p:spPr>
        <p:txBody>
          <a:bodyPr vert="horz" lIns="91440" tIns="45720" rIns="91440" bIns="45720" rtlCol="0">
            <a:normAutofit/>
          </a:bodyPr>
          <a:lstStyle/>
          <a:p>
            <a:pPr indent="-228600">
              <a:buFont typeface="Arial" panose="020B0604020202020204" pitchFamily="34" charset="0"/>
              <a:buChar char="•"/>
            </a:pPr>
            <a:r>
              <a:rPr lang="en-US" sz="1400" dirty="0"/>
              <a:t>A first disadvantage or weakness is the fact that Apple products can easily see you produced by Lux due to the high prices.</a:t>
            </a:r>
          </a:p>
          <a:p>
            <a:pPr indent="-228600">
              <a:buFont typeface="Arial" panose="020B0604020202020204" pitchFamily="34" charset="0"/>
              <a:buChar char="•"/>
            </a:pPr>
            <a:r>
              <a:rPr lang="en-US" sz="1400" dirty="0"/>
              <a:t>Apple also has a fairly significant limitation on advertising due to their success, and they do not feel the need to spend excessively on advertising such as </a:t>
            </a:r>
            <a:r>
              <a:rPr lang="en-US" sz="1400" dirty="0" err="1"/>
              <a:t>CocaCola</a:t>
            </a:r>
            <a:r>
              <a:rPr lang="en-US" sz="1400" dirty="0"/>
              <a:t>, Pepsi, etc.</a:t>
            </a:r>
          </a:p>
          <a:p>
            <a:pPr indent="-228600">
              <a:buFont typeface="Arial" panose="020B0604020202020204" pitchFamily="34" charset="0"/>
              <a:buChar char="•"/>
            </a:pPr>
            <a:r>
              <a:rPr lang="en-US" sz="1400" dirty="0"/>
              <a:t>Although the competition in terms of computers or phones is not great, Apple invests a lot in gaming or streaming services, where in this case, the competition is very high and there are considerable problems related to other competitions such as Netflix, Disney, </a:t>
            </a:r>
            <a:r>
              <a:rPr lang="en-US" sz="1400" dirty="0" err="1"/>
              <a:t>Paypal</a:t>
            </a:r>
            <a:r>
              <a:rPr lang="en-US" sz="1400" dirty="0"/>
              <a:t>, and so on.</a:t>
            </a:r>
          </a:p>
          <a:p>
            <a:pPr indent="-228600">
              <a:buFont typeface="Arial" panose="020B0604020202020204" pitchFamily="34" charset="0"/>
              <a:buChar char="•"/>
            </a:pPr>
            <a:br>
              <a:rPr lang="en-US" sz="1400" dirty="0"/>
            </a:br>
            <a:r>
              <a:rPr lang="en-US" sz="1400" dirty="0"/>
              <a:t>Another major weakness is that Apple has its own software, that is iOS, and for a customer who buys a great product, it is a great possibility to limit software or incompatible technologies. They have to buy exclusive applications in order to continue the activity they want to do.</a:t>
            </a:r>
          </a:p>
          <a:p>
            <a:pPr indent="-228600">
              <a:buFont typeface="Arial" panose="020B0604020202020204" pitchFamily="34" charset="0"/>
              <a:buChar char="•"/>
            </a:pPr>
            <a:r>
              <a:rPr lang="en-US" sz="1400" dirty="0"/>
              <a:t>Apple has been sued where they lost the lawsuit because some customers said they had products that were intentionally made to break down faster to force them to buy new products.</a:t>
            </a:r>
            <a:br>
              <a:rPr lang="en-US" sz="1100" dirty="0"/>
            </a:br>
            <a:endParaRPr lang="en-US" sz="1100" dirty="0"/>
          </a:p>
        </p:txBody>
      </p:sp>
      <p:pic>
        <p:nvPicPr>
          <p:cNvPr id="3074" name="Picture 2" descr="weaknesses of apple">
            <a:extLst>
              <a:ext uri="{FF2B5EF4-FFF2-40B4-BE49-F238E27FC236}">
                <a16:creationId xmlns:a16="http://schemas.microsoft.com/office/drawing/2014/main" id="{66DE9A33-C859-544D-9742-279F145E9A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19367" y="2793918"/>
            <a:ext cx="4788505" cy="253790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36502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51356F-A454-3441-B550-93E33C5BABA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dirty="0">
                <a:solidFill>
                  <a:schemeClr val="tx1"/>
                </a:solidFill>
                <a:latin typeface="+mj-lt"/>
                <a:ea typeface="+mj-ea"/>
                <a:cs typeface="+mj-cs"/>
              </a:rPr>
              <a:t>SWOT-</a:t>
            </a:r>
            <a:r>
              <a:rPr lang="en-US" sz="4400" b="1" kern="1200" dirty="0">
                <a:solidFill>
                  <a:schemeClr val="tx1"/>
                </a:solidFill>
                <a:latin typeface="+mj-lt"/>
                <a:ea typeface="+mj-ea"/>
                <a:cs typeface="+mj-cs"/>
              </a:rPr>
              <a:t>Opportunities</a:t>
            </a:r>
            <a:br>
              <a:rPr lang="en-US" sz="4400" b="1" kern="1200" dirty="0">
                <a:solidFill>
                  <a:schemeClr val="tx1"/>
                </a:solidFill>
                <a:latin typeface="+mj-lt"/>
                <a:ea typeface="+mj-ea"/>
                <a:cs typeface="+mj-cs"/>
              </a:rPr>
            </a:br>
            <a:endParaRPr lang="en-US" sz="44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B1F75513-1DB7-1A45-9C29-728EFC762F76}"/>
              </a:ext>
            </a:extLst>
          </p:cNvPr>
          <p:cNvSpPr>
            <a:spLocks noGrp="1"/>
          </p:cNvSpPr>
          <p:nvPr>
            <p:ph type="body" sz="half" idx="2"/>
          </p:nvPr>
        </p:nvSpPr>
        <p:spPr>
          <a:xfrm>
            <a:off x="425824" y="2061836"/>
            <a:ext cx="6146426" cy="4653289"/>
          </a:xfrm>
        </p:spPr>
        <p:txBody>
          <a:bodyPr vert="horz" lIns="91440" tIns="45720" rIns="91440" bIns="45720" rtlCol="0">
            <a:normAutofit/>
          </a:bodyPr>
          <a:lstStyle/>
          <a:p>
            <a:pPr indent="-228600">
              <a:buFont typeface="Arial" panose="020B0604020202020204" pitchFamily="34" charset="0"/>
              <a:buChar char="•"/>
            </a:pPr>
            <a:r>
              <a:rPr lang="en-US" sz="1200" dirty="0"/>
              <a:t>The opportunities for such a well-developed company are very high, many of them are based on the fact that Apple has a high-performance technology, much of which is already implemented in their products.</a:t>
            </a:r>
          </a:p>
          <a:p>
            <a:pPr indent="-228600">
              <a:buFont typeface="Arial" panose="020B0604020202020204" pitchFamily="34" charset="0"/>
              <a:buChar char="•"/>
            </a:pPr>
            <a:r>
              <a:rPr lang="en-US" sz="1200" dirty="0"/>
              <a:t>At the same time, the company invests a lot in the development team, which comes up with a new idea every year, which is implemented and shows the power of development.</a:t>
            </a:r>
          </a:p>
          <a:p>
            <a:pPr indent="-228600">
              <a:buFont typeface="Arial" panose="020B0604020202020204" pitchFamily="34" charset="0"/>
              <a:buChar char="•"/>
            </a:pPr>
            <a:r>
              <a:rPr lang="en-US" sz="1200" dirty="0"/>
              <a:t>The company has the opportunity to access a very large distribution market, which comes bundled with advertisements and digital promotions.</a:t>
            </a:r>
          </a:p>
          <a:p>
            <a:pPr indent="-228600">
              <a:buFont typeface="Arial" panose="020B0604020202020204" pitchFamily="34" charset="0"/>
              <a:buChar char="•"/>
            </a:pPr>
            <a:r>
              <a:rPr lang="en-US" sz="1200" dirty="0"/>
              <a:t>The technology market today is very large, and it is growing year by year, thus offering this company a very wide market of products, in which the company has already started working on products such as smart glasses and they are also developing. a project for a car, in addition to </a:t>
            </a:r>
            <a:r>
              <a:rPr lang="en-US" sz="1200" dirty="0" err="1"/>
              <a:t>AirPods</a:t>
            </a:r>
            <a:r>
              <a:rPr lang="en-US" sz="1200" dirty="0"/>
              <a:t> and Apple Watch products.</a:t>
            </a:r>
          </a:p>
          <a:p>
            <a:pPr indent="-228600">
              <a:buFont typeface="Arial" panose="020B0604020202020204" pitchFamily="34" charset="0"/>
              <a:buChar char="•"/>
            </a:pPr>
            <a:r>
              <a:rPr lang="en-US" sz="1200" dirty="0"/>
              <a:t>Apple is working with Kia Motors today to benefit from their support and experience in building a car, where Apple has no knowledge, but they will come with all their highly developed experience to create a technology that can make these cars work. drive alone.</a:t>
            </a:r>
          </a:p>
          <a:p>
            <a:pPr indent="-228600">
              <a:buFont typeface="Arial" panose="020B0604020202020204" pitchFamily="34" charset="0"/>
              <a:buChar char="•"/>
            </a:pPr>
            <a:r>
              <a:rPr lang="en-US" sz="1200" dirty="0"/>
              <a:t>Kia motors has announced that they will start production of the car by the beginning of 2024.</a:t>
            </a:r>
            <a:br>
              <a:rPr lang="en-US" sz="1200" dirty="0"/>
            </a:br>
            <a:r>
              <a:rPr lang="en-US" sz="1200" dirty="0"/>
              <a:t>At the same time, the company relies heavily on the expansion of AI artificial technology, buying a French startup today, through which I can make this achievable.</a:t>
            </a:r>
          </a:p>
          <a:p>
            <a:pPr indent="-228600">
              <a:buFont typeface="Arial" panose="020B0604020202020204" pitchFamily="34" charset="0"/>
              <a:buChar char="•"/>
            </a:pPr>
            <a:r>
              <a:rPr lang="en-US" sz="1200" dirty="0"/>
              <a:t>With this AI technology, Apple wants to improve its power in terms of photos, in order to implement them in all kinds of online promotion applications.</a:t>
            </a:r>
            <a:br>
              <a:rPr lang="en-US" sz="1000" dirty="0"/>
            </a:br>
            <a:br>
              <a:rPr lang="en-US" sz="1000" dirty="0"/>
            </a:br>
            <a:endParaRPr lang="en-US" sz="1000" dirty="0"/>
          </a:p>
        </p:txBody>
      </p:sp>
      <p:pic>
        <p:nvPicPr>
          <p:cNvPr id="4098" name="Picture 2" descr="opportunities for apple">
            <a:extLst>
              <a:ext uri="{FF2B5EF4-FFF2-40B4-BE49-F238E27FC236}">
                <a16:creationId xmlns:a16="http://schemas.microsoft.com/office/drawing/2014/main" id="{165532AD-9BFB-0141-964A-39F127874E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19367" y="2793918"/>
            <a:ext cx="4788505" cy="253790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9149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565F7C-240D-A344-AAD1-5AF4EE7B26B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400" kern="1200" dirty="0">
                <a:solidFill>
                  <a:schemeClr val="tx1"/>
                </a:solidFill>
                <a:latin typeface="+mj-lt"/>
                <a:ea typeface="+mj-ea"/>
                <a:cs typeface="+mj-cs"/>
              </a:rPr>
              <a:t>SWOT-</a:t>
            </a:r>
            <a:r>
              <a:rPr lang="en-US" sz="4400" b="1" kern="1200" dirty="0">
                <a:solidFill>
                  <a:schemeClr val="tx1"/>
                </a:solidFill>
                <a:latin typeface="+mj-lt"/>
                <a:ea typeface="+mj-ea"/>
                <a:cs typeface="+mj-cs"/>
              </a:rPr>
              <a:t>Threats </a:t>
            </a:r>
            <a:endParaRPr lang="en-US" sz="44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A34A492E-83B7-1F48-BBBF-EC9F7228207E}"/>
              </a:ext>
            </a:extLst>
          </p:cNvPr>
          <p:cNvSpPr>
            <a:spLocks noGrp="1"/>
          </p:cNvSpPr>
          <p:nvPr>
            <p:ph type="body" sz="half" idx="2"/>
          </p:nvPr>
        </p:nvSpPr>
        <p:spPr>
          <a:xfrm>
            <a:off x="285749" y="2063833"/>
            <a:ext cx="6329363" cy="4679867"/>
          </a:xfrm>
        </p:spPr>
        <p:txBody>
          <a:bodyPr vert="horz" lIns="91440" tIns="45720" rIns="91440" bIns="45720" rtlCol="0">
            <a:normAutofit/>
          </a:bodyPr>
          <a:lstStyle/>
          <a:p>
            <a:pPr indent="-228600">
              <a:buFont typeface="Arial" panose="020B0604020202020204" pitchFamily="34" charset="0"/>
              <a:buChar char="•"/>
            </a:pPr>
            <a:r>
              <a:rPr lang="en-US" sz="1400" dirty="0"/>
              <a:t>Like any other company, no matter how strong it is or how successful it is, Apple has some major threats.</a:t>
            </a:r>
          </a:p>
          <a:p>
            <a:pPr indent="-228600">
              <a:buFont typeface="Arial" panose="020B0604020202020204" pitchFamily="34" charset="0"/>
              <a:buChar char="•"/>
            </a:pPr>
            <a:r>
              <a:rPr lang="en-US" sz="1400" dirty="0"/>
              <a:t>The first threat is the Covid-19 pandemic, which is a big threat to Apple because they depend so much on the workforce they have in China.</a:t>
            </a:r>
          </a:p>
          <a:p>
            <a:pPr indent="-228600">
              <a:buFont typeface="Arial" panose="020B0604020202020204" pitchFamily="34" charset="0"/>
              <a:buChar char="•"/>
            </a:pPr>
            <a:r>
              <a:rPr lang="en-US" sz="1400" dirty="0"/>
              <a:t>Unlike other companies such as Amazon, where the Covid-19 pandemic brought a considerable profit to the company because people needed these courier services even more, for Apple it was a disadvantage because the population no longer had part of the same income to be able to buy their new phones.</a:t>
            </a:r>
          </a:p>
          <a:p>
            <a:pPr indent="-228600">
              <a:buFont typeface="Arial" panose="020B0604020202020204" pitchFamily="34" charset="0"/>
              <a:buChar char="•"/>
            </a:pPr>
            <a:r>
              <a:rPr lang="en-US" sz="1400" dirty="0"/>
              <a:t>The company has big problems today due to the fact that they invented these </a:t>
            </a:r>
            <a:r>
              <a:rPr lang="en-US" sz="1400" dirty="0" err="1"/>
              <a:t>AirTags</a:t>
            </a:r>
            <a:r>
              <a:rPr lang="en-US" sz="1400" dirty="0"/>
              <a:t> which aim to find a product that the customer has lost or to track down an important product in case of theft. The problem today is that some people use these </a:t>
            </a:r>
            <a:r>
              <a:rPr lang="en-US" sz="1400" dirty="0" err="1"/>
              <a:t>AirTags</a:t>
            </a:r>
            <a:r>
              <a:rPr lang="en-US" sz="1400" dirty="0"/>
              <a:t> for bad purposes, those are fixed to track a certain person, object or car, to do something bad.</a:t>
            </a:r>
          </a:p>
          <a:p>
            <a:pPr indent="-228600">
              <a:buFont typeface="Arial" panose="020B0604020202020204" pitchFamily="34" charset="0"/>
              <a:buChar char="•"/>
            </a:pPr>
            <a:r>
              <a:rPr lang="en-US" sz="1400" dirty="0"/>
              <a:t>Apple is struggling to find solutions against these people, but they haven't come up with anything concrete yet.</a:t>
            </a:r>
          </a:p>
          <a:p>
            <a:pPr indent="-228600">
              <a:buFont typeface="Arial" panose="020B0604020202020204" pitchFamily="34" charset="0"/>
              <a:buChar char="•"/>
            </a:pPr>
            <a:r>
              <a:rPr lang="en-US" sz="1400" dirty="0"/>
              <a:t>Apple receives some negative reviews due to the fact that there are illegal companies that repurpose apple products 1: 1 but with lower quality reference to technology, thus making customers believe that those products are made by Apple itself and they result in being disappointed by their products.</a:t>
            </a:r>
            <a:br>
              <a:rPr lang="en-US" sz="1400" dirty="0"/>
            </a:br>
            <a:br>
              <a:rPr lang="en-US" sz="1100" dirty="0"/>
            </a:br>
            <a:endParaRPr lang="en-US" sz="1100" dirty="0"/>
          </a:p>
        </p:txBody>
      </p:sp>
      <p:pic>
        <p:nvPicPr>
          <p:cNvPr id="5122" name="Picture 2" descr="threats for apple">
            <a:extLst>
              <a:ext uri="{FF2B5EF4-FFF2-40B4-BE49-F238E27FC236}">
                <a16:creationId xmlns:a16="http://schemas.microsoft.com/office/drawing/2014/main" id="{BF384C94-B115-6845-A4E1-4E79B6F57C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19367" y="2793918"/>
            <a:ext cx="4788505" cy="253790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1219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F83A5-65D2-434E-8795-011E14D28A17}"/>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b="1" dirty="0"/>
              <a:t>Culture</a:t>
            </a:r>
            <a:br>
              <a:rPr lang="en-US" sz="4400" b="1" dirty="0"/>
            </a:br>
            <a:endParaRPr lang="en-US" sz="4400" dirty="0"/>
          </a:p>
        </p:txBody>
      </p:sp>
      <p:sp>
        <p:nvSpPr>
          <p:cNvPr id="4" name="Text Placeholder 3">
            <a:extLst>
              <a:ext uri="{FF2B5EF4-FFF2-40B4-BE49-F238E27FC236}">
                <a16:creationId xmlns:a16="http://schemas.microsoft.com/office/drawing/2014/main" id="{DE9B97D8-B0B0-DA4F-8C0E-8A21CBD648B0}"/>
              </a:ext>
            </a:extLst>
          </p:cNvPr>
          <p:cNvSpPr>
            <a:spLocks noGrp="1"/>
          </p:cNvSpPr>
          <p:nvPr>
            <p:ph type="body" sz="half" idx="2"/>
          </p:nvPr>
        </p:nvSpPr>
        <p:spPr>
          <a:xfrm>
            <a:off x="206506" y="1457325"/>
            <a:ext cx="5756280" cy="5035550"/>
          </a:xfrm>
        </p:spPr>
        <p:txBody>
          <a:bodyPr vert="horz" lIns="91440" tIns="45720" rIns="91440" bIns="45720" rtlCol="0">
            <a:normAutofit lnSpcReduction="10000"/>
          </a:bodyPr>
          <a:lstStyle/>
          <a:p>
            <a:pPr indent="-228600">
              <a:buFont typeface="Arial" panose="020B0604020202020204" pitchFamily="34" charset="0"/>
              <a:buChar char="•"/>
            </a:pPr>
            <a:r>
              <a:rPr lang="en-US" sz="1400" dirty="0"/>
              <a:t>Apple's culture is already well-defined, coming from a country that depends on a continent that already has a strong background for successful businesses, which are some of the largest in the world.</a:t>
            </a:r>
          </a:p>
          <a:p>
            <a:pPr indent="-228600">
              <a:buFont typeface="Arial" panose="020B0604020202020204" pitchFamily="34" charset="0"/>
              <a:buChar char="•"/>
            </a:pPr>
            <a:r>
              <a:rPr lang="en-US" sz="1400" dirty="0"/>
              <a:t>Apple shows that it is a top company, with an excellent workforce, of which only top employees are part.</a:t>
            </a:r>
          </a:p>
          <a:p>
            <a:pPr indent="-228600">
              <a:buFont typeface="Arial" panose="020B0604020202020204" pitchFamily="34" charset="0"/>
              <a:buChar char="•"/>
            </a:pPr>
            <a:r>
              <a:rPr lang="en-US" sz="1400" dirty="0"/>
              <a:t>A second point of the Apple culture is that they are creative and innovative and in addition to the fact that the company invests heavily in their creativity, both in time and financial resources, they manage to come every year with new innovations and products and innovative ideas.</a:t>
            </a:r>
          </a:p>
          <a:p>
            <a:pPr indent="-228600">
              <a:buFont typeface="Arial" panose="020B0604020202020204" pitchFamily="34" charset="0"/>
              <a:buChar char="•"/>
            </a:pPr>
            <a:r>
              <a:rPr lang="en-US" sz="1400" dirty="0"/>
              <a:t>When Steve Jobs was in charge, he invested heavily in people and an anti-theft system, which is a big feature of the HR department's human resources department, even today.</a:t>
            </a:r>
          </a:p>
          <a:p>
            <a:pPr indent="-228600">
              <a:buFont typeface="Arial" panose="020B0604020202020204" pitchFamily="34" charset="0"/>
              <a:buChar char="•"/>
            </a:pPr>
            <a:r>
              <a:rPr lang="en-US" sz="1400" dirty="0"/>
              <a:t>At the same time, another system implemented by Steve Jobs was to challenge employees on a regular basis to ensure that they have what it takes to work at Apple.</a:t>
            </a:r>
          </a:p>
          <a:p>
            <a:pPr indent="-228600">
              <a:buFont typeface="Arial" panose="020B0604020202020204" pitchFamily="34" charset="0"/>
              <a:buChar char="•"/>
            </a:pPr>
            <a:r>
              <a:rPr lang="en-US" sz="1400" dirty="0"/>
              <a:t>These are all cultures that Apple is dealing with, and they make the company a top one these days. </a:t>
            </a:r>
            <a:br>
              <a:rPr lang="en-US" sz="1400" dirty="0"/>
            </a:br>
            <a:r>
              <a:rPr lang="en-US" sz="1400" dirty="0"/>
              <a:t>As is well known and said above, the company is one with a huge profit, which offers as much trust as possible to customers and puts a lot of emphasis on product quality, another reason that shows the Apple culture. They offer the highest quality products that customers are very happy with, and Apple knows how to make its customers happy through technological innovation.</a:t>
            </a:r>
            <a:br>
              <a:rPr lang="en-US" sz="1400" b="1" dirty="0"/>
            </a:br>
            <a:endParaRPr lang="en-US" sz="1400" dirty="0"/>
          </a:p>
        </p:txBody>
      </p:sp>
      <p:pic>
        <p:nvPicPr>
          <p:cNvPr id="6146" name="Picture 2" descr="Apple is gearing up to introduce new designs for iPhone in 2020">
            <a:extLst>
              <a:ext uri="{FF2B5EF4-FFF2-40B4-BE49-F238E27FC236}">
                <a16:creationId xmlns:a16="http://schemas.microsoft.com/office/drawing/2014/main" id="{F66B4ACE-8BDF-4442-A882-59ABDE3DAE8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6132" r="2496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04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pple aurait commandé 90 millions d&amp;#39;iPhone de prochaine génération pour la  seule fin d&amp;#39;année">
            <a:extLst>
              <a:ext uri="{FF2B5EF4-FFF2-40B4-BE49-F238E27FC236}">
                <a16:creationId xmlns:a16="http://schemas.microsoft.com/office/drawing/2014/main" id="{413B7F64-229A-8347-8EE8-0607828D52D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3298" b="909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EB00D4-02CA-8043-B79B-2410CDFF4563}"/>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t>Conclusion </a:t>
            </a:r>
            <a:br>
              <a:rPr lang="en-US" sz="2800" dirty="0"/>
            </a:br>
            <a:endParaRPr lang="en-US" sz="2800" dirty="0"/>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24829898-F56C-5C48-B599-2DA22C496BB9}"/>
              </a:ext>
            </a:extLst>
          </p:cNvPr>
          <p:cNvSpPr>
            <a:spLocks noGrp="1"/>
          </p:cNvSpPr>
          <p:nvPr>
            <p:ph type="body" sz="half" idx="2"/>
          </p:nvPr>
        </p:nvSpPr>
        <p:spPr>
          <a:xfrm>
            <a:off x="371094" y="1954397"/>
            <a:ext cx="5243894" cy="4337123"/>
          </a:xfrm>
        </p:spPr>
        <p:txBody>
          <a:bodyPr vert="horz" lIns="91440" tIns="45720" rIns="91440" bIns="45720" rtlCol="0" anchor="t">
            <a:normAutofit/>
          </a:bodyPr>
          <a:lstStyle/>
          <a:p>
            <a:pPr indent="-228600">
              <a:buFont typeface="Arial" panose="020B0604020202020204" pitchFamily="34" charset="0"/>
              <a:buChar char="•"/>
            </a:pPr>
            <a:r>
              <a:rPr lang="en-US" dirty="0"/>
              <a:t>In conclusion, Apple is a company with great development power, and has its place on the list of the most profitable companies in the world.</a:t>
            </a:r>
          </a:p>
          <a:p>
            <a:pPr indent="-228600">
              <a:buFont typeface="Arial" panose="020B0604020202020204" pitchFamily="34" charset="0"/>
              <a:buChar char="•"/>
            </a:pPr>
            <a:r>
              <a:rPr lang="en-US" dirty="0"/>
              <a:t>They have a well-developed cultural plan, with a large list of strengths and opportunities, which are largely based on the fact that they have a very good technology, a well-defined audience of customers but also all the development opportunities with the help of technology. .</a:t>
            </a:r>
          </a:p>
          <a:p>
            <a:pPr indent="-228600">
              <a:buFont typeface="Arial" panose="020B0604020202020204" pitchFamily="34" charset="0"/>
              <a:buChar char="•"/>
            </a:pPr>
            <a:r>
              <a:rPr lang="en-US" dirty="0"/>
              <a:t>At the same time, like any other business, the company shows some weaknesses and mentions, such as competition on other levels of Apple, but also the fact that some companies reproduce their products.</a:t>
            </a:r>
          </a:p>
          <a:p>
            <a:pPr indent="-228600">
              <a:buFont typeface="Arial" panose="020B0604020202020204" pitchFamily="34" charset="0"/>
              <a:buChar char="•"/>
            </a:pPr>
            <a:r>
              <a:rPr lang="en-US" dirty="0"/>
              <a:t>The company has an annual profit growth, which shows that Apple has a management with a large list of skills and experience.</a:t>
            </a:r>
          </a:p>
          <a:p>
            <a:endParaRPr lang="en-US" dirty="0"/>
          </a:p>
          <a:p>
            <a:pPr indent="-228600">
              <a:buFont typeface="Arial" panose="020B0604020202020204" pitchFamily="34" charset="0"/>
              <a:buChar char="•"/>
            </a:pPr>
            <a:endParaRPr lang="en-US" sz="1100" dirty="0"/>
          </a:p>
        </p:txBody>
      </p:sp>
    </p:spTree>
    <p:extLst>
      <p:ext uri="{BB962C8B-B14F-4D97-AF65-F5344CB8AC3E}">
        <p14:creationId xmlns:p14="http://schemas.microsoft.com/office/powerpoint/2010/main" val="133875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EF42-B384-1940-B3FF-41FAD487FEBC}"/>
              </a:ext>
            </a:extLst>
          </p:cNvPr>
          <p:cNvSpPr>
            <a:spLocks noGrp="1"/>
          </p:cNvSpPr>
          <p:nvPr>
            <p:ph type="ctrTitle"/>
          </p:nvPr>
        </p:nvSpPr>
        <p:spPr>
          <a:xfrm>
            <a:off x="0" y="111209"/>
            <a:ext cx="3361039" cy="531985"/>
          </a:xfrm>
        </p:spPr>
        <p:txBody>
          <a:bodyPr>
            <a:normAutofit fontScale="90000"/>
          </a:bodyPr>
          <a:lstStyle/>
          <a:p>
            <a:r>
              <a:rPr lang="en-RO" sz="4000" dirty="0"/>
              <a:t>Reference</a:t>
            </a:r>
          </a:p>
        </p:txBody>
      </p:sp>
      <p:sp>
        <p:nvSpPr>
          <p:cNvPr id="3" name="Subtitle 2">
            <a:extLst>
              <a:ext uri="{FF2B5EF4-FFF2-40B4-BE49-F238E27FC236}">
                <a16:creationId xmlns:a16="http://schemas.microsoft.com/office/drawing/2014/main" id="{61155210-B3D5-DC4B-A756-FB3752CE9E44}"/>
              </a:ext>
            </a:extLst>
          </p:cNvPr>
          <p:cNvSpPr>
            <a:spLocks noGrp="1"/>
          </p:cNvSpPr>
          <p:nvPr>
            <p:ph type="subTitle" idx="1"/>
          </p:nvPr>
        </p:nvSpPr>
        <p:spPr>
          <a:xfrm>
            <a:off x="140043" y="827902"/>
            <a:ext cx="5955957" cy="5770605"/>
          </a:xfrm>
        </p:spPr>
        <p:txBody>
          <a:bodyPr>
            <a:normAutofit/>
          </a:bodyPr>
          <a:lstStyle/>
          <a:p>
            <a:pPr algn="l"/>
            <a:r>
              <a:rPr lang="en-RO" sz="1000" dirty="0"/>
              <a:t>Apple , 2021 - </a:t>
            </a:r>
            <a:r>
              <a:rPr lang="en-US" sz="1000" dirty="0"/>
              <a:t>Apple Reports Third Quarter Results</a:t>
            </a:r>
          </a:p>
          <a:p>
            <a:pPr algn="l"/>
            <a:r>
              <a:rPr lang="en-US" sz="1000" dirty="0"/>
              <a:t>Available at: </a:t>
            </a:r>
            <a:r>
              <a:rPr lang="en-US" sz="1000" dirty="0">
                <a:hlinkClick r:id="rId2"/>
              </a:rPr>
              <a:t>https://www.apple.com/newsroom/2021/07/apple-reports-third-quarter-results/</a:t>
            </a:r>
            <a:endParaRPr lang="en-US" sz="1000" dirty="0"/>
          </a:p>
          <a:p>
            <a:pPr algn="l"/>
            <a:r>
              <a:rPr lang="en-US" sz="1000" dirty="0"/>
              <a:t>Accessed at :14.02.2022</a:t>
            </a:r>
          </a:p>
          <a:p>
            <a:pPr algn="l"/>
            <a:r>
              <a:rPr lang="en-US" sz="1000" dirty="0"/>
              <a:t>Dudovskiy J , 2021- Apple Organizational Culture – Secrecy and Maximum Benefit from Human Resources</a:t>
            </a:r>
          </a:p>
          <a:p>
            <a:pPr algn="l"/>
            <a:r>
              <a:rPr lang="en-US" sz="1000" dirty="0"/>
              <a:t>Available at: </a:t>
            </a:r>
            <a:r>
              <a:rPr lang="en-US" sz="1000" dirty="0">
                <a:hlinkClick r:id="rId3"/>
              </a:rPr>
              <a:t>https://research-methodology.net/apple-organizational-culture/</a:t>
            </a:r>
            <a:endParaRPr lang="en-US" sz="1000" dirty="0"/>
          </a:p>
          <a:p>
            <a:pPr algn="l"/>
            <a:r>
              <a:rPr lang="en-US" sz="1000" dirty="0"/>
              <a:t>Accessed at: 16.02.2022</a:t>
            </a:r>
          </a:p>
          <a:p>
            <a:pPr algn="l"/>
            <a:r>
              <a:rPr lang="en-US" sz="1000" dirty="0" err="1"/>
              <a:t>Gregersen</a:t>
            </a:r>
            <a:r>
              <a:rPr lang="en-US" sz="1000" dirty="0"/>
              <a:t> E , 2022 - Tim Cook American business executive</a:t>
            </a:r>
          </a:p>
          <a:p>
            <a:pPr algn="l"/>
            <a:r>
              <a:rPr lang="en-US" sz="1000" dirty="0"/>
              <a:t>Available at : </a:t>
            </a:r>
            <a:r>
              <a:rPr lang="en-US" sz="1000" dirty="0">
                <a:hlinkClick r:id="rId4"/>
              </a:rPr>
              <a:t>https://www.britannica.com/biography/Tim-Cook</a:t>
            </a:r>
            <a:endParaRPr lang="en-US" sz="1000" dirty="0"/>
          </a:p>
          <a:p>
            <a:pPr algn="l"/>
            <a:r>
              <a:rPr lang="en-US" sz="1000" dirty="0"/>
              <a:t>Accessed at: 13.02.2022</a:t>
            </a:r>
          </a:p>
          <a:p>
            <a:pPr algn="l"/>
            <a:r>
              <a:rPr lang="en-US" sz="1000" dirty="0"/>
              <a:t>Gupta S, 2022 – Apple Swot Analysis</a:t>
            </a:r>
          </a:p>
          <a:p>
            <a:pPr algn="l"/>
            <a:r>
              <a:rPr lang="en-US" sz="1000" dirty="0"/>
              <a:t>Available at: </a:t>
            </a:r>
            <a:r>
              <a:rPr lang="en-US" sz="1000" dirty="0">
                <a:hlinkClick r:id="rId5"/>
              </a:rPr>
              <a:t>https://bstrategyhub.com/swot-analysis-of-apple-apple-swot/</a:t>
            </a:r>
            <a:r>
              <a:rPr lang="en-US" sz="1000" dirty="0"/>
              <a:t> </a:t>
            </a:r>
          </a:p>
          <a:p>
            <a:pPr algn="l"/>
            <a:r>
              <a:rPr lang="en-US" sz="1000" dirty="0"/>
              <a:t>Accessed at: 15</a:t>
            </a:r>
            <a:r>
              <a:rPr lang="en-US" sz="1000" b="1" dirty="0"/>
              <a:t>.</a:t>
            </a:r>
            <a:r>
              <a:rPr lang="en-US" sz="1000" dirty="0"/>
              <a:t>02.2022</a:t>
            </a:r>
          </a:p>
          <a:p>
            <a:pPr algn="l"/>
            <a:r>
              <a:rPr lang="en-US" sz="1000" i="1" dirty="0"/>
              <a:t>Joel M. </a:t>
            </a:r>
            <a:r>
              <a:rPr lang="en-US" sz="1000" i="1" dirty="0" err="1"/>
              <a:t>Podolny</a:t>
            </a:r>
            <a:r>
              <a:rPr lang="en-US" sz="1000" i="1" dirty="0"/>
              <a:t> &amp; Morten T. Hansen – Apple Culture</a:t>
            </a:r>
            <a:endParaRPr lang="en-US" sz="1000" dirty="0"/>
          </a:p>
          <a:p>
            <a:pPr algn="l"/>
            <a:r>
              <a:rPr lang="en-US" sz="1000" dirty="0"/>
              <a:t>Available at: </a:t>
            </a:r>
            <a:r>
              <a:rPr lang="en-US" sz="1000" dirty="0">
                <a:hlinkClick r:id="rId6"/>
              </a:rPr>
              <a:t>https://www.apple.com/jobs/pdf/HBR_How_Apple_Is_Organized_For_Innovation-4.pdf</a:t>
            </a:r>
            <a:endParaRPr lang="en-US" sz="1000" dirty="0"/>
          </a:p>
          <a:p>
            <a:pPr algn="l"/>
            <a:r>
              <a:rPr lang="en-US" sz="1000" dirty="0"/>
              <a:t>Accessed at: 14.02.2022</a:t>
            </a:r>
          </a:p>
          <a:p>
            <a:pPr algn="l"/>
            <a:r>
              <a:rPr lang="en-RO" sz="1000" dirty="0"/>
              <a:t>Lee T , 2015 - </a:t>
            </a:r>
            <a:r>
              <a:rPr lang="en-US" sz="1000" dirty="0"/>
              <a:t>How Apple became the world's most valuable company</a:t>
            </a:r>
          </a:p>
          <a:p>
            <a:pPr algn="l"/>
            <a:r>
              <a:rPr lang="en-RO" sz="1000" dirty="0"/>
              <a:t>Available at: </a:t>
            </a:r>
            <a:r>
              <a:rPr lang="en-US" sz="1000" dirty="0">
                <a:hlinkClick r:id="rId7"/>
              </a:rPr>
              <a:t>https://www.vox.com/2014/11/17/18076360/apple</a:t>
            </a:r>
            <a:endParaRPr lang="en-US" sz="1000" dirty="0"/>
          </a:p>
          <a:p>
            <a:pPr algn="l"/>
            <a:r>
              <a:rPr lang="en-US" sz="1000" dirty="0"/>
              <a:t>Accessed at</a:t>
            </a:r>
            <a:r>
              <a:rPr lang="en-US" sz="1000"/>
              <a:t>: 13.02.2022</a:t>
            </a:r>
            <a:endParaRPr lang="en-US" sz="1000" dirty="0"/>
          </a:p>
          <a:p>
            <a:pPr algn="l"/>
            <a:r>
              <a:rPr lang="en-US" sz="1000" dirty="0"/>
              <a:t>Levy S , 2022- Steve Jobs </a:t>
            </a:r>
          </a:p>
          <a:p>
            <a:pPr algn="l"/>
            <a:r>
              <a:rPr lang="en-US" sz="1000" dirty="0"/>
              <a:t>Available at: </a:t>
            </a:r>
            <a:r>
              <a:rPr lang="en-US" sz="1000" dirty="0">
                <a:hlinkClick r:id="rId8"/>
              </a:rPr>
              <a:t>https://www.britannica.com/biography/Steve-Jobs</a:t>
            </a:r>
            <a:endParaRPr lang="en-US" sz="1000" dirty="0"/>
          </a:p>
          <a:p>
            <a:pPr algn="l"/>
            <a:r>
              <a:rPr lang="en-US" sz="1000" dirty="0"/>
              <a:t>Accessed at : 13.02.2022</a:t>
            </a:r>
          </a:p>
          <a:p>
            <a:pPr algn="l"/>
            <a:endParaRPr lang="en-US" sz="1000" dirty="0"/>
          </a:p>
          <a:p>
            <a:pPr algn="l"/>
            <a:endParaRPr lang="en-US" sz="1000" dirty="0"/>
          </a:p>
          <a:p>
            <a:pPr algn="l"/>
            <a:endParaRPr lang="en-US" sz="1000" dirty="0"/>
          </a:p>
          <a:p>
            <a:pPr algn="l"/>
            <a:endParaRPr lang="en-RO" sz="1200" dirty="0"/>
          </a:p>
        </p:txBody>
      </p:sp>
      <p:sp>
        <p:nvSpPr>
          <p:cNvPr id="4" name="TextBox 3">
            <a:extLst>
              <a:ext uri="{FF2B5EF4-FFF2-40B4-BE49-F238E27FC236}">
                <a16:creationId xmlns:a16="http://schemas.microsoft.com/office/drawing/2014/main" id="{80A81F16-CAE3-6B45-B41A-AEFA58C14363}"/>
              </a:ext>
            </a:extLst>
          </p:cNvPr>
          <p:cNvSpPr txBox="1"/>
          <p:nvPr/>
        </p:nvSpPr>
        <p:spPr>
          <a:xfrm>
            <a:off x="5848539" y="827902"/>
            <a:ext cx="6203418" cy="1785104"/>
          </a:xfrm>
          <a:prstGeom prst="rect">
            <a:avLst/>
          </a:prstGeom>
          <a:noFill/>
        </p:spPr>
        <p:txBody>
          <a:bodyPr wrap="square" rtlCol="0">
            <a:spAutoFit/>
          </a:bodyPr>
          <a:lstStyle/>
          <a:p>
            <a:r>
              <a:rPr lang="en-US" sz="1000" dirty="0"/>
              <a:t>Meyer P , 2019 -  Apple Inc.’s Organizational Culture &amp; Its Characteristics</a:t>
            </a:r>
          </a:p>
          <a:p>
            <a:r>
              <a:rPr lang="en-US" sz="1000" dirty="0"/>
              <a:t>Available at : </a:t>
            </a:r>
            <a:r>
              <a:rPr lang="en-US" sz="1000" dirty="0">
                <a:hlinkClick r:id="rId9"/>
              </a:rPr>
              <a:t>http://panmore.com/apple-inc-organizational-culture-features-implications</a:t>
            </a:r>
            <a:endParaRPr lang="en-US" sz="1000" dirty="0"/>
          </a:p>
          <a:p>
            <a:r>
              <a:rPr lang="en-US" sz="1000" dirty="0"/>
              <a:t>Accessed at: 16.02.2022</a:t>
            </a:r>
          </a:p>
          <a:p>
            <a:endParaRPr lang="en-RO" sz="1000" dirty="0"/>
          </a:p>
          <a:p>
            <a:r>
              <a:rPr lang="en-RO" sz="1000" dirty="0"/>
              <a:t>Smithson N , 2020 - </a:t>
            </a:r>
            <a:r>
              <a:rPr lang="en-US" sz="1000" dirty="0"/>
              <a:t>Apple Inc. SWOT Analysis &amp; Recommendations</a:t>
            </a:r>
          </a:p>
          <a:p>
            <a:r>
              <a:rPr lang="en-US" sz="1000" dirty="0"/>
              <a:t>Available at: </a:t>
            </a:r>
            <a:r>
              <a:rPr lang="en-US" sz="1000" dirty="0">
                <a:hlinkClick r:id="rId10"/>
              </a:rPr>
              <a:t>http://panmore.com/apple-inc-swot-analysis-recommendations</a:t>
            </a:r>
            <a:endParaRPr lang="en-US" sz="1000" dirty="0"/>
          </a:p>
          <a:p>
            <a:r>
              <a:rPr lang="en-US" sz="1000" dirty="0"/>
              <a:t>Accessed at: 15.02.2022</a:t>
            </a:r>
          </a:p>
          <a:p>
            <a:endParaRPr lang="en-GB" sz="1000" dirty="0"/>
          </a:p>
          <a:p>
            <a:endParaRPr lang="en-GB" sz="1000" dirty="0"/>
          </a:p>
          <a:p>
            <a:r>
              <a:rPr lang="en-GB" sz="1000" b="0" i="0" u="sng" dirty="0">
                <a:effectLst/>
                <a:latin typeface="Segoe UI Historic" panose="020B0502040204020203" pitchFamily="34" charset="0"/>
                <a:hlinkClick r:id="rId11"/>
              </a:rPr>
              <a:t>https://web.microsoftstream.com/video/69904a3b-5c96-4ee1-9f0a-d65f8cf77da7</a:t>
            </a:r>
            <a:endParaRPr lang="en-GB" sz="1000" b="0" i="0" u="sng" dirty="0">
              <a:effectLst/>
              <a:latin typeface="Segoe UI Historic" panose="020B0502040204020203" pitchFamily="34" charset="0"/>
            </a:endParaRPr>
          </a:p>
          <a:p>
            <a:r>
              <a:rPr lang="en-GB" sz="1000" b="0" i="0" u="sng" dirty="0">
                <a:effectLst/>
                <a:latin typeface="Segoe UI Historic" panose="020B0502040204020203" pitchFamily="34" charset="0"/>
              </a:rPr>
              <a:t> - Link To My Presentation</a:t>
            </a:r>
            <a:endParaRPr lang="en-RO" sz="1000" dirty="0"/>
          </a:p>
        </p:txBody>
      </p:sp>
    </p:spTree>
    <p:extLst>
      <p:ext uri="{BB962C8B-B14F-4D97-AF65-F5344CB8AC3E}">
        <p14:creationId xmlns:p14="http://schemas.microsoft.com/office/powerpoint/2010/main" val="406019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1775</Words>
  <Application>Microsoft Macintosh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Rockwell</vt:lpstr>
      <vt:lpstr>Segoe UI Historic</vt:lpstr>
      <vt:lpstr>Office Theme</vt:lpstr>
      <vt:lpstr>Apple- Presentation </vt:lpstr>
      <vt:lpstr>Introduction </vt:lpstr>
      <vt:lpstr>SWOT-Strengths  </vt:lpstr>
      <vt:lpstr>SWOT-Weaknesses </vt:lpstr>
      <vt:lpstr>SWOT-Opportunities </vt:lpstr>
      <vt:lpstr>SWOT-Threats </vt:lpstr>
      <vt:lpstr>Culture </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Mocanu (1919375)</dc:creator>
  <cp:lastModifiedBy>Andreea Mocanu (1919375)</cp:lastModifiedBy>
  <cp:revision>4</cp:revision>
  <dcterms:created xsi:type="dcterms:W3CDTF">2022-02-19T14:07:40Z</dcterms:created>
  <dcterms:modified xsi:type="dcterms:W3CDTF">2022-02-25T14:17:09Z</dcterms:modified>
</cp:coreProperties>
</file>