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theme/theme4.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5.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6.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7.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2" r:id="rId5"/>
    <p:sldMasterId id="2147483666" r:id="rId6"/>
    <p:sldMasterId id="2147483678" r:id="rId7"/>
    <p:sldMasterId id="2147483682" r:id="rId8"/>
    <p:sldMasterId id="2147483695" r:id="rId9"/>
    <p:sldMasterId id="2147483708" r:id="rId10"/>
    <p:sldMasterId id="2147483721" r:id="rId11"/>
  </p:sldMasterIdLst>
  <p:notesMasterIdLst>
    <p:notesMasterId r:id="rId29"/>
  </p:notesMasterIdLst>
  <p:sldIdLst>
    <p:sldId id="455" r:id="rId12"/>
    <p:sldId id="456" r:id="rId13"/>
    <p:sldId id="457" r:id="rId14"/>
    <p:sldId id="260" r:id="rId15"/>
    <p:sldId id="458" r:id="rId16"/>
    <p:sldId id="459" r:id="rId17"/>
    <p:sldId id="461" r:id="rId18"/>
    <p:sldId id="462" r:id="rId19"/>
    <p:sldId id="468" r:id="rId20"/>
    <p:sldId id="463" r:id="rId21"/>
    <p:sldId id="469" r:id="rId22"/>
    <p:sldId id="460" r:id="rId23"/>
    <p:sldId id="464" r:id="rId24"/>
    <p:sldId id="465" r:id="rId25"/>
    <p:sldId id="466" r:id="rId26"/>
    <p:sldId id="467" r:id="rId27"/>
    <p:sldId id="32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41" autoAdjust="0"/>
    <p:restoredTop sz="91656" autoAdjust="0"/>
  </p:normalViewPr>
  <p:slideViewPr>
    <p:cSldViewPr snapToGrid="0">
      <p:cViewPr varScale="1">
        <p:scale>
          <a:sx n="78" d="100"/>
          <a:sy n="78" d="100"/>
        </p:scale>
        <p:origin x="2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customXml" Target="../customXml/item3.xml"/><Relationship Id="rId21" Type="http://schemas.openxmlformats.org/officeDocument/2006/relationships/slide" Target="slides/slide10.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ABEB6-B1CF-4349-8B67-923CA9F014A4}" type="datetimeFigureOut">
              <a:rPr lang="en-GB" smtClean="0"/>
              <a:t>06/11/2023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661F1-DB81-44E4-BB5E-8CFA2BC56AE0}" type="slidenum">
              <a:rPr lang="en-GB" smtClean="0"/>
              <a:t>‹#›</a:t>
            </a:fld>
            <a:endParaRPr lang="en-GB"/>
          </a:p>
        </p:txBody>
      </p:sp>
    </p:spTree>
    <p:extLst>
      <p:ext uri="{BB962C8B-B14F-4D97-AF65-F5344CB8AC3E}">
        <p14:creationId xmlns:p14="http://schemas.microsoft.com/office/powerpoint/2010/main" val="4117431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2</a:t>
            </a:fld>
            <a:endParaRPr lang="en-GB" dirty="0"/>
          </a:p>
        </p:txBody>
      </p:sp>
    </p:spTree>
    <p:extLst>
      <p:ext uri="{BB962C8B-B14F-4D97-AF65-F5344CB8AC3E}">
        <p14:creationId xmlns:p14="http://schemas.microsoft.com/office/powerpoint/2010/main" val="2654077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3</a:t>
            </a:fld>
            <a:endParaRPr lang="en-GB" dirty="0"/>
          </a:p>
        </p:txBody>
      </p:sp>
    </p:spTree>
    <p:extLst>
      <p:ext uri="{BB962C8B-B14F-4D97-AF65-F5344CB8AC3E}">
        <p14:creationId xmlns:p14="http://schemas.microsoft.com/office/powerpoint/2010/main" val="1576553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4</a:t>
            </a:fld>
            <a:endParaRPr lang="en-GB" dirty="0"/>
          </a:p>
        </p:txBody>
      </p:sp>
    </p:spTree>
    <p:extLst>
      <p:ext uri="{BB962C8B-B14F-4D97-AF65-F5344CB8AC3E}">
        <p14:creationId xmlns:p14="http://schemas.microsoft.com/office/powerpoint/2010/main" val="2864544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5</a:t>
            </a:fld>
            <a:endParaRPr lang="en-GB" dirty="0"/>
          </a:p>
        </p:txBody>
      </p:sp>
    </p:spTree>
    <p:extLst>
      <p:ext uri="{BB962C8B-B14F-4D97-AF65-F5344CB8AC3E}">
        <p14:creationId xmlns:p14="http://schemas.microsoft.com/office/powerpoint/2010/main" val="2340026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6</a:t>
            </a:fld>
            <a:endParaRPr lang="en-GB" dirty="0"/>
          </a:p>
        </p:txBody>
      </p:sp>
    </p:spTree>
    <p:extLst>
      <p:ext uri="{BB962C8B-B14F-4D97-AF65-F5344CB8AC3E}">
        <p14:creationId xmlns:p14="http://schemas.microsoft.com/office/powerpoint/2010/main" val="2037053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7</a:t>
            </a:fld>
            <a:endParaRPr lang="en-GB" dirty="0"/>
          </a:p>
        </p:txBody>
      </p:sp>
    </p:spTree>
    <p:extLst>
      <p:ext uri="{BB962C8B-B14F-4D97-AF65-F5344CB8AC3E}">
        <p14:creationId xmlns:p14="http://schemas.microsoft.com/office/powerpoint/2010/main" val="94077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8</a:t>
            </a:fld>
            <a:endParaRPr lang="en-GB" dirty="0"/>
          </a:p>
        </p:txBody>
      </p:sp>
    </p:spTree>
    <p:extLst>
      <p:ext uri="{BB962C8B-B14F-4D97-AF65-F5344CB8AC3E}">
        <p14:creationId xmlns:p14="http://schemas.microsoft.com/office/powerpoint/2010/main" val="2261789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9</a:t>
            </a:fld>
            <a:endParaRPr lang="en-GB" dirty="0"/>
          </a:p>
        </p:txBody>
      </p:sp>
    </p:spTree>
    <p:extLst>
      <p:ext uri="{BB962C8B-B14F-4D97-AF65-F5344CB8AC3E}">
        <p14:creationId xmlns:p14="http://schemas.microsoft.com/office/powerpoint/2010/main" val="340737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10</a:t>
            </a:fld>
            <a:endParaRPr lang="en-GB" dirty="0"/>
          </a:p>
        </p:txBody>
      </p:sp>
    </p:spTree>
    <p:extLst>
      <p:ext uri="{BB962C8B-B14F-4D97-AF65-F5344CB8AC3E}">
        <p14:creationId xmlns:p14="http://schemas.microsoft.com/office/powerpoint/2010/main" val="478291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11</a:t>
            </a:fld>
            <a:endParaRPr lang="en-GB" dirty="0"/>
          </a:p>
        </p:txBody>
      </p:sp>
    </p:spTree>
    <p:extLst>
      <p:ext uri="{BB962C8B-B14F-4D97-AF65-F5344CB8AC3E}">
        <p14:creationId xmlns:p14="http://schemas.microsoft.com/office/powerpoint/2010/main" val="1748084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12</a:t>
            </a:fld>
            <a:endParaRPr lang="en-GB" dirty="0"/>
          </a:p>
        </p:txBody>
      </p:sp>
    </p:spTree>
    <p:extLst>
      <p:ext uri="{BB962C8B-B14F-4D97-AF65-F5344CB8AC3E}">
        <p14:creationId xmlns:p14="http://schemas.microsoft.com/office/powerpoint/2010/main" val="2591088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13</a:t>
            </a:fld>
            <a:endParaRPr lang="en-GB" dirty="0"/>
          </a:p>
        </p:txBody>
      </p:sp>
    </p:spTree>
    <p:extLst>
      <p:ext uri="{BB962C8B-B14F-4D97-AF65-F5344CB8AC3E}">
        <p14:creationId xmlns:p14="http://schemas.microsoft.com/office/powerpoint/2010/main" val="3418695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14</a:t>
            </a:fld>
            <a:endParaRPr lang="en-GB" dirty="0"/>
          </a:p>
        </p:txBody>
      </p:sp>
    </p:spTree>
    <p:extLst>
      <p:ext uri="{BB962C8B-B14F-4D97-AF65-F5344CB8AC3E}">
        <p14:creationId xmlns:p14="http://schemas.microsoft.com/office/powerpoint/2010/main" val="3053644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15</a:t>
            </a:fld>
            <a:endParaRPr lang="en-GB" dirty="0"/>
          </a:p>
        </p:txBody>
      </p:sp>
    </p:spTree>
    <p:extLst>
      <p:ext uri="{BB962C8B-B14F-4D97-AF65-F5344CB8AC3E}">
        <p14:creationId xmlns:p14="http://schemas.microsoft.com/office/powerpoint/2010/main" val="25092749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8E0E6F-9F86-418E-AC36-6514D8CA4DE1}" type="slidenum">
              <a:rPr lang="en-GB" smtClean="0"/>
              <a:pPr/>
              <a:t>16</a:t>
            </a:fld>
            <a:endParaRPr lang="en-GB" dirty="0"/>
          </a:p>
        </p:txBody>
      </p:sp>
    </p:spTree>
    <p:extLst>
      <p:ext uri="{BB962C8B-B14F-4D97-AF65-F5344CB8AC3E}">
        <p14:creationId xmlns:p14="http://schemas.microsoft.com/office/powerpoint/2010/main" val="37023134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4661F1-DB81-44E4-BB5E-8CFA2BC56AE0}" type="slidenum">
              <a:rPr lang="en-GB" smtClean="0"/>
              <a:t>17</a:t>
            </a:fld>
            <a:endParaRPr lang="en-GB"/>
          </a:p>
        </p:txBody>
      </p:sp>
    </p:spTree>
    <p:extLst>
      <p:ext uri="{BB962C8B-B14F-4D97-AF65-F5344CB8AC3E}">
        <p14:creationId xmlns:p14="http://schemas.microsoft.com/office/powerpoint/2010/main" val="22300837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728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10327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2032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5294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26572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3366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1529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30972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70122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87847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920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77012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7092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16152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570360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11/6/2023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745067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572812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59077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168078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07305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0181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2868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38317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653677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30884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978405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67753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1014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67B45-ECB7-B761-365F-49515F5A7D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6AA8D4-B292-BED7-B2D4-4BA2235022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A79897-EEE4-689F-D72D-AE6D5B988E01}"/>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5" name="Footer Placeholder 4">
            <a:extLst>
              <a:ext uri="{FF2B5EF4-FFF2-40B4-BE49-F238E27FC236}">
                <a16:creationId xmlns:a16="http://schemas.microsoft.com/office/drawing/2014/main" id="{3F91F295-A478-D2F1-3EAC-C0C8449B1E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54DFA7-3BE5-3E4F-5D8D-EF4D81134878}"/>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4517402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1FDD6-D066-D164-0FF4-3A595F5D1A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8B28C6-A133-2449-51B5-5DAA9B3E5E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903EA7-1117-F5E8-739E-886FC3549C45}"/>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5" name="Footer Placeholder 4">
            <a:extLst>
              <a:ext uri="{FF2B5EF4-FFF2-40B4-BE49-F238E27FC236}">
                <a16:creationId xmlns:a16="http://schemas.microsoft.com/office/drawing/2014/main" id="{64022EAE-808E-A7FC-3A14-7B5E8E9C0A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5D8F74-B179-2E74-472C-078B9C48BF20}"/>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1445501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73543-34AF-B677-7E44-C64A8D6B86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F1EB58-37A0-B131-19D1-E2551FDCDB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412259-8162-754A-98FF-4C19A482DFA4}"/>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5" name="Footer Placeholder 4">
            <a:extLst>
              <a:ext uri="{FF2B5EF4-FFF2-40B4-BE49-F238E27FC236}">
                <a16:creationId xmlns:a16="http://schemas.microsoft.com/office/drawing/2014/main" id="{39887EFB-A3DE-6602-B3D2-52BD77C5C6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94FB-6AAB-C691-CC42-61BAAF47F88A}"/>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8756931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5CA37-A47D-291C-94D1-2EB0138F4C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FAF8E0-5EA9-3D1A-4C6D-E3FF57E1819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481FF0-15DC-97BE-1AD6-44C8E96872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84278D-B54A-45EC-581C-81FB57C1CF35}"/>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6" name="Footer Placeholder 5">
            <a:extLst>
              <a:ext uri="{FF2B5EF4-FFF2-40B4-BE49-F238E27FC236}">
                <a16:creationId xmlns:a16="http://schemas.microsoft.com/office/drawing/2014/main" id="{A91DB3AE-95C3-4195-18E1-A94283797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7CA4C2-1BC6-E203-21D2-3591B14EF619}"/>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3373611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D950A-9C2C-6299-BB74-109C76E538A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2AC0BC-5C62-3C5B-2CB2-21F0AA445F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B80E72-716D-F0C2-0BE0-5321384279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FB2B573-9987-FA5C-F5D6-EB9A72C1E4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712CAC-F86E-DD50-6A8C-CDD7A0B004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84DB41A-3C77-CBBA-85FE-207919596EA0}"/>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8" name="Footer Placeholder 7">
            <a:extLst>
              <a:ext uri="{FF2B5EF4-FFF2-40B4-BE49-F238E27FC236}">
                <a16:creationId xmlns:a16="http://schemas.microsoft.com/office/drawing/2014/main" id="{82E771C1-3F5B-40E2-3A38-3F8C37EF43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B3A8478-F5E2-D073-8654-D97CD159F325}"/>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0707806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ECA0A-1D41-DDEA-EF25-75DA9E39D3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38188B-EAB6-9E08-04B2-23083835B97E}"/>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4" name="Footer Placeholder 3">
            <a:extLst>
              <a:ext uri="{FF2B5EF4-FFF2-40B4-BE49-F238E27FC236}">
                <a16:creationId xmlns:a16="http://schemas.microsoft.com/office/drawing/2014/main" id="{80B92C06-F588-4B03-7E57-5A3EA0B48A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2F1327-7106-99D3-E22D-C319F5638CB2}"/>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28519306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9C42E6-84E1-BCD3-6DB9-C1837C5EAA73}"/>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3" name="Footer Placeholder 2">
            <a:extLst>
              <a:ext uri="{FF2B5EF4-FFF2-40B4-BE49-F238E27FC236}">
                <a16:creationId xmlns:a16="http://schemas.microsoft.com/office/drawing/2014/main" id="{57BE532C-DC95-71ED-F9A2-A704AE3ABB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A3B10A-2090-1DA1-ED27-201FEE193A07}"/>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19907337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4B712-341C-7F74-978D-14F5FDC9D8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32246F-CD03-12D8-E289-4212060363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4CD1E8B-4D4B-AC2E-A423-A97F96CBD2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5EF63A-DC73-C408-5DEB-65149B226FFD}"/>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6" name="Footer Placeholder 5">
            <a:extLst>
              <a:ext uri="{FF2B5EF4-FFF2-40B4-BE49-F238E27FC236}">
                <a16:creationId xmlns:a16="http://schemas.microsoft.com/office/drawing/2014/main" id="{9979EEA5-45F8-C360-11B7-1B3A0BB730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B3B042-2717-DA9C-7AA1-5E39DBF211AC}"/>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36080321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D2618-0948-066D-D823-4D6119634B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49BF5B-B069-B3D3-0E9F-8C6114F6E5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58BCC1B6-BE91-5D76-B359-F5743E8404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A8D2-DE58-31FE-0082-EAE91257F383}"/>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6" name="Footer Placeholder 5">
            <a:extLst>
              <a:ext uri="{FF2B5EF4-FFF2-40B4-BE49-F238E27FC236}">
                <a16:creationId xmlns:a16="http://schemas.microsoft.com/office/drawing/2014/main" id="{BFB7D155-86DB-F6AC-1C5A-6DD8EC32C4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BF1445-27D3-B4F6-88EC-272DF59DA7F5}"/>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768634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371B7-E5F6-2542-4796-354F25744D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8D249E-57CF-0B48-8469-B0719A1B59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9F3E50-93D4-0214-11DD-3D9068D8918D}"/>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5" name="Footer Placeholder 4">
            <a:extLst>
              <a:ext uri="{FF2B5EF4-FFF2-40B4-BE49-F238E27FC236}">
                <a16:creationId xmlns:a16="http://schemas.microsoft.com/office/drawing/2014/main" id="{AA7CAEE4-878F-C9A1-6FBB-838DA545A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5E3A1C-BB5C-5C28-A6BA-BCD067F99646}"/>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94977239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E94D8-8708-3326-B32F-81519D9C74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4B21CD-4150-1203-E795-F66C0FCEBD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9B3CE4-9EC4-66BD-F6FE-96AA2B6B9E6B}"/>
              </a:ext>
            </a:extLst>
          </p:cNvPr>
          <p:cNvSpPr>
            <a:spLocks noGrp="1"/>
          </p:cNvSpPr>
          <p:nvPr>
            <p:ph type="dt" sz="half" idx="10"/>
          </p:nvPr>
        </p:nvSpPr>
        <p:spPr/>
        <p:txBody>
          <a:bodyPr/>
          <a:lstStyle/>
          <a:p>
            <a:fld id="{DB257E5F-5DAC-4208-83EB-E061D6651EA5}" type="datetimeFigureOut">
              <a:rPr lang="en-GB" smtClean="0"/>
              <a:t>06/11/2023</a:t>
            </a:fld>
            <a:endParaRPr lang="en-GB"/>
          </a:p>
        </p:txBody>
      </p:sp>
      <p:sp>
        <p:nvSpPr>
          <p:cNvPr id="5" name="Footer Placeholder 4">
            <a:extLst>
              <a:ext uri="{FF2B5EF4-FFF2-40B4-BE49-F238E27FC236}">
                <a16:creationId xmlns:a16="http://schemas.microsoft.com/office/drawing/2014/main" id="{3F6D18D3-F368-B25E-827F-23963568D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D89DE7-7FD6-FC2F-A675-8D8681856E6E}"/>
              </a:ext>
            </a:extLst>
          </p:cNvPr>
          <p:cNvSpPr>
            <a:spLocks noGrp="1"/>
          </p:cNvSpPr>
          <p:nvPr>
            <p:ph type="sldNum" sz="quarter" idx="12"/>
          </p:nvPr>
        </p:nvSpPr>
        <p:spPr/>
        <p:txBody>
          <a:bodyPr/>
          <a:lstStyle/>
          <a:p>
            <a:fld id="{2DB774A7-DABE-45CA-94B0-E8AF5A758DFE}" type="slidenum">
              <a:rPr lang="en-GB" smtClean="0"/>
              <a:t>‹#›</a:t>
            </a:fld>
            <a:endParaRPr lang="en-GB"/>
          </a:p>
        </p:txBody>
      </p:sp>
    </p:spTree>
    <p:extLst>
      <p:ext uri="{BB962C8B-B14F-4D97-AF65-F5344CB8AC3E}">
        <p14:creationId xmlns:p14="http://schemas.microsoft.com/office/powerpoint/2010/main" val="38921018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0323009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0027411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B9D02D7D-548A-4643-87FF-2466158C2507}" type="slidenum">
              <a:rPr lang="en-US" smtClean="0"/>
              <a:t>‹#›</a:t>
            </a:fld>
            <a:endParaRPr lang="en-US"/>
          </a:p>
        </p:txBody>
      </p:sp>
      <p:pic>
        <p:nvPicPr>
          <p:cNvPr id="8" name="Picture 7" descr="A blue screen with white text&#10;&#10;Description automatically generated">
            <a:extLst>
              <a:ext uri="{FF2B5EF4-FFF2-40B4-BE49-F238E27FC236}">
                <a16:creationId xmlns:a16="http://schemas.microsoft.com/office/drawing/2014/main" id="{0D62BA6E-5B36-0752-44CD-C64805A451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32071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9225945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9C64F3F4-CE19-49F8-9EF4-FF4EE52031C2}" type="datetimeFigureOut">
              <a:rPr lang="en-GB" smtClean="0"/>
              <a:t>06/11/2023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637973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2332023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0762644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4837492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1138964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3568711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89404436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06/11/2023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828458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7800122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5500880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2919813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83967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6957906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433493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598169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1137709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594725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3979933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306624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379F1E6B-445D-CA46-80DE-7864B0ECB295}" type="datetimeFigureOut">
              <a:rPr lang="en-US" smtClean="0"/>
              <a:t>11/6/2023</a:t>
            </a:fld>
            <a:endParaRPr lang="en-US"/>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602770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image" Target="../media/image3.png"/><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3.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4.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5.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theme" Target="../theme/theme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image" Target="../media/image5.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theme" Target="../theme/theme7.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image" Target="../media/image7.jpg"/><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image" Target="../media/image6.jp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image" Target="../media/image6.jpg"/><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8.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2765955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35070455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9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6936502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943047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9577598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31DEDA-3491-BF5C-5088-B7C61CBCD5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C58FA6-6F55-3223-55E6-2B5BE6B0C6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EBE20588-9516-CC51-AD30-FF25CEC307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57E5F-5DAC-4208-83EB-E061D6651EA5}" type="datetimeFigureOut">
              <a:rPr lang="en-GB" smtClean="0"/>
              <a:t>06/11/2023</a:t>
            </a:fld>
            <a:endParaRPr lang="en-GB"/>
          </a:p>
        </p:txBody>
      </p:sp>
      <p:sp>
        <p:nvSpPr>
          <p:cNvPr id="5" name="Footer Placeholder 4">
            <a:extLst>
              <a:ext uri="{FF2B5EF4-FFF2-40B4-BE49-F238E27FC236}">
                <a16:creationId xmlns:a16="http://schemas.microsoft.com/office/drawing/2014/main" id="{4E9EA041-1FF9-06AE-899C-1D7DE4433B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849C994-615E-87AA-EAD0-D3EBBDC309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B774A7-DABE-45CA-94B0-E8AF5A758DFE}" type="slidenum">
              <a:rPr lang="en-GB" smtClean="0"/>
              <a:t>‹#›</a:t>
            </a:fld>
            <a:endParaRPr lang="en-GB"/>
          </a:p>
        </p:txBody>
      </p:sp>
      <p:sp>
        <p:nvSpPr>
          <p:cNvPr id="8" name="TextBox 7">
            <a:extLst>
              <a:ext uri="{FF2B5EF4-FFF2-40B4-BE49-F238E27FC236}">
                <a16:creationId xmlns:a16="http://schemas.microsoft.com/office/drawing/2014/main" id="{00B417ED-E717-3086-033F-C1B9C7E81872}"/>
              </a:ext>
            </a:extLst>
          </p:cNvPr>
          <p:cNvSpPr txBox="1"/>
          <p:nvPr/>
        </p:nvSpPr>
        <p:spPr>
          <a:xfrm>
            <a:off x="3048000" y="3108144"/>
            <a:ext cx="6096000" cy="646331"/>
          </a:xfrm>
          <a:prstGeom prst="rect">
            <a:avLst/>
          </a:prstGeom>
          <a:noFill/>
        </p:spPr>
        <p:txBody>
          <a:bodyPr wrap="square">
            <a:spAutoFit/>
          </a:bodyPr>
          <a:lstStyle/>
          <a:p>
            <a:r>
              <a:rPr lang="en-GB" sz="1800" b="1" dirty="0"/>
              <a:t>Download the module handbook from Moodle and review the module handbook</a:t>
            </a:r>
          </a:p>
        </p:txBody>
      </p:sp>
      <p:pic>
        <p:nvPicPr>
          <p:cNvPr id="10" name="Picture 9" descr="A blue and white background with white text">
            <a:extLst>
              <a:ext uri="{FF2B5EF4-FFF2-40B4-BE49-F238E27FC236}">
                <a16:creationId xmlns:a16="http://schemas.microsoft.com/office/drawing/2014/main" id="{F5A30383-786C-3D65-82C7-051CA97D21A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70373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06/11/2023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pic>
        <p:nvPicPr>
          <p:cNvPr id="8" name="Picture 7" descr="A blue screen with white text">
            <a:extLst>
              <a:ext uri="{FF2B5EF4-FFF2-40B4-BE49-F238E27FC236}">
                <a16:creationId xmlns:a16="http://schemas.microsoft.com/office/drawing/2014/main" id="{5C71E0FF-3A0B-1CA7-911C-7677E1747DD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154542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06/11/2023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3183856826"/>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3.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5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5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3.xml"/><Relationship Id="rId1" Type="http://schemas.openxmlformats.org/officeDocument/2006/relationships/video" Target="https://www.youtube.com/embed/Bkow2fDy5KY?start=78&amp;feature=oembed" TargetMode="Externa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53.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3.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5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53.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53.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53.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53.xml"/><Relationship Id="rId5" Type="http://schemas.openxmlformats.org/officeDocument/2006/relationships/image" Target="../media/image27.jpe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53.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53.xml"/></Relationships>
</file>

<file path=ppt/slides/_rels/slide15.xml.rels><?xml version="1.0" encoding="UTF-8" standalone="yes"?>
<Relationships xmlns="http://schemas.openxmlformats.org/package/2006/relationships"><Relationship Id="rId8" Type="http://schemas.openxmlformats.org/officeDocument/2006/relationships/hyperlink" Target="https://householdquotes.co.uk/solar-panel-cost" TargetMode="External"/><Relationship Id="rId13" Type="http://schemas.openxmlformats.org/officeDocument/2006/relationships/hyperlink" Target="https://aremorch.com/greening-the-hospitality-industry-implementing-renewable-energy-in-hotels/" TargetMode="External"/><Relationship Id="rId3" Type="http://schemas.openxmlformats.org/officeDocument/2006/relationships/hyperlink" Target="https://energylinkinternational.com/2021/01/01/thank-you/" TargetMode="External"/><Relationship Id="rId7" Type="http://schemas.openxmlformats.org/officeDocument/2006/relationships/hyperlink" Target="https://www.freepik.com/free-photos-vectors/solar-panel-cartoon" TargetMode="External"/><Relationship Id="rId12" Type="http://schemas.openxmlformats.org/officeDocument/2006/relationships/hyperlink" Target="https://mgxdigital.com/advantages-and-disadvantages-of-printing-plastics/" TargetMode="External"/><Relationship Id="rId2" Type="http://schemas.openxmlformats.org/officeDocument/2006/relationships/notesSlide" Target="../notesSlides/notesSlide14.xml"/><Relationship Id="rId1" Type="http://schemas.openxmlformats.org/officeDocument/2006/relationships/slideLayout" Target="../slideLayouts/slideLayout53.xml"/><Relationship Id="rId6" Type="http://schemas.openxmlformats.org/officeDocument/2006/relationships/hyperlink" Target="https://www.cleanpng.com/png-case-study-strategy-content-marketing-stock-photog-2277940/" TargetMode="External"/><Relationship Id="rId11" Type="http://schemas.openxmlformats.org/officeDocument/2006/relationships/hyperlink" Target="https://www.nannymcphee.co.uk/is-now-the-time-for-your-home-to-switch-to-renewable-energy/" TargetMode="External"/><Relationship Id="rId5" Type="http://schemas.openxmlformats.org/officeDocument/2006/relationships/hyperlink" Target="https://aktiasolutions.com/stakeholder-management-is-not-what-you-think/" TargetMode="External"/><Relationship Id="rId10" Type="http://schemas.openxmlformats.org/officeDocument/2006/relationships/hyperlink" Target="https://www.caycon.com/blog/put-your-pestel-to-the-mettle" TargetMode="External"/><Relationship Id="rId4" Type="http://schemas.openxmlformats.org/officeDocument/2006/relationships/hyperlink" Target="https://sustainablehospitalityalliance.org/wp-content/uploads/2020/05/Business-Case-for-Sustainable-Hotels.pdf" TargetMode="External"/><Relationship Id="rId9" Type="http://schemas.openxmlformats.org/officeDocument/2006/relationships/hyperlink" Target="https://www.istudy.org.uk/course/organisational-skills-training-course/" TargetMode="External"/><Relationship Id="rId14" Type="http://schemas.openxmlformats.org/officeDocument/2006/relationships/hyperlink" Target="https://marriott.gcs-web.com/annual"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voyage-prive.co.uk/ppl/holidays-united-kingdom-london-pullman-london-st-pancras-hotel-west-end-shows/51194/avis" TargetMode="External"/><Relationship Id="rId3" Type="http://schemas.openxmlformats.org/officeDocument/2006/relationships/hyperlink" Target="https://www.marriott.com/en-gb/search/findHotels.mi?scid=d4f78882-f08b-46c8-9501-1867a73ae416&amp;gclid=2f84cf7a41091586a81daa32b41cb0db&amp;gclsrc=3p.ds&amp;cid=PAI_GLB00050J9_GLE000BM2F_GLF000OOX3" TargetMode="External"/><Relationship Id="rId7" Type="http://schemas.openxmlformats.org/officeDocument/2006/relationships/hyperlink" Target="https://www.vecteezy.com/free-vector/welcome" TargetMode="External"/><Relationship Id="rId2" Type="http://schemas.openxmlformats.org/officeDocument/2006/relationships/notesSlide" Target="../notesSlides/notesSlide15.xml"/><Relationship Id="rId1" Type="http://schemas.openxmlformats.org/officeDocument/2006/relationships/slideLayout" Target="../slideLayouts/slideLayout53.xml"/><Relationship Id="rId6" Type="http://schemas.openxmlformats.org/officeDocument/2006/relationships/hyperlink" Target="https://www.studocu.com/en-us/document/sacred-heart-university/strategic-management/ch-3-chapter-three-external-analysis-industry-structure-competitive-forces-and/34940491" TargetMode="External"/><Relationship Id="rId11" Type="http://schemas.openxmlformats.org/officeDocument/2006/relationships/hyperlink" Target="https://doi.org/10.1016/j.rser.2022.112560" TargetMode="External"/><Relationship Id="rId5" Type="http://schemas.openxmlformats.org/officeDocument/2006/relationships/hyperlink" Target="https://capindia.in/recommendations-of-the-high-level-committee-on-csr" TargetMode="External"/><Relationship Id="rId10" Type="http://schemas.openxmlformats.org/officeDocument/2006/relationships/hyperlink" Target="https://www.youtube.com/watch?v=Bkow2fDy5KY&amp;t=78s" TargetMode="External"/><Relationship Id="rId4" Type="http://schemas.openxmlformats.org/officeDocument/2006/relationships/hyperlink" Target="https://leadership.ng/expert-advocates-cost-efficiency-for-hospitality-entrepreneurs/" TargetMode="External"/><Relationship Id="rId9" Type="http://schemas.openxmlformats.org/officeDocument/2006/relationships/hyperlink" Target="https://webrezpro.com/social-responsibility-in-the-hospitality-industry-what-you-can-do-and-why-you-shoul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0071143-2695-3107-0F6F-0133C9ABD5F6}"/>
              </a:ext>
            </a:extLst>
          </p:cNvPr>
          <p:cNvSpPr>
            <a:spLocks noGrp="1"/>
          </p:cNvSpPr>
          <p:nvPr>
            <p:ph type="title"/>
          </p:nvPr>
        </p:nvSpPr>
        <p:spPr>
          <a:xfrm>
            <a:off x="512381" y="402337"/>
            <a:ext cx="5173716" cy="4721458"/>
          </a:xfrm>
        </p:spPr>
        <p:txBody>
          <a:bodyPr/>
          <a:lstStyle/>
          <a:p>
            <a:r>
              <a:rPr lang="en-GB" b="1" dirty="0"/>
              <a:t>Contemporary Themes in the Hotel and Hospitality Sector (BMIH6001)</a:t>
            </a:r>
            <a:br>
              <a:rPr lang="en-GB" b="1" dirty="0"/>
            </a:br>
            <a:br>
              <a:rPr lang="en-GB" b="1" dirty="0"/>
            </a:br>
            <a:r>
              <a:rPr lang="en-GB" b="1" dirty="0"/>
              <a:t>By Sandra Poupino</a:t>
            </a:r>
            <a:br>
              <a:rPr lang="en-GB" b="1" dirty="0"/>
            </a:br>
            <a:r>
              <a:rPr lang="en-GB" b="1" dirty="0"/>
              <a:t>2018518</a:t>
            </a:r>
            <a:br>
              <a:rPr lang="en-GB" b="1" dirty="0"/>
            </a:br>
            <a:r>
              <a:rPr lang="en-GB" b="1" dirty="0"/>
              <a:t>Lecture Giulia Chifari</a:t>
            </a:r>
            <a:br>
              <a:rPr lang="en-GB" b="1" dirty="0"/>
            </a:br>
            <a:br>
              <a:rPr lang="en-GB" b="1" dirty="0"/>
            </a:br>
            <a:endParaRPr lang="en-GB" dirty="0"/>
          </a:p>
        </p:txBody>
      </p:sp>
      <p:sp>
        <p:nvSpPr>
          <p:cNvPr id="3" name="TextBox 2"/>
          <p:cNvSpPr txBox="1"/>
          <p:nvPr/>
        </p:nvSpPr>
        <p:spPr>
          <a:xfrm>
            <a:off x="6720840" y="1865376"/>
            <a:ext cx="5404104" cy="1920704"/>
          </a:xfrm>
          <a:prstGeom prst="rect">
            <a:avLst/>
          </a:prstGeom>
          <a:noFill/>
        </p:spPr>
        <p:txBody>
          <a:bodyPr wrap="square" rtlCol="0">
            <a:spAutoFit/>
          </a:bodyPr>
          <a:lstStyle/>
          <a:p>
            <a:r>
              <a:rPr lang="en-GB" b="1" dirty="0"/>
              <a:t>“</a:t>
            </a:r>
            <a:r>
              <a:rPr lang="en-GB" sz="4000" b="1" dirty="0"/>
              <a:t>Importance and impact of renewable energy for the hotel industry”</a:t>
            </a:r>
            <a:endParaRPr lang="en-GB" sz="4000" dirty="0"/>
          </a:p>
        </p:txBody>
      </p:sp>
    </p:spTree>
    <p:extLst>
      <p:ext uri="{BB962C8B-B14F-4D97-AF65-F5344CB8AC3E}">
        <p14:creationId xmlns:p14="http://schemas.microsoft.com/office/powerpoint/2010/main" val="256260543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ADF76C6-D76A-830D-CD29-377614F480A4}"/>
              </a:ext>
            </a:extLst>
          </p:cNvPr>
          <p:cNvPicPr>
            <a:picLocks noChangeAspect="1"/>
          </p:cNvPicPr>
          <p:nvPr/>
        </p:nvPicPr>
        <p:blipFill>
          <a:blip r:embed="rId3"/>
          <a:stretch>
            <a:fillRect/>
          </a:stretch>
        </p:blipFill>
        <p:spPr>
          <a:xfrm>
            <a:off x="108508" y="228600"/>
            <a:ext cx="11810442" cy="4441825"/>
          </a:xfrm>
          <a:prstGeom prst="rect">
            <a:avLst/>
          </a:prstGeom>
        </p:spPr>
      </p:pic>
      <p:sp>
        <p:nvSpPr>
          <p:cNvPr id="6" name="TextBox 5">
            <a:extLst>
              <a:ext uri="{FF2B5EF4-FFF2-40B4-BE49-F238E27FC236}">
                <a16:creationId xmlns:a16="http://schemas.microsoft.com/office/drawing/2014/main" id="{15D6609A-1316-49E5-A515-C2C536838235}"/>
              </a:ext>
            </a:extLst>
          </p:cNvPr>
          <p:cNvSpPr txBox="1"/>
          <p:nvPr/>
        </p:nvSpPr>
        <p:spPr>
          <a:xfrm>
            <a:off x="4070350" y="4762500"/>
            <a:ext cx="7499350" cy="369332"/>
          </a:xfrm>
          <a:prstGeom prst="rect">
            <a:avLst/>
          </a:prstGeom>
          <a:noFill/>
        </p:spPr>
        <p:txBody>
          <a:bodyPr wrap="square" rtlCol="0">
            <a:spAutoFit/>
          </a:bodyPr>
          <a:lstStyle/>
          <a:p>
            <a:r>
              <a:rPr lang="en-GB" dirty="0">
                <a:solidFill>
                  <a:srgbClr val="00B050"/>
                </a:solidFill>
              </a:rPr>
              <a:t>Conference of 13 November 2023</a:t>
            </a:r>
          </a:p>
        </p:txBody>
      </p:sp>
      <p:sp>
        <p:nvSpPr>
          <p:cNvPr id="7" name="TextBox 6">
            <a:extLst>
              <a:ext uri="{FF2B5EF4-FFF2-40B4-BE49-F238E27FC236}">
                <a16:creationId xmlns:a16="http://schemas.microsoft.com/office/drawing/2014/main" id="{63A3048D-BDAC-4E76-2B47-1446660849CC}"/>
              </a:ext>
            </a:extLst>
          </p:cNvPr>
          <p:cNvSpPr txBox="1"/>
          <p:nvPr/>
        </p:nvSpPr>
        <p:spPr>
          <a:xfrm>
            <a:off x="457200" y="4222750"/>
            <a:ext cx="326390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(Vecteezy, 2023)</a:t>
            </a:r>
            <a:endParaRPr lang="en-GB" dirty="0"/>
          </a:p>
        </p:txBody>
      </p:sp>
    </p:spTree>
    <p:extLst>
      <p:ext uri="{BB962C8B-B14F-4D97-AF65-F5344CB8AC3E}">
        <p14:creationId xmlns:p14="http://schemas.microsoft.com/office/powerpoint/2010/main" val="428119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ospitality">
            <a:extLst>
              <a:ext uri="{FF2B5EF4-FFF2-40B4-BE49-F238E27FC236}">
                <a16:creationId xmlns:a16="http://schemas.microsoft.com/office/drawing/2014/main" id="{8CAF2793-0F3B-EE9F-8921-0F9A2B8375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46399"/>
            <a:ext cx="12134850" cy="53653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579CA1E-94B8-3E7E-C34D-C6EF008A9B78}"/>
              </a:ext>
            </a:extLst>
          </p:cNvPr>
          <p:cNvSpPr txBox="1"/>
          <p:nvPr/>
        </p:nvSpPr>
        <p:spPr>
          <a:xfrm>
            <a:off x="2851150" y="5411789"/>
            <a:ext cx="485140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(Report, 2022)</a:t>
            </a:r>
            <a:endParaRPr lang="en-GB" dirty="0"/>
          </a:p>
        </p:txBody>
      </p:sp>
    </p:spTree>
    <p:extLst>
      <p:ext uri="{BB962C8B-B14F-4D97-AF65-F5344CB8AC3E}">
        <p14:creationId xmlns:p14="http://schemas.microsoft.com/office/powerpoint/2010/main" val="2271826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4113ED4-7FBC-8971-1BA5-32C520A009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4885"/>
            <a:ext cx="12096749" cy="55608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4B9290-3461-2891-C936-26AAD3BF7420}"/>
              </a:ext>
            </a:extLst>
          </p:cNvPr>
          <p:cNvSpPr txBox="1"/>
          <p:nvPr/>
        </p:nvSpPr>
        <p:spPr>
          <a:xfrm>
            <a:off x="271220" y="5183322"/>
            <a:ext cx="329339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(McPhee, 2023)</a:t>
            </a:r>
            <a:endParaRPr lang="en-GB" dirty="0"/>
          </a:p>
        </p:txBody>
      </p:sp>
    </p:spTree>
    <p:extLst>
      <p:ext uri="{BB962C8B-B14F-4D97-AF65-F5344CB8AC3E}">
        <p14:creationId xmlns:p14="http://schemas.microsoft.com/office/powerpoint/2010/main" val="2637417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What are renewable energies? | Sustainability">
            <a:hlinkClick r:id="" action="ppaction://media"/>
            <a:extLst>
              <a:ext uri="{FF2B5EF4-FFF2-40B4-BE49-F238E27FC236}">
                <a16:creationId xmlns:a16="http://schemas.microsoft.com/office/drawing/2014/main" id="{76F26834-1D65-7506-CE30-00CECECED005}"/>
              </a:ext>
            </a:extLst>
          </p:cNvPr>
          <p:cNvPicPr>
            <a:picLocks noRot="1" noChangeAspect="1"/>
          </p:cNvPicPr>
          <p:nvPr>
            <a:videoFile r:link="rId1"/>
          </p:nvPr>
        </p:nvPicPr>
        <p:blipFill>
          <a:blip r:embed="rId4"/>
          <a:stretch>
            <a:fillRect/>
          </a:stretch>
        </p:blipFill>
        <p:spPr>
          <a:xfrm>
            <a:off x="120650" y="126365"/>
            <a:ext cx="11938000" cy="5309235"/>
          </a:xfrm>
          <a:prstGeom prst="rect">
            <a:avLst/>
          </a:prstGeom>
        </p:spPr>
      </p:pic>
      <p:sp>
        <p:nvSpPr>
          <p:cNvPr id="8" name="TextBox 7">
            <a:extLst>
              <a:ext uri="{FF2B5EF4-FFF2-40B4-BE49-F238E27FC236}">
                <a16:creationId xmlns:a16="http://schemas.microsoft.com/office/drawing/2014/main" id="{8230AA33-CBD2-9904-6E9D-F9FF9A3338B4}"/>
              </a:ext>
            </a:extLst>
          </p:cNvPr>
          <p:cNvSpPr txBox="1"/>
          <p:nvPr/>
        </p:nvSpPr>
        <p:spPr>
          <a:xfrm>
            <a:off x="641350" y="5435600"/>
            <a:ext cx="778510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(www.youtube.com, 2023, Acciona)</a:t>
            </a:r>
            <a:endParaRPr lang="en-GB" dirty="0"/>
          </a:p>
        </p:txBody>
      </p:sp>
    </p:spTree>
    <p:extLst>
      <p:ext uri="{BB962C8B-B14F-4D97-AF65-F5344CB8AC3E}">
        <p14:creationId xmlns:p14="http://schemas.microsoft.com/office/powerpoint/2010/main" val="405410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oing International? Do Your PESTEL Analysis First">
            <a:extLst>
              <a:ext uri="{FF2B5EF4-FFF2-40B4-BE49-F238E27FC236}">
                <a16:creationId xmlns:a16="http://schemas.microsoft.com/office/drawing/2014/main" id="{7CC2F14A-981B-BAFD-6114-9239D5431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0" y="88900"/>
            <a:ext cx="5143500" cy="53213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5251691-5249-CAAC-D05B-D7C021AFC647}"/>
              </a:ext>
            </a:extLst>
          </p:cNvPr>
          <p:cNvSpPr txBox="1"/>
          <p:nvPr/>
        </p:nvSpPr>
        <p:spPr>
          <a:xfrm>
            <a:off x="1581150" y="5410200"/>
            <a:ext cx="368935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(Lewin, 2019)</a:t>
            </a:r>
            <a:endParaRPr lang="en-GB" dirty="0"/>
          </a:p>
        </p:txBody>
      </p:sp>
      <p:pic>
        <p:nvPicPr>
          <p:cNvPr id="4" name="Picture 3">
            <a:extLst>
              <a:ext uri="{FF2B5EF4-FFF2-40B4-BE49-F238E27FC236}">
                <a16:creationId xmlns:a16="http://schemas.microsoft.com/office/drawing/2014/main" id="{3A6A9EA0-7214-C57B-398E-414588DFEA65}"/>
              </a:ext>
            </a:extLst>
          </p:cNvPr>
          <p:cNvPicPr>
            <a:picLocks noChangeAspect="1"/>
          </p:cNvPicPr>
          <p:nvPr/>
        </p:nvPicPr>
        <p:blipFill>
          <a:blip r:embed="rId4"/>
          <a:stretch>
            <a:fillRect/>
          </a:stretch>
        </p:blipFill>
        <p:spPr>
          <a:xfrm>
            <a:off x="7270749" y="250824"/>
            <a:ext cx="4921251" cy="5248275"/>
          </a:xfrm>
          <a:prstGeom prst="rect">
            <a:avLst/>
          </a:prstGeom>
        </p:spPr>
      </p:pic>
      <p:sp>
        <p:nvSpPr>
          <p:cNvPr id="5" name="TextBox 4">
            <a:extLst>
              <a:ext uri="{FF2B5EF4-FFF2-40B4-BE49-F238E27FC236}">
                <a16:creationId xmlns:a16="http://schemas.microsoft.com/office/drawing/2014/main" id="{6243A374-37A5-3044-2D1E-1B56EA40AB70}"/>
              </a:ext>
            </a:extLst>
          </p:cNvPr>
          <p:cNvSpPr txBox="1"/>
          <p:nvPr/>
        </p:nvSpPr>
        <p:spPr>
          <a:xfrm>
            <a:off x="8585200" y="5499099"/>
            <a:ext cx="333375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(Studocu, 2022)</a:t>
            </a:r>
            <a:endParaRPr lang="en-GB" dirty="0"/>
          </a:p>
        </p:txBody>
      </p:sp>
      <p:sp>
        <p:nvSpPr>
          <p:cNvPr id="6" name="Arrow: Right 5">
            <a:extLst>
              <a:ext uri="{FF2B5EF4-FFF2-40B4-BE49-F238E27FC236}">
                <a16:creationId xmlns:a16="http://schemas.microsoft.com/office/drawing/2014/main" id="{7ACD0B06-1A40-2C4D-77C5-DD5478B1FFB0}"/>
              </a:ext>
            </a:extLst>
          </p:cNvPr>
          <p:cNvSpPr/>
          <p:nvPr/>
        </p:nvSpPr>
        <p:spPr>
          <a:xfrm>
            <a:off x="5594349" y="2228850"/>
            <a:ext cx="1676399" cy="814832"/>
          </a:xfrm>
          <a:prstGeom prst="rightArrow">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2098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1F6A70-1C6A-09B8-F189-A42300B0B39A}"/>
              </a:ext>
            </a:extLst>
          </p:cNvPr>
          <p:cNvPicPr>
            <a:picLocks noChangeAspect="1"/>
          </p:cNvPicPr>
          <p:nvPr/>
        </p:nvPicPr>
        <p:blipFill>
          <a:blip r:embed="rId3"/>
          <a:stretch>
            <a:fillRect/>
          </a:stretch>
        </p:blipFill>
        <p:spPr>
          <a:xfrm>
            <a:off x="49213" y="50800"/>
            <a:ext cx="6954838" cy="5080000"/>
          </a:xfrm>
          <a:prstGeom prst="rect">
            <a:avLst/>
          </a:prstGeom>
        </p:spPr>
      </p:pic>
      <p:sp>
        <p:nvSpPr>
          <p:cNvPr id="4" name="TextBox 3">
            <a:extLst>
              <a:ext uri="{FF2B5EF4-FFF2-40B4-BE49-F238E27FC236}">
                <a16:creationId xmlns:a16="http://schemas.microsoft.com/office/drawing/2014/main" id="{0BFC40FB-2C8D-3977-0989-F4935B7C1488}"/>
              </a:ext>
            </a:extLst>
          </p:cNvPr>
          <p:cNvSpPr txBox="1"/>
          <p:nvPr/>
        </p:nvSpPr>
        <p:spPr>
          <a:xfrm>
            <a:off x="349250" y="5321300"/>
            <a:ext cx="574675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(Morch, 2023)</a:t>
            </a:r>
            <a:endParaRPr lang="en-GB" dirty="0"/>
          </a:p>
        </p:txBody>
      </p:sp>
      <p:pic>
        <p:nvPicPr>
          <p:cNvPr id="5122" name="Picture 2">
            <a:extLst>
              <a:ext uri="{FF2B5EF4-FFF2-40B4-BE49-F238E27FC236}">
                <a16:creationId xmlns:a16="http://schemas.microsoft.com/office/drawing/2014/main" id="{85B1921B-806A-D335-3E00-AEE0311364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8749" y="50800"/>
            <a:ext cx="3752851" cy="25770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5BD643C-66D8-B170-E4EA-513192E73053}"/>
              </a:ext>
            </a:extLst>
          </p:cNvPr>
          <p:cNvSpPr txBox="1"/>
          <p:nvPr/>
        </p:nvSpPr>
        <p:spPr>
          <a:xfrm>
            <a:off x="7277100" y="2806700"/>
            <a:ext cx="4865687" cy="2760436"/>
          </a:xfrm>
          <a:prstGeom prst="rect">
            <a:avLst/>
          </a:prstGeom>
          <a:noFill/>
        </p:spPr>
        <p:txBody>
          <a:bodyPr wrap="square" rtlCol="0">
            <a:spAutoFit/>
          </a:bodyPr>
          <a:lstStyle/>
          <a:p>
            <a:pPr algn="just" fontAlgn="base">
              <a:lnSpc>
                <a:spcPct val="150000"/>
              </a:lnSpc>
              <a:spcAft>
                <a:spcPts val="800"/>
              </a:spcAft>
            </a:pPr>
            <a:r>
              <a:rPr lang="en-GB" sz="900" kern="150" dirty="0">
                <a:effectLst/>
                <a:latin typeface="Arial" panose="020B0604020202020204" pitchFamily="34" charset="0"/>
                <a:ea typeface="DengXian" panose="02010600030101010101" pitchFamily="2" charset="-122"/>
                <a:cs typeface="Times New Roman" panose="02020603050405020304" pitchFamily="18" charset="0"/>
              </a:rPr>
              <a:t>Advantages:</a:t>
            </a:r>
            <a:endParaRPr lang="en-GB" sz="900" kern="15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Clean energy </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Return on investment.</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Avoid power disruptions. </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Reduction in costs </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Add value to Brand. </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a:p>
            <a:pPr algn="just" fontAlgn="base">
              <a:lnSpc>
                <a:spcPct val="150000"/>
              </a:lnSpc>
              <a:spcAft>
                <a:spcPts val="800"/>
              </a:spcAft>
            </a:pPr>
            <a:r>
              <a:rPr lang="en-GB" sz="900" kern="150" dirty="0">
                <a:effectLst/>
                <a:latin typeface="Arial" panose="020B0604020202020204" pitchFamily="34" charset="0"/>
                <a:ea typeface="DengXian" panose="02010600030101010101" pitchFamily="2" charset="-122"/>
                <a:cs typeface="Times New Roman" panose="02020603050405020304" pitchFamily="18" charset="0"/>
              </a:rPr>
              <a:t>Disadvantage:</a:t>
            </a:r>
            <a:endParaRPr lang="en-GB" sz="900" kern="15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High cost </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a:p>
            <a:pPr marL="342900" lvl="0" indent="-342900" algn="just" fontAlgn="base">
              <a:lnSpc>
                <a:spcPct val="150000"/>
              </a:lnSpc>
              <a:spcAft>
                <a:spcPts val="800"/>
              </a:spcAft>
              <a:buFont typeface="Symbol" panose="05050102010706020507" pitchFamily="18" charset="2"/>
              <a:buChar char="-"/>
            </a:pPr>
            <a:r>
              <a:rPr lang="en-GB" sz="900" kern="150" dirty="0">
                <a:effectLst/>
                <a:latin typeface="Arial" panose="020B0604020202020204" pitchFamily="34" charset="0"/>
                <a:ea typeface="DengXian" panose="02010600030101010101" pitchFamily="2" charset="-122"/>
                <a:cs typeface="Calibri" panose="020F0502020204030204" pitchFamily="34" charset="0"/>
              </a:rPr>
              <a:t>Maintenance </a:t>
            </a:r>
            <a:endParaRPr lang="en-GB" sz="900" kern="150" dirty="0">
              <a:effectLst/>
              <a:latin typeface="Calibri" panose="020F0502020204030204" pitchFamily="34" charset="0"/>
              <a:ea typeface="DengXian" panose="02010600030101010101" pitchFamily="2" charset="-122"/>
              <a:cs typeface="Calibri" panose="020F0502020204030204" pitchFamily="34" charset="0"/>
            </a:endParaRPr>
          </a:p>
        </p:txBody>
      </p:sp>
      <p:sp>
        <p:nvSpPr>
          <p:cNvPr id="6" name="TextBox 5">
            <a:extLst>
              <a:ext uri="{FF2B5EF4-FFF2-40B4-BE49-F238E27FC236}">
                <a16:creationId xmlns:a16="http://schemas.microsoft.com/office/drawing/2014/main" id="{1514852A-43C5-26CF-6511-A0863F32C1D3}"/>
              </a:ext>
            </a:extLst>
          </p:cNvPr>
          <p:cNvSpPr txBox="1"/>
          <p:nvPr/>
        </p:nvSpPr>
        <p:spPr>
          <a:xfrm>
            <a:off x="7886700" y="2387600"/>
            <a:ext cx="397510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(MGX, 2021)</a:t>
            </a:r>
            <a:endParaRPr lang="en-GB" dirty="0"/>
          </a:p>
        </p:txBody>
      </p:sp>
    </p:spTree>
    <p:extLst>
      <p:ext uri="{BB962C8B-B14F-4D97-AF65-F5344CB8AC3E}">
        <p14:creationId xmlns:p14="http://schemas.microsoft.com/office/powerpoint/2010/main" val="204510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Effect transition="in" filter="fade">
                                      <p:cBhvr>
                                        <p:cTn id="9"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g. 7">
            <a:extLst>
              <a:ext uri="{FF2B5EF4-FFF2-40B4-BE49-F238E27FC236}">
                <a16:creationId xmlns:a16="http://schemas.microsoft.com/office/drawing/2014/main" id="{0BA47FD7-C402-602E-830D-933C8E13432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46875" y="1406525"/>
            <a:ext cx="5099050" cy="2241550"/>
          </a:xfrm>
          <a:prstGeom prst="rect">
            <a:avLst/>
          </a:prstGeom>
          <a:noFill/>
          <a:ln>
            <a:noFill/>
          </a:ln>
        </p:spPr>
      </p:pic>
      <p:sp>
        <p:nvSpPr>
          <p:cNvPr id="3" name="TextBox 2">
            <a:extLst>
              <a:ext uri="{FF2B5EF4-FFF2-40B4-BE49-F238E27FC236}">
                <a16:creationId xmlns:a16="http://schemas.microsoft.com/office/drawing/2014/main" id="{EF7E4490-09CF-9BAC-08B2-ACCFA97B4D39}"/>
              </a:ext>
            </a:extLst>
          </p:cNvPr>
          <p:cNvSpPr txBox="1"/>
          <p:nvPr/>
        </p:nvSpPr>
        <p:spPr>
          <a:xfrm>
            <a:off x="8350250" y="3930650"/>
            <a:ext cx="312420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(Zhang et al., 2022)</a:t>
            </a:r>
            <a:endParaRPr lang="en-GB"/>
          </a:p>
        </p:txBody>
      </p:sp>
      <p:pic>
        <p:nvPicPr>
          <p:cNvPr id="5" name="Picture 4">
            <a:extLst>
              <a:ext uri="{FF2B5EF4-FFF2-40B4-BE49-F238E27FC236}">
                <a16:creationId xmlns:a16="http://schemas.microsoft.com/office/drawing/2014/main" id="{4EAC88C9-E24C-6EFA-3D59-14DB1CFA7C8C}"/>
              </a:ext>
            </a:extLst>
          </p:cNvPr>
          <p:cNvPicPr>
            <a:picLocks noChangeAspect="1"/>
          </p:cNvPicPr>
          <p:nvPr/>
        </p:nvPicPr>
        <p:blipFill>
          <a:blip r:embed="rId4"/>
          <a:stretch>
            <a:fillRect/>
          </a:stretch>
        </p:blipFill>
        <p:spPr>
          <a:xfrm>
            <a:off x="79375" y="95250"/>
            <a:ext cx="5124450" cy="5372100"/>
          </a:xfrm>
          <a:prstGeom prst="rect">
            <a:avLst/>
          </a:prstGeom>
        </p:spPr>
      </p:pic>
      <p:sp>
        <p:nvSpPr>
          <p:cNvPr id="8" name="TextBox 7">
            <a:extLst>
              <a:ext uri="{FF2B5EF4-FFF2-40B4-BE49-F238E27FC236}">
                <a16:creationId xmlns:a16="http://schemas.microsoft.com/office/drawing/2014/main" id="{2841B68D-D87B-A8B3-0247-2F324AFBDA2C}"/>
              </a:ext>
            </a:extLst>
          </p:cNvPr>
          <p:cNvSpPr txBox="1"/>
          <p:nvPr/>
        </p:nvSpPr>
        <p:spPr>
          <a:xfrm>
            <a:off x="79375" y="5467350"/>
            <a:ext cx="5203825"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(Freepik, 2023)</a:t>
            </a:r>
            <a:endParaRPr lang="en-GB"/>
          </a:p>
        </p:txBody>
      </p:sp>
    </p:spTree>
    <p:extLst>
      <p:ext uri="{BB962C8B-B14F-4D97-AF65-F5344CB8AC3E}">
        <p14:creationId xmlns:p14="http://schemas.microsoft.com/office/powerpoint/2010/main" val="201037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A40DF53-1C02-DFBF-3570-84E1078C4F67}"/>
              </a:ext>
            </a:extLst>
          </p:cNvPr>
          <p:cNvSpPr txBox="1"/>
          <p:nvPr/>
        </p:nvSpPr>
        <p:spPr>
          <a:xfrm>
            <a:off x="649224" y="352806"/>
            <a:ext cx="9471406" cy="464871"/>
          </a:xfrm>
          <a:prstGeom prst="rect">
            <a:avLst/>
          </a:prstGeom>
          <a:noFill/>
        </p:spPr>
        <p:txBody>
          <a:bodyPr wrap="square" rtlCol="0">
            <a:spAutoFit/>
          </a:bodyPr>
          <a:lstStyle/>
          <a:p>
            <a:pPr algn="just" fontAlgn="base">
              <a:lnSpc>
                <a:spcPct val="150000"/>
              </a:lnSpc>
              <a:spcAft>
                <a:spcPts val="800"/>
              </a:spcAft>
            </a:pPr>
            <a:r>
              <a:rPr lang="en-GB" kern="150" dirty="0">
                <a:ln w="0"/>
                <a:solidFill>
                  <a:srgbClr val="00B050"/>
                </a:solidFill>
                <a:effectLst>
                  <a:outerShdw blurRad="38100" dist="25400" dir="5400000" algn="ctr" rotWithShape="0">
                    <a:srgbClr val="6E747A">
                      <a:alpha val="43000"/>
                    </a:srgbClr>
                  </a:outerShdw>
                </a:effectLst>
                <a:latin typeface="Calibri" panose="020F0502020204030204" pitchFamily="34" charset="0"/>
                <a:ea typeface="DengXian" panose="02010600030101010101" pitchFamily="2" charset="-122"/>
                <a:cs typeface="Times New Roman" panose="02020603050405020304" pitchFamily="18" charset="0"/>
              </a:rPr>
              <a:t>Solar panels investment and benefits </a:t>
            </a:r>
          </a:p>
        </p:txBody>
      </p:sp>
      <p:pic>
        <p:nvPicPr>
          <p:cNvPr id="1026" name="Picture 2" descr="How Much Do Solar Panels In The UK Cost"/>
          <p:cNvPicPr>
            <a:picLocks noChangeAspect="1" noChangeArrowheads="1"/>
          </p:cNvPicPr>
          <p:nvPr/>
        </p:nvPicPr>
        <p:blipFill rotWithShape="1">
          <a:blip r:embed="rId3">
            <a:extLst>
              <a:ext uri="{28A0092B-C50C-407E-A947-70E740481C1C}">
                <a14:useLocalDpi xmlns:a14="http://schemas.microsoft.com/office/drawing/2010/main" val="0"/>
              </a:ext>
            </a:extLst>
          </a:blip>
          <a:srcRect b="18856"/>
          <a:stretch/>
        </p:blipFill>
        <p:spPr bwMode="auto">
          <a:xfrm>
            <a:off x="375031" y="1152779"/>
            <a:ext cx="4260977" cy="351980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75031" y="4672584"/>
            <a:ext cx="4324985" cy="369332"/>
          </a:xfrm>
          <a:prstGeom prst="rect">
            <a:avLst/>
          </a:prstGeom>
          <a:noFill/>
        </p:spPr>
        <p:txBody>
          <a:bodyPr wrap="square" rtlCol="0">
            <a:spAutoFit/>
          </a:bodyPr>
          <a:lstStyle/>
          <a:p>
            <a:r>
              <a:rPr lang="en-GB"/>
              <a:t>(Householdquotes.co.uk, 2023)</a:t>
            </a: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1460037257"/>
              </p:ext>
            </p:extLst>
          </p:nvPr>
        </p:nvGraphicFramePr>
        <p:xfrm>
          <a:off x="5276087" y="1993393"/>
          <a:ext cx="4709160" cy="1005839"/>
        </p:xfrm>
        <a:graphic>
          <a:graphicData uri="http://schemas.openxmlformats.org/drawingml/2006/table">
            <a:tbl>
              <a:tblPr firstRow="1" firstCol="1" bandRow="1">
                <a:tableStyleId>{5C22544A-7EE6-4342-B048-85BDC9FD1C3A}</a:tableStyleId>
              </a:tblPr>
              <a:tblGrid>
                <a:gridCol w="941832">
                  <a:extLst>
                    <a:ext uri="{9D8B030D-6E8A-4147-A177-3AD203B41FA5}">
                      <a16:colId xmlns:a16="http://schemas.microsoft.com/office/drawing/2014/main" val="3107959910"/>
                    </a:ext>
                  </a:extLst>
                </a:gridCol>
                <a:gridCol w="941832">
                  <a:extLst>
                    <a:ext uri="{9D8B030D-6E8A-4147-A177-3AD203B41FA5}">
                      <a16:colId xmlns:a16="http://schemas.microsoft.com/office/drawing/2014/main" val="3067519010"/>
                    </a:ext>
                  </a:extLst>
                </a:gridCol>
                <a:gridCol w="941832">
                  <a:extLst>
                    <a:ext uri="{9D8B030D-6E8A-4147-A177-3AD203B41FA5}">
                      <a16:colId xmlns:a16="http://schemas.microsoft.com/office/drawing/2014/main" val="4081353811"/>
                    </a:ext>
                  </a:extLst>
                </a:gridCol>
                <a:gridCol w="941832">
                  <a:extLst>
                    <a:ext uri="{9D8B030D-6E8A-4147-A177-3AD203B41FA5}">
                      <a16:colId xmlns:a16="http://schemas.microsoft.com/office/drawing/2014/main" val="3812613396"/>
                    </a:ext>
                  </a:extLst>
                </a:gridCol>
                <a:gridCol w="941832">
                  <a:extLst>
                    <a:ext uri="{9D8B030D-6E8A-4147-A177-3AD203B41FA5}">
                      <a16:colId xmlns:a16="http://schemas.microsoft.com/office/drawing/2014/main" val="1644294878"/>
                    </a:ext>
                  </a:extLst>
                </a:gridCol>
              </a:tblGrid>
              <a:tr h="1005839">
                <a:tc>
                  <a:txBody>
                    <a:bodyPr/>
                    <a:lstStyle/>
                    <a:p>
                      <a:pPr>
                        <a:lnSpc>
                          <a:spcPct val="107000"/>
                        </a:lnSpc>
                        <a:spcAft>
                          <a:spcPts val="0"/>
                        </a:spcAft>
                      </a:pPr>
                      <a:r>
                        <a:rPr lang="en-GB" sz="1100" dirty="0">
                          <a:effectLst/>
                        </a:rPr>
                        <a:t>Price </a:t>
                      </a:r>
                    </a:p>
                    <a:p>
                      <a:pPr>
                        <a:lnSpc>
                          <a:spcPct val="107000"/>
                        </a:lnSpc>
                        <a:spcAft>
                          <a:spcPts val="0"/>
                        </a:spcAft>
                      </a:pPr>
                      <a:r>
                        <a:rPr lang="en-GB" sz="1100" dirty="0">
                          <a:effectLst/>
                        </a:rPr>
                        <a:t>Large Hotel </a:t>
                      </a:r>
                    </a:p>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 </a:t>
                      </a:r>
                    </a:p>
                    <a:p>
                      <a:pPr>
                        <a:lnSpc>
                          <a:spcPct val="107000"/>
                        </a:lnSpc>
                        <a:spcAft>
                          <a:spcPts val="0"/>
                        </a:spcAft>
                      </a:pPr>
                      <a:r>
                        <a:rPr lang="en-GB" sz="1100" dirty="0">
                          <a:effectLst/>
                        </a:rPr>
                        <a:t>400 squares meters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 </a:t>
                      </a:r>
                    </a:p>
                    <a:p>
                      <a:pPr>
                        <a:lnSpc>
                          <a:spcPct val="107000"/>
                        </a:lnSpc>
                        <a:spcAft>
                          <a:spcPts val="0"/>
                        </a:spcAft>
                      </a:pPr>
                      <a:r>
                        <a:rPr lang="en-GB" sz="1100" dirty="0">
                          <a:effectLst/>
                        </a:rPr>
                        <a:t>40KW</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 </a:t>
                      </a:r>
                    </a:p>
                    <a:p>
                      <a:pPr>
                        <a:lnSpc>
                          <a:spcPct val="107000"/>
                        </a:lnSpc>
                        <a:spcAft>
                          <a:spcPts val="0"/>
                        </a:spcAft>
                      </a:pPr>
                      <a:r>
                        <a:rPr lang="en-GB" sz="1100" dirty="0">
                          <a:effectLst/>
                        </a:rPr>
                        <a:t>£30.000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Installations</a:t>
                      </a:r>
                    </a:p>
                    <a:p>
                      <a:pPr>
                        <a:lnSpc>
                          <a:spcPct val="107000"/>
                        </a:lnSpc>
                        <a:spcAft>
                          <a:spcPts val="0"/>
                        </a:spcAft>
                      </a:pPr>
                      <a:r>
                        <a:rPr lang="en-GB" sz="1100" dirty="0">
                          <a:effectLst/>
                        </a:rPr>
                        <a:t>£15.000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8298387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929706768"/>
              </p:ext>
            </p:extLst>
          </p:nvPr>
        </p:nvGraphicFramePr>
        <p:xfrm>
          <a:off x="5340096" y="3200401"/>
          <a:ext cx="4014216" cy="832104"/>
        </p:xfrm>
        <a:graphic>
          <a:graphicData uri="http://schemas.openxmlformats.org/drawingml/2006/table">
            <a:tbl>
              <a:tblPr firstRow="1" firstCol="1" bandRow="1">
                <a:tableStyleId>{5C22544A-7EE6-4342-B048-85BDC9FD1C3A}</a:tableStyleId>
              </a:tblPr>
              <a:tblGrid>
                <a:gridCol w="1003554">
                  <a:extLst>
                    <a:ext uri="{9D8B030D-6E8A-4147-A177-3AD203B41FA5}">
                      <a16:colId xmlns:a16="http://schemas.microsoft.com/office/drawing/2014/main" val="2152645466"/>
                    </a:ext>
                  </a:extLst>
                </a:gridCol>
                <a:gridCol w="1003554">
                  <a:extLst>
                    <a:ext uri="{9D8B030D-6E8A-4147-A177-3AD203B41FA5}">
                      <a16:colId xmlns:a16="http://schemas.microsoft.com/office/drawing/2014/main" val="752452337"/>
                    </a:ext>
                  </a:extLst>
                </a:gridCol>
                <a:gridCol w="1003554">
                  <a:extLst>
                    <a:ext uri="{9D8B030D-6E8A-4147-A177-3AD203B41FA5}">
                      <a16:colId xmlns:a16="http://schemas.microsoft.com/office/drawing/2014/main" val="3145454053"/>
                    </a:ext>
                  </a:extLst>
                </a:gridCol>
                <a:gridCol w="1003554">
                  <a:extLst>
                    <a:ext uri="{9D8B030D-6E8A-4147-A177-3AD203B41FA5}">
                      <a16:colId xmlns:a16="http://schemas.microsoft.com/office/drawing/2014/main" val="2561846504"/>
                    </a:ext>
                  </a:extLst>
                </a:gridCol>
              </a:tblGrid>
              <a:tr h="832104">
                <a:tc>
                  <a:txBody>
                    <a:bodyPr/>
                    <a:lstStyle/>
                    <a:p>
                      <a:pPr>
                        <a:lnSpc>
                          <a:spcPct val="107000"/>
                        </a:lnSpc>
                        <a:spcAft>
                          <a:spcPts val="0"/>
                        </a:spcAft>
                      </a:pPr>
                      <a:r>
                        <a:rPr lang="en-GB" sz="1100">
                          <a:effectLst/>
                        </a:rPr>
                        <a:t>Savings </a:t>
                      </a:r>
                    </a:p>
                    <a:p>
                      <a:pPr>
                        <a:lnSpc>
                          <a:spcPct val="107000"/>
                        </a:lnSpc>
                        <a:spcAft>
                          <a:spcPts val="0"/>
                        </a:spcAft>
                      </a:pPr>
                      <a:r>
                        <a:rPr lang="en-GB" sz="1100">
                          <a:effectLst/>
                        </a:rPr>
                        <a:t>Yearly bill</a:t>
                      </a:r>
                    </a:p>
                    <a:p>
                      <a:pPr>
                        <a:lnSpc>
                          <a:spcPct val="107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 </a:t>
                      </a:r>
                    </a:p>
                    <a:p>
                      <a:pPr>
                        <a:lnSpc>
                          <a:spcPct val="107000"/>
                        </a:lnSpc>
                        <a:spcAft>
                          <a:spcPts val="0"/>
                        </a:spcAft>
                      </a:pPr>
                      <a:r>
                        <a:rPr lang="en-GB" sz="1100">
                          <a:effectLst/>
                        </a:rPr>
                        <a:t>£25.000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With solar panels </a:t>
                      </a:r>
                    </a:p>
                    <a:p>
                      <a:pPr>
                        <a:lnSpc>
                          <a:spcPct val="107000"/>
                        </a:lnSpc>
                        <a:spcAft>
                          <a:spcPts val="0"/>
                        </a:spcAft>
                      </a:pPr>
                      <a:r>
                        <a:rPr lang="en-GB" sz="1100" dirty="0">
                          <a:effectLst/>
                        </a:rPr>
                        <a:t>£14.000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Saves </a:t>
                      </a:r>
                    </a:p>
                    <a:p>
                      <a:pPr>
                        <a:lnSpc>
                          <a:spcPct val="107000"/>
                        </a:lnSpc>
                        <a:spcAft>
                          <a:spcPts val="0"/>
                        </a:spcAft>
                      </a:pPr>
                      <a:r>
                        <a:rPr lang="en-GB" sz="1100" dirty="0">
                          <a:effectLst/>
                        </a:rPr>
                        <a:t>£11.000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62354997"/>
                  </a:ext>
                </a:extLst>
              </a:tr>
            </a:tbl>
          </a:graphicData>
        </a:graphic>
      </p:graphicFrame>
      <p:sp>
        <p:nvSpPr>
          <p:cNvPr id="8" name="Rectangle 3"/>
          <p:cNvSpPr>
            <a:spLocks noChangeArrowheads="1"/>
          </p:cNvSpPr>
          <p:nvPr/>
        </p:nvSpPr>
        <p:spPr bwMode="auto">
          <a:xfrm>
            <a:off x="3233738" y="3732212"/>
            <a:ext cx="5947584" cy="457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9" name="TextBox 8"/>
          <p:cNvSpPr txBox="1"/>
          <p:nvPr/>
        </p:nvSpPr>
        <p:spPr>
          <a:xfrm>
            <a:off x="5340096" y="4462272"/>
            <a:ext cx="5148072" cy="369332"/>
          </a:xfrm>
          <a:prstGeom prst="rect">
            <a:avLst/>
          </a:prstGeom>
          <a:noFill/>
        </p:spPr>
        <p:txBody>
          <a:bodyPr wrap="square" rtlCol="0">
            <a:spAutoFit/>
          </a:bodyPr>
          <a:lstStyle/>
          <a:p>
            <a:r>
              <a:rPr lang="en-GB" dirty="0"/>
              <a:t>(Fictional data for demonstration)</a:t>
            </a:r>
          </a:p>
        </p:txBody>
      </p:sp>
    </p:spTree>
    <p:extLst>
      <p:ext uri="{BB962C8B-B14F-4D97-AF65-F5344CB8AC3E}">
        <p14:creationId xmlns:p14="http://schemas.microsoft.com/office/powerpoint/2010/main" val="64869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517B419E-E974-2CA7-284D-A2FA717FEA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09053"/>
            <a:ext cx="2336801" cy="22099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33FD827-FB37-3FBC-D7AB-E0AD082B1C83}"/>
              </a:ext>
            </a:extLst>
          </p:cNvPr>
          <p:cNvSpPr txBox="1"/>
          <p:nvPr/>
        </p:nvSpPr>
        <p:spPr>
          <a:xfrm>
            <a:off x="215901" y="2603500"/>
            <a:ext cx="325755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(cleanpng.com, 2023)</a:t>
            </a:r>
            <a:endParaRPr lang="en-GB" dirty="0"/>
          </a:p>
        </p:txBody>
      </p:sp>
      <p:pic>
        <p:nvPicPr>
          <p:cNvPr id="6148" name="Picture 4" descr="Hyatt Centric Cambridge Exterior Courtyard">
            <a:extLst>
              <a:ext uri="{FF2B5EF4-FFF2-40B4-BE49-F238E27FC236}">
                <a16:creationId xmlns:a16="http://schemas.microsoft.com/office/drawing/2014/main" id="{B9009D0A-F6C2-88EB-80C9-EB18FBE6A840}"/>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375900" y="152400"/>
            <a:ext cx="2952000" cy="1660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5FC4565-10AB-3348-4BB2-90656B26AE91}"/>
              </a:ext>
            </a:extLst>
          </p:cNvPr>
          <p:cNvSpPr txBox="1"/>
          <p:nvPr/>
        </p:nvSpPr>
        <p:spPr>
          <a:xfrm>
            <a:off x="9175750" y="622300"/>
            <a:ext cx="2711450" cy="1450501"/>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91BAFC4B-DFF4-754F-2E4E-73557BDD86CA}"/>
              </a:ext>
            </a:extLst>
          </p:cNvPr>
          <p:cNvSpPr txBox="1"/>
          <p:nvPr/>
        </p:nvSpPr>
        <p:spPr>
          <a:xfrm>
            <a:off x="7327900" y="282209"/>
            <a:ext cx="3327400" cy="1092607"/>
          </a:xfrm>
          <a:prstGeom prst="rect">
            <a:avLst/>
          </a:prstGeom>
          <a:noFill/>
        </p:spPr>
        <p:txBody>
          <a:bodyPr wrap="square" rtlCol="0">
            <a:spAutoFit/>
          </a:bodyPr>
          <a:lstStyle/>
          <a:p>
            <a:r>
              <a:rPr lang="en-GB" sz="1200" dirty="0">
                <a:effectLst/>
                <a:latin typeface="Arial" panose="020B0604020202020204" pitchFamily="34" charset="0"/>
                <a:ea typeface="DengXian" panose="02010600030101010101" pitchFamily="2" charset="-122"/>
              </a:rPr>
              <a:t>Hyatt Centric Cambridge, hotel leading in sustainable practices, with 80% of the roof space having solar panels, which generates a good portion of the power in the hotel.</a:t>
            </a:r>
            <a:r>
              <a:rPr lang="en-GB" dirty="0"/>
              <a:t> </a:t>
            </a:r>
            <a:r>
              <a:rPr lang="en-GB" sz="1100" dirty="0"/>
              <a:t>(Zentive Agency, 2022). </a:t>
            </a:r>
          </a:p>
        </p:txBody>
      </p:sp>
      <p:pic>
        <p:nvPicPr>
          <p:cNvPr id="6" name="Picture 5">
            <a:extLst>
              <a:ext uri="{FF2B5EF4-FFF2-40B4-BE49-F238E27FC236}">
                <a16:creationId xmlns:a16="http://schemas.microsoft.com/office/drawing/2014/main" id="{028A3327-7D35-9B45-271D-51B41195E20E}"/>
              </a:ext>
            </a:extLst>
          </p:cNvPr>
          <p:cNvPicPr>
            <a:picLocks noChangeAspect="1"/>
          </p:cNvPicPr>
          <p:nvPr/>
        </p:nvPicPr>
        <p:blipFill>
          <a:blip r:embed="rId5"/>
          <a:stretch>
            <a:fillRect/>
          </a:stretch>
        </p:blipFill>
        <p:spPr>
          <a:xfrm>
            <a:off x="1287541" y="3208575"/>
            <a:ext cx="1697964" cy="1846819"/>
          </a:xfrm>
          <a:prstGeom prst="rect">
            <a:avLst/>
          </a:prstGeom>
        </p:spPr>
      </p:pic>
      <p:sp>
        <p:nvSpPr>
          <p:cNvPr id="7" name="TextBox 6">
            <a:extLst>
              <a:ext uri="{FF2B5EF4-FFF2-40B4-BE49-F238E27FC236}">
                <a16:creationId xmlns:a16="http://schemas.microsoft.com/office/drawing/2014/main" id="{3746A3C5-15AE-7783-2829-C1FC1665FEAF}"/>
              </a:ext>
            </a:extLst>
          </p:cNvPr>
          <p:cNvSpPr txBox="1"/>
          <p:nvPr/>
        </p:nvSpPr>
        <p:spPr>
          <a:xfrm>
            <a:off x="2985505" y="3208575"/>
            <a:ext cx="3040645" cy="1892826"/>
          </a:xfrm>
          <a:prstGeom prst="rect">
            <a:avLst/>
          </a:prstGeom>
          <a:noFill/>
        </p:spPr>
        <p:txBody>
          <a:bodyPr wrap="square" rtlCol="0">
            <a:spAutoFit/>
          </a:bodyPr>
          <a:lstStyle/>
          <a:p>
            <a:r>
              <a:rPr lang="en-GB" sz="1100" dirty="0">
                <a:effectLst/>
                <a:latin typeface="Arial" panose="020B0604020202020204" pitchFamily="34" charset="0"/>
                <a:ea typeface="DengXian" panose="02010600030101010101" pitchFamily="2" charset="-122"/>
              </a:rPr>
              <a:t> Crown Plaza Copenhagen Tower have  solar panels in the façade of the hotel that help power the building, also using a state of art </a:t>
            </a:r>
            <a:r>
              <a:rPr lang="en-GB" sz="1100" dirty="0">
                <a:effectLst/>
                <a:ea typeface="DengXian" panose="02010600030101010101" pitchFamily="2" charset="-122"/>
              </a:rPr>
              <a:t>ground water-based heating system, help to be cool in the summer and warm in the winter. Intelligent automatic lighting, water and waste saving measures, and the restaurant serves organic local sourced food, and the atrium is full of air purifying plants.</a:t>
            </a:r>
            <a:r>
              <a:rPr lang="en-GB" dirty="0"/>
              <a:t> </a:t>
            </a:r>
            <a:r>
              <a:rPr lang="en-GB" sz="1100" dirty="0"/>
              <a:t>(InterContinental Hotels Group PLC, 2023).</a:t>
            </a:r>
          </a:p>
        </p:txBody>
      </p:sp>
      <p:sp>
        <p:nvSpPr>
          <p:cNvPr id="8" name="TextBox 7">
            <a:extLst>
              <a:ext uri="{FF2B5EF4-FFF2-40B4-BE49-F238E27FC236}">
                <a16:creationId xmlns:a16="http://schemas.microsoft.com/office/drawing/2014/main" id="{A3D79631-E481-257A-622C-08175007C625}"/>
              </a:ext>
            </a:extLst>
          </p:cNvPr>
          <p:cNvSpPr txBox="1"/>
          <p:nvPr/>
        </p:nvSpPr>
        <p:spPr>
          <a:xfrm>
            <a:off x="1587500" y="5441950"/>
            <a:ext cx="1060450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(Business Case for Sustainable Hotels March 2020, 2023)</a:t>
            </a:r>
            <a:endParaRPr lang="en-GB" dirty="0"/>
          </a:p>
        </p:txBody>
      </p:sp>
      <p:pic>
        <p:nvPicPr>
          <p:cNvPr id="6150" name="Picture 6" descr="Pullman London St Pancras Hotel &amp; West End Shows 4*">
            <a:extLst>
              <a:ext uri="{FF2B5EF4-FFF2-40B4-BE49-F238E27FC236}">
                <a16:creationId xmlns:a16="http://schemas.microsoft.com/office/drawing/2014/main" id="{F7E85FB0-BFA4-3A47-CC09-E8FC6C54E9A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2625" y="2311038"/>
            <a:ext cx="3345557" cy="17054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71C7756-2E4D-10A5-1052-255A45095920}"/>
              </a:ext>
            </a:extLst>
          </p:cNvPr>
          <p:cNvSpPr txBox="1"/>
          <p:nvPr/>
        </p:nvSpPr>
        <p:spPr>
          <a:xfrm>
            <a:off x="7724114" y="4210050"/>
            <a:ext cx="4366286" cy="1384995"/>
          </a:xfrm>
          <a:prstGeom prst="rect">
            <a:avLst/>
          </a:prstGeom>
          <a:noFill/>
        </p:spPr>
        <p:txBody>
          <a:bodyPr wrap="square" rtlCol="0">
            <a:spAutoFit/>
          </a:bodyPr>
          <a:lstStyle/>
          <a:p>
            <a:r>
              <a:rPr lang="en-GB" sz="1100" dirty="0">
                <a:latin typeface="Arial" panose="020B0604020202020204" pitchFamily="34" charset="0"/>
                <a:ea typeface="DengXian" panose="02010600030101010101" pitchFamily="2" charset="-122"/>
              </a:rPr>
              <a:t>T</a:t>
            </a:r>
            <a:r>
              <a:rPr lang="en-GB" sz="1100" dirty="0">
                <a:effectLst/>
                <a:latin typeface="Arial" panose="020B0604020202020204" pitchFamily="34" charset="0"/>
                <a:ea typeface="DengXian" panose="02010600030101010101" pitchFamily="2" charset="-122"/>
              </a:rPr>
              <a:t>he  Pullman London St Pancras in the UK, where the hotel is taking step to avoid food and energy waste, by implementing a smart build management control systems to utilize air conditions, energy and heating according occupancy rate, and same areas use movement detectors for lighting, and beehives in the roof top, with their honey being incorporated into the dishes done in the kitchen.</a:t>
            </a:r>
            <a:r>
              <a:rPr lang="en-GB" dirty="0"/>
              <a:t> </a:t>
            </a:r>
            <a:r>
              <a:rPr lang="en-GB" sz="1100" dirty="0"/>
              <a:t>(Accor, 2023)</a:t>
            </a:r>
          </a:p>
        </p:txBody>
      </p:sp>
    </p:spTree>
    <p:extLst>
      <p:ext uri="{BB962C8B-B14F-4D97-AF65-F5344CB8AC3E}">
        <p14:creationId xmlns:p14="http://schemas.microsoft.com/office/powerpoint/2010/main" val="135380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 calcmode="lin" valueType="num">
                                      <p:cBhvr>
                                        <p:cTn id="7" dur="500" fill="hold"/>
                                        <p:tgtEl>
                                          <p:spTgt spid="6148"/>
                                        </p:tgtEl>
                                        <p:attrNameLst>
                                          <p:attrName>ppt_w</p:attrName>
                                        </p:attrNameLst>
                                      </p:cBhvr>
                                      <p:tavLst>
                                        <p:tav tm="0">
                                          <p:val>
                                            <p:fltVal val="0"/>
                                          </p:val>
                                        </p:tav>
                                        <p:tav tm="100000">
                                          <p:val>
                                            <p:strVal val="#ppt_w"/>
                                          </p:val>
                                        </p:tav>
                                      </p:tavLst>
                                    </p:anim>
                                    <p:anim calcmode="lin" valueType="num">
                                      <p:cBhvr>
                                        <p:cTn id="8" dur="500" fill="hold"/>
                                        <p:tgtEl>
                                          <p:spTgt spid="6148"/>
                                        </p:tgtEl>
                                        <p:attrNameLst>
                                          <p:attrName>ppt_h</p:attrName>
                                        </p:attrNameLst>
                                      </p:cBhvr>
                                      <p:tavLst>
                                        <p:tav tm="0">
                                          <p:val>
                                            <p:fltVal val="0"/>
                                          </p:val>
                                        </p:tav>
                                        <p:tav tm="100000">
                                          <p:val>
                                            <p:strVal val="#ppt_h"/>
                                          </p:val>
                                        </p:tav>
                                      </p:tavLst>
                                    </p:anim>
                                    <p:animEffect transition="in" filter="fade">
                                      <p:cBhvr>
                                        <p:cTn id="9" dur="500"/>
                                        <p:tgtEl>
                                          <p:spTgt spid="6148"/>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1)">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150"/>
                                        </p:tgtEl>
                                        <p:attrNameLst>
                                          <p:attrName>style.visibility</p:attrName>
                                        </p:attrNameLst>
                                      </p:cBhvr>
                                      <p:to>
                                        <p:strVal val="visible"/>
                                      </p:to>
                                    </p:set>
                                    <p:animEffect transition="in" filter="circle(in)">
                                      <p:cBhvr>
                                        <p:cTn id="19" dur="20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FC4565-10AB-3348-4BB2-90656B26AE91}"/>
              </a:ext>
            </a:extLst>
          </p:cNvPr>
          <p:cNvSpPr txBox="1"/>
          <p:nvPr/>
        </p:nvSpPr>
        <p:spPr>
          <a:xfrm>
            <a:off x="9175750" y="622300"/>
            <a:ext cx="2711450" cy="1450501"/>
          </a:xfrm>
          <a:prstGeom prst="rect">
            <a:avLst/>
          </a:prstGeom>
          <a:noFill/>
        </p:spPr>
        <p:txBody>
          <a:bodyPr wrap="square" rtlCol="0">
            <a:spAutoFit/>
          </a:bodyPr>
          <a:lstStyle/>
          <a:p>
            <a:endParaRPr lang="en-GB" dirty="0"/>
          </a:p>
        </p:txBody>
      </p:sp>
      <p:sp>
        <p:nvSpPr>
          <p:cNvPr id="5" name="TextBox 4">
            <a:extLst>
              <a:ext uri="{FF2B5EF4-FFF2-40B4-BE49-F238E27FC236}">
                <a16:creationId xmlns:a16="http://schemas.microsoft.com/office/drawing/2014/main" id="{3FDAA1A0-64E9-EC31-373A-444C25926456}"/>
              </a:ext>
            </a:extLst>
          </p:cNvPr>
          <p:cNvSpPr txBox="1"/>
          <p:nvPr/>
        </p:nvSpPr>
        <p:spPr>
          <a:xfrm>
            <a:off x="1303564" y="252968"/>
            <a:ext cx="9584871" cy="369332"/>
          </a:xfrm>
          <a:prstGeom prst="rect">
            <a:avLst/>
          </a:prstGeom>
          <a:noFill/>
        </p:spPr>
        <p:txBody>
          <a:bodyPr wrap="square" rtlCol="0">
            <a:spAutoFit/>
          </a:bodyPr>
          <a:lstStyle/>
          <a:p>
            <a:r>
              <a:rPr lang="en-GB" dirty="0">
                <a:solidFill>
                  <a:srgbClr val="00B0F0"/>
                </a:solidFill>
              </a:rPr>
              <a:t>Hotel  of Placement    “ Delta by Marriott , Swansea “ </a:t>
            </a:r>
          </a:p>
        </p:txBody>
      </p:sp>
      <p:pic>
        <p:nvPicPr>
          <p:cNvPr id="10" name="Picture 9" descr="A building with a green roof&#10;&#10;Description automatically generated with medium confidence">
            <a:extLst>
              <a:ext uri="{FF2B5EF4-FFF2-40B4-BE49-F238E27FC236}">
                <a16:creationId xmlns:a16="http://schemas.microsoft.com/office/drawing/2014/main" id="{F59BDFF4-3427-AC61-FC9C-32059F873D75}"/>
              </a:ext>
            </a:extLst>
          </p:cNvPr>
          <p:cNvPicPr>
            <a:picLocks noChangeAspect="1"/>
          </p:cNvPicPr>
          <p:nvPr/>
        </p:nvPicPr>
        <p:blipFill>
          <a:blip r:embed="rId3"/>
          <a:stretch>
            <a:fillRect/>
          </a:stretch>
        </p:blipFill>
        <p:spPr>
          <a:xfrm>
            <a:off x="487045" y="977900"/>
            <a:ext cx="5731510" cy="1930400"/>
          </a:xfrm>
          <a:prstGeom prst="rect">
            <a:avLst/>
          </a:prstGeom>
        </p:spPr>
      </p:pic>
      <p:sp>
        <p:nvSpPr>
          <p:cNvPr id="11" name="TextBox 10">
            <a:extLst>
              <a:ext uri="{FF2B5EF4-FFF2-40B4-BE49-F238E27FC236}">
                <a16:creationId xmlns:a16="http://schemas.microsoft.com/office/drawing/2014/main" id="{8D807FA3-FC40-2B0E-007F-6B5D222980E6}"/>
              </a:ext>
            </a:extLst>
          </p:cNvPr>
          <p:cNvSpPr txBox="1"/>
          <p:nvPr/>
        </p:nvSpPr>
        <p:spPr>
          <a:xfrm>
            <a:off x="685800" y="2917247"/>
            <a:ext cx="5059136" cy="369332"/>
          </a:xfrm>
          <a:prstGeom prst="rect">
            <a:avLst/>
          </a:prstGeom>
          <a:noFill/>
        </p:spPr>
        <p:txBody>
          <a:bodyPr wrap="square" rtlCol="0">
            <a:spAutoFit/>
          </a:bodyPr>
          <a:lstStyle/>
          <a:p>
            <a:r>
              <a:rPr lang="en-GB" sz="1800" dirty="0">
                <a:effectLst/>
                <a:latin typeface="Calibri" panose="020F0502020204030204" pitchFamily="34" charset="0"/>
                <a:ea typeface="DengXian" panose="02010600030101010101" pitchFamily="2" charset="-122"/>
                <a:cs typeface="Times New Roman" panose="02020603050405020304" pitchFamily="18" charset="0"/>
              </a:rPr>
              <a:t>(Marriott Bonvoy, 2023)</a:t>
            </a:r>
            <a:endParaRPr lang="en-GB" dirty="0"/>
          </a:p>
        </p:txBody>
      </p:sp>
      <p:sp>
        <p:nvSpPr>
          <p:cNvPr id="13" name="TextBox 12">
            <a:extLst>
              <a:ext uri="{FF2B5EF4-FFF2-40B4-BE49-F238E27FC236}">
                <a16:creationId xmlns:a16="http://schemas.microsoft.com/office/drawing/2014/main" id="{2C9E1E5D-7B61-8B3A-A9C4-1351DEC33EA2}"/>
              </a:ext>
            </a:extLst>
          </p:cNvPr>
          <p:cNvSpPr txBox="1"/>
          <p:nvPr/>
        </p:nvSpPr>
        <p:spPr>
          <a:xfrm>
            <a:off x="6760030" y="856244"/>
            <a:ext cx="5127170" cy="3139321"/>
          </a:xfrm>
          <a:prstGeom prst="rect">
            <a:avLst/>
          </a:prstGeom>
          <a:noFill/>
        </p:spPr>
        <p:txBody>
          <a:bodyPr wrap="square" rtlCol="0">
            <a:spAutoFit/>
          </a:bodyPr>
          <a:lstStyle/>
          <a:p>
            <a:r>
              <a:rPr lang="en-GB" dirty="0"/>
              <a:t>Delta by  Marriott , does not present good sustainability  , although they exhibit a green key . </a:t>
            </a:r>
          </a:p>
          <a:p>
            <a:endParaRPr lang="en-GB" dirty="0"/>
          </a:p>
          <a:p>
            <a:r>
              <a:rPr lang="en-GB" dirty="0"/>
              <a:t>Marriott recent  reports for sustainability ,  in  relation to solar panels states , </a:t>
            </a:r>
            <a:r>
              <a:rPr lang="en-GB" dirty="0">
                <a:solidFill>
                  <a:srgbClr val="FF0000"/>
                </a:solidFill>
              </a:rPr>
              <a:t>ANALYSING . </a:t>
            </a:r>
          </a:p>
          <a:p>
            <a:endParaRPr lang="en-GB" dirty="0">
              <a:solidFill>
                <a:srgbClr val="FF0000"/>
              </a:solidFill>
            </a:endParaRPr>
          </a:p>
          <a:p>
            <a:r>
              <a:rPr lang="en-GB" dirty="0"/>
              <a:t>The problem with Marriott is that utilize a cost leadership management and is all about cutting costs , which may result in this </a:t>
            </a:r>
            <a:r>
              <a:rPr lang="en-GB" dirty="0">
                <a:solidFill>
                  <a:srgbClr val="FF0000"/>
                </a:solidFill>
              </a:rPr>
              <a:t>problems </a:t>
            </a:r>
            <a:r>
              <a:rPr lang="en-GB" dirty="0"/>
              <a:t>, also the fact most hotels are franchises and owners may not have the money available for sustainable improvements.</a:t>
            </a:r>
            <a:endParaRPr lang="en-GB" dirty="0">
              <a:solidFill>
                <a:srgbClr val="FF0000"/>
              </a:solidFill>
            </a:endParaRPr>
          </a:p>
        </p:txBody>
      </p:sp>
      <p:pic>
        <p:nvPicPr>
          <p:cNvPr id="15" name="Picture 14">
            <a:extLst>
              <a:ext uri="{FF2B5EF4-FFF2-40B4-BE49-F238E27FC236}">
                <a16:creationId xmlns:a16="http://schemas.microsoft.com/office/drawing/2014/main" id="{710BF36A-98C3-65EC-4E1A-4EE382190AC9}"/>
              </a:ext>
            </a:extLst>
          </p:cNvPr>
          <p:cNvPicPr>
            <a:picLocks noChangeAspect="1"/>
          </p:cNvPicPr>
          <p:nvPr/>
        </p:nvPicPr>
        <p:blipFill>
          <a:blip r:embed="rId4"/>
          <a:stretch>
            <a:fillRect/>
          </a:stretch>
        </p:blipFill>
        <p:spPr>
          <a:xfrm>
            <a:off x="1567542" y="3743121"/>
            <a:ext cx="4318907" cy="1362378"/>
          </a:xfrm>
          <a:prstGeom prst="rect">
            <a:avLst/>
          </a:prstGeom>
        </p:spPr>
      </p:pic>
      <p:sp>
        <p:nvSpPr>
          <p:cNvPr id="16" name="TextBox 15">
            <a:extLst>
              <a:ext uri="{FF2B5EF4-FFF2-40B4-BE49-F238E27FC236}">
                <a16:creationId xmlns:a16="http://schemas.microsoft.com/office/drawing/2014/main" id="{1090AB8B-2E90-A320-D86A-0F99F4DFDE8F}"/>
              </a:ext>
            </a:extLst>
          </p:cNvPr>
          <p:cNvSpPr txBox="1"/>
          <p:nvPr/>
        </p:nvSpPr>
        <p:spPr>
          <a:xfrm>
            <a:off x="1387929" y="5339443"/>
            <a:ext cx="5568041" cy="369332"/>
          </a:xfrm>
          <a:prstGeom prst="rect">
            <a:avLst/>
          </a:prstGeom>
          <a:noFill/>
        </p:spPr>
        <p:txBody>
          <a:bodyPr wrap="square" rtlCol="0">
            <a:spAutoFit/>
          </a:bodyPr>
          <a:lstStyle/>
          <a:p>
            <a:r>
              <a:rPr lang="en-GB" sz="1800" dirty="0">
                <a:effectLst/>
                <a:latin typeface="Calibri" panose="020F0502020204030204" pitchFamily="34" charset="0"/>
                <a:ea typeface="DengXian" panose="02010600030101010101" pitchFamily="2" charset="-122"/>
                <a:cs typeface="Times New Roman" panose="02020603050405020304" pitchFamily="18" charset="0"/>
              </a:rPr>
              <a:t>(Marriott International, 2018)</a:t>
            </a:r>
            <a:endParaRPr lang="en-GB" dirty="0"/>
          </a:p>
        </p:txBody>
      </p:sp>
    </p:spTree>
    <p:extLst>
      <p:ext uri="{BB962C8B-B14F-4D97-AF65-F5344CB8AC3E}">
        <p14:creationId xmlns:p14="http://schemas.microsoft.com/office/powerpoint/2010/main" val="1845810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ocial Responsibility">
            <a:extLst>
              <a:ext uri="{FF2B5EF4-FFF2-40B4-BE49-F238E27FC236}">
                <a16:creationId xmlns:a16="http://schemas.microsoft.com/office/drawing/2014/main" id="{BCF605E2-F9C8-7C23-DD7C-441C90B283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018"/>
            <a:ext cx="12192000" cy="15250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4F48FA0-3A8C-BD7F-77DF-73BAAB7E42F6}"/>
              </a:ext>
            </a:extLst>
          </p:cNvPr>
          <p:cNvSpPr txBox="1"/>
          <p:nvPr/>
        </p:nvSpPr>
        <p:spPr>
          <a:xfrm>
            <a:off x="0" y="1173718"/>
            <a:ext cx="222885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(WebRezPro, 2018)</a:t>
            </a:r>
            <a:endParaRPr lang="en-GB" dirty="0"/>
          </a:p>
        </p:txBody>
      </p:sp>
      <p:sp>
        <p:nvSpPr>
          <p:cNvPr id="5" name="TextBox 4">
            <a:extLst>
              <a:ext uri="{FF2B5EF4-FFF2-40B4-BE49-F238E27FC236}">
                <a16:creationId xmlns:a16="http://schemas.microsoft.com/office/drawing/2014/main" id="{1A7BDD3D-6F26-64EA-E52C-6B6A5879477E}"/>
              </a:ext>
            </a:extLst>
          </p:cNvPr>
          <p:cNvSpPr txBox="1"/>
          <p:nvPr/>
        </p:nvSpPr>
        <p:spPr>
          <a:xfrm>
            <a:off x="4127500" y="1092200"/>
            <a:ext cx="3981450" cy="369332"/>
          </a:xfrm>
          <a:prstGeom prst="rect">
            <a:avLst/>
          </a:prstGeom>
          <a:noFill/>
        </p:spPr>
        <p:txBody>
          <a:bodyPr wrap="square" rtlCol="0">
            <a:spAutoFit/>
          </a:bodyPr>
          <a:lstStyle/>
          <a:p>
            <a:r>
              <a:rPr lang="en-GB" dirty="0"/>
              <a:t>Policies and management options </a:t>
            </a:r>
          </a:p>
        </p:txBody>
      </p:sp>
      <p:pic>
        <p:nvPicPr>
          <p:cNvPr id="2052" name="Picture 4" descr="Stakeholder Management - Lean Product Management - AKTIA Solutions">
            <a:extLst>
              <a:ext uri="{FF2B5EF4-FFF2-40B4-BE49-F238E27FC236}">
                <a16:creationId xmlns:a16="http://schemas.microsoft.com/office/drawing/2014/main" id="{DCBEF257-6999-2AE3-4CA0-C7A98F0E3A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243" y="1901309"/>
            <a:ext cx="3207257" cy="1759982"/>
          </a:xfrm>
          <a:prstGeom prst="rect">
            <a:avLst/>
          </a:prstGeom>
          <a:noFill/>
          <a:extLst>
            <a:ext uri="{909E8E84-426E-40DD-AFC4-6F175D3DCCD1}">
              <a14:hiddenFill xmlns:a14="http://schemas.microsoft.com/office/drawing/2010/main">
                <a:solidFill>
                  <a:srgbClr val="FFFFFF"/>
                </a:solidFill>
              </a14:hiddenFill>
            </a:ext>
          </a:extLst>
        </p:spPr>
      </p:pic>
      <p:sp>
        <p:nvSpPr>
          <p:cNvPr id="6" name="Plus Sign 5">
            <a:extLst>
              <a:ext uri="{FF2B5EF4-FFF2-40B4-BE49-F238E27FC236}">
                <a16:creationId xmlns:a16="http://schemas.microsoft.com/office/drawing/2014/main" id="{58B08393-5F79-1EEA-FD49-59915EF8DFCC}"/>
              </a:ext>
            </a:extLst>
          </p:cNvPr>
          <p:cNvSpPr/>
          <p:nvPr/>
        </p:nvSpPr>
        <p:spPr>
          <a:xfrm>
            <a:off x="4254500" y="2324100"/>
            <a:ext cx="914400" cy="914400"/>
          </a:xfrm>
          <a:prstGeom prst="mathPl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8F8869D-4B41-4792-6F97-4DD4C8C3C1D1}"/>
              </a:ext>
            </a:extLst>
          </p:cNvPr>
          <p:cNvSpPr txBox="1"/>
          <p:nvPr/>
        </p:nvSpPr>
        <p:spPr>
          <a:xfrm>
            <a:off x="1066800" y="3473450"/>
            <a:ext cx="267970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(Chiva, 2020)</a:t>
            </a:r>
            <a:endParaRPr lang="en-GB" dirty="0"/>
          </a:p>
        </p:txBody>
      </p:sp>
      <p:pic>
        <p:nvPicPr>
          <p:cNvPr id="2054" name="Picture 6" descr="Organisational Skills Training Course">
            <a:extLst>
              <a:ext uri="{FF2B5EF4-FFF2-40B4-BE49-F238E27FC236}">
                <a16:creationId xmlns:a16="http://schemas.microsoft.com/office/drawing/2014/main" id="{3FDA718C-15E3-29AB-C890-80FFE8A4C643}"/>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5645150" y="1901309"/>
            <a:ext cx="2705100" cy="152769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A01DE26-3D86-E37A-5A12-6EED955242E0}"/>
              </a:ext>
            </a:extLst>
          </p:cNvPr>
          <p:cNvSpPr txBox="1"/>
          <p:nvPr/>
        </p:nvSpPr>
        <p:spPr>
          <a:xfrm>
            <a:off x="5740400" y="3473450"/>
            <a:ext cx="2800350"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(iStudy, 2023)</a:t>
            </a:r>
            <a:endParaRPr lang="en-GB" dirty="0"/>
          </a:p>
        </p:txBody>
      </p:sp>
      <p:sp>
        <p:nvSpPr>
          <p:cNvPr id="9" name="TextBox 8">
            <a:extLst>
              <a:ext uri="{FF2B5EF4-FFF2-40B4-BE49-F238E27FC236}">
                <a16:creationId xmlns:a16="http://schemas.microsoft.com/office/drawing/2014/main" id="{60D9F4B6-2054-80F1-0463-3D564C369AF4}"/>
              </a:ext>
            </a:extLst>
          </p:cNvPr>
          <p:cNvSpPr txBox="1"/>
          <p:nvPr/>
        </p:nvSpPr>
        <p:spPr>
          <a:xfrm>
            <a:off x="1066800" y="4311650"/>
            <a:ext cx="8477250"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Policies are the way organisations do things , and how they want to achieve them .</a:t>
            </a:r>
          </a:p>
          <a:p>
            <a:r>
              <a:rPr lang="en-GB" sz="1600" dirty="0">
                <a:latin typeface="Arial" panose="020B0604020202020204" pitchFamily="34" charset="0"/>
                <a:cs typeface="Arial" panose="020B0604020202020204" pitchFamily="34" charset="0"/>
              </a:rPr>
              <a:t>Furthermore, organisations should utilize Stakeholder theory </a:t>
            </a:r>
            <a:r>
              <a:rPr lang="en-GB" sz="1600" dirty="0">
                <a:effectLst/>
                <a:latin typeface="Arial" panose="020B0604020202020204" pitchFamily="34" charset="0"/>
                <a:ea typeface="DengXian" panose="02010600030101010101" pitchFamily="2" charset="-122"/>
                <a:cs typeface="Arial" panose="020B0604020202020204" pitchFamily="34" charset="0"/>
              </a:rPr>
              <a:t>created in 1983 by Freeman , adding value for all stakeholders, not only shareholders.</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6547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randombar(horizontal)">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barn(inVertical)">
                                      <p:cBhvr>
                                        <p:cTn id="12"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15248C23-913D-B61B-3A4B-2DAF4849CD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14" y="273050"/>
            <a:ext cx="3303574" cy="50482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99BCCF0-D61C-CE4C-03FB-F90664FD8768}"/>
              </a:ext>
            </a:extLst>
          </p:cNvPr>
          <p:cNvSpPr txBox="1"/>
          <p:nvPr/>
        </p:nvSpPr>
        <p:spPr>
          <a:xfrm>
            <a:off x="165100" y="5397500"/>
            <a:ext cx="360045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 (says, 2019)</a:t>
            </a:r>
            <a:endParaRPr lang="en-GB" dirty="0"/>
          </a:p>
        </p:txBody>
      </p:sp>
      <p:sp>
        <p:nvSpPr>
          <p:cNvPr id="3" name="TextBox 2">
            <a:extLst>
              <a:ext uri="{FF2B5EF4-FFF2-40B4-BE49-F238E27FC236}">
                <a16:creationId xmlns:a16="http://schemas.microsoft.com/office/drawing/2014/main" id="{AA40DF53-1C02-DFBF-3570-84E1078C4F67}"/>
              </a:ext>
            </a:extLst>
          </p:cNvPr>
          <p:cNvSpPr txBox="1"/>
          <p:nvPr/>
        </p:nvSpPr>
        <p:spPr>
          <a:xfrm>
            <a:off x="3460750" y="361950"/>
            <a:ext cx="6705600" cy="3826689"/>
          </a:xfrm>
          <a:prstGeom prst="rect">
            <a:avLst/>
          </a:prstGeom>
          <a:noFill/>
        </p:spPr>
        <p:txBody>
          <a:bodyPr wrap="square" rtlCol="0">
            <a:spAutoFit/>
          </a:bodyPr>
          <a:lstStyle/>
          <a:p>
            <a:pPr algn="just" fontAlgn="base">
              <a:lnSpc>
                <a:spcPct val="150000"/>
              </a:lnSpc>
              <a:spcAft>
                <a:spcPts val="800"/>
              </a:spcAft>
            </a:pPr>
            <a:r>
              <a:rPr lang="en-GB" sz="1800" b="1" kern="150" dirty="0">
                <a:solidFill>
                  <a:srgbClr val="00B050"/>
                </a:solidFill>
                <a:effectLst/>
                <a:latin typeface="Arial" panose="020B0604020202020204" pitchFamily="34" charset="0"/>
                <a:ea typeface="DengXian" panose="02010600030101010101" pitchFamily="2" charset="-122"/>
                <a:cs typeface="Times New Roman" panose="02020603050405020304" pitchFamily="18" charset="0"/>
              </a:rPr>
              <a:t>1-</a:t>
            </a:r>
            <a:r>
              <a:rPr lang="en-GB" sz="1800" kern="150" dirty="0">
                <a:effectLst/>
                <a:latin typeface="Arial" panose="020B0604020202020204" pitchFamily="34" charset="0"/>
                <a:ea typeface="DengXian" panose="02010600030101010101" pitchFamily="2" charset="-122"/>
                <a:cs typeface="Times New Roman" panose="02020603050405020304" pitchFamily="18" charset="0"/>
              </a:rPr>
              <a:t>It is crucial that hotels start using renewable energies to     reduce costs on electricity bills and help the environment</a:t>
            </a:r>
            <a:r>
              <a:rPr lang="en-GB" kern="150" dirty="0">
                <a:latin typeface="Arial" panose="020B0604020202020204" pitchFamily="34" charset="0"/>
                <a:ea typeface="DengXian" panose="02010600030101010101" pitchFamily="2" charset="-122"/>
                <a:cs typeface="Times New Roman" panose="02020603050405020304" pitchFamily="18" charset="0"/>
              </a:rPr>
              <a:t>, such as solar panels .</a:t>
            </a:r>
            <a:endParaRPr lang="en-GB" sz="1800" kern="150" dirty="0">
              <a:effectLst/>
              <a:latin typeface="Calibri" panose="020F0502020204030204" pitchFamily="34" charset="0"/>
              <a:ea typeface="DengXian" panose="02010600030101010101" pitchFamily="2" charset="-122"/>
              <a:cs typeface="Times New Roman" panose="02020603050405020304" pitchFamily="18" charset="0"/>
            </a:endParaRPr>
          </a:p>
          <a:p>
            <a:pPr algn="just" fontAlgn="base">
              <a:lnSpc>
                <a:spcPct val="150000"/>
              </a:lnSpc>
              <a:spcAft>
                <a:spcPts val="800"/>
              </a:spcAft>
            </a:pPr>
            <a:r>
              <a:rPr lang="en-GB" sz="1800" b="1" kern="150" dirty="0">
                <a:solidFill>
                  <a:srgbClr val="00B050"/>
                </a:solidFill>
                <a:effectLst/>
                <a:latin typeface="Arial" panose="020B0604020202020204" pitchFamily="34" charset="0"/>
                <a:ea typeface="DengXian" panose="02010600030101010101" pitchFamily="2" charset="-122"/>
                <a:cs typeface="Times New Roman" panose="02020603050405020304" pitchFamily="18" charset="0"/>
              </a:rPr>
              <a:t>2-</a:t>
            </a:r>
            <a:r>
              <a:rPr lang="en-GB" sz="1800" kern="150" dirty="0">
                <a:effectLst/>
                <a:latin typeface="Arial" panose="020B0604020202020204" pitchFamily="34" charset="0"/>
                <a:ea typeface="DengXian" panose="02010600030101010101" pitchFamily="2" charset="-122"/>
                <a:cs typeface="Times New Roman" panose="02020603050405020304" pitchFamily="18" charset="0"/>
              </a:rPr>
              <a:t> Adopting a smart room system, the hotel can reduce their     bill.</a:t>
            </a:r>
            <a:endParaRPr lang="en-GB" kern="150" dirty="0">
              <a:latin typeface="Calibri" panose="020F0502020204030204" pitchFamily="34" charset="0"/>
              <a:ea typeface="DengXian" panose="02010600030101010101" pitchFamily="2" charset="-122"/>
              <a:cs typeface="Times New Roman" panose="02020603050405020304" pitchFamily="18" charset="0"/>
            </a:endParaRPr>
          </a:p>
          <a:p>
            <a:pPr algn="just" fontAlgn="base">
              <a:lnSpc>
                <a:spcPct val="150000"/>
              </a:lnSpc>
              <a:spcAft>
                <a:spcPts val="800"/>
              </a:spcAft>
            </a:pPr>
            <a:r>
              <a:rPr lang="en-GB" sz="1800" b="1" kern="150" dirty="0">
                <a:solidFill>
                  <a:srgbClr val="00B050"/>
                </a:solidFill>
                <a:effectLst/>
                <a:latin typeface="Arial" panose="020B0604020202020204" pitchFamily="34" charset="0"/>
                <a:ea typeface="DengXian" panose="02010600030101010101" pitchFamily="2" charset="-122"/>
                <a:cs typeface="Times New Roman" panose="02020603050405020304" pitchFamily="18" charset="0"/>
              </a:rPr>
              <a:t>3-</a:t>
            </a:r>
            <a:r>
              <a:rPr lang="en-GB" sz="1800" kern="150" dirty="0">
                <a:effectLst/>
                <a:latin typeface="Arial" panose="020B0604020202020204" pitchFamily="34" charset="0"/>
                <a:ea typeface="DengXian" panose="02010600030101010101" pitchFamily="2" charset="-122"/>
                <a:cs typeface="Times New Roman" panose="02020603050405020304" pitchFamily="18" charset="0"/>
              </a:rPr>
              <a:t> Be transparent. </a:t>
            </a:r>
            <a:endParaRPr lang="en-GB" sz="1800" kern="150" dirty="0">
              <a:effectLst/>
              <a:latin typeface="Calibri" panose="020F0502020204030204" pitchFamily="34" charset="0"/>
              <a:ea typeface="DengXian" panose="02010600030101010101" pitchFamily="2" charset="-122"/>
              <a:cs typeface="Times New Roman" panose="02020603050405020304" pitchFamily="18" charset="0"/>
            </a:endParaRPr>
          </a:p>
          <a:p>
            <a:pPr algn="just" fontAlgn="base">
              <a:lnSpc>
                <a:spcPct val="150000"/>
              </a:lnSpc>
              <a:spcAft>
                <a:spcPts val="800"/>
              </a:spcAft>
            </a:pPr>
            <a:r>
              <a:rPr lang="en-GB" sz="1800" b="1" kern="150" dirty="0">
                <a:solidFill>
                  <a:srgbClr val="00B050"/>
                </a:solidFill>
                <a:effectLst/>
                <a:latin typeface="Arial" panose="020B0604020202020204" pitchFamily="34" charset="0"/>
                <a:ea typeface="DengXian" panose="02010600030101010101" pitchFamily="2" charset="-122"/>
                <a:cs typeface="Times New Roman" panose="02020603050405020304" pitchFamily="18" charset="0"/>
              </a:rPr>
              <a:t>4-</a:t>
            </a:r>
            <a:r>
              <a:rPr lang="en-GB" sz="1800" kern="150" dirty="0">
                <a:effectLst/>
                <a:latin typeface="Arial" panose="020B0604020202020204" pitchFamily="34" charset="0"/>
                <a:ea typeface="DengXian" panose="02010600030101010101" pitchFamily="2" charset="-122"/>
                <a:cs typeface="Times New Roman" panose="02020603050405020304" pitchFamily="18" charset="0"/>
              </a:rPr>
              <a:t> Introduce incentives to achieve energy efficiency.</a:t>
            </a:r>
            <a:endParaRPr lang="en-GB" sz="1800" kern="150" dirty="0">
              <a:effectLst/>
              <a:latin typeface="Calibri" panose="020F0502020204030204" pitchFamily="34" charset="0"/>
              <a:ea typeface="DengXian" panose="02010600030101010101" pitchFamily="2" charset="-122"/>
              <a:cs typeface="Times New Roman" panose="02020603050405020304" pitchFamily="18" charset="0"/>
            </a:endParaRPr>
          </a:p>
          <a:p>
            <a:pPr algn="just" fontAlgn="base">
              <a:lnSpc>
                <a:spcPct val="150000"/>
              </a:lnSpc>
              <a:spcAft>
                <a:spcPts val="800"/>
              </a:spcAft>
            </a:pPr>
            <a:r>
              <a:rPr lang="en-GB" sz="1800" b="1" kern="150" dirty="0">
                <a:solidFill>
                  <a:srgbClr val="00B050"/>
                </a:solidFill>
                <a:effectLst/>
                <a:latin typeface="Arial" panose="020B0604020202020204" pitchFamily="34" charset="0"/>
                <a:ea typeface="DengXian" panose="02010600030101010101" pitchFamily="2" charset="-122"/>
                <a:cs typeface="Times New Roman" panose="02020603050405020304" pitchFamily="18" charset="0"/>
              </a:rPr>
              <a:t>5-</a:t>
            </a:r>
            <a:r>
              <a:rPr lang="en-GB" sz="1800" kern="150" dirty="0">
                <a:effectLst/>
                <a:latin typeface="Arial" panose="020B0604020202020204" pitchFamily="34" charset="0"/>
                <a:ea typeface="DengXian" panose="02010600030101010101" pitchFamily="2" charset="-122"/>
                <a:cs typeface="Times New Roman" panose="02020603050405020304" pitchFamily="18" charset="0"/>
              </a:rPr>
              <a:t> Tackle social acceptance from all stakeholders. </a:t>
            </a:r>
            <a:endParaRPr lang="en-GB" kern="150" dirty="0">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02496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ppt_x"/>
                                          </p:val>
                                        </p:tav>
                                        <p:tav tm="100000">
                                          <p:val>
                                            <p:strVal val="#ppt_x"/>
                                          </p:val>
                                        </p:tav>
                                      </p:tavLst>
                                    </p:anim>
                                    <p:anim calcmode="lin" valueType="num">
                                      <p:cBhvr additive="base">
                                        <p:cTn id="8"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ference List – Sustainability group guide">
            <a:extLst>
              <a:ext uri="{FF2B5EF4-FFF2-40B4-BE49-F238E27FC236}">
                <a16:creationId xmlns:a16="http://schemas.microsoft.com/office/drawing/2014/main" id="{6B35EE65-9106-8241-2A47-B9917F1296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578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3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EE2F9C-AD2D-2E34-FCC7-0907C43C77FC}"/>
              </a:ext>
            </a:extLst>
          </p:cNvPr>
          <p:cNvSpPr txBox="1"/>
          <p:nvPr/>
        </p:nvSpPr>
        <p:spPr>
          <a:xfrm>
            <a:off x="63500" y="196850"/>
            <a:ext cx="10280650" cy="5519460"/>
          </a:xfrm>
          <a:prstGeom prst="rect">
            <a:avLst/>
          </a:prstGeom>
          <a:noFill/>
        </p:spPr>
        <p:txBody>
          <a:bodyPr wrap="square" rtlCol="0">
            <a:spAutoFit/>
          </a:bodyPr>
          <a:lstStyle/>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Anon, (2023). Thank You! – Energy Link International. [online]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3"/>
              </a:rPr>
              <a:t>https://energylinkinternational.com/2021/01/01/thank-you/</a:t>
            </a:r>
            <a:r>
              <a:rPr lang="en-GB" sz="1100" dirty="0">
                <a:effectLst/>
                <a:latin typeface="Arial" panose="020B0604020202020204" pitchFamily="34" charset="0"/>
                <a:ea typeface="Calibri" panose="020F0502020204030204" pitchFamily="34" charset="0"/>
                <a:cs typeface="Arial" panose="020B0604020202020204" pitchFamily="34" charset="0"/>
              </a:rPr>
              <a:t>  [Accessed 4 Nov. 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Business Case for Sustainable Hotels March 2020 In collaboration with. (2023).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https://sustainablehospitalityalliance.org/wp-content/uploads/2020/05/Business-Case-for-Sustainable-Hotels.pdf</a:t>
            </a:r>
            <a:r>
              <a:rPr lang="en-GB" sz="1100" dirty="0">
                <a:effectLst/>
                <a:latin typeface="Arial" panose="020B0604020202020204" pitchFamily="34" charset="0"/>
                <a:ea typeface="Calibri" panose="020F0502020204030204" pitchFamily="34" charset="0"/>
                <a:cs typeface="Arial" panose="020B0604020202020204" pitchFamily="34" charset="0"/>
              </a:rPr>
              <a:t>. [ Accessed 1 Nov.2023]. </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Chiva, G. (2020). Stakeholder Management Is Not What You Think. [online] Aktia Solutions.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https://aktiasolutions.com/stakeholder-management-is-not-what-you-think/</a:t>
            </a:r>
            <a:r>
              <a:rPr lang="en-GB" sz="1100" dirty="0">
                <a:effectLst/>
                <a:latin typeface="Arial" panose="020B0604020202020204" pitchFamily="34" charset="0"/>
                <a:ea typeface="Calibri" panose="020F0502020204030204" pitchFamily="34" charset="0"/>
                <a:cs typeface="Arial" panose="020B0604020202020204" pitchFamily="34" charset="0"/>
              </a:rPr>
              <a:t>. [ Accessed 1 Nov.2023]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cleanpng.com. (2023). Study Cartoon - Unlimited Download. cleanpng.com. [online]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https://www.cleanpng.com/png-case-study-strategy-content-marketing-stock-photog-2277940/</a:t>
            </a:r>
            <a:r>
              <a:rPr lang="en-GB" sz="1100" dirty="0">
                <a:effectLst/>
                <a:latin typeface="Arial" panose="020B0604020202020204" pitchFamily="34" charset="0"/>
                <a:ea typeface="Calibri" panose="020F0502020204030204" pitchFamily="34" charset="0"/>
                <a:cs typeface="Arial" panose="020B0604020202020204" pitchFamily="34" charset="0"/>
              </a:rPr>
              <a:t>  [Accessed 4 Nov. 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Freepik. (2023). Solar Panel Cartoon Images - Free Download on Freepik. [online]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https://www.freepik.com/free-photos-vectors/solar-panel-cartoon</a:t>
            </a:r>
            <a:r>
              <a:rPr lang="en-GB" sz="1100" dirty="0">
                <a:effectLst/>
                <a:latin typeface="Arial" panose="020B0604020202020204" pitchFamily="34" charset="0"/>
                <a:ea typeface="Calibri" panose="020F0502020204030204" pitchFamily="34" charset="0"/>
                <a:cs typeface="Arial" panose="020B0604020202020204" pitchFamily="34" charset="0"/>
              </a:rPr>
              <a:t>  [Accessed 4 Nov. 2023].</a:t>
            </a:r>
          </a:p>
          <a:p>
            <a:r>
              <a:rPr lang="en-GB" sz="1100" dirty="0"/>
              <a:t> Householdquotes.co.uk. (2023). How Much Do Solar Panels In The UK Cost? (2023 Prices). [Online] Available at: </a:t>
            </a:r>
            <a:r>
              <a:rPr lang="en-GB" sz="1100" u="sng" dirty="0">
                <a:hlinkClick r:id="rId8"/>
              </a:rPr>
              <a:t>https://householdquotes.co.uk/solar-panel-cost</a:t>
            </a:r>
            <a:r>
              <a:rPr lang="en-GB" sz="1100" dirty="0"/>
              <a:t>  [Accessed 5 Nov. 2023].</a:t>
            </a:r>
          </a:p>
          <a:p>
            <a:endParaRPr lang="en-GB" sz="1100" dirty="0"/>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iStudy (</a:t>
            </a:r>
            <a:r>
              <a:rPr lang="en-GB" sz="1100" dirty="0">
                <a:latin typeface="Arial" panose="020B0604020202020204" pitchFamily="34" charset="0"/>
                <a:ea typeface="Calibri" panose="020F0502020204030204" pitchFamily="34" charset="0"/>
                <a:cs typeface="Arial" panose="020B0604020202020204" pitchFamily="34" charset="0"/>
              </a:rPr>
              <a:t>2023</a:t>
            </a:r>
            <a:r>
              <a:rPr lang="en-GB" sz="1100" dirty="0">
                <a:effectLst/>
                <a:latin typeface="Arial" panose="020B0604020202020204" pitchFamily="34" charset="0"/>
                <a:ea typeface="Calibri" panose="020F0502020204030204" pitchFamily="34" charset="0"/>
                <a:cs typeface="Arial" panose="020B0604020202020204" pitchFamily="34" charset="0"/>
              </a:rPr>
              <a:t>). Organisational Skills Training Course. [online] iStudy.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https://www.istudy.org.uk/course/organisational-skills-training-course/</a:t>
            </a:r>
            <a:r>
              <a:rPr lang="en-GB" sz="1100" dirty="0">
                <a:effectLst/>
                <a:latin typeface="Arial" panose="020B0604020202020204" pitchFamily="34" charset="0"/>
                <a:ea typeface="Calibri" panose="020F0502020204030204" pitchFamily="34" charset="0"/>
                <a:cs typeface="Arial" panose="020B0604020202020204" pitchFamily="34" charset="0"/>
              </a:rPr>
              <a:t>. [ Accessed 2 Nov. 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Lewin, J. (2019). Put Your PESTEL to the Mettle. [online] Cayenne Consulting.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https://www.caycon.com/blog/put-your-pestel-to-the-mettle</a:t>
            </a:r>
            <a:r>
              <a:rPr lang="en-GB" sz="1100" dirty="0">
                <a:effectLst/>
                <a:latin typeface="Arial" panose="020B0604020202020204" pitchFamily="34" charset="0"/>
                <a:ea typeface="Calibri" panose="020F0502020204030204" pitchFamily="34" charset="0"/>
                <a:cs typeface="Arial" panose="020B0604020202020204" pitchFamily="34" charset="0"/>
              </a:rPr>
              <a:t>. [ Accessed 2 Nov. 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McPhee, E. (2023). Is Now the Time for Your Home to Switch to Renewable Energy | Nanny McPhee. [online]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https://www.nannymcphee.co.uk/is-now-the-time-for-your-home-to-switch-to-renewable-energy/</a:t>
            </a:r>
            <a:r>
              <a:rPr lang="en-GB" sz="1100" dirty="0">
                <a:effectLst/>
                <a:latin typeface="Arial" panose="020B0604020202020204" pitchFamily="34" charset="0"/>
                <a:ea typeface="Calibri" panose="020F0502020204030204" pitchFamily="34" charset="0"/>
                <a:cs typeface="Arial" panose="020B0604020202020204" pitchFamily="34" charset="0"/>
              </a:rPr>
              <a:t>. [ Accessed 1 Nov.2023]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MGX. (2021). The Advantages and Disadvantages of Printing on Plastics. [online] Available at: </a:t>
            </a:r>
            <a:r>
              <a:rPr lang="en-GB" sz="11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2"/>
              </a:rPr>
              <a:t>https://mgxdigital.com/advantages-and-disadvantages-of-printing-plastics/</a:t>
            </a:r>
            <a:r>
              <a:rPr lang="en-GB" sz="1100" dirty="0">
                <a:effectLst/>
                <a:latin typeface="Arial" panose="020B0604020202020204" pitchFamily="34" charset="0"/>
                <a:ea typeface="Calibri" panose="020F0502020204030204" pitchFamily="34" charset="0"/>
                <a:cs typeface="Arial" panose="020B0604020202020204" pitchFamily="34" charset="0"/>
              </a:rPr>
              <a:t>. [ Accessed 2 Nov.2023].</a:t>
            </a:r>
          </a:p>
          <a:p>
            <a:pP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Morch, A. (2023). Greening the Hospitality Industry: Implementing Renewable Energy in Hotels. [online] Are Morch, Digital Transformation Coach.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3"/>
              </a:rPr>
              <a:t>https://aremorch.com/greening-the-hospitality-industry-implementing-renewable-energy-in-hotels/</a:t>
            </a:r>
            <a:r>
              <a:rPr lang="en-GB" sz="1200" dirty="0">
                <a:effectLst/>
                <a:latin typeface="Arial" panose="020B0604020202020204" pitchFamily="34" charset="0"/>
                <a:ea typeface="Calibri" panose="020F0502020204030204" pitchFamily="34" charset="0"/>
                <a:cs typeface="Arial" panose="020B0604020202020204" pitchFamily="34" charset="0"/>
              </a:rPr>
              <a:t>. [ Accessed 1 Nov. 2023].</a:t>
            </a:r>
          </a:p>
          <a:p>
            <a:pPr>
              <a:lnSpc>
                <a:spcPct val="107000"/>
              </a:lnSpc>
              <a:spcAft>
                <a:spcPts val="800"/>
              </a:spcAft>
            </a:pPr>
            <a:r>
              <a:rPr lang="en-GB" sz="1200" kern="100" dirty="0">
                <a:effectLst/>
                <a:latin typeface="Calibri" panose="020F0502020204030204" pitchFamily="34" charset="0"/>
                <a:ea typeface="DengXian" panose="02010600030101010101" pitchFamily="2" charset="-122"/>
                <a:cs typeface="Times New Roman" panose="02020603050405020304" pitchFamily="18" charset="0"/>
              </a:rPr>
              <a:t>Marriott International. (2018). Annual | Marriott International. [online] Available at: </a:t>
            </a:r>
            <a:r>
              <a:rPr lang="en-GB" sz="1200" u="sng" kern="100" dirty="0">
                <a:solidFill>
                  <a:srgbClr val="0563C1"/>
                </a:solidFill>
                <a:effectLst/>
                <a:latin typeface="Calibri" panose="020F0502020204030204" pitchFamily="34" charset="0"/>
                <a:ea typeface="DengXian" panose="02010600030101010101" pitchFamily="2" charset="-122"/>
                <a:cs typeface="Times New Roman" panose="02020603050405020304" pitchFamily="18" charset="0"/>
                <a:hlinkClick r:id="rId14"/>
              </a:rPr>
              <a:t>https://marriott.gcs-web.com/annual</a:t>
            </a:r>
            <a:r>
              <a:rPr lang="en-GB" sz="1200" kern="100" dirty="0">
                <a:effectLst/>
                <a:latin typeface="Calibri" panose="020F0502020204030204" pitchFamily="34" charset="0"/>
                <a:ea typeface="DengXian" panose="02010600030101010101" pitchFamily="2" charset="-122"/>
                <a:cs typeface="Times New Roman" panose="02020603050405020304" pitchFamily="18" charset="0"/>
              </a:rPr>
              <a:t>. [ Accessed 5 Nov.2023]</a:t>
            </a:r>
          </a:p>
          <a:p>
            <a:pPr>
              <a:lnSpc>
                <a:spcPct val="107000"/>
              </a:lnSpc>
              <a:spcAft>
                <a:spcPts val="800"/>
              </a:spcAft>
            </a:pPr>
            <a:endParaRPr lang="en-GB" sz="1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4930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31477E-443A-B1E4-4CAC-AA36E9222C2F}"/>
              </a:ext>
            </a:extLst>
          </p:cNvPr>
          <p:cNvSpPr txBox="1"/>
          <p:nvPr/>
        </p:nvSpPr>
        <p:spPr>
          <a:xfrm>
            <a:off x="57150" y="95250"/>
            <a:ext cx="10750550" cy="5946693"/>
          </a:xfrm>
          <a:prstGeom prst="rect">
            <a:avLst/>
          </a:prstGeom>
          <a:noFill/>
        </p:spPr>
        <p:txBody>
          <a:bodyPr wrap="square" rtlCol="0">
            <a:spAutoFit/>
          </a:bodyPr>
          <a:lstStyle/>
          <a:p>
            <a:pPr>
              <a:lnSpc>
                <a:spcPct val="107000"/>
              </a:lnSpc>
              <a:spcAft>
                <a:spcPts val="800"/>
              </a:spcAft>
            </a:pP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200" kern="100" dirty="0">
                <a:effectLst/>
                <a:latin typeface="Calibri" panose="020F0502020204030204" pitchFamily="34" charset="0"/>
                <a:ea typeface="DengXian" panose="02010600030101010101" pitchFamily="2" charset="-122"/>
                <a:cs typeface="Times New Roman" panose="02020603050405020304" pitchFamily="18" charset="0"/>
              </a:rPr>
              <a:t>Marriott Bonvoy. (2023). Hotels &amp; Resorts | Book your hotel directly with Marriott Bonvoy. [online] Available at: </a:t>
            </a:r>
            <a:r>
              <a:rPr lang="en-GB" sz="1200" u="sng" kern="100" dirty="0">
                <a:solidFill>
                  <a:srgbClr val="0563C1"/>
                </a:solidFill>
                <a:effectLst/>
                <a:latin typeface="Calibri" panose="020F0502020204030204" pitchFamily="34" charset="0"/>
                <a:ea typeface="DengXian" panose="02010600030101010101" pitchFamily="2" charset="-122"/>
                <a:cs typeface="Times New Roman" panose="02020603050405020304" pitchFamily="18" charset="0"/>
                <a:hlinkClick r:id="rId3"/>
              </a:rPr>
              <a:t>https://www.marriott.com/en-gb/search/findHotels.mi?scid=d4f78882-f08b-46c8-9501-1867a73ae416&amp;gclid=2f84cf7a41091586a81daa32b41cb0db&amp;gclsrc=3p.ds&amp;cid=PAI_GLB00050J9_GLE000BM2F_GLF000OOX3</a:t>
            </a:r>
            <a:r>
              <a:rPr lang="en-GB" sz="1200" kern="100" dirty="0">
                <a:effectLst/>
                <a:latin typeface="Calibri" panose="020F0502020204030204" pitchFamily="34" charset="0"/>
                <a:ea typeface="DengXian" panose="02010600030101010101" pitchFamily="2" charset="-122"/>
                <a:cs typeface="Times New Roman" panose="02020603050405020304" pitchFamily="18" charset="0"/>
              </a:rPr>
              <a:t>  [Accessed 6 Nov. 2023].</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Report, A. (2022). Expert Advocates Cost Efficiency for Hospitality Entrepreneurs. [online]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https://leadership.ng/expert-advocates-cost-efficiency-for-hospitality-entrepreneurs/</a:t>
            </a:r>
            <a:r>
              <a:rPr lang="en-GB" sz="1200" dirty="0">
                <a:effectLst/>
                <a:latin typeface="Arial" panose="020B0604020202020204" pitchFamily="34" charset="0"/>
                <a:ea typeface="Calibri" panose="020F0502020204030204" pitchFamily="34" charset="0"/>
                <a:cs typeface="Arial" panose="020B0604020202020204" pitchFamily="34" charset="0"/>
              </a:rPr>
              <a:t>  [Accessed 3 Nov. 2023].</a:t>
            </a:r>
            <a:endParaRPr lang="en-GB" sz="12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says, P.R. (2019). Recommendations of the High-Level Committee on CSR. [online] Centre for Advancement of Philanthropy.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https://capindia.in/recommendations-of-the-high-level-committee-on-csr</a:t>
            </a:r>
            <a:r>
              <a:rPr lang="en-GB" sz="1200" dirty="0">
                <a:effectLst/>
                <a:latin typeface="Arial" panose="020B0604020202020204" pitchFamily="34" charset="0"/>
                <a:ea typeface="Calibri" panose="020F0502020204030204" pitchFamily="34" charset="0"/>
                <a:cs typeface="Arial" panose="020B0604020202020204" pitchFamily="34" charset="0"/>
              </a:rPr>
              <a:t>  [Accessed 4 Nov. 2023].</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Studocu. (2022). CH 3 - Chapter Three "External Analysis: Industry Structure, Competitive Forces, and. [online]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6"/>
              </a:rPr>
              <a:t>https://www.studocu.com/en-us/document/sacred-heart-university/strategic-management/ch-3-chapter-three-external-analysis-industry-structure-competitive-forces-and/34940491</a:t>
            </a:r>
            <a:r>
              <a:rPr lang="en-GB" sz="1200" dirty="0">
                <a:effectLst/>
                <a:latin typeface="Arial" panose="020B0604020202020204" pitchFamily="34" charset="0"/>
                <a:ea typeface="Calibri" panose="020F0502020204030204" pitchFamily="34" charset="0"/>
                <a:cs typeface="Arial" panose="020B0604020202020204" pitchFamily="34" charset="0"/>
              </a:rPr>
              <a:t>  [Accessed 3 Nov. 2023].</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Vecteezy. (2023). Download Free Vectors, Clipart Graphics, Vector Art &amp; Design Templates. [online]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7"/>
              </a:rPr>
              <a:t>https://www.vecteezy.com/free-vector/welcome</a:t>
            </a:r>
            <a:r>
              <a:rPr lang="en-GB" sz="1200" dirty="0">
                <a:effectLst/>
                <a:latin typeface="Arial" panose="020B0604020202020204" pitchFamily="34" charset="0"/>
                <a:ea typeface="Calibri" panose="020F0502020204030204" pitchFamily="34" charset="0"/>
                <a:cs typeface="Arial" panose="020B0604020202020204" pitchFamily="34" charset="0"/>
              </a:rPr>
              <a:t>  [Accessed 3 Nov. 2023].</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VPG (2023). Pullman London St Pancras Hotel &amp; West End Shows 4* Take a look at this great holiday offer on Voyage Privé! [online] www.voyage-prive.co.uk.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8"/>
              </a:rPr>
              <a:t>https://www.voyage-prive.co.uk/ppl/holidays-united-kingdom-london-pullman-london-st-pancras-hotel-west-end-shows/51194/avis</a:t>
            </a:r>
            <a:r>
              <a:rPr lang="en-GB" sz="1200" dirty="0">
                <a:effectLst/>
                <a:latin typeface="Arial" panose="020B0604020202020204" pitchFamily="34" charset="0"/>
                <a:ea typeface="Calibri" panose="020F0502020204030204" pitchFamily="34" charset="0"/>
                <a:cs typeface="Arial" panose="020B0604020202020204" pitchFamily="34" charset="0"/>
              </a:rPr>
              <a:t>  [Accessed 4 Nov. 2023].</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WebRezPro. (2018). Social Responsibility in the Hospitality Industry: What You Can Do and Why You Should. [online]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9"/>
              </a:rPr>
              <a:t>https://webrezpro.com/social-responsibility-in-the-hospitality-industry-what-you-can-do-and-why-you-should/</a:t>
            </a:r>
            <a:r>
              <a:rPr lang="en-GB" sz="1200" dirty="0">
                <a:effectLst/>
                <a:latin typeface="Arial" panose="020B0604020202020204" pitchFamily="34" charset="0"/>
                <a:ea typeface="Calibri" panose="020F0502020204030204" pitchFamily="34" charset="0"/>
                <a:cs typeface="Arial" panose="020B0604020202020204" pitchFamily="34" charset="0"/>
              </a:rPr>
              <a:t>. [ Accessed 2 Nov.2023].</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www.youtube.com. (2023). What are renewable energies? | Sustainability. [online] Available at: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0"/>
              </a:rPr>
              <a:t>https://www.youtube.com/watch?v=Bkow2fDy5KY&amp;t=78s</a:t>
            </a:r>
            <a:r>
              <a:rPr lang="en-GB" sz="1200" dirty="0">
                <a:effectLst/>
                <a:latin typeface="Arial" panose="020B0604020202020204" pitchFamily="34" charset="0"/>
                <a:ea typeface="Calibri" panose="020F0502020204030204" pitchFamily="34" charset="0"/>
                <a:cs typeface="Arial" panose="020B0604020202020204" pitchFamily="34" charset="0"/>
              </a:rPr>
              <a:t>  [Accessed 3 Nov. 2023].</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Zhang, S., </a:t>
            </a:r>
            <a:r>
              <a:rPr lang="en-GB" sz="1200" dirty="0" err="1">
                <a:effectLst/>
                <a:latin typeface="Arial" panose="020B0604020202020204" pitchFamily="34" charset="0"/>
                <a:ea typeface="Calibri" panose="020F0502020204030204" pitchFamily="34" charset="0"/>
                <a:cs typeface="Arial" panose="020B0604020202020204" pitchFamily="34" charset="0"/>
              </a:rPr>
              <a:t>Ocłoń</a:t>
            </a:r>
            <a:r>
              <a:rPr lang="en-GB" sz="1200" dirty="0">
                <a:effectLst/>
                <a:latin typeface="Arial" panose="020B0604020202020204" pitchFamily="34" charset="0"/>
                <a:ea typeface="Calibri" panose="020F0502020204030204" pitchFamily="34" charset="0"/>
                <a:cs typeface="Arial" panose="020B0604020202020204" pitchFamily="34" charset="0"/>
              </a:rPr>
              <a:t>, P., </a:t>
            </a:r>
            <a:r>
              <a:rPr lang="en-GB" sz="1200" dirty="0" err="1">
                <a:effectLst/>
                <a:latin typeface="Arial" panose="020B0604020202020204" pitchFamily="34" charset="0"/>
                <a:ea typeface="Calibri" panose="020F0502020204030204" pitchFamily="34" charset="0"/>
                <a:cs typeface="Arial" panose="020B0604020202020204" pitchFamily="34" charset="0"/>
              </a:rPr>
              <a:t>Klemeš</a:t>
            </a:r>
            <a:r>
              <a:rPr lang="en-GB" sz="1200" dirty="0">
                <a:effectLst/>
                <a:latin typeface="Arial" panose="020B0604020202020204" pitchFamily="34" charset="0"/>
                <a:ea typeface="Calibri" panose="020F0502020204030204" pitchFamily="34" charset="0"/>
                <a:cs typeface="Arial" panose="020B0604020202020204" pitchFamily="34" charset="0"/>
              </a:rPr>
              <a:t>, J.J., </a:t>
            </a:r>
            <a:r>
              <a:rPr lang="en-GB" sz="1200" dirty="0" err="1">
                <a:effectLst/>
                <a:latin typeface="Arial" panose="020B0604020202020204" pitchFamily="34" charset="0"/>
                <a:ea typeface="Calibri" panose="020F0502020204030204" pitchFamily="34" charset="0"/>
                <a:cs typeface="Arial" panose="020B0604020202020204" pitchFamily="34" charset="0"/>
              </a:rPr>
              <a:t>Michorczyk</a:t>
            </a:r>
            <a:r>
              <a:rPr lang="en-GB" sz="1200" dirty="0">
                <a:effectLst/>
                <a:latin typeface="Arial" panose="020B0604020202020204" pitchFamily="34" charset="0"/>
                <a:ea typeface="Calibri" panose="020F0502020204030204" pitchFamily="34" charset="0"/>
                <a:cs typeface="Arial" panose="020B0604020202020204" pitchFamily="34" charset="0"/>
              </a:rPr>
              <a:t>, P., </a:t>
            </a:r>
            <a:r>
              <a:rPr lang="en-GB" sz="1200" dirty="0" err="1">
                <a:effectLst/>
                <a:latin typeface="Arial" panose="020B0604020202020204" pitchFamily="34" charset="0"/>
                <a:ea typeface="Calibri" panose="020F0502020204030204" pitchFamily="34" charset="0"/>
                <a:cs typeface="Arial" panose="020B0604020202020204" pitchFamily="34" charset="0"/>
              </a:rPr>
              <a:t>Pielichowska</a:t>
            </a:r>
            <a:r>
              <a:rPr lang="en-GB" sz="1200" dirty="0">
                <a:effectLst/>
                <a:latin typeface="Arial" panose="020B0604020202020204" pitchFamily="34" charset="0"/>
                <a:ea typeface="Calibri" panose="020F0502020204030204" pitchFamily="34" charset="0"/>
                <a:cs typeface="Arial" panose="020B0604020202020204" pitchFamily="34" charset="0"/>
              </a:rPr>
              <a:t>, K. and </a:t>
            </a:r>
            <a:r>
              <a:rPr lang="en-GB" sz="1200" dirty="0" err="1">
                <a:effectLst/>
                <a:latin typeface="Arial" panose="020B0604020202020204" pitchFamily="34" charset="0"/>
                <a:ea typeface="Calibri" panose="020F0502020204030204" pitchFamily="34" charset="0"/>
                <a:cs typeface="Arial" panose="020B0604020202020204" pitchFamily="34" charset="0"/>
              </a:rPr>
              <a:t>Pielichowski</a:t>
            </a:r>
            <a:r>
              <a:rPr lang="en-GB" sz="1200" dirty="0">
                <a:effectLst/>
                <a:latin typeface="Arial" panose="020B0604020202020204" pitchFamily="34" charset="0"/>
                <a:ea typeface="Calibri" panose="020F0502020204030204" pitchFamily="34" charset="0"/>
                <a:cs typeface="Arial" panose="020B0604020202020204" pitchFamily="34" charset="0"/>
              </a:rPr>
              <a:t>, K. (2022). Renewable energy systems for building heating, cooling, and electricity production with thermal energy storage. Renewable and Sustainable Energy Reviews, [online] 165, p.112560. doi: </a:t>
            </a:r>
            <a:r>
              <a:rPr lang="en-GB" sz="12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https://doi.org/10.1016/j.rser.2022.112560</a:t>
            </a:r>
            <a:r>
              <a:rPr lang="en-GB" sz="1200" dirty="0">
                <a:effectLst/>
                <a:latin typeface="Arial" panose="020B0604020202020204" pitchFamily="34" charset="0"/>
                <a:ea typeface="Calibri" panose="020F0502020204030204" pitchFamily="34" charset="0"/>
                <a:cs typeface="Arial" panose="020B0604020202020204" pitchFamily="34" charset="0"/>
              </a:rPr>
              <a:t>. [ Accessed 2 Nov.2023].</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506980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900C3325-97BC-F92A-86B5-4CA1BF42F3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0" y="184150"/>
            <a:ext cx="12014200" cy="55625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828F0B1-8AFF-B910-DAF6-3B6AA2CADD34}"/>
              </a:ext>
            </a:extLst>
          </p:cNvPr>
          <p:cNvSpPr txBox="1"/>
          <p:nvPr/>
        </p:nvSpPr>
        <p:spPr>
          <a:xfrm>
            <a:off x="9232900" y="5378450"/>
            <a:ext cx="2832100" cy="369332"/>
          </a:xfrm>
          <a:prstGeom prst="rect">
            <a:avLst/>
          </a:prstGeom>
          <a:noFill/>
        </p:spPr>
        <p:txBody>
          <a:bodyPr wrap="square" rtlCol="0">
            <a:spAutoFit/>
          </a:bodyPr>
          <a:lstStyle/>
          <a:p>
            <a:r>
              <a:rPr lang="en-GB" sz="1800">
                <a:effectLst/>
                <a:latin typeface="Calibri" panose="020F0502020204030204" pitchFamily="34" charset="0"/>
                <a:ea typeface="Calibri" panose="020F0502020204030204" pitchFamily="34" charset="0"/>
                <a:cs typeface="Times New Roman" panose="02020603050405020304" pitchFamily="18" charset="0"/>
              </a:rPr>
              <a:t>(Anon, 2023)</a:t>
            </a:r>
            <a:endParaRPr lang="en-GB" dirty="0"/>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9229984B-5243-4B0F-9DF4-5CF6065CF6B8}" vid="{B8F83B43-BD8A-41FF-9758-5868C51FEFBE}"/>
    </a:ext>
  </a:extLst>
</a:theme>
</file>

<file path=ppt/theme/theme7.xml><?xml version="1.0" encoding="utf-8"?>
<a:theme xmlns:a="http://schemas.openxmlformats.org/drawingml/2006/main" name="Theme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4" id="{4520D893-3CC4-40B1-95B4-735F7AFBF46B}" vid="{9CDA9DB9-A95C-4C64-B0FD-E44CFFB8D6FA}"/>
    </a:ext>
  </a:extLst>
</a:theme>
</file>

<file path=ppt/theme/theme8.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43F99639-B193-4022-BE69-23FA00B831EA}" vid="{33ACB9AB-A5D0-46AF-B162-B0129356D5DB}"/>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B20D8D9EE02948A6C40859CF0F1CF5" ma:contentTypeVersion="13" ma:contentTypeDescription="Create a new document." ma:contentTypeScope="" ma:versionID="3a42bb11c81490c0711891ed477bd834">
  <xsd:schema xmlns:xsd="http://www.w3.org/2001/XMLSchema" xmlns:xs="http://www.w3.org/2001/XMLSchema" xmlns:p="http://schemas.microsoft.com/office/2006/metadata/properties" xmlns:ns2="74243a2f-f39c-4e43-9810-58f2f548e0d4" xmlns:ns3="32cf4773-4f40-40c5-b712-949156571374" targetNamespace="http://schemas.microsoft.com/office/2006/metadata/properties" ma:root="true" ma:fieldsID="03a78252230837bb11038cea7e79c1f1" ns2:_="" ns3:_="">
    <xsd:import namespace="74243a2f-f39c-4e43-9810-58f2f548e0d4"/>
    <xsd:import namespace="32cf4773-4f40-40c5-b712-949156571374"/>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43a2f-f39c-4e43-9810-58f2f548e0d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cf4773-4f40-40c5-b712-94915657137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2f4320f-1d01-4f5b-afc1-77c425931ec5}" ma:internalName="TaxCatchAll" ma:showField="CatchAllData" ma:web="32cf4773-4f40-40c5-b712-94915657137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4243a2f-f39c-4e43-9810-58f2f548e0d4">
      <Terms xmlns="http://schemas.microsoft.com/office/infopath/2007/PartnerControls"/>
    </lcf76f155ced4ddcb4097134ff3c332f>
    <TaxCatchAll xmlns="32cf4773-4f40-40c5-b712-949156571374" xsi:nil="true"/>
  </documentManagement>
</p:properties>
</file>

<file path=customXml/itemProps1.xml><?xml version="1.0" encoding="utf-8"?>
<ds:datastoreItem xmlns:ds="http://schemas.openxmlformats.org/officeDocument/2006/customXml" ds:itemID="{43A733C8-F562-4261-B329-2365D6E464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43a2f-f39c-4e43-9810-58f2f548e0d4"/>
    <ds:schemaRef ds:uri="32cf4773-4f40-40c5-b712-949156571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A96578-F261-47E4-A313-68CB36B4F360}">
  <ds:schemaRefs>
    <ds:schemaRef ds:uri="http://schemas.microsoft.com/sharepoint/v3/contenttype/forms"/>
  </ds:schemaRefs>
</ds:datastoreItem>
</file>

<file path=customXml/itemProps3.xml><?xml version="1.0" encoding="utf-8"?>
<ds:datastoreItem xmlns:ds="http://schemas.openxmlformats.org/officeDocument/2006/customXml" ds:itemID="{0032BBAC-3698-4F05-9D8E-6B64CA681E85}">
  <ds:schemaRef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74243a2f-f39c-4e43-9810-58f2f548e0d4"/>
    <ds:schemaRef ds:uri="32cf4773-4f40-40c5-b712-949156571374"/>
    <ds:schemaRef ds:uri="http://purl.org/dc/term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1787</TotalTime>
  <Words>1600</Words>
  <Application>Microsoft Office PowerPoint</Application>
  <PresentationFormat>Widescreen</PresentationFormat>
  <Paragraphs>111</Paragraphs>
  <Slides>17</Slides>
  <Notes>16</Notes>
  <HiddenSlides>0</HiddenSlides>
  <MMClips>1</MMClips>
  <ScaleCrop>false</ScaleCrop>
  <HeadingPairs>
    <vt:vector size="6" baseType="variant">
      <vt:variant>
        <vt:lpstr>Fonts Used</vt:lpstr>
      </vt:variant>
      <vt:variant>
        <vt:i4>4</vt:i4>
      </vt:variant>
      <vt:variant>
        <vt:lpstr>Theme</vt:lpstr>
      </vt:variant>
      <vt:variant>
        <vt:i4>8</vt:i4>
      </vt:variant>
      <vt:variant>
        <vt:lpstr>Slide Titles</vt:lpstr>
      </vt:variant>
      <vt:variant>
        <vt:i4>17</vt:i4>
      </vt:variant>
    </vt:vector>
  </HeadingPairs>
  <TitlesOfParts>
    <vt:vector size="29" baseType="lpstr">
      <vt:lpstr>Arial</vt:lpstr>
      <vt:lpstr>Calibri</vt:lpstr>
      <vt:lpstr>Calibri Light</vt:lpstr>
      <vt:lpstr>Symbol</vt:lpstr>
      <vt:lpstr>Title Slide 1</vt:lpstr>
      <vt:lpstr>Sub Title 1</vt:lpstr>
      <vt:lpstr>1_Text Break Info Slide 2</vt:lpstr>
      <vt:lpstr>1_Title Slide 1</vt:lpstr>
      <vt:lpstr>Text 1</vt:lpstr>
      <vt:lpstr>Theme1</vt:lpstr>
      <vt:lpstr>Theme4</vt:lpstr>
      <vt:lpstr>Theme3</vt:lpstr>
      <vt:lpstr>Contemporary Themes in the Hotel and Hospitality Sector (BMIH6001)  By Sandra Poupino 2018518 Lecture Giulia Chifari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BMIH 00</dc:title>
  <dc:creator>Christopher Wilkin</dc:creator>
  <cp:lastModifiedBy>Sandra Poupino (2018518)</cp:lastModifiedBy>
  <cp:revision>26</cp:revision>
  <dcterms:created xsi:type="dcterms:W3CDTF">2023-01-31T21:01:37Z</dcterms:created>
  <dcterms:modified xsi:type="dcterms:W3CDTF">2023-11-06T15:39:41Z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0x01010048B20D8D9EE02948A6C40859CF0F1CF5</vt:lpwstr>
  </property>
</Properties>
</file>