
<file path=[Content_Types].xml><?xml version="1.0" encoding="utf-8"?>
<Types xmlns="http://schemas.openxmlformats.org/package/2006/content-types">
  <Default Extension="xml" ContentType="application/xml"/>
  <Default Extension="wmf" ContentType="image/x-wmf"/>
  <Default Extension="doc" ContentType="application/msword"/>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1"/>
  </p:notesMasterIdLst>
  <p:sldIdLst>
    <p:sldId id="358" r:id="rId2"/>
    <p:sldId id="258" r:id="rId3"/>
    <p:sldId id="457" r:id="rId4"/>
    <p:sldId id="458" r:id="rId5"/>
    <p:sldId id="459" r:id="rId6"/>
    <p:sldId id="460" r:id="rId7"/>
    <p:sldId id="415" r:id="rId8"/>
    <p:sldId id="416" r:id="rId9"/>
    <p:sldId id="417" r:id="rId10"/>
    <p:sldId id="418" r:id="rId11"/>
    <p:sldId id="419" r:id="rId12"/>
    <p:sldId id="420" r:id="rId13"/>
    <p:sldId id="421" r:id="rId14"/>
    <p:sldId id="422" r:id="rId15"/>
    <p:sldId id="423" r:id="rId16"/>
    <p:sldId id="424" r:id="rId17"/>
    <p:sldId id="425" r:id="rId18"/>
    <p:sldId id="426" r:id="rId19"/>
    <p:sldId id="427" r:id="rId20"/>
    <p:sldId id="428" r:id="rId21"/>
    <p:sldId id="429" r:id="rId22"/>
    <p:sldId id="430" r:id="rId23"/>
    <p:sldId id="431" r:id="rId24"/>
    <p:sldId id="432" r:id="rId25"/>
    <p:sldId id="433" r:id="rId26"/>
    <p:sldId id="434" r:id="rId27"/>
    <p:sldId id="435" r:id="rId28"/>
    <p:sldId id="436" r:id="rId29"/>
    <p:sldId id="437" r:id="rId30"/>
    <p:sldId id="438" r:id="rId31"/>
    <p:sldId id="439" r:id="rId32"/>
    <p:sldId id="440" r:id="rId33"/>
    <p:sldId id="441" r:id="rId34"/>
    <p:sldId id="442" r:id="rId35"/>
    <p:sldId id="443" r:id="rId36"/>
    <p:sldId id="444" r:id="rId37"/>
    <p:sldId id="445" r:id="rId38"/>
    <p:sldId id="446" r:id="rId39"/>
    <p:sldId id="447" r:id="rId40"/>
    <p:sldId id="448" r:id="rId41"/>
    <p:sldId id="449" r:id="rId42"/>
    <p:sldId id="450" r:id="rId43"/>
    <p:sldId id="451" r:id="rId44"/>
    <p:sldId id="452" r:id="rId45"/>
    <p:sldId id="453" r:id="rId46"/>
    <p:sldId id="454" r:id="rId47"/>
    <p:sldId id="455" r:id="rId48"/>
    <p:sldId id="456" r:id="rId49"/>
    <p:sldId id="357" r:id="rId50"/>
    <p:sldId id="261" r:id="rId51"/>
    <p:sldId id="342" r:id="rId52"/>
    <p:sldId id="288" r:id="rId53"/>
    <p:sldId id="354" r:id="rId54"/>
    <p:sldId id="356" r:id="rId55"/>
    <p:sldId id="355" r:id="rId56"/>
    <p:sldId id="363" r:id="rId57"/>
    <p:sldId id="366" r:id="rId58"/>
    <p:sldId id="370" r:id="rId59"/>
    <p:sldId id="364" r:id="rId60"/>
    <p:sldId id="371" r:id="rId61"/>
    <p:sldId id="365" r:id="rId62"/>
    <p:sldId id="340" r:id="rId63"/>
    <p:sldId id="367" r:id="rId64"/>
    <p:sldId id="369" r:id="rId65"/>
    <p:sldId id="361" r:id="rId66"/>
    <p:sldId id="372" r:id="rId67"/>
    <p:sldId id="362" r:id="rId68"/>
    <p:sldId id="373" r:id="rId69"/>
    <p:sldId id="394" r:id="rId70"/>
    <p:sldId id="402" r:id="rId71"/>
    <p:sldId id="403" r:id="rId72"/>
    <p:sldId id="404" r:id="rId73"/>
    <p:sldId id="405" r:id="rId74"/>
    <p:sldId id="406" r:id="rId75"/>
    <p:sldId id="407" r:id="rId76"/>
    <p:sldId id="411" r:id="rId77"/>
    <p:sldId id="395" r:id="rId78"/>
    <p:sldId id="399" r:id="rId79"/>
    <p:sldId id="398" r:id="rId80"/>
    <p:sldId id="400" r:id="rId81"/>
    <p:sldId id="401" r:id="rId82"/>
    <p:sldId id="413" r:id="rId83"/>
    <p:sldId id="414" r:id="rId84"/>
    <p:sldId id="396" r:id="rId85"/>
    <p:sldId id="397" r:id="rId86"/>
    <p:sldId id="408" r:id="rId87"/>
    <p:sldId id="410" r:id="rId88"/>
    <p:sldId id="412" r:id="rId89"/>
    <p:sldId id="409" r:id="rId9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192" y="3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slide" Target="slides/slide89.xml"/><Relationship Id="rId91" Type="http://schemas.openxmlformats.org/officeDocument/2006/relationships/notesMaster" Target="notesMasters/notesMaster1.xml"/><Relationship Id="rId92" Type="http://schemas.openxmlformats.org/officeDocument/2006/relationships/printerSettings" Target="printerSettings/printerSettings1.bin"/><Relationship Id="rId93" Type="http://schemas.openxmlformats.org/officeDocument/2006/relationships/presProps" Target="presProps.xml"/><Relationship Id="rId94" Type="http://schemas.openxmlformats.org/officeDocument/2006/relationships/viewProps" Target="viewProps.xml"/><Relationship Id="rId95" Type="http://schemas.openxmlformats.org/officeDocument/2006/relationships/theme" Target="theme/theme1.xml"/><Relationship Id="rId9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484E96-458B-4402-B64B-D17CBFB503F9}" type="doc">
      <dgm:prSet loTypeId="urn:microsoft.com/office/officeart/2005/8/layout/venn1" loCatId="relationship" qsTypeId="urn:microsoft.com/office/officeart/2005/8/quickstyle/simple1" qsCatId="simple" csTypeId="urn:microsoft.com/office/officeart/2005/8/colors/accent1_2" csCatId="accent1" phldr="1"/>
      <dgm:spPr/>
    </dgm:pt>
    <dgm:pt modelId="{196D92C8-1146-4954-9F36-7FA707292A5D}">
      <dgm:prSet phldrT="[Text]"/>
      <dgm:spPr>
        <a:solidFill>
          <a:schemeClr val="accent4">
            <a:lumMod val="60000"/>
            <a:lumOff val="40000"/>
            <a:alpha val="50000"/>
          </a:schemeClr>
        </a:solidFill>
      </dgm:spPr>
      <dgm:t>
        <a:bodyPr/>
        <a:lstStyle/>
        <a:p>
          <a:r>
            <a:rPr lang="en-GB" dirty="0" err="1" smtClean="0"/>
            <a:t>Locomotor</a:t>
          </a:r>
          <a:endParaRPr lang="en-GB" dirty="0"/>
        </a:p>
      </dgm:t>
    </dgm:pt>
    <dgm:pt modelId="{0EC136D2-8BD2-46DA-A6D0-69A39472B03F}" type="parTrans" cxnId="{B527B0A0-EC32-4F1D-9736-7D7E30B2D7F6}">
      <dgm:prSet/>
      <dgm:spPr/>
      <dgm:t>
        <a:bodyPr/>
        <a:lstStyle/>
        <a:p>
          <a:endParaRPr lang="en-GB"/>
        </a:p>
      </dgm:t>
    </dgm:pt>
    <dgm:pt modelId="{E7D2D6BA-B7EC-4773-BCB3-0E1C10524F53}" type="sibTrans" cxnId="{B527B0A0-EC32-4F1D-9736-7D7E30B2D7F6}">
      <dgm:prSet/>
      <dgm:spPr/>
      <dgm:t>
        <a:bodyPr/>
        <a:lstStyle/>
        <a:p>
          <a:endParaRPr lang="en-GB"/>
        </a:p>
      </dgm:t>
    </dgm:pt>
    <dgm:pt modelId="{5FD02F89-E147-40C7-AB2F-9829F0D59B8E}">
      <dgm:prSet phldrT="[Text]"/>
      <dgm:spPr/>
      <dgm:t>
        <a:bodyPr/>
        <a:lstStyle/>
        <a:p>
          <a:r>
            <a:rPr lang="en-GB" dirty="0" smtClean="0"/>
            <a:t>Non </a:t>
          </a:r>
          <a:r>
            <a:rPr lang="en-GB" dirty="0" err="1" smtClean="0"/>
            <a:t>Locomotor</a:t>
          </a:r>
          <a:endParaRPr lang="en-GB" dirty="0"/>
        </a:p>
      </dgm:t>
    </dgm:pt>
    <dgm:pt modelId="{343B2A7E-9BB0-4948-9698-62F0518A1913}" type="parTrans" cxnId="{FA65B1BD-9161-4446-8399-90B06925EEEE}">
      <dgm:prSet/>
      <dgm:spPr/>
      <dgm:t>
        <a:bodyPr/>
        <a:lstStyle/>
        <a:p>
          <a:endParaRPr lang="en-GB"/>
        </a:p>
      </dgm:t>
    </dgm:pt>
    <dgm:pt modelId="{C7EDA79C-1A24-465E-85AF-65F6807A3A73}" type="sibTrans" cxnId="{FA65B1BD-9161-4446-8399-90B06925EEEE}">
      <dgm:prSet/>
      <dgm:spPr/>
      <dgm:t>
        <a:bodyPr/>
        <a:lstStyle/>
        <a:p>
          <a:endParaRPr lang="en-GB"/>
        </a:p>
      </dgm:t>
    </dgm:pt>
    <dgm:pt modelId="{70C4D90B-415F-4287-9C56-756A2DE7D7F7}">
      <dgm:prSet phldrT="[Text]"/>
      <dgm:spPr>
        <a:solidFill>
          <a:schemeClr val="accent3">
            <a:lumMod val="60000"/>
            <a:lumOff val="40000"/>
            <a:alpha val="50000"/>
          </a:schemeClr>
        </a:solidFill>
      </dgm:spPr>
      <dgm:t>
        <a:bodyPr/>
        <a:lstStyle/>
        <a:p>
          <a:r>
            <a:rPr lang="en-GB" dirty="0" err="1" smtClean="0"/>
            <a:t>Maniplative</a:t>
          </a:r>
          <a:endParaRPr lang="en-GB" dirty="0"/>
        </a:p>
      </dgm:t>
    </dgm:pt>
    <dgm:pt modelId="{6C34D71E-9B0E-4D30-8016-23D273331066}" type="parTrans" cxnId="{AAEC266C-E137-4F02-A22C-200E4D94F005}">
      <dgm:prSet/>
      <dgm:spPr/>
      <dgm:t>
        <a:bodyPr/>
        <a:lstStyle/>
        <a:p>
          <a:endParaRPr lang="en-GB"/>
        </a:p>
      </dgm:t>
    </dgm:pt>
    <dgm:pt modelId="{0CE41926-206C-40C8-B94C-B760F5C96F5D}" type="sibTrans" cxnId="{AAEC266C-E137-4F02-A22C-200E4D94F005}">
      <dgm:prSet/>
      <dgm:spPr/>
      <dgm:t>
        <a:bodyPr/>
        <a:lstStyle/>
        <a:p>
          <a:endParaRPr lang="en-GB"/>
        </a:p>
      </dgm:t>
    </dgm:pt>
    <dgm:pt modelId="{F82C15E7-EADD-49B1-B137-90D299FDEC77}" type="pres">
      <dgm:prSet presAssocID="{24484E96-458B-4402-B64B-D17CBFB503F9}" presName="compositeShape" presStyleCnt="0">
        <dgm:presLayoutVars>
          <dgm:chMax val="7"/>
          <dgm:dir/>
          <dgm:resizeHandles val="exact"/>
        </dgm:presLayoutVars>
      </dgm:prSet>
      <dgm:spPr/>
    </dgm:pt>
    <dgm:pt modelId="{5BE36D3F-59F4-4C0D-B499-79B1A29B1102}" type="pres">
      <dgm:prSet presAssocID="{196D92C8-1146-4954-9F36-7FA707292A5D}" presName="circ1" presStyleLbl="vennNode1" presStyleIdx="0" presStyleCnt="3"/>
      <dgm:spPr/>
      <dgm:t>
        <a:bodyPr/>
        <a:lstStyle/>
        <a:p>
          <a:endParaRPr lang="en-GB"/>
        </a:p>
      </dgm:t>
    </dgm:pt>
    <dgm:pt modelId="{D44C85C1-760A-4652-9403-0C62C2DD8FC2}" type="pres">
      <dgm:prSet presAssocID="{196D92C8-1146-4954-9F36-7FA707292A5D}" presName="circ1Tx" presStyleLbl="revTx" presStyleIdx="0" presStyleCnt="0">
        <dgm:presLayoutVars>
          <dgm:chMax val="0"/>
          <dgm:chPref val="0"/>
          <dgm:bulletEnabled val="1"/>
        </dgm:presLayoutVars>
      </dgm:prSet>
      <dgm:spPr/>
      <dgm:t>
        <a:bodyPr/>
        <a:lstStyle/>
        <a:p>
          <a:endParaRPr lang="en-GB"/>
        </a:p>
      </dgm:t>
    </dgm:pt>
    <dgm:pt modelId="{D708027E-0568-4EAF-A4ED-D0E560BC928A}" type="pres">
      <dgm:prSet presAssocID="{5FD02F89-E147-40C7-AB2F-9829F0D59B8E}" presName="circ2" presStyleLbl="vennNode1" presStyleIdx="1" presStyleCnt="3"/>
      <dgm:spPr/>
      <dgm:t>
        <a:bodyPr/>
        <a:lstStyle/>
        <a:p>
          <a:endParaRPr lang="en-GB"/>
        </a:p>
      </dgm:t>
    </dgm:pt>
    <dgm:pt modelId="{0FF94EE7-404C-4D18-A914-9CBB63329284}" type="pres">
      <dgm:prSet presAssocID="{5FD02F89-E147-40C7-AB2F-9829F0D59B8E}" presName="circ2Tx" presStyleLbl="revTx" presStyleIdx="0" presStyleCnt="0">
        <dgm:presLayoutVars>
          <dgm:chMax val="0"/>
          <dgm:chPref val="0"/>
          <dgm:bulletEnabled val="1"/>
        </dgm:presLayoutVars>
      </dgm:prSet>
      <dgm:spPr/>
      <dgm:t>
        <a:bodyPr/>
        <a:lstStyle/>
        <a:p>
          <a:endParaRPr lang="en-GB"/>
        </a:p>
      </dgm:t>
    </dgm:pt>
    <dgm:pt modelId="{19985811-3DB9-45D1-85E3-FAEDF4E86DFD}" type="pres">
      <dgm:prSet presAssocID="{70C4D90B-415F-4287-9C56-756A2DE7D7F7}" presName="circ3" presStyleLbl="vennNode1" presStyleIdx="2" presStyleCnt="3"/>
      <dgm:spPr/>
      <dgm:t>
        <a:bodyPr/>
        <a:lstStyle/>
        <a:p>
          <a:endParaRPr lang="en-GB"/>
        </a:p>
      </dgm:t>
    </dgm:pt>
    <dgm:pt modelId="{AD13D4EE-B8D1-42EA-AD5D-EA35DAF129A4}" type="pres">
      <dgm:prSet presAssocID="{70C4D90B-415F-4287-9C56-756A2DE7D7F7}" presName="circ3Tx" presStyleLbl="revTx" presStyleIdx="0" presStyleCnt="0">
        <dgm:presLayoutVars>
          <dgm:chMax val="0"/>
          <dgm:chPref val="0"/>
          <dgm:bulletEnabled val="1"/>
        </dgm:presLayoutVars>
      </dgm:prSet>
      <dgm:spPr/>
      <dgm:t>
        <a:bodyPr/>
        <a:lstStyle/>
        <a:p>
          <a:endParaRPr lang="en-GB"/>
        </a:p>
      </dgm:t>
    </dgm:pt>
  </dgm:ptLst>
  <dgm:cxnLst>
    <dgm:cxn modelId="{CC819424-BBAC-4DE3-A37D-BCEEBECEE58B}" type="presOf" srcId="{24484E96-458B-4402-B64B-D17CBFB503F9}" destId="{F82C15E7-EADD-49B1-B137-90D299FDEC77}" srcOrd="0" destOrd="0" presId="urn:microsoft.com/office/officeart/2005/8/layout/venn1"/>
    <dgm:cxn modelId="{FA65B1BD-9161-4446-8399-90B06925EEEE}" srcId="{24484E96-458B-4402-B64B-D17CBFB503F9}" destId="{5FD02F89-E147-40C7-AB2F-9829F0D59B8E}" srcOrd="1" destOrd="0" parTransId="{343B2A7E-9BB0-4948-9698-62F0518A1913}" sibTransId="{C7EDA79C-1A24-465E-85AF-65F6807A3A73}"/>
    <dgm:cxn modelId="{5C3E5463-65AB-4DDF-8E35-234999449BE5}" type="presOf" srcId="{196D92C8-1146-4954-9F36-7FA707292A5D}" destId="{D44C85C1-760A-4652-9403-0C62C2DD8FC2}" srcOrd="1" destOrd="0" presId="urn:microsoft.com/office/officeart/2005/8/layout/venn1"/>
    <dgm:cxn modelId="{AAEC266C-E137-4F02-A22C-200E4D94F005}" srcId="{24484E96-458B-4402-B64B-D17CBFB503F9}" destId="{70C4D90B-415F-4287-9C56-756A2DE7D7F7}" srcOrd="2" destOrd="0" parTransId="{6C34D71E-9B0E-4D30-8016-23D273331066}" sibTransId="{0CE41926-206C-40C8-B94C-B760F5C96F5D}"/>
    <dgm:cxn modelId="{A780F92C-3047-4908-A33C-A51BC3C3210D}" type="presOf" srcId="{70C4D90B-415F-4287-9C56-756A2DE7D7F7}" destId="{19985811-3DB9-45D1-85E3-FAEDF4E86DFD}" srcOrd="0" destOrd="0" presId="urn:microsoft.com/office/officeart/2005/8/layout/venn1"/>
    <dgm:cxn modelId="{B527B0A0-EC32-4F1D-9736-7D7E30B2D7F6}" srcId="{24484E96-458B-4402-B64B-D17CBFB503F9}" destId="{196D92C8-1146-4954-9F36-7FA707292A5D}" srcOrd="0" destOrd="0" parTransId="{0EC136D2-8BD2-46DA-A6D0-69A39472B03F}" sibTransId="{E7D2D6BA-B7EC-4773-BCB3-0E1C10524F53}"/>
    <dgm:cxn modelId="{63CFF403-A921-48B5-A5F2-D57A2FB06E26}" type="presOf" srcId="{70C4D90B-415F-4287-9C56-756A2DE7D7F7}" destId="{AD13D4EE-B8D1-42EA-AD5D-EA35DAF129A4}" srcOrd="1" destOrd="0" presId="urn:microsoft.com/office/officeart/2005/8/layout/venn1"/>
    <dgm:cxn modelId="{94F24D0A-AFD9-4B66-A56B-D398C95D3A8A}" type="presOf" srcId="{5FD02F89-E147-40C7-AB2F-9829F0D59B8E}" destId="{0FF94EE7-404C-4D18-A914-9CBB63329284}" srcOrd="1" destOrd="0" presId="urn:microsoft.com/office/officeart/2005/8/layout/venn1"/>
    <dgm:cxn modelId="{2EDE1879-4D61-48B7-86DA-A80EF5BB45CE}" type="presOf" srcId="{196D92C8-1146-4954-9F36-7FA707292A5D}" destId="{5BE36D3F-59F4-4C0D-B499-79B1A29B1102}" srcOrd="0" destOrd="0" presId="urn:microsoft.com/office/officeart/2005/8/layout/venn1"/>
    <dgm:cxn modelId="{B1B04F33-46BE-4433-9A7B-6DE3796E2B45}" type="presOf" srcId="{5FD02F89-E147-40C7-AB2F-9829F0D59B8E}" destId="{D708027E-0568-4EAF-A4ED-D0E560BC928A}" srcOrd="0" destOrd="0" presId="urn:microsoft.com/office/officeart/2005/8/layout/venn1"/>
    <dgm:cxn modelId="{B5E065CD-9873-42F5-ADE0-56BA45623D64}" type="presParOf" srcId="{F82C15E7-EADD-49B1-B137-90D299FDEC77}" destId="{5BE36D3F-59F4-4C0D-B499-79B1A29B1102}" srcOrd="0" destOrd="0" presId="urn:microsoft.com/office/officeart/2005/8/layout/venn1"/>
    <dgm:cxn modelId="{D6AF9FB6-59D5-46FC-B18D-5D68189C35FB}" type="presParOf" srcId="{F82C15E7-EADD-49B1-B137-90D299FDEC77}" destId="{D44C85C1-760A-4652-9403-0C62C2DD8FC2}" srcOrd="1" destOrd="0" presId="urn:microsoft.com/office/officeart/2005/8/layout/venn1"/>
    <dgm:cxn modelId="{ABFBC1D4-CA75-4E61-86C7-C0F2F547252C}" type="presParOf" srcId="{F82C15E7-EADD-49B1-B137-90D299FDEC77}" destId="{D708027E-0568-4EAF-A4ED-D0E560BC928A}" srcOrd="2" destOrd="0" presId="urn:microsoft.com/office/officeart/2005/8/layout/venn1"/>
    <dgm:cxn modelId="{7D9A3638-DB2B-4D25-89E1-E2EC6387374F}" type="presParOf" srcId="{F82C15E7-EADD-49B1-B137-90D299FDEC77}" destId="{0FF94EE7-404C-4D18-A914-9CBB63329284}" srcOrd="3" destOrd="0" presId="urn:microsoft.com/office/officeart/2005/8/layout/venn1"/>
    <dgm:cxn modelId="{4EF4059A-E9BB-4CC5-B133-775964516532}" type="presParOf" srcId="{F82C15E7-EADD-49B1-B137-90D299FDEC77}" destId="{19985811-3DB9-45D1-85E3-FAEDF4E86DFD}" srcOrd="4" destOrd="0" presId="urn:microsoft.com/office/officeart/2005/8/layout/venn1"/>
    <dgm:cxn modelId="{DAEBBDB9-69B1-4288-80FE-3A7BC3C85102}" type="presParOf" srcId="{F82C15E7-EADD-49B1-B137-90D299FDEC77}" destId="{AD13D4EE-B8D1-42EA-AD5D-EA35DAF129A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84E96-458B-4402-B64B-D17CBFB503F9}" type="doc">
      <dgm:prSet loTypeId="urn:microsoft.com/office/officeart/2005/8/layout/venn1" loCatId="relationship" qsTypeId="urn:microsoft.com/office/officeart/2005/8/quickstyle/simple1" qsCatId="simple" csTypeId="urn:microsoft.com/office/officeart/2005/8/colors/accent1_2" csCatId="accent1" phldr="1"/>
      <dgm:spPr/>
    </dgm:pt>
    <dgm:pt modelId="{196D92C8-1146-4954-9F36-7FA707292A5D}">
      <dgm:prSet phldrT="[Text]"/>
      <dgm:spPr>
        <a:solidFill>
          <a:schemeClr val="accent4">
            <a:lumMod val="60000"/>
            <a:lumOff val="40000"/>
            <a:alpha val="50000"/>
          </a:schemeClr>
        </a:solidFill>
      </dgm:spPr>
      <dgm:t>
        <a:bodyPr/>
        <a:lstStyle/>
        <a:p>
          <a:r>
            <a:rPr lang="en-GB" dirty="0" err="1" smtClean="0"/>
            <a:t>Locomotor</a:t>
          </a:r>
          <a:endParaRPr lang="en-GB" dirty="0"/>
        </a:p>
      </dgm:t>
    </dgm:pt>
    <dgm:pt modelId="{0EC136D2-8BD2-46DA-A6D0-69A39472B03F}" type="parTrans" cxnId="{B527B0A0-EC32-4F1D-9736-7D7E30B2D7F6}">
      <dgm:prSet/>
      <dgm:spPr/>
      <dgm:t>
        <a:bodyPr/>
        <a:lstStyle/>
        <a:p>
          <a:endParaRPr lang="en-GB"/>
        </a:p>
      </dgm:t>
    </dgm:pt>
    <dgm:pt modelId="{E7D2D6BA-B7EC-4773-BCB3-0E1C10524F53}" type="sibTrans" cxnId="{B527B0A0-EC32-4F1D-9736-7D7E30B2D7F6}">
      <dgm:prSet/>
      <dgm:spPr/>
      <dgm:t>
        <a:bodyPr/>
        <a:lstStyle/>
        <a:p>
          <a:endParaRPr lang="en-GB"/>
        </a:p>
      </dgm:t>
    </dgm:pt>
    <dgm:pt modelId="{5FD02F89-E147-40C7-AB2F-9829F0D59B8E}">
      <dgm:prSet phldrT="[Text]"/>
      <dgm:spPr/>
      <dgm:t>
        <a:bodyPr/>
        <a:lstStyle/>
        <a:p>
          <a:r>
            <a:rPr lang="en-GB" dirty="0" smtClean="0"/>
            <a:t>Non </a:t>
          </a:r>
          <a:r>
            <a:rPr lang="en-GB" dirty="0" err="1" smtClean="0"/>
            <a:t>Locomotor</a:t>
          </a:r>
          <a:endParaRPr lang="en-GB" dirty="0"/>
        </a:p>
      </dgm:t>
    </dgm:pt>
    <dgm:pt modelId="{343B2A7E-9BB0-4948-9698-62F0518A1913}" type="parTrans" cxnId="{FA65B1BD-9161-4446-8399-90B06925EEEE}">
      <dgm:prSet/>
      <dgm:spPr/>
      <dgm:t>
        <a:bodyPr/>
        <a:lstStyle/>
        <a:p>
          <a:endParaRPr lang="en-GB"/>
        </a:p>
      </dgm:t>
    </dgm:pt>
    <dgm:pt modelId="{C7EDA79C-1A24-465E-85AF-65F6807A3A73}" type="sibTrans" cxnId="{FA65B1BD-9161-4446-8399-90B06925EEEE}">
      <dgm:prSet/>
      <dgm:spPr/>
      <dgm:t>
        <a:bodyPr/>
        <a:lstStyle/>
        <a:p>
          <a:endParaRPr lang="en-GB"/>
        </a:p>
      </dgm:t>
    </dgm:pt>
    <dgm:pt modelId="{70C4D90B-415F-4287-9C56-756A2DE7D7F7}">
      <dgm:prSet phldrT="[Text]"/>
      <dgm:spPr>
        <a:solidFill>
          <a:schemeClr val="accent3">
            <a:lumMod val="60000"/>
            <a:lumOff val="40000"/>
            <a:alpha val="50000"/>
          </a:schemeClr>
        </a:solidFill>
      </dgm:spPr>
      <dgm:t>
        <a:bodyPr/>
        <a:lstStyle/>
        <a:p>
          <a:r>
            <a:rPr lang="en-GB" dirty="0" err="1" smtClean="0"/>
            <a:t>Maniplative</a:t>
          </a:r>
          <a:endParaRPr lang="en-GB" dirty="0"/>
        </a:p>
      </dgm:t>
    </dgm:pt>
    <dgm:pt modelId="{6C34D71E-9B0E-4D30-8016-23D273331066}" type="parTrans" cxnId="{AAEC266C-E137-4F02-A22C-200E4D94F005}">
      <dgm:prSet/>
      <dgm:spPr/>
      <dgm:t>
        <a:bodyPr/>
        <a:lstStyle/>
        <a:p>
          <a:endParaRPr lang="en-GB"/>
        </a:p>
      </dgm:t>
    </dgm:pt>
    <dgm:pt modelId="{0CE41926-206C-40C8-B94C-B760F5C96F5D}" type="sibTrans" cxnId="{AAEC266C-E137-4F02-A22C-200E4D94F005}">
      <dgm:prSet/>
      <dgm:spPr/>
      <dgm:t>
        <a:bodyPr/>
        <a:lstStyle/>
        <a:p>
          <a:endParaRPr lang="en-GB"/>
        </a:p>
      </dgm:t>
    </dgm:pt>
    <dgm:pt modelId="{F82C15E7-EADD-49B1-B137-90D299FDEC77}" type="pres">
      <dgm:prSet presAssocID="{24484E96-458B-4402-B64B-D17CBFB503F9}" presName="compositeShape" presStyleCnt="0">
        <dgm:presLayoutVars>
          <dgm:chMax val="7"/>
          <dgm:dir/>
          <dgm:resizeHandles val="exact"/>
        </dgm:presLayoutVars>
      </dgm:prSet>
      <dgm:spPr/>
    </dgm:pt>
    <dgm:pt modelId="{5BE36D3F-59F4-4C0D-B499-79B1A29B1102}" type="pres">
      <dgm:prSet presAssocID="{196D92C8-1146-4954-9F36-7FA707292A5D}" presName="circ1" presStyleLbl="vennNode1" presStyleIdx="0" presStyleCnt="3"/>
      <dgm:spPr/>
      <dgm:t>
        <a:bodyPr/>
        <a:lstStyle/>
        <a:p>
          <a:endParaRPr lang="en-GB"/>
        </a:p>
      </dgm:t>
    </dgm:pt>
    <dgm:pt modelId="{D44C85C1-760A-4652-9403-0C62C2DD8FC2}" type="pres">
      <dgm:prSet presAssocID="{196D92C8-1146-4954-9F36-7FA707292A5D}" presName="circ1Tx" presStyleLbl="revTx" presStyleIdx="0" presStyleCnt="0">
        <dgm:presLayoutVars>
          <dgm:chMax val="0"/>
          <dgm:chPref val="0"/>
          <dgm:bulletEnabled val="1"/>
        </dgm:presLayoutVars>
      </dgm:prSet>
      <dgm:spPr/>
      <dgm:t>
        <a:bodyPr/>
        <a:lstStyle/>
        <a:p>
          <a:endParaRPr lang="en-GB"/>
        </a:p>
      </dgm:t>
    </dgm:pt>
    <dgm:pt modelId="{D708027E-0568-4EAF-A4ED-D0E560BC928A}" type="pres">
      <dgm:prSet presAssocID="{5FD02F89-E147-40C7-AB2F-9829F0D59B8E}" presName="circ2" presStyleLbl="vennNode1" presStyleIdx="1" presStyleCnt="3"/>
      <dgm:spPr/>
      <dgm:t>
        <a:bodyPr/>
        <a:lstStyle/>
        <a:p>
          <a:endParaRPr lang="en-GB"/>
        </a:p>
      </dgm:t>
    </dgm:pt>
    <dgm:pt modelId="{0FF94EE7-404C-4D18-A914-9CBB63329284}" type="pres">
      <dgm:prSet presAssocID="{5FD02F89-E147-40C7-AB2F-9829F0D59B8E}" presName="circ2Tx" presStyleLbl="revTx" presStyleIdx="0" presStyleCnt="0">
        <dgm:presLayoutVars>
          <dgm:chMax val="0"/>
          <dgm:chPref val="0"/>
          <dgm:bulletEnabled val="1"/>
        </dgm:presLayoutVars>
      </dgm:prSet>
      <dgm:spPr/>
      <dgm:t>
        <a:bodyPr/>
        <a:lstStyle/>
        <a:p>
          <a:endParaRPr lang="en-GB"/>
        </a:p>
      </dgm:t>
    </dgm:pt>
    <dgm:pt modelId="{19985811-3DB9-45D1-85E3-FAEDF4E86DFD}" type="pres">
      <dgm:prSet presAssocID="{70C4D90B-415F-4287-9C56-756A2DE7D7F7}" presName="circ3" presStyleLbl="vennNode1" presStyleIdx="2" presStyleCnt="3"/>
      <dgm:spPr/>
      <dgm:t>
        <a:bodyPr/>
        <a:lstStyle/>
        <a:p>
          <a:endParaRPr lang="en-GB"/>
        </a:p>
      </dgm:t>
    </dgm:pt>
    <dgm:pt modelId="{AD13D4EE-B8D1-42EA-AD5D-EA35DAF129A4}" type="pres">
      <dgm:prSet presAssocID="{70C4D90B-415F-4287-9C56-756A2DE7D7F7}" presName="circ3Tx" presStyleLbl="revTx" presStyleIdx="0" presStyleCnt="0">
        <dgm:presLayoutVars>
          <dgm:chMax val="0"/>
          <dgm:chPref val="0"/>
          <dgm:bulletEnabled val="1"/>
        </dgm:presLayoutVars>
      </dgm:prSet>
      <dgm:spPr/>
      <dgm:t>
        <a:bodyPr/>
        <a:lstStyle/>
        <a:p>
          <a:endParaRPr lang="en-GB"/>
        </a:p>
      </dgm:t>
    </dgm:pt>
  </dgm:ptLst>
  <dgm:cxnLst>
    <dgm:cxn modelId="{FA65B1BD-9161-4446-8399-90B06925EEEE}" srcId="{24484E96-458B-4402-B64B-D17CBFB503F9}" destId="{5FD02F89-E147-40C7-AB2F-9829F0D59B8E}" srcOrd="1" destOrd="0" parTransId="{343B2A7E-9BB0-4948-9698-62F0518A1913}" sibTransId="{C7EDA79C-1A24-465E-85AF-65F6807A3A73}"/>
    <dgm:cxn modelId="{AAEC266C-E137-4F02-A22C-200E4D94F005}" srcId="{24484E96-458B-4402-B64B-D17CBFB503F9}" destId="{70C4D90B-415F-4287-9C56-756A2DE7D7F7}" srcOrd="2" destOrd="0" parTransId="{6C34D71E-9B0E-4D30-8016-23D273331066}" sibTransId="{0CE41926-206C-40C8-B94C-B760F5C96F5D}"/>
    <dgm:cxn modelId="{FDE58432-76AC-42CC-979B-1C641FBED70C}" type="presOf" srcId="{70C4D90B-415F-4287-9C56-756A2DE7D7F7}" destId="{AD13D4EE-B8D1-42EA-AD5D-EA35DAF129A4}" srcOrd="1" destOrd="0" presId="urn:microsoft.com/office/officeart/2005/8/layout/venn1"/>
    <dgm:cxn modelId="{8EC539B0-3F64-4655-9A77-5CC1573EF53E}" type="presOf" srcId="{196D92C8-1146-4954-9F36-7FA707292A5D}" destId="{5BE36D3F-59F4-4C0D-B499-79B1A29B1102}" srcOrd="0" destOrd="0" presId="urn:microsoft.com/office/officeart/2005/8/layout/venn1"/>
    <dgm:cxn modelId="{B527B0A0-EC32-4F1D-9736-7D7E30B2D7F6}" srcId="{24484E96-458B-4402-B64B-D17CBFB503F9}" destId="{196D92C8-1146-4954-9F36-7FA707292A5D}" srcOrd="0" destOrd="0" parTransId="{0EC136D2-8BD2-46DA-A6D0-69A39472B03F}" sibTransId="{E7D2D6BA-B7EC-4773-BCB3-0E1C10524F53}"/>
    <dgm:cxn modelId="{767F539A-E09C-4011-9951-83CB856362D7}" type="presOf" srcId="{5FD02F89-E147-40C7-AB2F-9829F0D59B8E}" destId="{D708027E-0568-4EAF-A4ED-D0E560BC928A}" srcOrd="0" destOrd="0" presId="urn:microsoft.com/office/officeart/2005/8/layout/venn1"/>
    <dgm:cxn modelId="{0FF1D04B-4C03-45CD-A77A-6C5B3E9DC3F4}" type="presOf" srcId="{70C4D90B-415F-4287-9C56-756A2DE7D7F7}" destId="{19985811-3DB9-45D1-85E3-FAEDF4E86DFD}" srcOrd="0" destOrd="0" presId="urn:microsoft.com/office/officeart/2005/8/layout/venn1"/>
    <dgm:cxn modelId="{E1A62E3A-0759-4D9D-91D1-574763FF5EDE}" type="presOf" srcId="{24484E96-458B-4402-B64B-D17CBFB503F9}" destId="{F82C15E7-EADD-49B1-B137-90D299FDEC77}" srcOrd="0" destOrd="0" presId="urn:microsoft.com/office/officeart/2005/8/layout/venn1"/>
    <dgm:cxn modelId="{E094B07E-9F62-4050-B345-AAC24528E7B1}" type="presOf" srcId="{196D92C8-1146-4954-9F36-7FA707292A5D}" destId="{D44C85C1-760A-4652-9403-0C62C2DD8FC2}" srcOrd="1" destOrd="0" presId="urn:microsoft.com/office/officeart/2005/8/layout/venn1"/>
    <dgm:cxn modelId="{D5A83AF4-86A5-4F85-8902-54AD52F69B0A}" type="presOf" srcId="{5FD02F89-E147-40C7-AB2F-9829F0D59B8E}" destId="{0FF94EE7-404C-4D18-A914-9CBB63329284}" srcOrd="1" destOrd="0" presId="urn:microsoft.com/office/officeart/2005/8/layout/venn1"/>
    <dgm:cxn modelId="{5BAAE9D6-44CD-4A5F-8747-0D94677974CF}" type="presParOf" srcId="{F82C15E7-EADD-49B1-B137-90D299FDEC77}" destId="{5BE36D3F-59F4-4C0D-B499-79B1A29B1102}" srcOrd="0" destOrd="0" presId="urn:microsoft.com/office/officeart/2005/8/layout/venn1"/>
    <dgm:cxn modelId="{4DD571B6-41AD-496C-98FA-8CDFD99DD9D6}" type="presParOf" srcId="{F82C15E7-EADD-49B1-B137-90D299FDEC77}" destId="{D44C85C1-760A-4652-9403-0C62C2DD8FC2}" srcOrd="1" destOrd="0" presId="urn:microsoft.com/office/officeart/2005/8/layout/venn1"/>
    <dgm:cxn modelId="{FFA1DCAB-2A41-413F-B801-9B34939E1242}" type="presParOf" srcId="{F82C15E7-EADD-49B1-B137-90D299FDEC77}" destId="{D708027E-0568-4EAF-A4ED-D0E560BC928A}" srcOrd="2" destOrd="0" presId="urn:microsoft.com/office/officeart/2005/8/layout/venn1"/>
    <dgm:cxn modelId="{DF74256F-6AE8-4318-A04F-E27DEAA2E846}" type="presParOf" srcId="{F82C15E7-EADD-49B1-B137-90D299FDEC77}" destId="{0FF94EE7-404C-4D18-A914-9CBB63329284}" srcOrd="3" destOrd="0" presId="urn:microsoft.com/office/officeart/2005/8/layout/venn1"/>
    <dgm:cxn modelId="{56210CA4-6B3B-40B8-9E8E-04B26BF1F13E}" type="presParOf" srcId="{F82C15E7-EADD-49B1-B137-90D299FDEC77}" destId="{19985811-3DB9-45D1-85E3-FAEDF4E86DFD}" srcOrd="4" destOrd="0" presId="urn:microsoft.com/office/officeart/2005/8/layout/venn1"/>
    <dgm:cxn modelId="{851766BB-FF9F-45BD-A5D7-C753B911370F}" type="presParOf" srcId="{F82C15E7-EADD-49B1-B137-90D299FDEC77}" destId="{AD13D4EE-B8D1-42EA-AD5D-EA35DAF129A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484E96-458B-4402-B64B-D17CBFB503F9}" type="doc">
      <dgm:prSet loTypeId="urn:microsoft.com/office/officeart/2005/8/layout/venn1" loCatId="relationship" qsTypeId="urn:microsoft.com/office/officeart/2005/8/quickstyle/simple1" qsCatId="simple" csTypeId="urn:microsoft.com/office/officeart/2005/8/colors/accent1_2" csCatId="accent1" phldr="1"/>
      <dgm:spPr/>
    </dgm:pt>
    <dgm:pt modelId="{196D92C8-1146-4954-9F36-7FA707292A5D}">
      <dgm:prSet phldrT="[Text]"/>
      <dgm:spPr>
        <a:solidFill>
          <a:schemeClr val="accent4">
            <a:lumMod val="60000"/>
            <a:lumOff val="40000"/>
            <a:alpha val="50000"/>
          </a:schemeClr>
        </a:solidFill>
      </dgm:spPr>
      <dgm:t>
        <a:bodyPr/>
        <a:lstStyle/>
        <a:p>
          <a:r>
            <a:rPr lang="en-GB" dirty="0" err="1" smtClean="0"/>
            <a:t>Locomotor</a:t>
          </a:r>
          <a:endParaRPr lang="en-GB" dirty="0"/>
        </a:p>
      </dgm:t>
    </dgm:pt>
    <dgm:pt modelId="{0EC136D2-8BD2-46DA-A6D0-69A39472B03F}" type="parTrans" cxnId="{B527B0A0-EC32-4F1D-9736-7D7E30B2D7F6}">
      <dgm:prSet/>
      <dgm:spPr/>
      <dgm:t>
        <a:bodyPr/>
        <a:lstStyle/>
        <a:p>
          <a:endParaRPr lang="en-GB"/>
        </a:p>
      </dgm:t>
    </dgm:pt>
    <dgm:pt modelId="{E7D2D6BA-B7EC-4773-BCB3-0E1C10524F53}" type="sibTrans" cxnId="{B527B0A0-EC32-4F1D-9736-7D7E30B2D7F6}">
      <dgm:prSet/>
      <dgm:spPr/>
      <dgm:t>
        <a:bodyPr/>
        <a:lstStyle/>
        <a:p>
          <a:endParaRPr lang="en-GB"/>
        </a:p>
      </dgm:t>
    </dgm:pt>
    <dgm:pt modelId="{5FD02F89-E147-40C7-AB2F-9829F0D59B8E}">
      <dgm:prSet phldrT="[Text]"/>
      <dgm:spPr/>
      <dgm:t>
        <a:bodyPr/>
        <a:lstStyle/>
        <a:p>
          <a:r>
            <a:rPr lang="en-GB" dirty="0" smtClean="0"/>
            <a:t>Non </a:t>
          </a:r>
          <a:r>
            <a:rPr lang="en-GB" dirty="0" err="1" smtClean="0"/>
            <a:t>Locomotor</a:t>
          </a:r>
          <a:endParaRPr lang="en-GB" dirty="0"/>
        </a:p>
      </dgm:t>
    </dgm:pt>
    <dgm:pt modelId="{343B2A7E-9BB0-4948-9698-62F0518A1913}" type="parTrans" cxnId="{FA65B1BD-9161-4446-8399-90B06925EEEE}">
      <dgm:prSet/>
      <dgm:spPr/>
      <dgm:t>
        <a:bodyPr/>
        <a:lstStyle/>
        <a:p>
          <a:endParaRPr lang="en-GB"/>
        </a:p>
      </dgm:t>
    </dgm:pt>
    <dgm:pt modelId="{C7EDA79C-1A24-465E-85AF-65F6807A3A73}" type="sibTrans" cxnId="{FA65B1BD-9161-4446-8399-90B06925EEEE}">
      <dgm:prSet/>
      <dgm:spPr/>
      <dgm:t>
        <a:bodyPr/>
        <a:lstStyle/>
        <a:p>
          <a:endParaRPr lang="en-GB"/>
        </a:p>
      </dgm:t>
    </dgm:pt>
    <dgm:pt modelId="{70C4D90B-415F-4287-9C56-756A2DE7D7F7}">
      <dgm:prSet phldrT="[Text]"/>
      <dgm:spPr>
        <a:solidFill>
          <a:schemeClr val="accent3">
            <a:lumMod val="60000"/>
            <a:lumOff val="40000"/>
            <a:alpha val="50000"/>
          </a:schemeClr>
        </a:solidFill>
      </dgm:spPr>
      <dgm:t>
        <a:bodyPr/>
        <a:lstStyle/>
        <a:p>
          <a:r>
            <a:rPr lang="en-GB" dirty="0" err="1" smtClean="0"/>
            <a:t>Maniplative</a:t>
          </a:r>
          <a:endParaRPr lang="en-GB" dirty="0"/>
        </a:p>
      </dgm:t>
    </dgm:pt>
    <dgm:pt modelId="{6C34D71E-9B0E-4D30-8016-23D273331066}" type="parTrans" cxnId="{AAEC266C-E137-4F02-A22C-200E4D94F005}">
      <dgm:prSet/>
      <dgm:spPr/>
      <dgm:t>
        <a:bodyPr/>
        <a:lstStyle/>
        <a:p>
          <a:endParaRPr lang="en-GB"/>
        </a:p>
      </dgm:t>
    </dgm:pt>
    <dgm:pt modelId="{0CE41926-206C-40C8-B94C-B760F5C96F5D}" type="sibTrans" cxnId="{AAEC266C-E137-4F02-A22C-200E4D94F005}">
      <dgm:prSet/>
      <dgm:spPr/>
      <dgm:t>
        <a:bodyPr/>
        <a:lstStyle/>
        <a:p>
          <a:endParaRPr lang="en-GB"/>
        </a:p>
      </dgm:t>
    </dgm:pt>
    <dgm:pt modelId="{F82C15E7-EADD-49B1-B137-90D299FDEC77}" type="pres">
      <dgm:prSet presAssocID="{24484E96-458B-4402-B64B-D17CBFB503F9}" presName="compositeShape" presStyleCnt="0">
        <dgm:presLayoutVars>
          <dgm:chMax val="7"/>
          <dgm:dir/>
          <dgm:resizeHandles val="exact"/>
        </dgm:presLayoutVars>
      </dgm:prSet>
      <dgm:spPr/>
    </dgm:pt>
    <dgm:pt modelId="{5BE36D3F-59F4-4C0D-B499-79B1A29B1102}" type="pres">
      <dgm:prSet presAssocID="{196D92C8-1146-4954-9F36-7FA707292A5D}" presName="circ1" presStyleLbl="vennNode1" presStyleIdx="0" presStyleCnt="3"/>
      <dgm:spPr/>
      <dgm:t>
        <a:bodyPr/>
        <a:lstStyle/>
        <a:p>
          <a:endParaRPr lang="en-GB"/>
        </a:p>
      </dgm:t>
    </dgm:pt>
    <dgm:pt modelId="{D44C85C1-760A-4652-9403-0C62C2DD8FC2}" type="pres">
      <dgm:prSet presAssocID="{196D92C8-1146-4954-9F36-7FA707292A5D}" presName="circ1Tx" presStyleLbl="revTx" presStyleIdx="0" presStyleCnt="0">
        <dgm:presLayoutVars>
          <dgm:chMax val="0"/>
          <dgm:chPref val="0"/>
          <dgm:bulletEnabled val="1"/>
        </dgm:presLayoutVars>
      </dgm:prSet>
      <dgm:spPr/>
      <dgm:t>
        <a:bodyPr/>
        <a:lstStyle/>
        <a:p>
          <a:endParaRPr lang="en-GB"/>
        </a:p>
      </dgm:t>
    </dgm:pt>
    <dgm:pt modelId="{D708027E-0568-4EAF-A4ED-D0E560BC928A}" type="pres">
      <dgm:prSet presAssocID="{5FD02F89-E147-40C7-AB2F-9829F0D59B8E}" presName="circ2" presStyleLbl="vennNode1" presStyleIdx="1" presStyleCnt="3"/>
      <dgm:spPr/>
      <dgm:t>
        <a:bodyPr/>
        <a:lstStyle/>
        <a:p>
          <a:endParaRPr lang="en-GB"/>
        </a:p>
      </dgm:t>
    </dgm:pt>
    <dgm:pt modelId="{0FF94EE7-404C-4D18-A914-9CBB63329284}" type="pres">
      <dgm:prSet presAssocID="{5FD02F89-E147-40C7-AB2F-9829F0D59B8E}" presName="circ2Tx" presStyleLbl="revTx" presStyleIdx="0" presStyleCnt="0">
        <dgm:presLayoutVars>
          <dgm:chMax val="0"/>
          <dgm:chPref val="0"/>
          <dgm:bulletEnabled val="1"/>
        </dgm:presLayoutVars>
      </dgm:prSet>
      <dgm:spPr/>
      <dgm:t>
        <a:bodyPr/>
        <a:lstStyle/>
        <a:p>
          <a:endParaRPr lang="en-GB"/>
        </a:p>
      </dgm:t>
    </dgm:pt>
    <dgm:pt modelId="{19985811-3DB9-45D1-85E3-FAEDF4E86DFD}" type="pres">
      <dgm:prSet presAssocID="{70C4D90B-415F-4287-9C56-756A2DE7D7F7}" presName="circ3" presStyleLbl="vennNode1" presStyleIdx="2" presStyleCnt="3"/>
      <dgm:spPr/>
      <dgm:t>
        <a:bodyPr/>
        <a:lstStyle/>
        <a:p>
          <a:endParaRPr lang="en-GB"/>
        </a:p>
      </dgm:t>
    </dgm:pt>
    <dgm:pt modelId="{AD13D4EE-B8D1-42EA-AD5D-EA35DAF129A4}" type="pres">
      <dgm:prSet presAssocID="{70C4D90B-415F-4287-9C56-756A2DE7D7F7}" presName="circ3Tx" presStyleLbl="revTx" presStyleIdx="0" presStyleCnt="0">
        <dgm:presLayoutVars>
          <dgm:chMax val="0"/>
          <dgm:chPref val="0"/>
          <dgm:bulletEnabled val="1"/>
        </dgm:presLayoutVars>
      </dgm:prSet>
      <dgm:spPr/>
      <dgm:t>
        <a:bodyPr/>
        <a:lstStyle/>
        <a:p>
          <a:endParaRPr lang="en-GB"/>
        </a:p>
      </dgm:t>
    </dgm:pt>
  </dgm:ptLst>
  <dgm:cxnLst>
    <dgm:cxn modelId="{234581E0-7308-4C72-814E-6CE42C97CC98}" type="presOf" srcId="{70C4D90B-415F-4287-9C56-756A2DE7D7F7}" destId="{AD13D4EE-B8D1-42EA-AD5D-EA35DAF129A4}" srcOrd="1" destOrd="0" presId="urn:microsoft.com/office/officeart/2005/8/layout/venn1"/>
    <dgm:cxn modelId="{D5C5151D-0C56-4EA5-88F4-DF6A5DD0CDF4}" type="presOf" srcId="{196D92C8-1146-4954-9F36-7FA707292A5D}" destId="{5BE36D3F-59F4-4C0D-B499-79B1A29B1102}" srcOrd="0" destOrd="0" presId="urn:microsoft.com/office/officeart/2005/8/layout/venn1"/>
    <dgm:cxn modelId="{3E203A39-E513-4F8E-BDAF-32A5A431C730}" type="presOf" srcId="{5FD02F89-E147-40C7-AB2F-9829F0D59B8E}" destId="{0FF94EE7-404C-4D18-A914-9CBB63329284}" srcOrd="1" destOrd="0" presId="urn:microsoft.com/office/officeart/2005/8/layout/venn1"/>
    <dgm:cxn modelId="{2A0120CD-2906-4CDA-8689-27CAEC7FA982}" type="presOf" srcId="{196D92C8-1146-4954-9F36-7FA707292A5D}" destId="{D44C85C1-760A-4652-9403-0C62C2DD8FC2}" srcOrd="1" destOrd="0" presId="urn:microsoft.com/office/officeart/2005/8/layout/venn1"/>
    <dgm:cxn modelId="{FA65B1BD-9161-4446-8399-90B06925EEEE}" srcId="{24484E96-458B-4402-B64B-D17CBFB503F9}" destId="{5FD02F89-E147-40C7-AB2F-9829F0D59B8E}" srcOrd="1" destOrd="0" parTransId="{343B2A7E-9BB0-4948-9698-62F0518A1913}" sibTransId="{C7EDA79C-1A24-465E-85AF-65F6807A3A73}"/>
    <dgm:cxn modelId="{5998324F-40E3-4A9F-A073-F2A2DFE49026}" type="presOf" srcId="{5FD02F89-E147-40C7-AB2F-9829F0D59B8E}" destId="{D708027E-0568-4EAF-A4ED-D0E560BC928A}" srcOrd="0" destOrd="0" presId="urn:microsoft.com/office/officeart/2005/8/layout/venn1"/>
    <dgm:cxn modelId="{27D153E3-2E67-42A5-BB0F-E41EFA7AF7FE}" type="presOf" srcId="{70C4D90B-415F-4287-9C56-756A2DE7D7F7}" destId="{19985811-3DB9-45D1-85E3-FAEDF4E86DFD}" srcOrd="0" destOrd="0" presId="urn:microsoft.com/office/officeart/2005/8/layout/venn1"/>
    <dgm:cxn modelId="{B527B0A0-EC32-4F1D-9736-7D7E30B2D7F6}" srcId="{24484E96-458B-4402-B64B-D17CBFB503F9}" destId="{196D92C8-1146-4954-9F36-7FA707292A5D}" srcOrd="0" destOrd="0" parTransId="{0EC136D2-8BD2-46DA-A6D0-69A39472B03F}" sibTransId="{E7D2D6BA-B7EC-4773-BCB3-0E1C10524F53}"/>
    <dgm:cxn modelId="{4F1EC871-41C0-4E97-BEB1-3B984FBE53EA}" type="presOf" srcId="{24484E96-458B-4402-B64B-D17CBFB503F9}" destId="{F82C15E7-EADD-49B1-B137-90D299FDEC77}" srcOrd="0" destOrd="0" presId="urn:microsoft.com/office/officeart/2005/8/layout/venn1"/>
    <dgm:cxn modelId="{AAEC266C-E137-4F02-A22C-200E4D94F005}" srcId="{24484E96-458B-4402-B64B-D17CBFB503F9}" destId="{70C4D90B-415F-4287-9C56-756A2DE7D7F7}" srcOrd="2" destOrd="0" parTransId="{6C34D71E-9B0E-4D30-8016-23D273331066}" sibTransId="{0CE41926-206C-40C8-B94C-B760F5C96F5D}"/>
    <dgm:cxn modelId="{731CD8E1-39BB-4BAE-8E2A-BD40E55BD57D}" type="presParOf" srcId="{F82C15E7-EADD-49B1-B137-90D299FDEC77}" destId="{5BE36D3F-59F4-4C0D-B499-79B1A29B1102}" srcOrd="0" destOrd="0" presId="urn:microsoft.com/office/officeart/2005/8/layout/venn1"/>
    <dgm:cxn modelId="{432F5714-04B6-49BF-93D3-6352C33A8F9A}" type="presParOf" srcId="{F82C15E7-EADD-49B1-B137-90D299FDEC77}" destId="{D44C85C1-760A-4652-9403-0C62C2DD8FC2}" srcOrd="1" destOrd="0" presId="urn:microsoft.com/office/officeart/2005/8/layout/venn1"/>
    <dgm:cxn modelId="{C2CA24B1-E776-4CD6-9476-52122D0D53AB}" type="presParOf" srcId="{F82C15E7-EADD-49B1-B137-90D299FDEC77}" destId="{D708027E-0568-4EAF-A4ED-D0E560BC928A}" srcOrd="2" destOrd="0" presId="urn:microsoft.com/office/officeart/2005/8/layout/venn1"/>
    <dgm:cxn modelId="{9CD97EE4-FCC9-45CE-B10E-A177E4195C7C}" type="presParOf" srcId="{F82C15E7-EADD-49B1-B137-90D299FDEC77}" destId="{0FF94EE7-404C-4D18-A914-9CBB63329284}" srcOrd="3" destOrd="0" presId="urn:microsoft.com/office/officeart/2005/8/layout/venn1"/>
    <dgm:cxn modelId="{345CCEED-9B72-4141-9469-0444453D9E64}" type="presParOf" srcId="{F82C15E7-EADD-49B1-B137-90D299FDEC77}" destId="{19985811-3DB9-45D1-85E3-FAEDF4E86DFD}" srcOrd="4" destOrd="0" presId="urn:microsoft.com/office/officeart/2005/8/layout/venn1"/>
    <dgm:cxn modelId="{F051E899-57FF-483E-86A6-AC0D6D293ABC}" type="presParOf" srcId="{F82C15E7-EADD-49B1-B137-90D299FDEC77}" destId="{AD13D4EE-B8D1-42EA-AD5D-EA35DAF129A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575A00-65D6-45F2-A35E-080C235C4160}" type="doc">
      <dgm:prSet loTypeId="urn:microsoft.com/office/officeart/2005/8/layout/gear1" loCatId="process" qsTypeId="urn:microsoft.com/office/officeart/2005/8/quickstyle/simple5" qsCatId="simple" csTypeId="urn:microsoft.com/office/officeart/2005/8/colors/colorful2" csCatId="colorful" phldr="1"/>
      <dgm:spPr/>
    </dgm:pt>
    <dgm:pt modelId="{5FDC393B-3704-4BC9-97EE-2B508298027A}">
      <dgm:prSet phldrT="[Text]"/>
      <dgm:spPr/>
      <dgm:t>
        <a:bodyPr/>
        <a:lstStyle/>
        <a:p>
          <a:r>
            <a:rPr lang="en-GB" dirty="0" smtClean="0"/>
            <a:t>Physical</a:t>
          </a:r>
          <a:endParaRPr lang="en-GB" dirty="0"/>
        </a:p>
      </dgm:t>
    </dgm:pt>
    <dgm:pt modelId="{B33BF733-0AEF-4DC2-B323-2829AA4F76B7}" type="parTrans" cxnId="{B8B01D9B-60FE-47E9-BEA5-2664CC5315F8}">
      <dgm:prSet/>
      <dgm:spPr/>
      <dgm:t>
        <a:bodyPr/>
        <a:lstStyle/>
        <a:p>
          <a:endParaRPr lang="en-GB"/>
        </a:p>
      </dgm:t>
    </dgm:pt>
    <dgm:pt modelId="{712D3E9E-0E2F-4E53-BB6B-82A53DA45E8F}" type="sibTrans" cxnId="{B8B01D9B-60FE-47E9-BEA5-2664CC5315F8}">
      <dgm:prSet/>
      <dgm:spPr/>
      <dgm:t>
        <a:bodyPr/>
        <a:lstStyle/>
        <a:p>
          <a:endParaRPr lang="en-GB"/>
        </a:p>
      </dgm:t>
    </dgm:pt>
    <dgm:pt modelId="{808DCB75-BBBD-49CF-A9B0-5A85B4C8CAAC}">
      <dgm:prSet phldrT="[Text]"/>
      <dgm:spPr/>
      <dgm:t>
        <a:bodyPr/>
        <a:lstStyle/>
        <a:p>
          <a:r>
            <a:rPr lang="en-GB" dirty="0" smtClean="0"/>
            <a:t>Cognitive</a:t>
          </a:r>
          <a:endParaRPr lang="en-GB" dirty="0"/>
        </a:p>
      </dgm:t>
    </dgm:pt>
    <dgm:pt modelId="{549592E7-3267-4F89-9B7C-9F95C26D36B3}" type="parTrans" cxnId="{B9070B43-0F96-42BF-B7C5-1A0CA085A3C5}">
      <dgm:prSet/>
      <dgm:spPr/>
      <dgm:t>
        <a:bodyPr/>
        <a:lstStyle/>
        <a:p>
          <a:endParaRPr lang="en-GB"/>
        </a:p>
      </dgm:t>
    </dgm:pt>
    <dgm:pt modelId="{910AEA8E-7F36-44FE-AAF8-B0F6980EE9D4}" type="sibTrans" cxnId="{B9070B43-0F96-42BF-B7C5-1A0CA085A3C5}">
      <dgm:prSet/>
      <dgm:spPr/>
      <dgm:t>
        <a:bodyPr/>
        <a:lstStyle/>
        <a:p>
          <a:endParaRPr lang="en-GB"/>
        </a:p>
      </dgm:t>
    </dgm:pt>
    <dgm:pt modelId="{18082E52-F69E-4FF4-94B1-07E3ABCE2CD5}">
      <dgm:prSet phldrT="[Text]"/>
      <dgm:spPr/>
      <dgm:t>
        <a:bodyPr/>
        <a:lstStyle/>
        <a:p>
          <a:r>
            <a:rPr lang="en-GB" dirty="0" smtClean="0"/>
            <a:t>Social /Emotional</a:t>
          </a:r>
          <a:endParaRPr lang="en-GB" dirty="0"/>
        </a:p>
      </dgm:t>
    </dgm:pt>
    <dgm:pt modelId="{3EA1393D-6503-42F5-AF05-CA6AE3E67293}" type="parTrans" cxnId="{24C1B7B9-2BEB-45D1-9A50-C50EB6AC36DB}">
      <dgm:prSet/>
      <dgm:spPr/>
      <dgm:t>
        <a:bodyPr/>
        <a:lstStyle/>
        <a:p>
          <a:endParaRPr lang="en-GB"/>
        </a:p>
      </dgm:t>
    </dgm:pt>
    <dgm:pt modelId="{5EBA4E20-A161-426B-A712-DF9D7A1E0F74}" type="sibTrans" cxnId="{24C1B7B9-2BEB-45D1-9A50-C50EB6AC36DB}">
      <dgm:prSet/>
      <dgm:spPr/>
      <dgm:t>
        <a:bodyPr/>
        <a:lstStyle/>
        <a:p>
          <a:endParaRPr lang="en-GB"/>
        </a:p>
      </dgm:t>
    </dgm:pt>
    <dgm:pt modelId="{BDC6C912-0FEE-407A-9D1B-C249495BD45E}" type="pres">
      <dgm:prSet presAssocID="{51575A00-65D6-45F2-A35E-080C235C4160}" presName="composite" presStyleCnt="0">
        <dgm:presLayoutVars>
          <dgm:chMax val="3"/>
          <dgm:animLvl val="lvl"/>
          <dgm:resizeHandles val="exact"/>
        </dgm:presLayoutVars>
      </dgm:prSet>
      <dgm:spPr/>
    </dgm:pt>
    <dgm:pt modelId="{25AE45A3-2947-47E1-8046-EF3CA426CD19}" type="pres">
      <dgm:prSet presAssocID="{5FDC393B-3704-4BC9-97EE-2B508298027A}" presName="gear1" presStyleLbl="node1" presStyleIdx="0" presStyleCnt="3">
        <dgm:presLayoutVars>
          <dgm:chMax val="1"/>
          <dgm:bulletEnabled val="1"/>
        </dgm:presLayoutVars>
      </dgm:prSet>
      <dgm:spPr/>
      <dgm:t>
        <a:bodyPr/>
        <a:lstStyle/>
        <a:p>
          <a:endParaRPr lang="en-GB"/>
        </a:p>
      </dgm:t>
    </dgm:pt>
    <dgm:pt modelId="{ABFE0E4F-9C8E-4898-9688-47F49DA44894}" type="pres">
      <dgm:prSet presAssocID="{5FDC393B-3704-4BC9-97EE-2B508298027A}" presName="gear1srcNode" presStyleLbl="node1" presStyleIdx="0" presStyleCnt="3"/>
      <dgm:spPr/>
      <dgm:t>
        <a:bodyPr/>
        <a:lstStyle/>
        <a:p>
          <a:endParaRPr lang="en-GB"/>
        </a:p>
      </dgm:t>
    </dgm:pt>
    <dgm:pt modelId="{46C2CA06-8E4B-431A-A4AA-EAC8DAFA7544}" type="pres">
      <dgm:prSet presAssocID="{5FDC393B-3704-4BC9-97EE-2B508298027A}" presName="gear1dstNode" presStyleLbl="node1" presStyleIdx="0" presStyleCnt="3"/>
      <dgm:spPr/>
      <dgm:t>
        <a:bodyPr/>
        <a:lstStyle/>
        <a:p>
          <a:endParaRPr lang="en-GB"/>
        </a:p>
      </dgm:t>
    </dgm:pt>
    <dgm:pt modelId="{75992CD2-C68F-47D1-975A-2A95195BAC5E}" type="pres">
      <dgm:prSet presAssocID="{808DCB75-BBBD-49CF-A9B0-5A85B4C8CAAC}" presName="gear2" presStyleLbl="node1" presStyleIdx="1" presStyleCnt="3">
        <dgm:presLayoutVars>
          <dgm:chMax val="1"/>
          <dgm:bulletEnabled val="1"/>
        </dgm:presLayoutVars>
      </dgm:prSet>
      <dgm:spPr/>
      <dgm:t>
        <a:bodyPr/>
        <a:lstStyle/>
        <a:p>
          <a:endParaRPr lang="en-GB"/>
        </a:p>
      </dgm:t>
    </dgm:pt>
    <dgm:pt modelId="{767656AF-886A-461C-B531-DA086E672459}" type="pres">
      <dgm:prSet presAssocID="{808DCB75-BBBD-49CF-A9B0-5A85B4C8CAAC}" presName="gear2srcNode" presStyleLbl="node1" presStyleIdx="1" presStyleCnt="3"/>
      <dgm:spPr/>
      <dgm:t>
        <a:bodyPr/>
        <a:lstStyle/>
        <a:p>
          <a:endParaRPr lang="en-GB"/>
        </a:p>
      </dgm:t>
    </dgm:pt>
    <dgm:pt modelId="{B23C36C5-F5EE-4A0C-BC50-AF55C8EA6F35}" type="pres">
      <dgm:prSet presAssocID="{808DCB75-BBBD-49CF-A9B0-5A85B4C8CAAC}" presName="gear2dstNode" presStyleLbl="node1" presStyleIdx="1" presStyleCnt="3"/>
      <dgm:spPr/>
      <dgm:t>
        <a:bodyPr/>
        <a:lstStyle/>
        <a:p>
          <a:endParaRPr lang="en-GB"/>
        </a:p>
      </dgm:t>
    </dgm:pt>
    <dgm:pt modelId="{6B33C701-0613-4839-A804-571DC7FD60CA}" type="pres">
      <dgm:prSet presAssocID="{18082E52-F69E-4FF4-94B1-07E3ABCE2CD5}" presName="gear3" presStyleLbl="node1" presStyleIdx="2" presStyleCnt="3"/>
      <dgm:spPr/>
      <dgm:t>
        <a:bodyPr/>
        <a:lstStyle/>
        <a:p>
          <a:endParaRPr lang="en-GB"/>
        </a:p>
      </dgm:t>
    </dgm:pt>
    <dgm:pt modelId="{3201B952-DA63-4C64-BE20-8E993A56AAEB}" type="pres">
      <dgm:prSet presAssocID="{18082E52-F69E-4FF4-94B1-07E3ABCE2CD5}" presName="gear3tx" presStyleLbl="node1" presStyleIdx="2" presStyleCnt="3">
        <dgm:presLayoutVars>
          <dgm:chMax val="1"/>
          <dgm:bulletEnabled val="1"/>
        </dgm:presLayoutVars>
      </dgm:prSet>
      <dgm:spPr/>
      <dgm:t>
        <a:bodyPr/>
        <a:lstStyle/>
        <a:p>
          <a:endParaRPr lang="en-GB"/>
        </a:p>
      </dgm:t>
    </dgm:pt>
    <dgm:pt modelId="{C78A01DD-AFAF-4040-9218-5A59390737C1}" type="pres">
      <dgm:prSet presAssocID="{18082E52-F69E-4FF4-94B1-07E3ABCE2CD5}" presName="gear3srcNode" presStyleLbl="node1" presStyleIdx="2" presStyleCnt="3"/>
      <dgm:spPr/>
      <dgm:t>
        <a:bodyPr/>
        <a:lstStyle/>
        <a:p>
          <a:endParaRPr lang="en-GB"/>
        </a:p>
      </dgm:t>
    </dgm:pt>
    <dgm:pt modelId="{67C817E2-A0DF-42BE-AADD-45FA79592B27}" type="pres">
      <dgm:prSet presAssocID="{18082E52-F69E-4FF4-94B1-07E3ABCE2CD5}" presName="gear3dstNode" presStyleLbl="node1" presStyleIdx="2" presStyleCnt="3"/>
      <dgm:spPr/>
      <dgm:t>
        <a:bodyPr/>
        <a:lstStyle/>
        <a:p>
          <a:endParaRPr lang="en-GB"/>
        </a:p>
      </dgm:t>
    </dgm:pt>
    <dgm:pt modelId="{F6E0057D-FF03-4AE2-8FC4-686690FFA8B0}" type="pres">
      <dgm:prSet presAssocID="{712D3E9E-0E2F-4E53-BB6B-82A53DA45E8F}" presName="connector1" presStyleLbl="sibTrans2D1" presStyleIdx="0" presStyleCnt="3"/>
      <dgm:spPr/>
      <dgm:t>
        <a:bodyPr/>
        <a:lstStyle/>
        <a:p>
          <a:endParaRPr lang="en-GB"/>
        </a:p>
      </dgm:t>
    </dgm:pt>
    <dgm:pt modelId="{A4758DFA-F0A5-44C0-8B17-9381990C6982}" type="pres">
      <dgm:prSet presAssocID="{910AEA8E-7F36-44FE-AAF8-B0F6980EE9D4}" presName="connector2" presStyleLbl="sibTrans2D1" presStyleIdx="1" presStyleCnt="3"/>
      <dgm:spPr/>
      <dgm:t>
        <a:bodyPr/>
        <a:lstStyle/>
        <a:p>
          <a:endParaRPr lang="en-GB"/>
        </a:p>
      </dgm:t>
    </dgm:pt>
    <dgm:pt modelId="{2537AAE3-A49B-466D-8E6F-71EA55AF2AA0}" type="pres">
      <dgm:prSet presAssocID="{5EBA4E20-A161-426B-A712-DF9D7A1E0F74}" presName="connector3" presStyleLbl="sibTrans2D1" presStyleIdx="2" presStyleCnt="3"/>
      <dgm:spPr/>
      <dgm:t>
        <a:bodyPr/>
        <a:lstStyle/>
        <a:p>
          <a:endParaRPr lang="en-GB"/>
        </a:p>
      </dgm:t>
    </dgm:pt>
  </dgm:ptLst>
  <dgm:cxnLst>
    <dgm:cxn modelId="{FFB1B796-4EB4-4B3E-8F9E-DE90827394C8}" type="presOf" srcId="{5EBA4E20-A161-426B-A712-DF9D7A1E0F74}" destId="{2537AAE3-A49B-466D-8E6F-71EA55AF2AA0}" srcOrd="0" destOrd="0" presId="urn:microsoft.com/office/officeart/2005/8/layout/gear1"/>
    <dgm:cxn modelId="{036C0678-5101-4485-B7DC-80D3A5273812}" type="presOf" srcId="{51575A00-65D6-45F2-A35E-080C235C4160}" destId="{BDC6C912-0FEE-407A-9D1B-C249495BD45E}" srcOrd="0" destOrd="0" presId="urn:microsoft.com/office/officeart/2005/8/layout/gear1"/>
    <dgm:cxn modelId="{24C1B7B9-2BEB-45D1-9A50-C50EB6AC36DB}" srcId="{51575A00-65D6-45F2-A35E-080C235C4160}" destId="{18082E52-F69E-4FF4-94B1-07E3ABCE2CD5}" srcOrd="2" destOrd="0" parTransId="{3EA1393D-6503-42F5-AF05-CA6AE3E67293}" sibTransId="{5EBA4E20-A161-426B-A712-DF9D7A1E0F74}"/>
    <dgm:cxn modelId="{2994D7FE-BC9A-4F9F-8160-E08476007F48}" type="presOf" srcId="{910AEA8E-7F36-44FE-AAF8-B0F6980EE9D4}" destId="{A4758DFA-F0A5-44C0-8B17-9381990C6982}" srcOrd="0" destOrd="0" presId="urn:microsoft.com/office/officeart/2005/8/layout/gear1"/>
    <dgm:cxn modelId="{21E0A255-9110-4A4A-A227-DF016A443593}" type="presOf" srcId="{5FDC393B-3704-4BC9-97EE-2B508298027A}" destId="{25AE45A3-2947-47E1-8046-EF3CA426CD19}" srcOrd="0" destOrd="0" presId="urn:microsoft.com/office/officeart/2005/8/layout/gear1"/>
    <dgm:cxn modelId="{B9070B43-0F96-42BF-B7C5-1A0CA085A3C5}" srcId="{51575A00-65D6-45F2-A35E-080C235C4160}" destId="{808DCB75-BBBD-49CF-A9B0-5A85B4C8CAAC}" srcOrd="1" destOrd="0" parTransId="{549592E7-3267-4F89-9B7C-9F95C26D36B3}" sibTransId="{910AEA8E-7F36-44FE-AAF8-B0F6980EE9D4}"/>
    <dgm:cxn modelId="{315CA1E5-A8ED-45F7-85FD-3249A34E892B}" type="presOf" srcId="{18082E52-F69E-4FF4-94B1-07E3ABCE2CD5}" destId="{C78A01DD-AFAF-4040-9218-5A59390737C1}" srcOrd="2" destOrd="0" presId="urn:microsoft.com/office/officeart/2005/8/layout/gear1"/>
    <dgm:cxn modelId="{8184E143-F357-4717-A909-B76430794881}" type="presOf" srcId="{808DCB75-BBBD-49CF-A9B0-5A85B4C8CAAC}" destId="{75992CD2-C68F-47D1-975A-2A95195BAC5E}" srcOrd="0" destOrd="0" presId="urn:microsoft.com/office/officeart/2005/8/layout/gear1"/>
    <dgm:cxn modelId="{DF0C6DFA-FAAA-44C9-BA3E-F952E43441E7}" type="presOf" srcId="{18082E52-F69E-4FF4-94B1-07E3ABCE2CD5}" destId="{3201B952-DA63-4C64-BE20-8E993A56AAEB}" srcOrd="1" destOrd="0" presId="urn:microsoft.com/office/officeart/2005/8/layout/gear1"/>
    <dgm:cxn modelId="{B8B01D9B-60FE-47E9-BEA5-2664CC5315F8}" srcId="{51575A00-65D6-45F2-A35E-080C235C4160}" destId="{5FDC393B-3704-4BC9-97EE-2B508298027A}" srcOrd="0" destOrd="0" parTransId="{B33BF733-0AEF-4DC2-B323-2829AA4F76B7}" sibTransId="{712D3E9E-0E2F-4E53-BB6B-82A53DA45E8F}"/>
    <dgm:cxn modelId="{72A8C258-0C23-476D-BE80-51113FFD238E}" type="presOf" srcId="{5FDC393B-3704-4BC9-97EE-2B508298027A}" destId="{ABFE0E4F-9C8E-4898-9688-47F49DA44894}" srcOrd="1" destOrd="0" presId="urn:microsoft.com/office/officeart/2005/8/layout/gear1"/>
    <dgm:cxn modelId="{0F7C1880-C97F-4E4A-B436-87700A3FE029}" type="presOf" srcId="{808DCB75-BBBD-49CF-A9B0-5A85B4C8CAAC}" destId="{767656AF-886A-461C-B531-DA086E672459}" srcOrd="1" destOrd="0" presId="urn:microsoft.com/office/officeart/2005/8/layout/gear1"/>
    <dgm:cxn modelId="{1DAE2648-CD9F-4138-8F3E-CE76C5F816D1}" type="presOf" srcId="{18082E52-F69E-4FF4-94B1-07E3ABCE2CD5}" destId="{6B33C701-0613-4839-A804-571DC7FD60CA}" srcOrd="0" destOrd="0" presId="urn:microsoft.com/office/officeart/2005/8/layout/gear1"/>
    <dgm:cxn modelId="{4B302B8D-3DE4-4C3D-9E84-37C6C80CDAD5}" type="presOf" srcId="{18082E52-F69E-4FF4-94B1-07E3ABCE2CD5}" destId="{67C817E2-A0DF-42BE-AADD-45FA79592B27}" srcOrd="3" destOrd="0" presId="urn:microsoft.com/office/officeart/2005/8/layout/gear1"/>
    <dgm:cxn modelId="{BEBC745A-B6D8-4501-9688-F2A9F8976FF8}" type="presOf" srcId="{808DCB75-BBBD-49CF-A9B0-5A85B4C8CAAC}" destId="{B23C36C5-F5EE-4A0C-BC50-AF55C8EA6F35}" srcOrd="2" destOrd="0" presId="urn:microsoft.com/office/officeart/2005/8/layout/gear1"/>
    <dgm:cxn modelId="{530A7883-63D0-4B0C-A589-F9D678E60E44}" type="presOf" srcId="{712D3E9E-0E2F-4E53-BB6B-82A53DA45E8F}" destId="{F6E0057D-FF03-4AE2-8FC4-686690FFA8B0}" srcOrd="0" destOrd="0" presId="urn:microsoft.com/office/officeart/2005/8/layout/gear1"/>
    <dgm:cxn modelId="{849702C5-ACB9-4140-BB7C-8EFF1A9BFCD2}" type="presOf" srcId="{5FDC393B-3704-4BC9-97EE-2B508298027A}" destId="{46C2CA06-8E4B-431A-A4AA-EAC8DAFA7544}" srcOrd="2" destOrd="0" presId="urn:microsoft.com/office/officeart/2005/8/layout/gear1"/>
    <dgm:cxn modelId="{B21470B3-C068-46AD-8727-F09320B20919}" type="presParOf" srcId="{BDC6C912-0FEE-407A-9D1B-C249495BD45E}" destId="{25AE45A3-2947-47E1-8046-EF3CA426CD19}" srcOrd="0" destOrd="0" presId="urn:microsoft.com/office/officeart/2005/8/layout/gear1"/>
    <dgm:cxn modelId="{AE98AC3A-E3C0-4EF0-B1BE-1A5796A9DDEA}" type="presParOf" srcId="{BDC6C912-0FEE-407A-9D1B-C249495BD45E}" destId="{ABFE0E4F-9C8E-4898-9688-47F49DA44894}" srcOrd="1" destOrd="0" presId="urn:microsoft.com/office/officeart/2005/8/layout/gear1"/>
    <dgm:cxn modelId="{E0E23579-7AF2-4EF9-88CA-746ED6D66F36}" type="presParOf" srcId="{BDC6C912-0FEE-407A-9D1B-C249495BD45E}" destId="{46C2CA06-8E4B-431A-A4AA-EAC8DAFA7544}" srcOrd="2" destOrd="0" presId="urn:microsoft.com/office/officeart/2005/8/layout/gear1"/>
    <dgm:cxn modelId="{A4614DBB-C9A0-4D2B-B2FD-E3D1308F8547}" type="presParOf" srcId="{BDC6C912-0FEE-407A-9D1B-C249495BD45E}" destId="{75992CD2-C68F-47D1-975A-2A95195BAC5E}" srcOrd="3" destOrd="0" presId="urn:microsoft.com/office/officeart/2005/8/layout/gear1"/>
    <dgm:cxn modelId="{FBD8E80C-648F-4759-8331-329ED47E2C78}" type="presParOf" srcId="{BDC6C912-0FEE-407A-9D1B-C249495BD45E}" destId="{767656AF-886A-461C-B531-DA086E672459}" srcOrd="4" destOrd="0" presId="urn:microsoft.com/office/officeart/2005/8/layout/gear1"/>
    <dgm:cxn modelId="{FAEF49CB-3492-485A-B136-FFFFD9E95F39}" type="presParOf" srcId="{BDC6C912-0FEE-407A-9D1B-C249495BD45E}" destId="{B23C36C5-F5EE-4A0C-BC50-AF55C8EA6F35}" srcOrd="5" destOrd="0" presId="urn:microsoft.com/office/officeart/2005/8/layout/gear1"/>
    <dgm:cxn modelId="{DBC3B895-0FE0-4E2A-A63B-53F9960919DE}" type="presParOf" srcId="{BDC6C912-0FEE-407A-9D1B-C249495BD45E}" destId="{6B33C701-0613-4839-A804-571DC7FD60CA}" srcOrd="6" destOrd="0" presId="urn:microsoft.com/office/officeart/2005/8/layout/gear1"/>
    <dgm:cxn modelId="{627AAB08-0814-4DDC-95CB-214A34F4398F}" type="presParOf" srcId="{BDC6C912-0FEE-407A-9D1B-C249495BD45E}" destId="{3201B952-DA63-4C64-BE20-8E993A56AAEB}" srcOrd="7" destOrd="0" presId="urn:microsoft.com/office/officeart/2005/8/layout/gear1"/>
    <dgm:cxn modelId="{1B3F3281-3371-4048-AB06-45EA480A2950}" type="presParOf" srcId="{BDC6C912-0FEE-407A-9D1B-C249495BD45E}" destId="{C78A01DD-AFAF-4040-9218-5A59390737C1}" srcOrd="8" destOrd="0" presId="urn:microsoft.com/office/officeart/2005/8/layout/gear1"/>
    <dgm:cxn modelId="{D4C1A0D8-5F9E-41AD-A67A-FFA6A070CB54}" type="presParOf" srcId="{BDC6C912-0FEE-407A-9D1B-C249495BD45E}" destId="{67C817E2-A0DF-42BE-AADD-45FA79592B27}" srcOrd="9" destOrd="0" presId="urn:microsoft.com/office/officeart/2005/8/layout/gear1"/>
    <dgm:cxn modelId="{3931F9F9-92CE-4EE0-923F-73EFEFCF7440}" type="presParOf" srcId="{BDC6C912-0FEE-407A-9D1B-C249495BD45E}" destId="{F6E0057D-FF03-4AE2-8FC4-686690FFA8B0}" srcOrd="10" destOrd="0" presId="urn:microsoft.com/office/officeart/2005/8/layout/gear1"/>
    <dgm:cxn modelId="{5126988C-F47E-4C7E-824A-4FE78E295005}" type="presParOf" srcId="{BDC6C912-0FEE-407A-9D1B-C249495BD45E}" destId="{A4758DFA-F0A5-44C0-8B17-9381990C6982}" srcOrd="11" destOrd="0" presId="urn:microsoft.com/office/officeart/2005/8/layout/gear1"/>
    <dgm:cxn modelId="{F5771637-B0DB-4648-ABB9-67AC7A0AF98C}" type="presParOf" srcId="{BDC6C912-0FEE-407A-9D1B-C249495BD45E}" destId="{2537AAE3-A49B-466D-8E6F-71EA55AF2AA0}"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373C7A-9E43-4C2C-A8AD-85460E6B098A}"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GB"/>
        </a:p>
      </dgm:t>
    </dgm:pt>
    <dgm:pt modelId="{743E7BCF-2738-4EE0-B998-579B2A7E3C98}">
      <dgm:prSet phldrT="[Text]"/>
      <dgm:spPr/>
      <dgm:t>
        <a:bodyPr/>
        <a:lstStyle/>
        <a:p>
          <a:r>
            <a:rPr lang="en-GB" dirty="0" smtClean="0"/>
            <a:t>Abilities </a:t>
          </a:r>
          <a:endParaRPr lang="en-GB" dirty="0"/>
        </a:p>
      </dgm:t>
    </dgm:pt>
    <dgm:pt modelId="{5784A793-3734-4381-8ADE-212DDF971757}" type="parTrans" cxnId="{F8CD2C54-702C-4427-BED4-659F3079C5F8}">
      <dgm:prSet/>
      <dgm:spPr/>
      <dgm:t>
        <a:bodyPr/>
        <a:lstStyle/>
        <a:p>
          <a:endParaRPr lang="en-GB"/>
        </a:p>
      </dgm:t>
    </dgm:pt>
    <dgm:pt modelId="{4201A0C4-0440-4C1C-A40A-A659E27BC644}" type="sibTrans" cxnId="{F8CD2C54-702C-4427-BED4-659F3079C5F8}">
      <dgm:prSet/>
      <dgm:spPr/>
      <dgm:t>
        <a:bodyPr/>
        <a:lstStyle/>
        <a:p>
          <a:endParaRPr lang="en-GB"/>
        </a:p>
      </dgm:t>
    </dgm:pt>
    <dgm:pt modelId="{B9B0C9A2-C0AC-46AD-96C2-39895A83604C}">
      <dgm:prSet phldrT="[Text]" phldr="1"/>
      <dgm:spPr/>
      <dgm:t>
        <a:bodyPr/>
        <a:lstStyle/>
        <a:p>
          <a:endParaRPr lang="en-GB"/>
        </a:p>
      </dgm:t>
    </dgm:pt>
    <dgm:pt modelId="{EC14C524-7B0B-4925-B5E4-844CD7AF68F6}" type="parTrans" cxnId="{E41E2C66-6F8B-4F71-B7B0-1E1BA2514C40}">
      <dgm:prSet/>
      <dgm:spPr/>
      <dgm:t>
        <a:bodyPr/>
        <a:lstStyle/>
        <a:p>
          <a:endParaRPr lang="en-GB"/>
        </a:p>
      </dgm:t>
    </dgm:pt>
    <dgm:pt modelId="{4FC43CB3-9728-4AAF-8170-F5C1C2D10B6C}" type="sibTrans" cxnId="{E41E2C66-6F8B-4F71-B7B0-1E1BA2514C40}">
      <dgm:prSet/>
      <dgm:spPr/>
      <dgm:t>
        <a:bodyPr/>
        <a:lstStyle/>
        <a:p>
          <a:endParaRPr lang="en-GB"/>
        </a:p>
      </dgm:t>
    </dgm:pt>
    <dgm:pt modelId="{C805A7EA-96A2-4012-8CAD-C15510A8B242}">
      <dgm:prSet/>
      <dgm:spPr/>
      <dgm:t>
        <a:bodyPr/>
        <a:lstStyle/>
        <a:p>
          <a:endParaRPr lang="en-GB"/>
        </a:p>
      </dgm:t>
    </dgm:pt>
    <dgm:pt modelId="{2378F83C-52C4-434C-B90E-6DC073037F11}" type="parTrans" cxnId="{0660BB74-5A51-443C-88D9-5C71057EC214}">
      <dgm:prSet/>
      <dgm:spPr/>
      <dgm:t>
        <a:bodyPr/>
        <a:lstStyle/>
        <a:p>
          <a:endParaRPr lang="en-GB"/>
        </a:p>
      </dgm:t>
    </dgm:pt>
    <dgm:pt modelId="{876145E3-8916-4C98-9DDB-FDACB8D53FF2}" type="sibTrans" cxnId="{0660BB74-5A51-443C-88D9-5C71057EC214}">
      <dgm:prSet/>
      <dgm:spPr/>
      <dgm:t>
        <a:bodyPr/>
        <a:lstStyle/>
        <a:p>
          <a:endParaRPr lang="en-GB"/>
        </a:p>
      </dgm:t>
    </dgm:pt>
    <dgm:pt modelId="{36901075-9ABE-4C22-92A9-9643FF7017D0}">
      <dgm:prSet/>
      <dgm:spPr/>
      <dgm:t>
        <a:bodyPr/>
        <a:lstStyle/>
        <a:p>
          <a:endParaRPr lang="en-GB"/>
        </a:p>
      </dgm:t>
    </dgm:pt>
    <dgm:pt modelId="{69B1F443-BDFC-4ECE-92EE-B574AEE1D731}" type="parTrans" cxnId="{39423398-F9F9-48BE-A4D0-6042BB550C69}">
      <dgm:prSet/>
      <dgm:spPr/>
      <dgm:t>
        <a:bodyPr/>
        <a:lstStyle/>
        <a:p>
          <a:endParaRPr lang="en-GB"/>
        </a:p>
      </dgm:t>
    </dgm:pt>
    <dgm:pt modelId="{9A0ACAAE-7E35-4B33-A94E-28B03EA9828C}" type="sibTrans" cxnId="{39423398-F9F9-48BE-A4D0-6042BB550C69}">
      <dgm:prSet/>
      <dgm:spPr/>
      <dgm:t>
        <a:bodyPr/>
        <a:lstStyle/>
        <a:p>
          <a:endParaRPr lang="en-GB"/>
        </a:p>
      </dgm:t>
    </dgm:pt>
    <dgm:pt modelId="{CE1F1FD2-EA13-4817-A1F6-3E4B6C84069A}">
      <dgm:prSet/>
      <dgm:spPr/>
      <dgm:t>
        <a:bodyPr/>
        <a:lstStyle/>
        <a:p>
          <a:r>
            <a:rPr lang="en-GB" dirty="0" smtClean="0"/>
            <a:t>Physical</a:t>
          </a:r>
          <a:endParaRPr lang="en-GB" dirty="0"/>
        </a:p>
      </dgm:t>
    </dgm:pt>
    <dgm:pt modelId="{DCF9BD4C-6CCA-43D4-B6E5-89AD6DD3086A}" type="parTrans" cxnId="{29D5464D-ADB5-4724-9A52-7BF076DE1290}">
      <dgm:prSet/>
      <dgm:spPr/>
      <dgm:t>
        <a:bodyPr/>
        <a:lstStyle/>
        <a:p>
          <a:endParaRPr lang="en-GB"/>
        </a:p>
      </dgm:t>
    </dgm:pt>
    <dgm:pt modelId="{4159A323-BDE4-45B8-8FC0-7AD52EA99B6F}" type="sibTrans" cxnId="{29D5464D-ADB5-4724-9A52-7BF076DE1290}">
      <dgm:prSet/>
      <dgm:spPr/>
      <dgm:t>
        <a:bodyPr/>
        <a:lstStyle/>
        <a:p>
          <a:endParaRPr lang="en-GB"/>
        </a:p>
      </dgm:t>
    </dgm:pt>
    <dgm:pt modelId="{79E8ACD6-4C88-4BF4-A4C5-F8D8796809A6}">
      <dgm:prSet/>
      <dgm:spPr/>
      <dgm:t>
        <a:bodyPr/>
        <a:lstStyle/>
        <a:p>
          <a:r>
            <a:rPr lang="en-GB" dirty="0" smtClean="0"/>
            <a:t>Social</a:t>
          </a:r>
          <a:endParaRPr lang="en-GB" dirty="0"/>
        </a:p>
      </dgm:t>
    </dgm:pt>
    <dgm:pt modelId="{AD689A91-B8B1-4323-A1C3-4EEABE33BC0C}" type="parTrans" cxnId="{125A12A4-1D0E-4543-957C-779969BE7D56}">
      <dgm:prSet/>
      <dgm:spPr/>
      <dgm:t>
        <a:bodyPr/>
        <a:lstStyle/>
        <a:p>
          <a:endParaRPr lang="en-GB"/>
        </a:p>
      </dgm:t>
    </dgm:pt>
    <dgm:pt modelId="{8A925894-3CF6-473A-823E-B825B3014265}" type="sibTrans" cxnId="{125A12A4-1D0E-4543-957C-779969BE7D56}">
      <dgm:prSet/>
      <dgm:spPr/>
      <dgm:t>
        <a:bodyPr/>
        <a:lstStyle/>
        <a:p>
          <a:endParaRPr lang="en-GB"/>
        </a:p>
      </dgm:t>
    </dgm:pt>
    <dgm:pt modelId="{CDD6EC98-27E4-413D-9E1D-60CA2A697DD9}">
      <dgm:prSet/>
      <dgm:spPr/>
      <dgm:t>
        <a:bodyPr/>
        <a:lstStyle/>
        <a:p>
          <a:r>
            <a:rPr lang="en-GB" dirty="0" smtClean="0"/>
            <a:t>Personal</a:t>
          </a:r>
          <a:endParaRPr lang="en-GB" dirty="0"/>
        </a:p>
      </dgm:t>
    </dgm:pt>
    <dgm:pt modelId="{33399E02-5D27-4BD1-98E0-DCDA238C7D59}" type="parTrans" cxnId="{10E375A6-5E16-42F5-9586-9F1225D6F845}">
      <dgm:prSet/>
      <dgm:spPr/>
      <dgm:t>
        <a:bodyPr/>
        <a:lstStyle/>
        <a:p>
          <a:endParaRPr lang="en-GB"/>
        </a:p>
      </dgm:t>
    </dgm:pt>
    <dgm:pt modelId="{65BBF56E-2DB7-4E13-A7D1-BA47270A8793}" type="sibTrans" cxnId="{10E375A6-5E16-42F5-9586-9F1225D6F845}">
      <dgm:prSet/>
      <dgm:spPr/>
      <dgm:t>
        <a:bodyPr/>
        <a:lstStyle/>
        <a:p>
          <a:endParaRPr lang="en-GB"/>
        </a:p>
      </dgm:t>
    </dgm:pt>
    <dgm:pt modelId="{6B7558A9-F8E2-4A46-9297-A12ECB37D5CD}">
      <dgm:prSet/>
      <dgm:spPr/>
      <dgm:t>
        <a:bodyPr/>
        <a:lstStyle/>
        <a:p>
          <a:r>
            <a:rPr lang="en-GB" dirty="0" smtClean="0"/>
            <a:t>Cognitive </a:t>
          </a:r>
          <a:endParaRPr lang="en-GB" dirty="0"/>
        </a:p>
      </dgm:t>
    </dgm:pt>
    <dgm:pt modelId="{A043F9E2-FE28-45C9-BD7E-CAF3FF1161A9}" type="parTrans" cxnId="{5FAF6D77-C2AC-4482-AF68-EFBFE1D1C889}">
      <dgm:prSet/>
      <dgm:spPr/>
      <dgm:t>
        <a:bodyPr/>
        <a:lstStyle/>
        <a:p>
          <a:endParaRPr lang="en-GB"/>
        </a:p>
      </dgm:t>
    </dgm:pt>
    <dgm:pt modelId="{F5AFE55A-849B-4835-BC13-E3BF4B13EDD3}" type="sibTrans" cxnId="{5FAF6D77-C2AC-4482-AF68-EFBFE1D1C889}">
      <dgm:prSet/>
      <dgm:spPr/>
      <dgm:t>
        <a:bodyPr/>
        <a:lstStyle/>
        <a:p>
          <a:endParaRPr lang="en-GB"/>
        </a:p>
      </dgm:t>
    </dgm:pt>
    <dgm:pt modelId="{FE08E1AB-DE83-4467-A6D7-D95B6F766576}" type="pres">
      <dgm:prSet presAssocID="{8C373C7A-9E43-4C2C-A8AD-85460E6B098A}" presName="Name0" presStyleCnt="0">
        <dgm:presLayoutVars>
          <dgm:chMax val="1"/>
          <dgm:dir/>
          <dgm:animLvl val="ctr"/>
          <dgm:resizeHandles val="exact"/>
        </dgm:presLayoutVars>
      </dgm:prSet>
      <dgm:spPr/>
      <dgm:t>
        <a:bodyPr/>
        <a:lstStyle/>
        <a:p>
          <a:endParaRPr lang="en-GB"/>
        </a:p>
      </dgm:t>
    </dgm:pt>
    <dgm:pt modelId="{FCA76E0B-88D6-4DE1-B173-B744D9F3861E}" type="pres">
      <dgm:prSet presAssocID="{743E7BCF-2738-4EE0-B998-579B2A7E3C98}" presName="centerShape" presStyleLbl="node0" presStyleIdx="0" presStyleCnt="1"/>
      <dgm:spPr/>
      <dgm:t>
        <a:bodyPr/>
        <a:lstStyle/>
        <a:p>
          <a:endParaRPr lang="en-GB"/>
        </a:p>
      </dgm:t>
    </dgm:pt>
    <dgm:pt modelId="{1BA1CA11-0BDE-49C7-AC3E-1389CC2ABE5B}" type="pres">
      <dgm:prSet presAssocID="{DCF9BD4C-6CCA-43D4-B6E5-89AD6DD3086A}" presName="parTrans" presStyleLbl="sibTrans2D1" presStyleIdx="0" presStyleCnt="4"/>
      <dgm:spPr/>
      <dgm:t>
        <a:bodyPr/>
        <a:lstStyle/>
        <a:p>
          <a:endParaRPr lang="en-GB"/>
        </a:p>
      </dgm:t>
    </dgm:pt>
    <dgm:pt modelId="{5E07F0A3-8400-4B49-A5F0-EBCBE11BFDAD}" type="pres">
      <dgm:prSet presAssocID="{DCF9BD4C-6CCA-43D4-B6E5-89AD6DD3086A}" presName="connectorText" presStyleLbl="sibTrans2D1" presStyleIdx="0" presStyleCnt="4"/>
      <dgm:spPr/>
      <dgm:t>
        <a:bodyPr/>
        <a:lstStyle/>
        <a:p>
          <a:endParaRPr lang="en-GB"/>
        </a:p>
      </dgm:t>
    </dgm:pt>
    <dgm:pt modelId="{5CFC754B-6D6E-42EB-BEC8-10CDFB5E20B0}" type="pres">
      <dgm:prSet presAssocID="{CE1F1FD2-EA13-4817-A1F6-3E4B6C84069A}" presName="node" presStyleLbl="node1" presStyleIdx="0" presStyleCnt="4">
        <dgm:presLayoutVars>
          <dgm:bulletEnabled val="1"/>
        </dgm:presLayoutVars>
      </dgm:prSet>
      <dgm:spPr/>
      <dgm:t>
        <a:bodyPr/>
        <a:lstStyle/>
        <a:p>
          <a:endParaRPr lang="en-GB"/>
        </a:p>
      </dgm:t>
    </dgm:pt>
    <dgm:pt modelId="{6C9158FF-47F1-4268-A4B0-BC636F9EEB7E}" type="pres">
      <dgm:prSet presAssocID="{AD689A91-B8B1-4323-A1C3-4EEABE33BC0C}" presName="parTrans" presStyleLbl="sibTrans2D1" presStyleIdx="1" presStyleCnt="4"/>
      <dgm:spPr/>
      <dgm:t>
        <a:bodyPr/>
        <a:lstStyle/>
        <a:p>
          <a:endParaRPr lang="en-GB"/>
        </a:p>
      </dgm:t>
    </dgm:pt>
    <dgm:pt modelId="{F1C52EAF-D6EE-4022-ADCA-43CC9A36F6EF}" type="pres">
      <dgm:prSet presAssocID="{AD689A91-B8B1-4323-A1C3-4EEABE33BC0C}" presName="connectorText" presStyleLbl="sibTrans2D1" presStyleIdx="1" presStyleCnt="4"/>
      <dgm:spPr/>
      <dgm:t>
        <a:bodyPr/>
        <a:lstStyle/>
        <a:p>
          <a:endParaRPr lang="en-GB"/>
        </a:p>
      </dgm:t>
    </dgm:pt>
    <dgm:pt modelId="{EA83411C-0779-42EA-A398-EE4FA23198CF}" type="pres">
      <dgm:prSet presAssocID="{79E8ACD6-4C88-4BF4-A4C5-F8D8796809A6}" presName="node" presStyleLbl="node1" presStyleIdx="1" presStyleCnt="4">
        <dgm:presLayoutVars>
          <dgm:bulletEnabled val="1"/>
        </dgm:presLayoutVars>
      </dgm:prSet>
      <dgm:spPr/>
      <dgm:t>
        <a:bodyPr/>
        <a:lstStyle/>
        <a:p>
          <a:endParaRPr lang="en-GB"/>
        </a:p>
      </dgm:t>
    </dgm:pt>
    <dgm:pt modelId="{7A4F9A24-A521-4E4D-B0B0-538CCC246A88}" type="pres">
      <dgm:prSet presAssocID="{33399E02-5D27-4BD1-98E0-DCDA238C7D59}" presName="parTrans" presStyleLbl="sibTrans2D1" presStyleIdx="2" presStyleCnt="4"/>
      <dgm:spPr/>
      <dgm:t>
        <a:bodyPr/>
        <a:lstStyle/>
        <a:p>
          <a:endParaRPr lang="en-GB"/>
        </a:p>
      </dgm:t>
    </dgm:pt>
    <dgm:pt modelId="{56E37646-1AA0-4E2D-AC2C-87A111DDACB7}" type="pres">
      <dgm:prSet presAssocID="{33399E02-5D27-4BD1-98E0-DCDA238C7D59}" presName="connectorText" presStyleLbl="sibTrans2D1" presStyleIdx="2" presStyleCnt="4"/>
      <dgm:spPr/>
      <dgm:t>
        <a:bodyPr/>
        <a:lstStyle/>
        <a:p>
          <a:endParaRPr lang="en-GB"/>
        </a:p>
      </dgm:t>
    </dgm:pt>
    <dgm:pt modelId="{00926C4A-C977-4CD3-8652-1619F7C0374C}" type="pres">
      <dgm:prSet presAssocID="{CDD6EC98-27E4-413D-9E1D-60CA2A697DD9}" presName="node" presStyleLbl="node1" presStyleIdx="2" presStyleCnt="4">
        <dgm:presLayoutVars>
          <dgm:bulletEnabled val="1"/>
        </dgm:presLayoutVars>
      </dgm:prSet>
      <dgm:spPr/>
      <dgm:t>
        <a:bodyPr/>
        <a:lstStyle/>
        <a:p>
          <a:endParaRPr lang="en-GB"/>
        </a:p>
      </dgm:t>
    </dgm:pt>
    <dgm:pt modelId="{A335214F-B1E7-45D2-A31F-0E5247A660EB}" type="pres">
      <dgm:prSet presAssocID="{A043F9E2-FE28-45C9-BD7E-CAF3FF1161A9}" presName="parTrans" presStyleLbl="sibTrans2D1" presStyleIdx="3" presStyleCnt="4"/>
      <dgm:spPr/>
      <dgm:t>
        <a:bodyPr/>
        <a:lstStyle/>
        <a:p>
          <a:endParaRPr lang="en-GB"/>
        </a:p>
      </dgm:t>
    </dgm:pt>
    <dgm:pt modelId="{D509460F-FBB6-4146-9509-6A32541F3EAD}" type="pres">
      <dgm:prSet presAssocID="{A043F9E2-FE28-45C9-BD7E-CAF3FF1161A9}" presName="connectorText" presStyleLbl="sibTrans2D1" presStyleIdx="3" presStyleCnt="4"/>
      <dgm:spPr/>
      <dgm:t>
        <a:bodyPr/>
        <a:lstStyle/>
        <a:p>
          <a:endParaRPr lang="en-GB"/>
        </a:p>
      </dgm:t>
    </dgm:pt>
    <dgm:pt modelId="{659B6FAE-06BE-40B0-91B1-9AFC6EEB2E6B}" type="pres">
      <dgm:prSet presAssocID="{6B7558A9-F8E2-4A46-9297-A12ECB37D5CD}" presName="node" presStyleLbl="node1" presStyleIdx="3" presStyleCnt="4">
        <dgm:presLayoutVars>
          <dgm:bulletEnabled val="1"/>
        </dgm:presLayoutVars>
      </dgm:prSet>
      <dgm:spPr/>
      <dgm:t>
        <a:bodyPr/>
        <a:lstStyle/>
        <a:p>
          <a:endParaRPr lang="en-GB"/>
        </a:p>
      </dgm:t>
    </dgm:pt>
  </dgm:ptLst>
  <dgm:cxnLst>
    <dgm:cxn modelId="{125A12A4-1D0E-4543-957C-779969BE7D56}" srcId="{743E7BCF-2738-4EE0-B998-579B2A7E3C98}" destId="{79E8ACD6-4C88-4BF4-A4C5-F8D8796809A6}" srcOrd="1" destOrd="0" parTransId="{AD689A91-B8B1-4323-A1C3-4EEABE33BC0C}" sibTransId="{8A925894-3CF6-473A-823E-B825B3014265}"/>
    <dgm:cxn modelId="{39423398-F9F9-48BE-A4D0-6042BB550C69}" srcId="{C805A7EA-96A2-4012-8CAD-C15510A8B242}" destId="{36901075-9ABE-4C22-92A9-9643FF7017D0}" srcOrd="0" destOrd="0" parTransId="{69B1F443-BDFC-4ECE-92EE-B574AEE1D731}" sibTransId="{9A0ACAAE-7E35-4B33-A94E-28B03EA9828C}"/>
    <dgm:cxn modelId="{B858AAB1-D64C-4453-94F0-9B4EE1D6FE78}" type="presOf" srcId="{A043F9E2-FE28-45C9-BD7E-CAF3FF1161A9}" destId="{D509460F-FBB6-4146-9509-6A32541F3EAD}" srcOrd="1" destOrd="0" presId="urn:microsoft.com/office/officeart/2005/8/layout/radial5"/>
    <dgm:cxn modelId="{10E375A6-5E16-42F5-9586-9F1225D6F845}" srcId="{743E7BCF-2738-4EE0-B998-579B2A7E3C98}" destId="{CDD6EC98-27E4-413D-9E1D-60CA2A697DD9}" srcOrd="2" destOrd="0" parTransId="{33399E02-5D27-4BD1-98E0-DCDA238C7D59}" sibTransId="{65BBF56E-2DB7-4E13-A7D1-BA47270A8793}"/>
    <dgm:cxn modelId="{29D5464D-ADB5-4724-9A52-7BF076DE1290}" srcId="{743E7BCF-2738-4EE0-B998-579B2A7E3C98}" destId="{CE1F1FD2-EA13-4817-A1F6-3E4B6C84069A}" srcOrd="0" destOrd="0" parTransId="{DCF9BD4C-6CCA-43D4-B6E5-89AD6DD3086A}" sibTransId="{4159A323-BDE4-45B8-8FC0-7AD52EA99B6F}"/>
    <dgm:cxn modelId="{3DAD9A33-CFA7-4F93-BD1D-8AFE2EF78742}" type="presOf" srcId="{79E8ACD6-4C88-4BF4-A4C5-F8D8796809A6}" destId="{EA83411C-0779-42EA-A398-EE4FA23198CF}" srcOrd="0" destOrd="0" presId="urn:microsoft.com/office/officeart/2005/8/layout/radial5"/>
    <dgm:cxn modelId="{E41E2C66-6F8B-4F71-B7B0-1E1BA2514C40}" srcId="{8C373C7A-9E43-4C2C-A8AD-85460E6B098A}" destId="{B9B0C9A2-C0AC-46AD-96C2-39895A83604C}" srcOrd="1" destOrd="0" parTransId="{EC14C524-7B0B-4925-B5E4-844CD7AF68F6}" sibTransId="{4FC43CB3-9728-4AAF-8170-F5C1C2D10B6C}"/>
    <dgm:cxn modelId="{F8CD2C54-702C-4427-BED4-659F3079C5F8}" srcId="{8C373C7A-9E43-4C2C-A8AD-85460E6B098A}" destId="{743E7BCF-2738-4EE0-B998-579B2A7E3C98}" srcOrd="0" destOrd="0" parTransId="{5784A793-3734-4381-8ADE-212DDF971757}" sibTransId="{4201A0C4-0440-4C1C-A40A-A659E27BC644}"/>
    <dgm:cxn modelId="{91C20326-A6F0-45DB-AC4D-ADF62F7016BC}" type="presOf" srcId="{743E7BCF-2738-4EE0-B998-579B2A7E3C98}" destId="{FCA76E0B-88D6-4DE1-B173-B744D9F3861E}" srcOrd="0" destOrd="0" presId="urn:microsoft.com/office/officeart/2005/8/layout/radial5"/>
    <dgm:cxn modelId="{8F0D7575-C8C6-40E6-9872-25D921263E3A}" type="presOf" srcId="{6B7558A9-F8E2-4A46-9297-A12ECB37D5CD}" destId="{659B6FAE-06BE-40B0-91B1-9AFC6EEB2E6B}" srcOrd="0" destOrd="0" presId="urn:microsoft.com/office/officeart/2005/8/layout/radial5"/>
    <dgm:cxn modelId="{C20AF8F3-47C5-4D21-B692-7D0B8BCB92D5}" type="presOf" srcId="{33399E02-5D27-4BD1-98E0-DCDA238C7D59}" destId="{7A4F9A24-A521-4E4D-B0B0-538CCC246A88}" srcOrd="0" destOrd="0" presId="urn:microsoft.com/office/officeart/2005/8/layout/radial5"/>
    <dgm:cxn modelId="{8B8B575A-296B-4F4E-A97D-55DD2780B5A8}" type="presOf" srcId="{8C373C7A-9E43-4C2C-A8AD-85460E6B098A}" destId="{FE08E1AB-DE83-4467-A6D7-D95B6F766576}" srcOrd="0" destOrd="0" presId="urn:microsoft.com/office/officeart/2005/8/layout/radial5"/>
    <dgm:cxn modelId="{F87CA11A-7EC1-4839-96C7-B49053A450F4}" type="presOf" srcId="{DCF9BD4C-6CCA-43D4-B6E5-89AD6DD3086A}" destId="{1BA1CA11-0BDE-49C7-AC3E-1389CC2ABE5B}" srcOrd="0" destOrd="0" presId="urn:microsoft.com/office/officeart/2005/8/layout/radial5"/>
    <dgm:cxn modelId="{5FAF6D77-C2AC-4482-AF68-EFBFE1D1C889}" srcId="{743E7BCF-2738-4EE0-B998-579B2A7E3C98}" destId="{6B7558A9-F8E2-4A46-9297-A12ECB37D5CD}" srcOrd="3" destOrd="0" parTransId="{A043F9E2-FE28-45C9-BD7E-CAF3FF1161A9}" sibTransId="{F5AFE55A-849B-4835-BC13-E3BF4B13EDD3}"/>
    <dgm:cxn modelId="{C02E6D25-EAD3-4D0F-975D-E2C055AEAAEC}" type="presOf" srcId="{DCF9BD4C-6CCA-43D4-B6E5-89AD6DD3086A}" destId="{5E07F0A3-8400-4B49-A5F0-EBCBE11BFDAD}" srcOrd="1" destOrd="0" presId="urn:microsoft.com/office/officeart/2005/8/layout/radial5"/>
    <dgm:cxn modelId="{0660BB74-5A51-443C-88D9-5C71057EC214}" srcId="{8C373C7A-9E43-4C2C-A8AD-85460E6B098A}" destId="{C805A7EA-96A2-4012-8CAD-C15510A8B242}" srcOrd="2" destOrd="0" parTransId="{2378F83C-52C4-434C-B90E-6DC073037F11}" sibTransId="{876145E3-8916-4C98-9DDB-FDACB8D53FF2}"/>
    <dgm:cxn modelId="{0B64947C-C20B-4590-961C-919461E50E3E}" type="presOf" srcId="{AD689A91-B8B1-4323-A1C3-4EEABE33BC0C}" destId="{F1C52EAF-D6EE-4022-ADCA-43CC9A36F6EF}" srcOrd="1" destOrd="0" presId="urn:microsoft.com/office/officeart/2005/8/layout/radial5"/>
    <dgm:cxn modelId="{BE4ADA04-E9A2-4C34-8A9E-BFB602B3CB85}" type="presOf" srcId="{CDD6EC98-27E4-413D-9E1D-60CA2A697DD9}" destId="{00926C4A-C977-4CD3-8652-1619F7C0374C}" srcOrd="0" destOrd="0" presId="urn:microsoft.com/office/officeart/2005/8/layout/radial5"/>
    <dgm:cxn modelId="{0E461818-A52A-4ED0-82D3-7B5A9B9096CF}" type="presOf" srcId="{AD689A91-B8B1-4323-A1C3-4EEABE33BC0C}" destId="{6C9158FF-47F1-4268-A4B0-BC636F9EEB7E}" srcOrd="0" destOrd="0" presId="urn:microsoft.com/office/officeart/2005/8/layout/radial5"/>
    <dgm:cxn modelId="{CE0E5685-F0C0-4166-A698-855BF0E9ADAB}" type="presOf" srcId="{33399E02-5D27-4BD1-98E0-DCDA238C7D59}" destId="{56E37646-1AA0-4E2D-AC2C-87A111DDACB7}" srcOrd="1" destOrd="0" presId="urn:microsoft.com/office/officeart/2005/8/layout/radial5"/>
    <dgm:cxn modelId="{4ED55482-1444-4A35-A555-95E709DB7E9C}" type="presOf" srcId="{A043F9E2-FE28-45C9-BD7E-CAF3FF1161A9}" destId="{A335214F-B1E7-45D2-A31F-0E5247A660EB}" srcOrd="0" destOrd="0" presId="urn:microsoft.com/office/officeart/2005/8/layout/radial5"/>
    <dgm:cxn modelId="{F271345C-AC70-4525-AF6B-80DA3EC2D112}" type="presOf" srcId="{CE1F1FD2-EA13-4817-A1F6-3E4B6C84069A}" destId="{5CFC754B-6D6E-42EB-BEC8-10CDFB5E20B0}" srcOrd="0" destOrd="0" presId="urn:microsoft.com/office/officeart/2005/8/layout/radial5"/>
    <dgm:cxn modelId="{2FBC40AD-DAF8-4D3E-98DA-CD6D0E50A25C}" type="presParOf" srcId="{FE08E1AB-DE83-4467-A6D7-D95B6F766576}" destId="{FCA76E0B-88D6-4DE1-B173-B744D9F3861E}" srcOrd="0" destOrd="0" presId="urn:microsoft.com/office/officeart/2005/8/layout/radial5"/>
    <dgm:cxn modelId="{A8A620E8-3CE6-486D-9965-8881F858AA0A}" type="presParOf" srcId="{FE08E1AB-DE83-4467-A6D7-D95B6F766576}" destId="{1BA1CA11-0BDE-49C7-AC3E-1389CC2ABE5B}" srcOrd="1" destOrd="0" presId="urn:microsoft.com/office/officeart/2005/8/layout/radial5"/>
    <dgm:cxn modelId="{ABD83308-F504-42E7-A03F-031A5B6B8BC4}" type="presParOf" srcId="{1BA1CA11-0BDE-49C7-AC3E-1389CC2ABE5B}" destId="{5E07F0A3-8400-4B49-A5F0-EBCBE11BFDAD}" srcOrd="0" destOrd="0" presId="urn:microsoft.com/office/officeart/2005/8/layout/radial5"/>
    <dgm:cxn modelId="{BC5D27BE-A429-4E38-A6F0-CF65291AEBE2}" type="presParOf" srcId="{FE08E1AB-DE83-4467-A6D7-D95B6F766576}" destId="{5CFC754B-6D6E-42EB-BEC8-10CDFB5E20B0}" srcOrd="2" destOrd="0" presId="urn:microsoft.com/office/officeart/2005/8/layout/radial5"/>
    <dgm:cxn modelId="{02B06BE9-129B-4FFA-83F5-064B874040A9}" type="presParOf" srcId="{FE08E1AB-DE83-4467-A6D7-D95B6F766576}" destId="{6C9158FF-47F1-4268-A4B0-BC636F9EEB7E}" srcOrd="3" destOrd="0" presId="urn:microsoft.com/office/officeart/2005/8/layout/radial5"/>
    <dgm:cxn modelId="{DCB575A0-3CC3-47E9-97F2-DFB6A4AB23E1}" type="presParOf" srcId="{6C9158FF-47F1-4268-A4B0-BC636F9EEB7E}" destId="{F1C52EAF-D6EE-4022-ADCA-43CC9A36F6EF}" srcOrd="0" destOrd="0" presId="urn:microsoft.com/office/officeart/2005/8/layout/radial5"/>
    <dgm:cxn modelId="{F9C3E004-9816-4E02-9B08-28E42F181F20}" type="presParOf" srcId="{FE08E1AB-DE83-4467-A6D7-D95B6F766576}" destId="{EA83411C-0779-42EA-A398-EE4FA23198CF}" srcOrd="4" destOrd="0" presId="urn:microsoft.com/office/officeart/2005/8/layout/radial5"/>
    <dgm:cxn modelId="{6198AD32-725D-403D-8AF9-89ACA1E31D28}" type="presParOf" srcId="{FE08E1AB-DE83-4467-A6D7-D95B6F766576}" destId="{7A4F9A24-A521-4E4D-B0B0-538CCC246A88}" srcOrd="5" destOrd="0" presId="urn:microsoft.com/office/officeart/2005/8/layout/radial5"/>
    <dgm:cxn modelId="{6C2DEF51-3251-4954-A17D-8E73F630A6B6}" type="presParOf" srcId="{7A4F9A24-A521-4E4D-B0B0-538CCC246A88}" destId="{56E37646-1AA0-4E2D-AC2C-87A111DDACB7}" srcOrd="0" destOrd="0" presId="urn:microsoft.com/office/officeart/2005/8/layout/radial5"/>
    <dgm:cxn modelId="{D3C75A3A-7D9C-459A-B969-FBF8A625ED5E}" type="presParOf" srcId="{FE08E1AB-DE83-4467-A6D7-D95B6F766576}" destId="{00926C4A-C977-4CD3-8652-1619F7C0374C}" srcOrd="6" destOrd="0" presId="urn:microsoft.com/office/officeart/2005/8/layout/radial5"/>
    <dgm:cxn modelId="{4E469A27-E771-4FD3-8123-482F461BDFE6}" type="presParOf" srcId="{FE08E1AB-DE83-4467-A6D7-D95B6F766576}" destId="{A335214F-B1E7-45D2-A31F-0E5247A660EB}" srcOrd="7" destOrd="0" presId="urn:microsoft.com/office/officeart/2005/8/layout/radial5"/>
    <dgm:cxn modelId="{F6694BF2-4E94-4E38-B9FC-0CB9CDE492CC}" type="presParOf" srcId="{A335214F-B1E7-45D2-A31F-0E5247A660EB}" destId="{D509460F-FBB6-4146-9509-6A32541F3EAD}" srcOrd="0" destOrd="0" presId="urn:microsoft.com/office/officeart/2005/8/layout/radial5"/>
    <dgm:cxn modelId="{2C927A57-BE6C-42CA-AC0D-0E78A87AC9EC}" type="presParOf" srcId="{FE08E1AB-DE83-4467-A6D7-D95B6F766576}" destId="{659B6FAE-06BE-40B0-91B1-9AFC6EEB2E6B}"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36D3F-59F4-4C0D-B499-79B1A29B1102}">
      <dsp:nvSpPr>
        <dsp:cNvPr id="0" name=""/>
        <dsp:cNvSpPr/>
      </dsp:nvSpPr>
      <dsp:spPr>
        <a:xfrm>
          <a:off x="2757011" y="56574"/>
          <a:ext cx="2715577" cy="2715577"/>
        </a:xfrm>
        <a:prstGeom prst="ellipse">
          <a:avLst/>
        </a:prstGeom>
        <a:solidFill>
          <a:schemeClr val="accent4">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err="1" smtClean="0"/>
            <a:t>Locomotor</a:t>
          </a:r>
          <a:endParaRPr lang="en-GB" sz="2600" kern="1200" dirty="0"/>
        </a:p>
      </dsp:txBody>
      <dsp:txXfrm>
        <a:off x="3119088" y="531800"/>
        <a:ext cx="1991423" cy="1222010"/>
      </dsp:txXfrm>
    </dsp:sp>
    <dsp:sp modelId="{D708027E-0568-4EAF-A4ED-D0E560BC928A}">
      <dsp:nvSpPr>
        <dsp:cNvPr id="0" name=""/>
        <dsp:cNvSpPr/>
      </dsp:nvSpPr>
      <dsp:spPr>
        <a:xfrm>
          <a:off x="3736882" y="1753810"/>
          <a:ext cx="2715577" cy="2715577"/>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smtClean="0"/>
            <a:t>Non </a:t>
          </a:r>
          <a:r>
            <a:rPr lang="en-GB" sz="2600" kern="1200" dirty="0" err="1" smtClean="0"/>
            <a:t>Locomotor</a:t>
          </a:r>
          <a:endParaRPr lang="en-GB" sz="2600" kern="1200" dirty="0"/>
        </a:p>
      </dsp:txBody>
      <dsp:txXfrm>
        <a:off x="4567396" y="2455334"/>
        <a:ext cx="1629346" cy="1493567"/>
      </dsp:txXfrm>
    </dsp:sp>
    <dsp:sp modelId="{19985811-3DB9-45D1-85E3-FAEDF4E86DFD}">
      <dsp:nvSpPr>
        <dsp:cNvPr id="0" name=""/>
        <dsp:cNvSpPr/>
      </dsp:nvSpPr>
      <dsp:spPr>
        <a:xfrm>
          <a:off x="1777140" y="1753810"/>
          <a:ext cx="2715577" cy="2715577"/>
        </a:xfrm>
        <a:prstGeom prst="ellipse">
          <a:avLst/>
        </a:prstGeom>
        <a:solidFill>
          <a:schemeClr val="accent3">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err="1" smtClean="0"/>
            <a:t>Maniplative</a:t>
          </a:r>
          <a:endParaRPr lang="en-GB" sz="2600" kern="1200" dirty="0"/>
        </a:p>
      </dsp:txBody>
      <dsp:txXfrm>
        <a:off x="2032857" y="2455334"/>
        <a:ext cx="1629346" cy="14935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8011C9-6DC1-4274-BD31-E04751C5799A}" type="datetimeFigureOut">
              <a:rPr lang="en-US" smtClean="0"/>
              <a:pPr/>
              <a:t>22/02/2012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A74764-5518-45B1-8DD4-7B9635294E4B}" type="slidenum">
              <a:rPr lang="en-GB" smtClean="0"/>
              <a:pPr/>
              <a:t>‹#›</a:t>
            </a:fld>
            <a:endParaRPr lang="en-GB"/>
          </a:p>
        </p:txBody>
      </p:sp>
    </p:spTree>
    <p:extLst>
      <p:ext uri="{BB962C8B-B14F-4D97-AF65-F5344CB8AC3E}">
        <p14:creationId xmlns:p14="http://schemas.microsoft.com/office/powerpoint/2010/main" val="3650491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35C772-BEC8-4FA2-B683-49A6912A0BB8}" type="slidenum">
              <a:rPr lang="en-GB"/>
              <a:pPr/>
              <a:t>1</a:t>
            </a:fld>
            <a:endParaRPr lang="en-GB"/>
          </a:p>
        </p:txBody>
      </p:sp>
      <p:sp>
        <p:nvSpPr>
          <p:cNvPr id="202754" name="Rectangle 2"/>
          <p:cNvSpPr>
            <a:spLocks noGrp="1" noRot="1" noChangeAspect="1" noChangeArrowheads="1" noTextEdit="1"/>
          </p:cNvSpPr>
          <p:nvPr>
            <p:ph type="sldImg"/>
          </p:nvPr>
        </p:nvSpPr>
        <p:spPr>
          <a:ln/>
        </p:spPr>
      </p:sp>
      <p:sp>
        <p:nvSpPr>
          <p:cNvPr id="202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C80432-CD9C-4607-83F2-FFF7C98CAD1F}" type="slidenum">
              <a:rPr lang="en-US"/>
              <a:pPr/>
              <a:t>30</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C79CE4-D637-4CE2-B2D3-6F60D56BBD0F}" type="slidenum">
              <a:rPr lang="en-US"/>
              <a:pPr/>
              <a:t>34</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A4A75C-0CB4-493E-B418-8283332EF748}" type="slidenum">
              <a:rPr lang="en-US"/>
              <a:pPr/>
              <a:t>35</a:t>
            </a:fld>
            <a:endParaRPr 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n-US" sz="1300">
              <a:solidFill>
                <a:srgbClr val="000000"/>
              </a:solidFill>
              <a:latin typeface="Stone Sans ITC TT-Semi" pitchFamily="1"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EFD000-2F6A-4E7B-BDDA-89608F8DE8BB}" type="slidenum">
              <a:rPr lang="en-US"/>
              <a:pPr/>
              <a:t>36</a:t>
            </a:fld>
            <a:endParaRPr lang="en-US"/>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solidFill>
                <a:srgbClr val="000000"/>
              </a:solidFill>
              <a:latin typeface="Stone Sans ITC TT-Semi" pitchFamily="1"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711890-E304-437D-A95A-08C56C3C8C17}" type="slidenum">
              <a:rPr lang="en-US"/>
              <a:pPr/>
              <a:t>37</a:t>
            </a:fld>
            <a:endParaRPr 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758CD7-7A6B-410E-81A2-C280084C8EF5}" type="slidenum">
              <a:rPr lang="en-US"/>
              <a:pPr/>
              <a:t>38</a:t>
            </a:fld>
            <a:endParaRPr lang="en-US"/>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2466F3-9B29-4530-A178-79817FED16CE}" type="slidenum">
              <a:rPr lang="en-US"/>
              <a:pPr/>
              <a:t>39</a:t>
            </a:fld>
            <a:endParaRPr 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a:latin typeface="Stone Sans ITC TT-Semi" pitchFamily="1"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5C2401-497E-41B9-AD2E-06FFCE9DCBE3}" type="slidenum">
              <a:rPr lang="en-US"/>
              <a:pPr/>
              <a:t>40</a:t>
            </a:fld>
            <a:endParaRPr lang="en-US"/>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24A697-67E7-4042-98E5-C0E8DD4A5416}" type="slidenum">
              <a:rPr lang="en-US"/>
              <a:pPr/>
              <a:t>41</a:t>
            </a:fld>
            <a:endParaRPr lang="en-US"/>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BA1C57-F675-4A13-8FBD-267359EE3D5F}" type="slidenum">
              <a:rPr lang="en-US"/>
              <a:pPr/>
              <a:t>42</a:t>
            </a:fld>
            <a:endParaRPr lang="en-US"/>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lstStyle/>
          <a:p>
            <a:pPr lvl="1"/>
            <a:endParaRPr lang="en-US" sz="1600">
              <a:solidFill>
                <a:srgbClr val="000000"/>
              </a:solidFill>
              <a:latin typeface="Stone Sans ITC TT-Semi" pitchFamily="1"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3C202C-2412-4BC2-985F-D546BC0D1846}" type="slidenum">
              <a:rPr lang="en-US"/>
              <a:pPr/>
              <a:t>43</a:t>
            </a:fld>
            <a:endParaRPr 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3E8AA5-371E-4BEA-B34B-C4AA42264476}" type="slidenum">
              <a:rPr lang="en-US"/>
              <a:pPr/>
              <a:t>44</a:t>
            </a:fld>
            <a:endParaRPr lang="en-US"/>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n-US" sz="1100">
              <a:latin typeface="Stone Sans ITC TT-Semi" pitchFamily="1"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E986BC-2232-4049-B303-C38CBE74EF53}" type="slidenum">
              <a:rPr lang="en-US"/>
              <a:pPr/>
              <a:t>45</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33BB0B-2CE8-4624-9D75-3CACC15D9D38}" type="slidenum">
              <a:rPr lang="en-US"/>
              <a:pPr/>
              <a:t>46</a:t>
            </a:fld>
            <a:endParaRPr lang="en-US"/>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47D3A6-9F73-4B9E-BF73-7EE4C27BCF5B}" type="slidenum">
              <a:rPr lang="en-US"/>
              <a:pPr/>
              <a:t>47</a:t>
            </a:fld>
            <a:endParaRPr 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995586-E5F1-4126-9AB4-2A5D8DBF3E69}" type="slidenum">
              <a:rPr lang="en-US"/>
              <a:pPr/>
              <a:t>48</a:t>
            </a:fld>
            <a:endParaRPr lang="en-US"/>
          </a:p>
        </p:txBody>
      </p:sp>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664176-22B2-4F82-9936-99EE481CABEA}" type="slidenum">
              <a:rPr lang="en-US"/>
              <a:pPr/>
              <a:t>69</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DB711A-AAC8-41B9-98A3-351B87797B66}" type="slidenum">
              <a:rPr lang="en-US"/>
              <a:pPr/>
              <a:t>70</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1570F3-9F0B-4FC8-AB6B-753F384121B0}" type="slidenum">
              <a:rPr lang="en-US"/>
              <a:pPr/>
              <a:t>71</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D211B6-0D4E-4AFF-9F6C-6DD7AD44B81F}" type="slidenum">
              <a:rPr lang="en-US"/>
              <a:pPr/>
              <a:t>72</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sz="1100">
              <a:solidFill>
                <a:srgbClr val="000000"/>
              </a:solidFill>
              <a:latin typeface="Stone Sans ITC TT-Semi" pitchFamily="1"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EAB034-4FDB-4214-9CE6-BE48644010AA}" type="slidenum">
              <a:rPr lang="en-US"/>
              <a:pPr/>
              <a:t>73</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sz="1100">
              <a:solidFill>
                <a:srgbClr val="000000"/>
              </a:solidFill>
              <a:latin typeface="Stone Sans ITC TT-Semi" pitchFamily="1"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F52CD2-FC11-44D2-A4CF-60331DC691BF}" type="slidenum">
              <a:rPr lang="en-US"/>
              <a:pPr/>
              <a:t>74</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solidFill>
                <a:srgbClr val="000000"/>
              </a:solidFill>
              <a:latin typeface="Stone Sans ITC TT-Semi" pitchFamily="1"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7BFD44-B8E6-441A-92A7-8AD3D248C64D}" type="slidenum">
              <a:rPr lang="en-US"/>
              <a:pPr/>
              <a:t>75</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solidFill>
                <a:srgbClr val="000000"/>
              </a:solidFill>
              <a:latin typeface="Stone Sans ITC TT-Semi" pitchFamily="1"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62DA2A-84A0-4E34-9D7B-1379B5C91E0A}" type="slidenum">
              <a:rPr lang="en-US"/>
              <a:pPr/>
              <a:t>77</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C866A4-B029-4F64-9FDA-4DA92D64AA01}" type="datetimeFigureOut">
              <a:rPr lang="en-US" smtClean="0"/>
              <a:pPr/>
              <a:t>22/02/2012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370BFF-47D1-4234-B734-A61D669BFEBE}"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B4AA7E32-D1F0-4F75-8C81-0E4B17415DC4}"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FA630A0B-1739-43F8-AB79-76231D66F63B}"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866A4-B029-4F64-9FDA-4DA92D64AA01}" type="datetimeFigureOut">
              <a:rPr lang="en-US" smtClean="0"/>
              <a:pPr/>
              <a:t>22/02/2012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370BFF-47D1-4234-B734-A61D669BFEBE}" type="slidenum">
              <a:rPr lang="en-GB" smtClean="0"/>
              <a:pPr/>
              <a:t>‹#›</a:t>
            </a:fld>
            <a:endParaRPr lang="en-GB"/>
          </a:p>
        </p:txBody>
      </p:sp>
      <p:pic>
        <p:nvPicPr>
          <p:cNvPr id="7" name="Picture 8"/>
          <p:cNvPicPr preferRelativeResize="0">
            <a:picLocks noChangeAspect="1" noChangeArrowheads="1"/>
          </p:cNvPicPr>
          <p:nvPr/>
        </p:nvPicPr>
        <p:blipFill>
          <a:blip r:embed="rId15" cstate="print"/>
          <a:srcRect/>
          <a:stretch>
            <a:fillRect/>
          </a:stretch>
        </p:blipFill>
        <p:spPr bwMode="auto">
          <a:xfrm>
            <a:off x="6688138" y="6326188"/>
            <a:ext cx="2455862" cy="531812"/>
          </a:xfrm>
          <a:prstGeom prst="rect">
            <a:avLst/>
          </a:prstGeom>
          <a:gradFill rotWithShape="1">
            <a:gsLst>
              <a:gs pos="0">
                <a:schemeClr val="tx1"/>
              </a:gs>
              <a:gs pos="100000">
                <a:srgbClr val="FFFFFF"/>
              </a:gs>
            </a:gsLst>
            <a:lin ang="5400000" scaled="1"/>
          </a:gra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hyperlink" Target="http://www.youtube.com/watch?v=bfb1hglzW_U&amp;feature=related" TargetMode="External"/><Relationship Id="rId9" Type="http://schemas.openxmlformats.org/officeDocument/2006/relationships/image" Target="../media/image7.jpeg"/><Relationship Id="rId10" Type="http://schemas.openxmlformats.org/officeDocument/2006/relationships/image" Target="../media/image8.jpe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123helpme.com/search.asp?text=Seria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hyperlink" Target="http://www.youtube.com/watch?v=bfb1hglzW_U&amp;feature=related" TargetMode="External"/><Relationship Id="rId5" Type="http://schemas.openxmlformats.org/officeDocument/2006/relationships/image" Target="../media/image14.jpeg"/><Relationship Id="rId6" Type="http://schemas.openxmlformats.org/officeDocument/2006/relationships/hyperlink" Target="http://www.youtube.com/watch?v=HlY06qkW9V8" TargetMode="External"/><Relationship Id="rId7" Type="http://schemas.openxmlformats.org/officeDocument/2006/relationships/image" Target="../media/image15.jpeg"/><Relationship Id="rId1" Type="http://schemas.openxmlformats.org/officeDocument/2006/relationships/slideLayout" Target="../slideLayouts/slideLayout7.xml"/><Relationship Id="rId2" Type="http://schemas.openxmlformats.org/officeDocument/2006/relationships/hyperlink" Target="http://www.youtube.com/watch?v=0zou5somI7A"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hyperlink" Target="http://www.youtube.com/watch?v=V1s9oC5ebFs" TargetMode="External"/><Relationship Id="rId5" Type="http://schemas.openxmlformats.org/officeDocument/2006/relationships/image" Target="../media/image17.jpeg"/><Relationship Id="rId1" Type="http://schemas.openxmlformats.org/officeDocument/2006/relationships/slideLayout" Target="../slideLayouts/slideLayout7.xml"/><Relationship Id="rId2" Type="http://schemas.openxmlformats.org/officeDocument/2006/relationships/hyperlink" Target="http://www.youtube.com/watch?v=BmddkiaB9rY&amp;feature=related"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4" Type="http://schemas.openxmlformats.org/officeDocument/2006/relationships/hyperlink" Target="http://www.youtube.com/watch?v=AvpwbG3dRFI" TargetMode="External"/><Relationship Id="rId5" Type="http://schemas.openxmlformats.org/officeDocument/2006/relationships/image" Target="../media/image19.jpeg"/><Relationship Id="rId1" Type="http://schemas.openxmlformats.org/officeDocument/2006/relationships/slideLayout" Target="../slideLayouts/slideLayout7.xml"/><Relationship Id="rId2" Type="http://schemas.openxmlformats.org/officeDocument/2006/relationships/hyperlink" Target="http://www.youtube.com/watch?v=-E0jmXWiccE"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4" Type="http://schemas.openxmlformats.org/officeDocument/2006/relationships/hyperlink" Target="http://www.youtube.com/watch?v=KHiAYzr8zb8" TargetMode="External"/><Relationship Id="rId5" Type="http://schemas.openxmlformats.org/officeDocument/2006/relationships/image" Target="../media/image21.jpeg"/><Relationship Id="rId1" Type="http://schemas.openxmlformats.org/officeDocument/2006/relationships/slideLayout" Target="../slideLayouts/slideLayout7.xml"/><Relationship Id="rId2" Type="http://schemas.openxmlformats.org/officeDocument/2006/relationships/hyperlink" Target="http://www.youtube.com/watch?v=J-XpzkAnhYg&amp;feature=related"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image" Target="../media/image24.png"/><Relationship Id="rId5" Type="http://schemas.openxmlformats.org/officeDocument/2006/relationships/oleObject" Target="../embeddings/Microsoft_Word_97_-_2004_Document1.doc"/><Relationship Id="rId6" Type="http://schemas.openxmlformats.org/officeDocument/2006/relationships/image" Target="../media/image23.wmf"/><Relationship Id="rId1" Type="http://schemas.openxmlformats.org/officeDocument/2006/relationships/vmlDrawing" Target="../drawings/vmlDrawing1.vml"/><Relationship Id="rId2"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25.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3.xml"/><Relationship Id="rId4" Type="http://schemas.openxmlformats.org/officeDocument/2006/relationships/image" Target="../media/image27.jpeg"/><Relationship Id="rId5" Type="http://schemas.openxmlformats.org/officeDocument/2006/relationships/oleObject" Target="../embeddings/Microsoft_Word_97_-_2004_Document2.doc"/><Relationship Id="rId6" Type="http://schemas.openxmlformats.org/officeDocument/2006/relationships/image" Target="../media/image26.wmf"/><Relationship Id="rId1" Type="http://schemas.openxmlformats.org/officeDocument/2006/relationships/vmlDrawing" Target="../drawings/vmlDrawing2.vml"/><Relationship Id="rId2"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28.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29.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sasksport.sk.ca/CS4L/pdf/LTAD_ResourcePaper.pdf" TargetMode="External"/><Relationship Id="rId3" Type="http://schemas.openxmlformats.org/officeDocument/2006/relationships/image" Target="../media/image3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wm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wmf"/></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3.wmf"/></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4.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jpeg"/></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39.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40.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41.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jpe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diagramData" Target="../diagrams/data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2.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3.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5.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7.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8.png"/></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2.xml"/><Relationship Id="rId2" Type="http://schemas.openxmlformats.org/officeDocument/2006/relationships/diagramData" Target="../diagrams/data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9.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png"/><Relationship Id="rId3" Type="http://schemas.openxmlformats.org/officeDocument/2006/relationships/hyperlink" Target="http://www.youthsporttrust.org/downloads/cms/talentmatters/index.htm" TargetMode="Externa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2"/>
          <p:cNvSpPr>
            <a:spLocks noGrp="1"/>
          </p:cNvSpPr>
          <p:nvPr>
            <p:ph type="sldNum" sz="quarter" idx="11"/>
          </p:nvPr>
        </p:nvSpPr>
        <p:spPr/>
        <p:txBody>
          <a:bodyPr/>
          <a:lstStyle/>
          <a:p>
            <a:fld id="{1580499C-14ED-41EC-BAD5-263C9C0633A7}" type="slidenum">
              <a:rPr lang="en-GB"/>
              <a:pPr/>
              <a:t>1</a:t>
            </a:fld>
            <a:endParaRPr lang="en-GB"/>
          </a:p>
        </p:txBody>
      </p:sp>
      <p:pic>
        <p:nvPicPr>
          <p:cNvPr id="3102" name="Picture 30" descr="fitness_class_MED.jpg"/>
          <p:cNvPicPr>
            <a:picLocks noChangeAspect="1" noChangeArrowheads="1"/>
          </p:cNvPicPr>
          <p:nvPr/>
        </p:nvPicPr>
        <p:blipFill>
          <a:blip r:embed="rId3" cstate="print"/>
          <a:srcRect/>
          <a:stretch>
            <a:fillRect/>
          </a:stretch>
        </p:blipFill>
        <p:spPr bwMode="auto">
          <a:xfrm>
            <a:off x="285720" y="4357694"/>
            <a:ext cx="1631949" cy="1675210"/>
          </a:xfrm>
          <a:prstGeom prst="rect">
            <a:avLst/>
          </a:prstGeom>
          <a:noFill/>
        </p:spPr>
      </p:pic>
      <p:pic>
        <p:nvPicPr>
          <p:cNvPr id="3089" name="Picture 17" descr="surf.jpg"/>
          <p:cNvPicPr>
            <a:picLocks noChangeAspect="1" noChangeArrowheads="1"/>
          </p:cNvPicPr>
          <p:nvPr/>
        </p:nvPicPr>
        <p:blipFill>
          <a:blip r:embed="rId4" cstate="print"/>
          <a:srcRect/>
          <a:stretch>
            <a:fillRect/>
          </a:stretch>
        </p:blipFill>
        <p:spPr bwMode="auto">
          <a:xfrm>
            <a:off x="2071670" y="785794"/>
            <a:ext cx="1631949" cy="1674019"/>
          </a:xfrm>
          <a:prstGeom prst="rect">
            <a:avLst/>
          </a:prstGeom>
          <a:noFill/>
        </p:spPr>
      </p:pic>
      <p:pic>
        <p:nvPicPr>
          <p:cNvPr id="3104" name="Picture 32" descr="girlmultiskill.jpg"/>
          <p:cNvPicPr>
            <a:picLocks noChangeAspect="1" noChangeArrowheads="1"/>
          </p:cNvPicPr>
          <p:nvPr/>
        </p:nvPicPr>
        <p:blipFill>
          <a:blip r:embed="rId5" cstate="print"/>
          <a:srcRect/>
          <a:stretch>
            <a:fillRect/>
          </a:stretch>
        </p:blipFill>
        <p:spPr bwMode="auto">
          <a:xfrm>
            <a:off x="285720" y="785794"/>
            <a:ext cx="1638300" cy="1674019"/>
          </a:xfrm>
          <a:prstGeom prst="rect">
            <a:avLst/>
          </a:prstGeom>
          <a:noFill/>
        </p:spPr>
      </p:pic>
      <p:pic>
        <p:nvPicPr>
          <p:cNvPr id="3113" name="Picture 41" descr="golf_disability_2_rdax_225x338.jpg"/>
          <p:cNvPicPr>
            <a:picLocks noChangeAspect="1" noChangeArrowheads="1"/>
          </p:cNvPicPr>
          <p:nvPr/>
        </p:nvPicPr>
        <p:blipFill>
          <a:blip r:embed="rId6" cstate="print"/>
          <a:srcRect/>
          <a:stretch>
            <a:fillRect/>
          </a:stretch>
        </p:blipFill>
        <p:spPr bwMode="auto">
          <a:xfrm>
            <a:off x="2071670" y="4357694"/>
            <a:ext cx="1631951" cy="1675210"/>
          </a:xfrm>
          <a:prstGeom prst="rect">
            <a:avLst/>
          </a:prstGeom>
          <a:noFill/>
        </p:spPr>
      </p:pic>
      <p:pic>
        <p:nvPicPr>
          <p:cNvPr id="3115" name="Picture 43" descr="Rugby07 013a.jpg"/>
          <p:cNvPicPr>
            <a:picLocks noChangeAspect="1" noChangeArrowheads="1"/>
          </p:cNvPicPr>
          <p:nvPr/>
        </p:nvPicPr>
        <p:blipFill>
          <a:blip r:embed="rId7" cstate="print"/>
          <a:srcRect/>
          <a:stretch>
            <a:fillRect/>
          </a:stretch>
        </p:blipFill>
        <p:spPr bwMode="auto">
          <a:xfrm>
            <a:off x="285720" y="2571744"/>
            <a:ext cx="1634067" cy="1675210"/>
          </a:xfrm>
          <a:prstGeom prst="rect">
            <a:avLst/>
          </a:prstGeom>
          <a:noFill/>
        </p:spPr>
      </p:pic>
      <p:sp>
        <p:nvSpPr>
          <p:cNvPr id="3117" name="Text Box 45"/>
          <p:cNvSpPr txBox="1">
            <a:spLocks noChangeArrowheads="1"/>
          </p:cNvSpPr>
          <p:nvPr/>
        </p:nvSpPr>
        <p:spPr bwMode="auto">
          <a:xfrm>
            <a:off x="2022449" y="2714620"/>
            <a:ext cx="7121551" cy="1215717"/>
          </a:xfrm>
          <a:prstGeom prst="rect">
            <a:avLst/>
          </a:prstGeom>
          <a:noFill/>
          <a:ln w="9525">
            <a:noFill/>
            <a:miter lim="800000"/>
            <a:headEnd/>
            <a:tailEnd/>
          </a:ln>
          <a:effectLst/>
        </p:spPr>
        <p:txBody>
          <a:bodyPr wrap="square">
            <a:spAutoFit/>
          </a:bodyPr>
          <a:lstStyle/>
          <a:p>
            <a:r>
              <a:rPr lang="en-GB" sz="2800" b="1" dirty="0" smtClean="0"/>
              <a:t>Acquisition of Skill</a:t>
            </a:r>
            <a:endParaRPr lang="en-GB" sz="2800" b="1" dirty="0"/>
          </a:p>
          <a:p>
            <a:endParaRPr lang="en-GB" b="1" dirty="0"/>
          </a:p>
          <a:p>
            <a:pPr>
              <a:spcBef>
                <a:spcPct val="50000"/>
              </a:spcBef>
            </a:pPr>
            <a:r>
              <a:rPr lang="en-GB" dirty="0" smtClean="0"/>
              <a:t>Steven Osborne</a:t>
            </a:r>
            <a:endParaRPr lang="en-GB" dirty="0"/>
          </a:p>
        </p:txBody>
      </p:sp>
      <p:sp>
        <p:nvSpPr>
          <p:cNvPr id="3118" name="Rectangle 46"/>
          <p:cNvSpPr>
            <a:spLocks noChangeArrowheads="1"/>
          </p:cNvSpPr>
          <p:nvPr/>
        </p:nvSpPr>
        <p:spPr bwMode="auto">
          <a:xfrm>
            <a:off x="347134" y="6453187"/>
            <a:ext cx="673100" cy="404813"/>
          </a:xfrm>
          <a:prstGeom prst="rect">
            <a:avLst/>
          </a:prstGeom>
          <a:solidFill>
            <a:schemeClr val="bg1"/>
          </a:solidFill>
          <a:ln w="9525">
            <a:solidFill>
              <a:schemeClr val="bg1"/>
            </a:solidFill>
            <a:miter lim="800000"/>
            <a:headEnd/>
            <a:tailEnd/>
          </a:ln>
          <a:effectLst/>
        </p:spPr>
        <p:txBody>
          <a:bodyPr wrap="none" anchor="ctr"/>
          <a:lstStyle/>
          <a:p>
            <a:endParaRPr lang="en-GB"/>
          </a:p>
        </p:txBody>
      </p:sp>
      <p:pic>
        <p:nvPicPr>
          <p:cNvPr id="12" name="Picture 6" descr="http://www3.pictures.gi.zimbio.com/2008+Olympic+Team+Trials+Gymnastics+Day+4+bbYEv93Mrhdl.jpg">
            <a:hlinkClick r:id="rId8"/>
          </p:cNvPr>
          <p:cNvPicPr>
            <a:picLocks noChangeAspect="1" noChangeArrowheads="1"/>
          </p:cNvPicPr>
          <p:nvPr/>
        </p:nvPicPr>
        <p:blipFill>
          <a:blip r:embed="rId9" cstate="print"/>
          <a:srcRect/>
          <a:stretch>
            <a:fillRect/>
          </a:stretch>
        </p:blipFill>
        <p:spPr bwMode="auto">
          <a:xfrm>
            <a:off x="3786182" y="785794"/>
            <a:ext cx="1643074" cy="1671498"/>
          </a:xfrm>
          <a:prstGeom prst="rect">
            <a:avLst/>
          </a:prstGeom>
          <a:noFill/>
        </p:spPr>
      </p:pic>
      <p:pic>
        <p:nvPicPr>
          <p:cNvPr id="13" name="Picture 2" descr="http://www.theage.com.au/ffximage/2006/03/25/netball1_gallery__470x338.jpg"/>
          <p:cNvPicPr>
            <a:picLocks noChangeAspect="1" noChangeArrowheads="1"/>
          </p:cNvPicPr>
          <p:nvPr/>
        </p:nvPicPr>
        <p:blipFill>
          <a:blip r:embed="rId10"/>
          <a:srcRect/>
          <a:stretch>
            <a:fillRect/>
          </a:stretch>
        </p:blipFill>
        <p:spPr bwMode="auto">
          <a:xfrm>
            <a:off x="3786182" y="4286256"/>
            <a:ext cx="1714512" cy="1785950"/>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p:txBody>
          <a:bodyPr/>
          <a:lstStyle/>
          <a:p>
            <a:pPr algn="l"/>
            <a:r>
              <a:rPr lang="en-GB" dirty="0"/>
              <a:t>Aims:</a:t>
            </a:r>
          </a:p>
        </p:txBody>
      </p:sp>
      <p:sp>
        <p:nvSpPr>
          <p:cNvPr id="22531" name="Rectangle 3"/>
          <p:cNvSpPr>
            <a:spLocks noGrp="1" noRot="1" noChangeArrowheads="1"/>
          </p:cNvSpPr>
          <p:nvPr>
            <p:ph type="body" idx="1"/>
          </p:nvPr>
        </p:nvSpPr>
        <p:spPr>
          <a:xfrm>
            <a:off x="0" y="1600200"/>
            <a:ext cx="9144000" cy="4525963"/>
          </a:xfrm>
        </p:spPr>
        <p:txBody>
          <a:bodyPr>
            <a:normAutofit/>
          </a:bodyPr>
          <a:lstStyle/>
          <a:p>
            <a:r>
              <a:rPr lang="en-GB" sz="2800" dirty="0" smtClean="0"/>
              <a:t>Recap skill classification</a:t>
            </a:r>
          </a:p>
          <a:p>
            <a:r>
              <a:rPr lang="en-GB" sz="2800" dirty="0" smtClean="0"/>
              <a:t>To introduce learning theories</a:t>
            </a: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a:srcRect/>
          <a:stretch>
            <a:fillRect/>
          </a:stretch>
        </p:blipFill>
        <p:spPr bwMode="auto">
          <a:xfrm>
            <a:off x="642910" y="285728"/>
            <a:ext cx="7858180" cy="1571636"/>
          </a:xfrm>
          <a:prstGeom prst="rect">
            <a:avLst/>
          </a:prstGeom>
          <a:noFill/>
          <a:ln w="9525">
            <a:noFill/>
            <a:miter lim="800000"/>
            <a:headEnd/>
            <a:tailEnd/>
          </a:ln>
          <a:effectLst/>
        </p:spPr>
      </p:pic>
      <p:pic>
        <p:nvPicPr>
          <p:cNvPr id="150531" name="Picture 3"/>
          <p:cNvPicPr>
            <a:picLocks noChangeAspect="1" noChangeArrowheads="1"/>
          </p:cNvPicPr>
          <p:nvPr/>
        </p:nvPicPr>
        <p:blipFill>
          <a:blip r:embed="rId3"/>
          <a:srcRect/>
          <a:stretch>
            <a:fillRect/>
          </a:stretch>
        </p:blipFill>
        <p:spPr bwMode="auto">
          <a:xfrm>
            <a:off x="714348" y="1857364"/>
            <a:ext cx="7786742" cy="2428875"/>
          </a:xfrm>
          <a:prstGeom prst="rect">
            <a:avLst/>
          </a:prstGeom>
          <a:noFill/>
          <a:ln w="9525">
            <a:noFill/>
            <a:miter lim="800000"/>
            <a:headEnd/>
            <a:tailEnd/>
          </a:ln>
          <a:effectLst/>
        </p:spPr>
      </p:pic>
      <p:pic>
        <p:nvPicPr>
          <p:cNvPr id="150532" name="Picture 4"/>
          <p:cNvPicPr>
            <a:picLocks noChangeAspect="1" noChangeArrowheads="1"/>
          </p:cNvPicPr>
          <p:nvPr/>
        </p:nvPicPr>
        <p:blipFill>
          <a:blip r:embed="rId4"/>
          <a:srcRect/>
          <a:stretch>
            <a:fillRect/>
          </a:stretch>
        </p:blipFill>
        <p:spPr bwMode="auto">
          <a:xfrm>
            <a:off x="714348" y="4357694"/>
            <a:ext cx="7786742" cy="200977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571472" y="10001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p:cNvCxnSpPr/>
          <p:nvPr/>
        </p:nvCxnSpPr>
        <p:spPr>
          <a:xfrm>
            <a:off x="2000232" y="2000240"/>
            <a:ext cx="2000264"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flipV="1">
            <a:off x="5429256" y="1571612"/>
            <a:ext cx="2214578" cy="15716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V="1">
            <a:off x="3607587" y="5393545"/>
            <a:ext cx="2286016"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http://www.theage.com.au/ffximage/2006/03/25/netball1_gallery__470x338.jpg"/>
          <p:cNvPicPr>
            <a:picLocks noChangeAspect="1" noChangeArrowheads="1"/>
          </p:cNvPicPr>
          <p:nvPr/>
        </p:nvPicPr>
        <p:blipFill>
          <a:blip r:embed="rId2"/>
          <a:srcRect/>
          <a:stretch>
            <a:fillRect/>
          </a:stretch>
        </p:blipFill>
        <p:spPr bwMode="auto">
          <a:xfrm>
            <a:off x="0" y="-1"/>
            <a:ext cx="9144000" cy="6370423"/>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p:cNvPicPr>
            <a:picLocks noChangeAspect="1" noChangeArrowheads="1"/>
          </p:cNvPicPr>
          <p:nvPr/>
        </p:nvPicPr>
        <p:blipFill>
          <a:blip r:embed="rId2"/>
          <a:srcRect/>
          <a:stretch>
            <a:fillRect/>
          </a:stretch>
        </p:blipFill>
        <p:spPr bwMode="auto">
          <a:xfrm>
            <a:off x="0" y="500042"/>
            <a:ext cx="9144000" cy="5429288"/>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a:xfrm>
            <a:off x="323850" y="0"/>
            <a:ext cx="8540750" cy="1143000"/>
          </a:xfrm>
        </p:spPr>
        <p:txBody>
          <a:bodyPr/>
          <a:lstStyle/>
          <a:p>
            <a:r>
              <a:rPr lang="en-GB" sz="4000" b="1" dirty="0">
                <a:solidFill>
                  <a:srgbClr val="FF0000"/>
                </a:solidFill>
              </a:rPr>
              <a:t>Classification of motor skills.</a:t>
            </a:r>
            <a:br>
              <a:rPr lang="en-GB" sz="4000" b="1" dirty="0">
                <a:solidFill>
                  <a:srgbClr val="FF0000"/>
                </a:solidFill>
              </a:rPr>
            </a:br>
            <a:endParaRPr lang="en-GB" sz="2800" b="1" dirty="0">
              <a:solidFill>
                <a:schemeClr val="tx1"/>
              </a:solidFill>
              <a:effectLst>
                <a:outerShdw blurRad="38100" dist="38100" dir="2700000" algn="tl">
                  <a:srgbClr val="FFFFFF"/>
                </a:outerShdw>
              </a:effectLst>
            </a:endParaRPr>
          </a:p>
        </p:txBody>
      </p:sp>
      <p:sp>
        <p:nvSpPr>
          <p:cNvPr id="15363" name="Rectangle 3"/>
          <p:cNvSpPr>
            <a:spLocks noGrp="1" noRot="1" noChangeArrowheads="1"/>
          </p:cNvSpPr>
          <p:nvPr>
            <p:ph type="body" idx="1"/>
          </p:nvPr>
        </p:nvSpPr>
        <p:spPr>
          <a:xfrm>
            <a:off x="323850" y="1412875"/>
            <a:ext cx="8540750" cy="5111750"/>
          </a:xfrm>
        </p:spPr>
        <p:txBody>
          <a:bodyPr/>
          <a:lstStyle/>
          <a:p>
            <a:r>
              <a:rPr lang="en-GB" sz="2000" b="1" u="sng">
                <a:solidFill>
                  <a:srgbClr val="FF0000"/>
                </a:solidFill>
                <a:effectLst>
                  <a:outerShdw blurRad="38100" dist="38100" dir="2700000" algn="tl">
                    <a:srgbClr val="000000"/>
                  </a:outerShdw>
                </a:effectLst>
              </a:rPr>
              <a:t>Muscular involvement</a:t>
            </a:r>
            <a:r>
              <a:rPr lang="en-GB" sz="2800"/>
              <a:t> 	</a:t>
            </a:r>
            <a:r>
              <a:rPr lang="en-GB" sz="2000">
                <a:solidFill>
                  <a:srgbClr val="000000"/>
                </a:solidFill>
              </a:rPr>
              <a:t>GROSS – FINE</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Environmental influence</a:t>
            </a:r>
            <a:r>
              <a:rPr lang="en-GB" sz="2800">
                <a:solidFill>
                  <a:srgbClr val="000000"/>
                </a:solidFill>
              </a:rPr>
              <a:t> 	</a:t>
            </a:r>
            <a:r>
              <a:rPr lang="en-GB" sz="2000">
                <a:solidFill>
                  <a:srgbClr val="000000"/>
                </a:solidFill>
              </a:rPr>
              <a:t>OPEN – CLOSED</a:t>
            </a:r>
          </a:p>
          <a:p>
            <a:endParaRPr lang="en-GB" sz="2000">
              <a:solidFill>
                <a:srgbClr val="000000"/>
              </a:solidFill>
            </a:endParaRPr>
          </a:p>
          <a:p>
            <a:r>
              <a:rPr lang="en-GB" sz="2000" b="1" u="sng">
                <a:solidFill>
                  <a:srgbClr val="FF0000"/>
                </a:solidFill>
                <a:effectLst>
                  <a:outerShdw blurRad="38100" dist="38100" dir="2700000" algn="tl">
                    <a:srgbClr val="000000"/>
                  </a:outerShdw>
                </a:effectLst>
              </a:rPr>
              <a:t>Continuity </a:t>
            </a:r>
            <a:r>
              <a:rPr lang="en-GB" sz="2800"/>
              <a:t>			</a:t>
            </a:r>
            <a:r>
              <a:rPr lang="en-GB" sz="2000">
                <a:solidFill>
                  <a:srgbClr val="000000"/>
                </a:solidFill>
              </a:rPr>
              <a:t>DESCRETE – SERIAL – CONTINUOUS</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Pacing</a:t>
            </a:r>
            <a:r>
              <a:rPr lang="en-GB" sz="2000"/>
              <a:t>			</a:t>
            </a:r>
            <a:r>
              <a:rPr lang="en-GB" sz="2000">
                <a:solidFill>
                  <a:srgbClr val="000000"/>
                </a:solidFill>
              </a:rPr>
              <a:t>EXTERNALLY PACED – SELF PACED</a:t>
            </a:r>
          </a:p>
          <a:p>
            <a:endParaRPr lang="en-GB" sz="2000">
              <a:solidFill>
                <a:srgbClr val="000000"/>
              </a:solidFill>
            </a:endParaRPr>
          </a:p>
          <a:p>
            <a:r>
              <a:rPr lang="en-GB" sz="2000" b="1" u="sng">
                <a:solidFill>
                  <a:srgbClr val="FF0000"/>
                </a:solidFill>
                <a:effectLst>
                  <a:outerShdw blurRad="38100" dist="38100" dir="2700000" algn="tl">
                    <a:srgbClr val="000000"/>
                  </a:outerShdw>
                </a:effectLst>
              </a:rPr>
              <a:t>Difficulty	</a:t>
            </a:r>
            <a:r>
              <a:rPr lang="en-GB" sz="2000">
                <a:solidFill>
                  <a:srgbClr val="000000"/>
                </a:solidFill>
              </a:rPr>
              <a:t>		SIMPLE – COMPLEX</a:t>
            </a:r>
          </a:p>
          <a:p>
            <a:endParaRPr lang="en-GB" sz="2000">
              <a:solidFill>
                <a:srgbClr val="000000"/>
              </a:solidFill>
            </a:endParaRPr>
          </a:p>
          <a:p>
            <a:r>
              <a:rPr lang="en-GB" sz="2000" b="1" u="sng">
                <a:solidFill>
                  <a:schemeClr val="hlink"/>
                </a:solidFill>
                <a:effectLst>
                  <a:outerShdw blurRad="38100" dist="38100" dir="2700000" algn="tl">
                    <a:srgbClr val="000000"/>
                  </a:outerShdw>
                </a:effectLst>
              </a:rPr>
              <a:t>Organisation</a:t>
            </a:r>
            <a:r>
              <a:rPr lang="en-GB" sz="2000">
                <a:solidFill>
                  <a:srgbClr val="000000"/>
                </a:solidFill>
              </a:rPr>
              <a:t>			LOW - HIGH</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6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r>
              <a:rPr lang="en-US" dirty="0">
                <a:solidFill>
                  <a:schemeClr val="folHlink"/>
                </a:solidFill>
                <a:latin typeface="+mn-lt"/>
              </a:rPr>
              <a:t>One-Dimensional Classifications</a:t>
            </a:r>
            <a:endParaRPr lang="en-US" dirty="0">
              <a:latin typeface="+mn-lt"/>
            </a:endParaRPr>
          </a:p>
        </p:txBody>
      </p:sp>
      <p:sp>
        <p:nvSpPr>
          <p:cNvPr id="11267" name="Rectangle 3"/>
          <p:cNvSpPr>
            <a:spLocks noGrp="1" noChangeArrowheads="1"/>
          </p:cNvSpPr>
          <p:nvPr>
            <p:ph type="body" idx="1"/>
          </p:nvPr>
        </p:nvSpPr>
        <p:spPr>
          <a:xfrm>
            <a:off x="500034" y="2000240"/>
            <a:ext cx="8248680" cy="4114800"/>
          </a:xfrm>
        </p:spPr>
        <p:txBody>
          <a:bodyPr/>
          <a:lstStyle/>
          <a:p>
            <a:pPr algn="ctr">
              <a:buFontTx/>
              <a:buNone/>
            </a:pPr>
            <a:r>
              <a:rPr lang="en-US" sz="2800" b="1" dirty="0" smtClean="0"/>
              <a:t>DISTINCTIVENESS </a:t>
            </a:r>
            <a:r>
              <a:rPr lang="en-US" sz="2800" b="1" dirty="0"/>
              <a:t>OF MOVEMENT</a:t>
            </a:r>
          </a:p>
          <a:p>
            <a:pPr>
              <a:buFontTx/>
              <a:buNone/>
            </a:pPr>
            <a:endParaRPr lang="en-US" sz="2800" dirty="0"/>
          </a:p>
          <a:p>
            <a:pPr>
              <a:buFontTx/>
              <a:buNone/>
            </a:pPr>
            <a:endParaRPr lang="en-US" sz="2800" dirty="0"/>
          </a:p>
          <a:p>
            <a:pPr>
              <a:buFontTx/>
              <a:buNone/>
            </a:pPr>
            <a:r>
              <a:rPr lang="en-US" sz="2800" b="1" dirty="0" smtClean="0"/>
              <a:t>Discrete                              Serial</a:t>
            </a:r>
            <a:r>
              <a:rPr lang="en-US" sz="2800" dirty="0"/>
              <a:t>	</a:t>
            </a:r>
            <a:r>
              <a:rPr lang="en-US" sz="2800" dirty="0" smtClean="0"/>
              <a:t>                   </a:t>
            </a:r>
            <a:r>
              <a:rPr lang="en-US" sz="2800" b="1" dirty="0" smtClean="0"/>
              <a:t>Continuous</a:t>
            </a:r>
            <a:endParaRPr lang="en-US" sz="2800" b="1" dirty="0"/>
          </a:p>
          <a:p>
            <a:pPr>
              <a:buFontTx/>
              <a:buNone/>
            </a:pPr>
            <a:endParaRPr lang="en-US" sz="2800" dirty="0">
              <a:latin typeface="Comic Sans MS" pitchFamily="66" charset="0"/>
            </a:endParaRPr>
          </a:p>
          <a:p>
            <a:endParaRPr lang="en-US" sz="2800" dirty="0">
              <a:latin typeface="Comic Sans MS" pitchFamily="66" charset="0"/>
            </a:endParaRPr>
          </a:p>
        </p:txBody>
      </p:sp>
      <p:sp>
        <p:nvSpPr>
          <p:cNvPr id="11269" name="Line 5"/>
          <p:cNvSpPr>
            <a:spLocks noChangeShapeType="1"/>
          </p:cNvSpPr>
          <p:nvPr/>
        </p:nvSpPr>
        <p:spPr bwMode="auto">
          <a:xfrm>
            <a:off x="857224" y="3214686"/>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en-GB" dirty="0" smtClean="0"/>
              <a:t>Discrete, Continuous and </a:t>
            </a:r>
            <a:r>
              <a:rPr lang="en-GB" u="sng" dirty="0" smtClean="0">
                <a:hlinkClick r:id="rId2"/>
              </a:rPr>
              <a:t>Serial</a:t>
            </a:r>
            <a:r>
              <a:rPr lang="en-GB" dirty="0" smtClean="0"/>
              <a:t> skills: </a:t>
            </a:r>
            <a:endParaRPr lang="en-GB" dirty="0"/>
          </a:p>
        </p:txBody>
      </p:sp>
      <p:sp>
        <p:nvSpPr>
          <p:cNvPr id="3" name="Content Placeholder 2"/>
          <p:cNvSpPr>
            <a:spLocks noGrp="1"/>
          </p:cNvSpPr>
          <p:nvPr>
            <p:ph idx="1"/>
          </p:nvPr>
        </p:nvSpPr>
        <p:spPr>
          <a:xfrm>
            <a:off x="0" y="1071546"/>
            <a:ext cx="9144000" cy="5786454"/>
          </a:xfrm>
        </p:spPr>
        <p:txBody>
          <a:bodyPr>
            <a:normAutofit fontScale="47500" lnSpcReduction="20000"/>
          </a:bodyPr>
          <a:lstStyle/>
          <a:p>
            <a:r>
              <a:rPr lang="en-GB" dirty="0" smtClean="0"/>
              <a:t>This classification shows how clearly defined are the start and completion of the movement. </a:t>
            </a:r>
          </a:p>
          <a:p>
            <a:pPr>
              <a:buNone/>
            </a:pPr>
            <a:endParaRPr lang="en-GB" dirty="0" smtClean="0"/>
          </a:p>
          <a:p>
            <a:pPr>
              <a:buNone/>
            </a:pPr>
            <a:r>
              <a:rPr lang="en-GB" dirty="0" smtClean="0"/>
              <a:t>Discrete</a:t>
            </a:r>
          </a:p>
          <a:p>
            <a:r>
              <a:rPr lang="en-GB" dirty="0" smtClean="0"/>
              <a:t>A  discrete skill has a definite beginning and a end. They are usually  performed in one single exertion and would include such skills as a tennis serve, a shot in netball or a tackle in rugby. </a:t>
            </a:r>
          </a:p>
          <a:p>
            <a:endParaRPr lang="en-GB" dirty="0" smtClean="0"/>
          </a:p>
          <a:p>
            <a:r>
              <a:rPr lang="en-GB" dirty="0" smtClean="0"/>
              <a:t>Discrete skills are important to sports performances; hitting, kicking, throwing and catching skills make up many of the countries most popular sporting activities. </a:t>
            </a:r>
          </a:p>
          <a:p>
            <a:endParaRPr lang="en-GB" dirty="0" smtClean="0"/>
          </a:p>
          <a:p>
            <a:pPr>
              <a:buNone/>
            </a:pPr>
            <a:r>
              <a:rPr lang="en-GB" dirty="0" smtClean="0"/>
              <a:t>Continuous</a:t>
            </a:r>
          </a:p>
          <a:p>
            <a:r>
              <a:rPr lang="en-GB" dirty="0" smtClean="0"/>
              <a:t>A continuous skill which has no real clear beginning or end and is a constant ongoing action. An example of this is running or swimming. </a:t>
            </a:r>
          </a:p>
          <a:p>
            <a:endParaRPr lang="en-GB" dirty="0" smtClean="0"/>
          </a:p>
          <a:p>
            <a:r>
              <a:rPr lang="en-GB" dirty="0" smtClean="0"/>
              <a:t>The end of one action is the start of another, Therefore continuous skills tend to be regular and rhythmical in nature. One important continuous skill is tracking, in which the performer’s limb movements control a lever, a wheel, a handle or some other device to the movements of a target or track. </a:t>
            </a:r>
          </a:p>
          <a:p>
            <a:endParaRPr lang="en-GB" dirty="0" smtClean="0"/>
          </a:p>
          <a:p>
            <a:pPr>
              <a:buNone/>
            </a:pPr>
            <a:r>
              <a:rPr lang="en-GB" dirty="0" smtClean="0"/>
              <a:t>Serial</a:t>
            </a:r>
          </a:p>
          <a:p>
            <a:r>
              <a:rPr lang="en-GB" dirty="0" smtClean="0"/>
              <a:t>serial skills, which are often thought as a group of discrete skills strung together to make up a new, more complicated skilled action. </a:t>
            </a:r>
          </a:p>
          <a:p>
            <a:pPr>
              <a:buNone/>
            </a:pPr>
            <a:endParaRPr lang="en-GB" dirty="0" smtClean="0"/>
          </a:p>
          <a:p>
            <a:r>
              <a:rPr lang="en-GB" dirty="0" smtClean="0"/>
              <a:t>Serial skills differ from discrete skills in that the movement duration are somewhat longer, yet each movement retains a discrete beginning and end. Serial skills would include a gymnastics floor routine, an ice dance display and the triple jump. </a:t>
            </a:r>
          </a:p>
          <a:p>
            <a:endParaRPr lang="en-GB" dirty="0"/>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www.hurdlesfirst.com/images/ronbramlett6.jpg">
            <a:hlinkClick r:id="rId2"/>
          </p:cNvPr>
          <p:cNvPicPr>
            <a:picLocks noChangeAspect="1" noChangeArrowheads="1"/>
          </p:cNvPicPr>
          <p:nvPr/>
        </p:nvPicPr>
        <p:blipFill>
          <a:blip r:embed="rId3" cstate="print"/>
          <a:srcRect/>
          <a:stretch>
            <a:fillRect/>
          </a:stretch>
        </p:blipFill>
        <p:spPr bwMode="auto">
          <a:xfrm>
            <a:off x="6215074" y="2928934"/>
            <a:ext cx="2500330" cy="2784296"/>
          </a:xfrm>
          <a:prstGeom prst="rect">
            <a:avLst/>
          </a:prstGeom>
          <a:noFill/>
        </p:spPr>
      </p:pic>
      <p:pic>
        <p:nvPicPr>
          <p:cNvPr id="80902" name="Picture 6" descr="http://www3.pictures.gi.zimbio.com/2008+Olympic+Team+Trials+Gymnastics+Day+4+bbYEv93Mrhdl.jpg">
            <a:hlinkClick r:id="rId4"/>
          </p:cNvPr>
          <p:cNvPicPr>
            <a:picLocks noChangeAspect="1" noChangeArrowheads="1"/>
          </p:cNvPicPr>
          <p:nvPr/>
        </p:nvPicPr>
        <p:blipFill>
          <a:blip r:embed="rId5" cstate="print"/>
          <a:srcRect/>
          <a:stretch>
            <a:fillRect/>
          </a:stretch>
        </p:blipFill>
        <p:spPr bwMode="auto">
          <a:xfrm>
            <a:off x="3357554" y="2928934"/>
            <a:ext cx="2357454" cy="2797941"/>
          </a:xfrm>
          <a:prstGeom prst="rect">
            <a:avLst/>
          </a:prstGeom>
          <a:noFill/>
        </p:spPr>
      </p:pic>
      <p:pic>
        <p:nvPicPr>
          <p:cNvPr id="80904" name="Picture 8" descr="http://z.about.com/d/tennis/1/0/G/H/andy-murray-09.jpg">
            <a:hlinkClick r:id="rId6"/>
          </p:cNvPr>
          <p:cNvPicPr>
            <a:picLocks noChangeAspect="1" noChangeArrowheads="1"/>
          </p:cNvPicPr>
          <p:nvPr/>
        </p:nvPicPr>
        <p:blipFill>
          <a:blip r:embed="rId7" cstate="print"/>
          <a:srcRect/>
          <a:stretch>
            <a:fillRect/>
          </a:stretch>
        </p:blipFill>
        <p:spPr bwMode="auto">
          <a:xfrm>
            <a:off x="214282" y="3000372"/>
            <a:ext cx="2428892" cy="2786083"/>
          </a:xfrm>
          <a:prstGeom prst="rect">
            <a:avLst/>
          </a:prstGeom>
          <a:noFill/>
        </p:spPr>
      </p:pic>
      <p:sp>
        <p:nvSpPr>
          <p:cNvPr id="8" name="Rectangle 3"/>
          <p:cNvSpPr txBox="1">
            <a:spLocks noChangeArrowheads="1"/>
          </p:cNvSpPr>
          <p:nvPr/>
        </p:nvSpPr>
        <p:spPr>
          <a:xfrm>
            <a:off x="428596" y="571480"/>
            <a:ext cx="8248680" cy="4114800"/>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ea typeface="+mn-ea"/>
                <a:cs typeface="+mn-cs"/>
              </a:rPr>
              <a:t>DISTINCTIVENESS OF MOVEMENT</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ea typeface="+mn-ea"/>
                <a:cs typeface="+mn-cs"/>
              </a:rPr>
              <a:t>Discrete                            Serial</a:t>
            </a:r>
            <a:r>
              <a:rPr kumimoji="0" lang="en-US" sz="2800" b="0" i="0" u="none" strike="noStrike" kern="1200" cap="none" spc="0" normalizeH="0" baseline="0" noProof="0" dirty="0" smtClean="0">
                <a:ln>
                  <a:noFill/>
                </a:ln>
                <a:solidFill>
                  <a:schemeClr val="tx1"/>
                </a:solidFill>
                <a:effectLst/>
                <a:uLnTx/>
                <a:uFillTx/>
                <a:ea typeface="+mn-ea"/>
                <a:cs typeface="+mn-cs"/>
              </a:rPr>
              <a:t>	                   </a:t>
            </a:r>
            <a:r>
              <a:rPr kumimoji="0" lang="en-US" sz="2800" b="1" i="0" u="none" strike="noStrike" kern="1200" cap="none" spc="0" normalizeH="0" baseline="0" noProof="0" dirty="0" smtClean="0">
                <a:ln>
                  <a:noFill/>
                </a:ln>
                <a:solidFill>
                  <a:schemeClr val="tx1"/>
                </a:solidFill>
                <a:effectLst/>
                <a:uLnTx/>
                <a:uFillTx/>
                <a:ea typeface="+mn-ea"/>
                <a:cs typeface="+mn-cs"/>
              </a:rPr>
              <a:t>Continuous</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Comic Sans MS" pitchFamily="66" charset="0"/>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8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a:bodyPr>
          <a:lstStyle/>
          <a:p>
            <a:r>
              <a:rPr lang="en-US" dirty="0">
                <a:solidFill>
                  <a:schemeClr val="folHlink"/>
                </a:solidFill>
                <a:latin typeface="+mn-lt"/>
              </a:rPr>
              <a:t>One-Dimensional Classifications</a:t>
            </a:r>
            <a:endParaRPr lang="en-US" dirty="0">
              <a:latin typeface="+mn-lt"/>
            </a:endParaRPr>
          </a:p>
        </p:txBody>
      </p:sp>
      <p:sp>
        <p:nvSpPr>
          <p:cNvPr id="11267" name="Rectangle 3"/>
          <p:cNvSpPr>
            <a:spLocks noGrp="1" noChangeArrowheads="1"/>
          </p:cNvSpPr>
          <p:nvPr>
            <p:ph type="body" idx="1"/>
          </p:nvPr>
        </p:nvSpPr>
        <p:spPr>
          <a:xfrm>
            <a:off x="500034" y="2000240"/>
            <a:ext cx="8248680" cy="4114800"/>
          </a:xfrm>
        </p:spPr>
        <p:txBody>
          <a:bodyPr/>
          <a:lstStyle/>
          <a:p>
            <a:pPr algn="ctr">
              <a:buFontTx/>
              <a:buNone/>
            </a:pPr>
            <a:r>
              <a:rPr lang="en-US" sz="2800" b="1" dirty="0" smtClean="0">
                <a:latin typeface="Calibri" pitchFamily="34" charset="0"/>
              </a:rPr>
              <a:t>Pace of Movement</a:t>
            </a:r>
            <a:endParaRPr lang="en-US" sz="2800" b="1" dirty="0">
              <a:latin typeface="Calibri" pitchFamily="34" charset="0"/>
            </a:endParaRPr>
          </a:p>
          <a:p>
            <a:pPr>
              <a:buFontTx/>
              <a:buNone/>
            </a:pPr>
            <a:endParaRPr lang="en-US" sz="2800" dirty="0">
              <a:latin typeface="Calibri" pitchFamily="34" charset="0"/>
            </a:endParaRPr>
          </a:p>
          <a:p>
            <a:pPr>
              <a:buFontTx/>
              <a:buNone/>
            </a:pPr>
            <a:endParaRPr lang="en-US" sz="2800" dirty="0">
              <a:latin typeface="Calibri" pitchFamily="34" charset="0"/>
            </a:endParaRPr>
          </a:p>
          <a:p>
            <a:pPr>
              <a:buFontTx/>
              <a:buNone/>
            </a:pPr>
            <a:r>
              <a:rPr lang="en-US" sz="2800" b="1" dirty="0" smtClean="0">
                <a:latin typeface="Calibri" pitchFamily="34" charset="0"/>
              </a:rPr>
              <a:t>Externally Paced</a:t>
            </a:r>
            <a:r>
              <a:rPr lang="en-US" sz="2800" dirty="0">
                <a:latin typeface="Calibri" pitchFamily="34" charset="0"/>
              </a:rPr>
              <a:t>	      </a:t>
            </a:r>
            <a:r>
              <a:rPr lang="en-US" sz="2800" dirty="0" smtClean="0">
                <a:latin typeface="Calibri" pitchFamily="34" charset="0"/>
              </a:rPr>
              <a:t>                                        </a:t>
            </a:r>
            <a:r>
              <a:rPr lang="en-US" sz="2800" b="1" dirty="0" smtClean="0">
                <a:latin typeface="Calibri" pitchFamily="34" charset="0"/>
              </a:rPr>
              <a:t>Self Paced</a:t>
            </a:r>
            <a:endParaRPr lang="en-US" sz="2800" b="1" dirty="0">
              <a:latin typeface="Calibri" pitchFamily="34" charset="0"/>
            </a:endParaRPr>
          </a:p>
          <a:p>
            <a:pPr>
              <a:buFontTx/>
              <a:buNone/>
            </a:pPr>
            <a:endParaRPr lang="en-US" sz="2800" dirty="0">
              <a:latin typeface="Comic Sans MS" pitchFamily="66" charset="0"/>
            </a:endParaRPr>
          </a:p>
          <a:p>
            <a:endParaRPr lang="en-US" sz="2800" dirty="0">
              <a:latin typeface="Comic Sans MS" pitchFamily="66" charset="0"/>
            </a:endParaRPr>
          </a:p>
        </p:txBody>
      </p:sp>
      <p:sp>
        <p:nvSpPr>
          <p:cNvPr id="11269" name="Line 5"/>
          <p:cNvSpPr>
            <a:spLocks noChangeShapeType="1"/>
          </p:cNvSpPr>
          <p:nvPr/>
        </p:nvSpPr>
        <p:spPr bwMode="auto">
          <a:xfrm>
            <a:off x="857224" y="3214686"/>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Pacing Continuum</a:t>
            </a:r>
            <a:endParaRPr lang="en-GB" dirty="0"/>
          </a:p>
        </p:txBody>
      </p:sp>
      <p:sp>
        <p:nvSpPr>
          <p:cNvPr id="3" name="Content Placeholder 2"/>
          <p:cNvSpPr>
            <a:spLocks noGrp="1"/>
          </p:cNvSpPr>
          <p:nvPr>
            <p:ph idx="1"/>
          </p:nvPr>
        </p:nvSpPr>
        <p:spPr>
          <a:xfrm>
            <a:off x="142844" y="1357298"/>
            <a:ext cx="9001156" cy="5143536"/>
          </a:xfrm>
        </p:spPr>
        <p:txBody>
          <a:bodyPr>
            <a:normAutofit fontScale="25000" lnSpcReduction="20000"/>
          </a:bodyPr>
          <a:lstStyle/>
          <a:p>
            <a:pPr>
              <a:buNone/>
            </a:pPr>
            <a:endParaRPr lang="en-GB" sz="7200" dirty="0" smtClean="0"/>
          </a:p>
          <a:p>
            <a:r>
              <a:rPr lang="en-GB" sz="7200" dirty="0" smtClean="0"/>
              <a:t>The pacing continuum is concerned with the extent to which the  performer has control over the timing of the action.</a:t>
            </a:r>
          </a:p>
          <a:p>
            <a:endParaRPr lang="en-GB" sz="7200" dirty="0" smtClean="0"/>
          </a:p>
          <a:p>
            <a:r>
              <a:rPr lang="en-GB" sz="7200" dirty="0" smtClean="0"/>
              <a:t>Actions are said to be 'self - paced' or 'externally'. According to the extent to which the performer can decide when to start the action. </a:t>
            </a:r>
          </a:p>
          <a:p>
            <a:endParaRPr lang="en-GB" sz="7200" dirty="0" smtClean="0"/>
          </a:p>
          <a:p>
            <a:pPr>
              <a:buNone/>
            </a:pPr>
            <a:r>
              <a:rPr lang="en-GB" sz="7200" dirty="0" smtClean="0"/>
              <a:t>Self paced skills </a:t>
            </a:r>
          </a:p>
          <a:p>
            <a:r>
              <a:rPr lang="en-GB" sz="7200" dirty="0" smtClean="0"/>
              <a:t>When the performer has control over the timing of the skill. </a:t>
            </a:r>
          </a:p>
          <a:p>
            <a:pPr>
              <a:buNone/>
            </a:pPr>
            <a:r>
              <a:rPr lang="en-GB" sz="7200" dirty="0" smtClean="0"/>
              <a:t> </a:t>
            </a:r>
          </a:p>
          <a:p>
            <a:r>
              <a:rPr lang="en-GB" sz="7200" dirty="0" smtClean="0"/>
              <a:t>A badminton player determines the timing of the action of the serve. </a:t>
            </a:r>
          </a:p>
          <a:p>
            <a:r>
              <a:rPr lang="en-GB" sz="7200" dirty="0" smtClean="0"/>
              <a:t>High jumper has complete control over when they start to perform the skill. </a:t>
            </a:r>
          </a:p>
          <a:p>
            <a:pPr>
              <a:buNone/>
            </a:pPr>
            <a:endParaRPr lang="en-GB" sz="7200" dirty="0" smtClean="0"/>
          </a:p>
          <a:p>
            <a:pPr>
              <a:buNone/>
            </a:pPr>
            <a:r>
              <a:rPr lang="en-GB" sz="7200" dirty="0" smtClean="0"/>
              <a:t>Externally paced</a:t>
            </a:r>
          </a:p>
          <a:p>
            <a:r>
              <a:rPr lang="en-GB" sz="7200" dirty="0" smtClean="0"/>
              <a:t>Skills are when the performer is reliant on the actions of other players and situation to time the skill. </a:t>
            </a:r>
          </a:p>
          <a:p>
            <a:endParaRPr lang="en-GB" sz="7200" dirty="0" smtClean="0"/>
          </a:p>
          <a:p>
            <a:r>
              <a:rPr lang="en-GB" sz="7200" dirty="0" smtClean="0"/>
              <a:t>A tennis player facing the server is dependant upon external factors such as when the other player is going to serve the ball, the speed of the ball and the effect of the serve on the ball. </a:t>
            </a:r>
          </a:p>
          <a:p>
            <a:endParaRPr lang="en-GB" dirty="0"/>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images.sinohotel.com/images/2007/12/12/104234852.jpg">
            <a:hlinkClick r:id="rId2"/>
          </p:cNvPr>
          <p:cNvPicPr>
            <a:picLocks noChangeAspect="1" noChangeArrowheads="1"/>
          </p:cNvPicPr>
          <p:nvPr/>
        </p:nvPicPr>
        <p:blipFill>
          <a:blip r:embed="rId3" cstate="print"/>
          <a:srcRect/>
          <a:stretch>
            <a:fillRect/>
          </a:stretch>
        </p:blipFill>
        <p:spPr bwMode="auto">
          <a:xfrm>
            <a:off x="714348" y="2500306"/>
            <a:ext cx="2476546" cy="3357586"/>
          </a:xfrm>
          <a:prstGeom prst="rect">
            <a:avLst/>
          </a:prstGeom>
          <a:noFill/>
        </p:spPr>
      </p:pic>
      <p:pic>
        <p:nvPicPr>
          <p:cNvPr id="4" name="Picture 4" descr="Ricky Walden of England in action in his first round match against Mark Selby of England during the Betfred World Snooker Championships at the Crucible Theatre on April 19, 2009 in Sheffield, England.  (Photo by Julian Finney/Getty Images) *** Local Caption *** Ricky Walden">
            <a:hlinkClick r:id="rId4"/>
          </p:cNvPr>
          <p:cNvPicPr>
            <a:picLocks noChangeAspect="1" noChangeArrowheads="1"/>
          </p:cNvPicPr>
          <p:nvPr/>
        </p:nvPicPr>
        <p:blipFill>
          <a:blip r:embed="rId5" cstate="print"/>
          <a:srcRect/>
          <a:stretch>
            <a:fillRect/>
          </a:stretch>
        </p:blipFill>
        <p:spPr bwMode="auto">
          <a:xfrm>
            <a:off x="6286512" y="2500306"/>
            <a:ext cx="2571768" cy="3429025"/>
          </a:xfrm>
          <a:prstGeom prst="rect">
            <a:avLst/>
          </a:prstGeom>
          <a:noFill/>
        </p:spPr>
      </p:pic>
      <p:sp>
        <p:nvSpPr>
          <p:cNvPr id="6" name="Rectangle 3"/>
          <p:cNvSpPr txBox="1">
            <a:spLocks noChangeArrowheads="1"/>
          </p:cNvSpPr>
          <p:nvPr/>
        </p:nvSpPr>
        <p:spPr>
          <a:xfrm>
            <a:off x="428596" y="214290"/>
            <a:ext cx="8248680" cy="4114800"/>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ea typeface="+mn-ea"/>
                <a:cs typeface="+mn-cs"/>
              </a:rPr>
              <a:t>Pace of Movement</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ea typeface="+mn-ea"/>
                <a:cs typeface="+mn-cs"/>
              </a:rPr>
              <a:t>Externally Paced</a:t>
            </a:r>
            <a:r>
              <a:rPr kumimoji="0" lang="en-US" sz="2800" b="0" i="0" u="none" strike="noStrike" kern="1200" cap="none" spc="0" normalizeH="0" baseline="0" noProof="0" dirty="0" smtClean="0">
                <a:ln>
                  <a:noFill/>
                </a:ln>
                <a:solidFill>
                  <a:schemeClr val="tx1"/>
                </a:solidFill>
                <a:effectLst/>
                <a:uLnTx/>
                <a:uFillTx/>
                <a:ea typeface="+mn-ea"/>
                <a:cs typeface="+mn-cs"/>
              </a:rPr>
              <a:t>	                        </a:t>
            </a:r>
            <a:r>
              <a:rPr kumimoji="0" lang="en-US" sz="2800" b="1" i="0" u="none" strike="noStrike" kern="1200" cap="none" spc="0" normalizeH="0" baseline="0" noProof="0" dirty="0" smtClean="0">
                <a:ln>
                  <a:noFill/>
                </a:ln>
                <a:solidFill>
                  <a:schemeClr val="tx1"/>
                </a:solidFill>
                <a:effectLst/>
                <a:uLnTx/>
                <a:uFillTx/>
                <a:ea typeface="+mn-ea"/>
                <a:cs typeface="+mn-cs"/>
              </a:rPr>
              <a:t>Self Paced</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Comic Sans MS" pitchFamily="66" charset="0"/>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8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r>
              <a:rPr lang="en-US" dirty="0">
                <a:solidFill>
                  <a:schemeClr val="folHlink"/>
                </a:solidFill>
                <a:latin typeface="Calibri" pitchFamily="34" charset="0"/>
              </a:rPr>
              <a:t>One-Dimensional Classifications</a:t>
            </a:r>
            <a:endParaRPr lang="en-US" dirty="0">
              <a:latin typeface="Calibri" pitchFamily="34" charset="0"/>
            </a:endParaRPr>
          </a:p>
        </p:txBody>
      </p:sp>
      <p:sp>
        <p:nvSpPr>
          <p:cNvPr id="5123" name="Rectangle 3"/>
          <p:cNvSpPr>
            <a:spLocks noGrp="1" noChangeArrowheads="1"/>
          </p:cNvSpPr>
          <p:nvPr>
            <p:ph type="body" idx="1"/>
          </p:nvPr>
        </p:nvSpPr>
        <p:spPr>
          <a:xfrm>
            <a:off x="762000" y="2362200"/>
            <a:ext cx="7772400" cy="4114800"/>
          </a:xfrm>
        </p:spPr>
        <p:txBody>
          <a:bodyPr/>
          <a:lstStyle/>
          <a:p>
            <a:pPr>
              <a:lnSpc>
                <a:spcPct val="90000"/>
              </a:lnSpc>
              <a:buFontTx/>
              <a:buNone/>
            </a:pPr>
            <a:r>
              <a:rPr lang="en-US" sz="2800" dirty="0">
                <a:latin typeface="Comic Sans MS" pitchFamily="66" charset="0"/>
              </a:rPr>
              <a:t>	</a:t>
            </a:r>
            <a:r>
              <a:rPr lang="en-US" sz="2800" dirty="0" smtClean="0">
                <a:latin typeface="Comic Sans MS" pitchFamily="66" charset="0"/>
              </a:rPr>
              <a:t>	  </a:t>
            </a:r>
            <a:r>
              <a:rPr lang="en-US" sz="2800" b="1" dirty="0" smtClean="0">
                <a:latin typeface="Calibri" pitchFamily="34" charset="0"/>
              </a:rPr>
              <a:t>SIZE </a:t>
            </a:r>
            <a:r>
              <a:rPr lang="en-US" sz="2800" b="1" dirty="0">
                <a:latin typeface="Calibri" pitchFamily="34" charset="0"/>
              </a:rPr>
              <a:t>OF MUSCULATURE INVOLVED</a:t>
            </a:r>
          </a:p>
          <a:p>
            <a:pPr>
              <a:lnSpc>
                <a:spcPct val="90000"/>
              </a:lnSpc>
              <a:buFontTx/>
              <a:buNone/>
            </a:pPr>
            <a:endParaRPr lang="en-US" sz="2800" dirty="0">
              <a:latin typeface="Calibri" pitchFamily="34" charset="0"/>
            </a:endParaRPr>
          </a:p>
          <a:p>
            <a:pPr>
              <a:lnSpc>
                <a:spcPct val="90000"/>
              </a:lnSpc>
              <a:buFontTx/>
              <a:buNone/>
            </a:pPr>
            <a:endParaRPr lang="en-US" sz="2800" dirty="0">
              <a:latin typeface="Calibri" pitchFamily="34" charset="0"/>
            </a:endParaRPr>
          </a:p>
          <a:p>
            <a:pPr>
              <a:lnSpc>
                <a:spcPct val="90000"/>
              </a:lnSpc>
              <a:buFontTx/>
              <a:buNone/>
            </a:pPr>
            <a:r>
              <a:rPr lang="en-US" sz="2800" b="1" dirty="0">
                <a:latin typeface="Calibri" pitchFamily="34" charset="0"/>
              </a:rPr>
              <a:t>Gross </a:t>
            </a:r>
            <a:r>
              <a:rPr lang="en-US" sz="2800" b="1" dirty="0" smtClean="0">
                <a:latin typeface="Calibri" pitchFamily="34" charset="0"/>
              </a:rPr>
              <a:t>motor   		</a:t>
            </a:r>
            <a:r>
              <a:rPr lang="en-US" sz="2800" dirty="0">
                <a:latin typeface="Calibri" pitchFamily="34" charset="0"/>
              </a:rPr>
              <a:t>		</a:t>
            </a:r>
            <a:r>
              <a:rPr lang="en-US" sz="2800" b="1" dirty="0" smtClean="0">
                <a:latin typeface="Calibri" pitchFamily="34" charset="0"/>
              </a:rPr>
              <a:t>Fine </a:t>
            </a:r>
            <a:r>
              <a:rPr lang="en-US" sz="2800" b="1" dirty="0">
                <a:latin typeface="Calibri" pitchFamily="34" charset="0"/>
              </a:rPr>
              <a:t>motor</a:t>
            </a:r>
          </a:p>
          <a:p>
            <a:pPr>
              <a:lnSpc>
                <a:spcPct val="90000"/>
              </a:lnSpc>
              <a:buFontTx/>
              <a:buNone/>
            </a:pPr>
            <a:endParaRPr lang="en-US" sz="2800" b="1" dirty="0">
              <a:latin typeface="Comic Sans MS" pitchFamily="66" charset="0"/>
            </a:endParaRPr>
          </a:p>
          <a:p>
            <a:pPr>
              <a:lnSpc>
                <a:spcPct val="90000"/>
              </a:lnSpc>
              <a:buFontTx/>
              <a:buNone/>
            </a:pPr>
            <a:endParaRPr lang="en-US" sz="2800" dirty="0">
              <a:latin typeface="Comic Sans MS" pitchFamily="66" charset="0"/>
            </a:endParaRPr>
          </a:p>
          <a:p>
            <a:pPr>
              <a:lnSpc>
                <a:spcPct val="90000"/>
              </a:lnSpc>
              <a:buFontTx/>
              <a:buNone/>
            </a:pPr>
            <a:endParaRPr lang="en-US" sz="2800" dirty="0">
              <a:latin typeface="Comic Sans MS" pitchFamily="66" charset="0"/>
            </a:endParaRPr>
          </a:p>
        </p:txBody>
      </p:sp>
      <p:sp>
        <p:nvSpPr>
          <p:cNvPr id="5124" name="Line 4"/>
          <p:cNvSpPr>
            <a:spLocks noChangeShapeType="1"/>
          </p:cNvSpPr>
          <p:nvPr/>
        </p:nvSpPr>
        <p:spPr bwMode="auto">
          <a:xfrm>
            <a:off x="857224" y="3714752"/>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Gross and fine skills: </a:t>
            </a:r>
            <a:endParaRPr lang="en-GB" dirty="0"/>
          </a:p>
        </p:txBody>
      </p:sp>
      <p:sp>
        <p:nvSpPr>
          <p:cNvPr id="3" name="Content Placeholder 2"/>
          <p:cNvSpPr>
            <a:spLocks noGrp="1"/>
          </p:cNvSpPr>
          <p:nvPr>
            <p:ph idx="1"/>
          </p:nvPr>
        </p:nvSpPr>
        <p:spPr>
          <a:xfrm>
            <a:off x="0" y="1428736"/>
            <a:ext cx="9144000" cy="4697427"/>
          </a:xfrm>
        </p:spPr>
        <p:txBody>
          <a:bodyPr>
            <a:normAutofit fontScale="62500" lnSpcReduction="20000"/>
          </a:bodyPr>
          <a:lstStyle/>
          <a:p>
            <a:pPr>
              <a:buNone/>
            </a:pPr>
            <a:endParaRPr lang="en-GB" dirty="0" smtClean="0"/>
          </a:p>
          <a:p>
            <a:r>
              <a:rPr lang="en-GB" dirty="0" smtClean="0"/>
              <a:t>This continuum is based on how much movement or body involvement is involved.</a:t>
            </a:r>
          </a:p>
          <a:p>
            <a:endParaRPr lang="en-GB" dirty="0" smtClean="0"/>
          </a:p>
          <a:p>
            <a:pPr>
              <a:buNone/>
            </a:pPr>
            <a:r>
              <a:rPr lang="en-GB" dirty="0" smtClean="0"/>
              <a:t>Fine Skills</a:t>
            </a:r>
          </a:p>
          <a:p>
            <a:r>
              <a:rPr lang="en-GB" dirty="0" smtClean="0"/>
              <a:t>Involve small movement of specific body parts. </a:t>
            </a:r>
          </a:p>
          <a:p>
            <a:r>
              <a:rPr lang="en-GB" dirty="0" smtClean="0"/>
              <a:t>For example; rifle shooting. </a:t>
            </a:r>
          </a:p>
          <a:p>
            <a:endParaRPr lang="en-GB" dirty="0" smtClean="0"/>
          </a:p>
          <a:p>
            <a:pPr>
              <a:buNone/>
            </a:pPr>
            <a:r>
              <a:rPr lang="en-GB" dirty="0" smtClean="0"/>
              <a:t>Gross skill. </a:t>
            </a:r>
          </a:p>
          <a:p>
            <a:r>
              <a:rPr lang="en-GB" dirty="0" smtClean="0"/>
              <a:t>These skills involve large muscle groups and movements of the whole body. </a:t>
            </a:r>
          </a:p>
          <a:p>
            <a:r>
              <a:rPr lang="en-GB" dirty="0" smtClean="0"/>
              <a:t>An example of this would be; Long jump. Where you have to run up jump and land. </a:t>
            </a:r>
          </a:p>
          <a:p>
            <a:pPr>
              <a:buNone/>
            </a:pPr>
            <a:endParaRPr lang="en-GB" dirty="0" smtClean="0"/>
          </a:p>
          <a:p>
            <a:pPr>
              <a:buNone/>
            </a:pPr>
            <a:r>
              <a:rPr lang="en-GB" dirty="0" smtClean="0"/>
              <a:t>Mix</a:t>
            </a:r>
          </a:p>
          <a:p>
            <a:r>
              <a:rPr lang="en-GB" dirty="0" smtClean="0"/>
              <a:t>Require a bit of both fine and gross skills,</a:t>
            </a:r>
          </a:p>
          <a:p>
            <a:r>
              <a:rPr lang="en-GB" dirty="0" smtClean="0"/>
              <a:t>For example a basketball or netball free shot. </a:t>
            </a:r>
          </a:p>
          <a:p>
            <a:endParaRPr lang="en-GB"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media.monstersandcritics.com/galleries/1351945/0145643750085.jpg">
            <a:hlinkClick r:id="rId2"/>
          </p:cNvPr>
          <p:cNvPicPr>
            <a:picLocks noChangeAspect="1" noChangeArrowheads="1"/>
          </p:cNvPicPr>
          <p:nvPr/>
        </p:nvPicPr>
        <p:blipFill>
          <a:blip r:embed="rId3" cstate="print"/>
          <a:srcRect/>
          <a:stretch>
            <a:fillRect/>
          </a:stretch>
        </p:blipFill>
        <p:spPr bwMode="auto">
          <a:xfrm>
            <a:off x="857224" y="2571744"/>
            <a:ext cx="2643206" cy="3429024"/>
          </a:xfrm>
          <a:prstGeom prst="rect">
            <a:avLst/>
          </a:prstGeom>
          <a:noFill/>
        </p:spPr>
      </p:pic>
      <p:pic>
        <p:nvPicPr>
          <p:cNvPr id="81926" name="Picture 6" descr="http://www3.pictures.gi.zimbio.com/Lakeside+World+Darts+Championships+-dmazCM5lKFl.jpg">
            <a:hlinkClick r:id="rId4"/>
          </p:cNvPr>
          <p:cNvPicPr>
            <a:picLocks noChangeAspect="1" noChangeArrowheads="1"/>
          </p:cNvPicPr>
          <p:nvPr/>
        </p:nvPicPr>
        <p:blipFill>
          <a:blip r:embed="rId5" cstate="print"/>
          <a:srcRect/>
          <a:stretch>
            <a:fillRect/>
          </a:stretch>
        </p:blipFill>
        <p:spPr bwMode="auto">
          <a:xfrm>
            <a:off x="6000760" y="2571744"/>
            <a:ext cx="2643174" cy="3453176"/>
          </a:xfrm>
          <a:prstGeom prst="rect">
            <a:avLst/>
          </a:prstGeom>
          <a:noFill/>
        </p:spPr>
      </p:pic>
      <p:sp>
        <p:nvSpPr>
          <p:cNvPr id="7" name="Rectangle 3"/>
          <p:cNvSpPr txBox="1">
            <a:spLocks noChangeArrowheads="1"/>
          </p:cNvSpPr>
          <p:nvPr/>
        </p:nvSpPr>
        <p:spPr>
          <a:xfrm>
            <a:off x="857224" y="0"/>
            <a:ext cx="7929618" cy="4114800"/>
          </a:xfrm>
          <a:prstGeom prst="rect">
            <a:avLst/>
          </a:prstGeom>
        </p:spPr>
        <p:txBody>
          <a:bodyPr/>
          <a:lstStyle/>
          <a:p>
            <a:pPr marL="342900" marR="0" lvl="0" indent="-342900" algn="ctr" defTabSz="914400" rtl="0" eaLnBrk="1" fontAlgn="auto" latinLnBrk="0" hangingPunct="1">
              <a:lnSpc>
                <a:spcPct val="90000"/>
              </a:lnSpc>
              <a:spcBef>
                <a:spcPct val="20000"/>
              </a:spcBef>
              <a:spcAft>
                <a:spcPts val="0"/>
              </a:spcAft>
              <a:buClrTx/>
              <a:buSzTx/>
              <a:buFontTx/>
              <a:buNone/>
              <a:tabLst/>
              <a:defRPr/>
            </a:pPr>
            <a:r>
              <a:rPr kumimoji="0" lang="en-US" sz="2800" b="0" i="0" u="none" strike="noStrike" kern="1200" cap="none" spc="0" normalizeH="0" baseline="0" noProof="0" dirty="0" smtClean="0">
                <a:ln>
                  <a:noFill/>
                </a:ln>
                <a:solidFill>
                  <a:schemeClr val="tx1"/>
                </a:solidFill>
                <a:effectLst/>
                <a:uLnTx/>
                <a:uFillTx/>
                <a:latin typeface="Comic Sans MS" pitchFamily="66" charset="0"/>
                <a:ea typeface="+mn-ea"/>
                <a:cs typeface="+mn-cs"/>
              </a:rPr>
              <a:t>	</a:t>
            </a:r>
            <a:r>
              <a:rPr kumimoji="0" lang="en-US" sz="2800" b="1" i="0" u="none" strike="noStrike" kern="1200" cap="none" spc="0" normalizeH="0" baseline="0" noProof="0" dirty="0" smtClean="0">
                <a:ln>
                  <a:noFill/>
                </a:ln>
                <a:solidFill>
                  <a:schemeClr val="tx1"/>
                </a:solidFill>
                <a:effectLst/>
                <a:uLnTx/>
                <a:uFillTx/>
                <a:latin typeface="Calibri" pitchFamily="34" charset="0"/>
              </a:rPr>
              <a:t>SIZE OF MUSCULATURE INVOLVED</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Calibri" pitchFamily="34" charset="0"/>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Calibri" pitchFamily="34" charset="0"/>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latin typeface="Calibri" pitchFamily="34" charset="0"/>
              </a:rPr>
              <a:t>Gross motor   		</a:t>
            </a:r>
            <a:r>
              <a:rPr kumimoji="0" lang="en-US" sz="2800" b="0" i="0" u="none" strike="noStrike" kern="1200" cap="none" spc="0" normalizeH="0" baseline="0" noProof="0" dirty="0" smtClean="0">
                <a:ln>
                  <a:noFill/>
                </a:ln>
                <a:solidFill>
                  <a:schemeClr val="tx1"/>
                </a:solidFill>
                <a:effectLst/>
                <a:uLnTx/>
                <a:uFillTx/>
                <a:latin typeface="Calibri" pitchFamily="34" charset="0"/>
              </a:rPr>
              <a:t>		</a:t>
            </a:r>
            <a:r>
              <a:rPr kumimoji="0" lang="en-US" sz="2800" b="1" i="0" u="none" strike="noStrike" kern="1200" cap="none" spc="0" normalizeH="0" baseline="0" noProof="0" dirty="0" smtClean="0">
                <a:ln>
                  <a:noFill/>
                </a:ln>
                <a:solidFill>
                  <a:schemeClr val="tx1"/>
                </a:solidFill>
                <a:effectLst/>
                <a:uLnTx/>
                <a:uFillTx/>
                <a:latin typeface="Calibri" pitchFamily="34" charset="0"/>
              </a:rPr>
              <a:t>Fine motor</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2800" b="1" i="0" u="none" strike="noStrike" kern="1200" cap="none" spc="0" normalizeH="0" baseline="0" noProof="0" dirty="0" smtClean="0">
              <a:ln>
                <a:noFill/>
              </a:ln>
              <a:solidFill>
                <a:schemeClr val="tx1"/>
              </a:solidFill>
              <a:effectLst/>
              <a:uLnTx/>
              <a:uFillTx/>
              <a:latin typeface="Comic Sans MS" pitchFamily="66" charset="0"/>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2800" b="0" i="0" u="none" strike="noStrike" kern="1200" cap="none" spc="0" normalizeH="0" baseline="0" noProof="0" dirty="0" smtClean="0">
              <a:ln>
                <a:noFill/>
              </a:ln>
              <a:solidFill>
                <a:schemeClr val="tx1"/>
              </a:solidFill>
              <a:effectLst/>
              <a:uLnTx/>
              <a:uFillTx/>
              <a:latin typeface="Comic Sans MS" pitchFamily="66" charset="0"/>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a:bodyPr>
          <a:lstStyle/>
          <a:p>
            <a:r>
              <a:rPr lang="en-US" dirty="0">
                <a:solidFill>
                  <a:schemeClr val="folHlink"/>
                </a:solidFill>
                <a:latin typeface="Calibri" pitchFamily="34" charset="0"/>
              </a:rPr>
              <a:t>One-Dimensional Classifications</a:t>
            </a:r>
            <a:endParaRPr lang="en-US" dirty="0">
              <a:latin typeface="Calibri" pitchFamily="34" charset="0"/>
            </a:endParaRPr>
          </a:p>
        </p:txBody>
      </p:sp>
      <p:sp>
        <p:nvSpPr>
          <p:cNvPr id="12291" name="Rectangle 3"/>
          <p:cNvSpPr>
            <a:spLocks noGrp="1" noChangeArrowheads="1"/>
          </p:cNvSpPr>
          <p:nvPr>
            <p:ph type="body" idx="1"/>
          </p:nvPr>
        </p:nvSpPr>
        <p:spPr>
          <a:xfrm>
            <a:off x="642910" y="2786058"/>
            <a:ext cx="7772400" cy="3581400"/>
          </a:xfrm>
        </p:spPr>
        <p:txBody>
          <a:bodyPr/>
          <a:lstStyle/>
          <a:p>
            <a:pPr>
              <a:buFontTx/>
              <a:buNone/>
            </a:pPr>
            <a:r>
              <a:rPr lang="en-US" dirty="0">
                <a:latin typeface="Comic Sans MS" pitchFamily="66" charset="0"/>
              </a:rPr>
              <a:t>	</a:t>
            </a:r>
            <a:r>
              <a:rPr lang="en-US" dirty="0"/>
              <a:t>  </a:t>
            </a:r>
            <a:r>
              <a:rPr lang="en-US" dirty="0" smtClean="0"/>
              <a:t>         </a:t>
            </a:r>
            <a:r>
              <a:rPr lang="en-US" b="1" dirty="0" smtClean="0"/>
              <a:t>STABILITY </a:t>
            </a:r>
            <a:r>
              <a:rPr lang="en-US" b="1" dirty="0"/>
              <a:t>OF ENVIRONMENT</a:t>
            </a:r>
          </a:p>
          <a:p>
            <a:pPr>
              <a:buFontTx/>
              <a:buNone/>
            </a:pPr>
            <a:endParaRPr lang="en-US" dirty="0"/>
          </a:p>
          <a:p>
            <a:pPr>
              <a:buFontTx/>
              <a:buNone/>
            </a:pPr>
            <a:endParaRPr lang="en-US" dirty="0"/>
          </a:p>
          <a:p>
            <a:pPr>
              <a:buFontTx/>
              <a:buNone/>
            </a:pPr>
            <a:r>
              <a:rPr lang="en-US" b="1" dirty="0"/>
              <a:t>Closed</a:t>
            </a:r>
            <a:r>
              <a:rPr lang="en-US" dirty="0"/>
              <a:t>	</a:t>
            </a:r>
            <a:r>
              <a:rPr lang="en-US" dirty="0" smtClean="0"/>
              <a:t>                        </a:t>
            </a:r>
            <a:r>
              <a:rPr lang="en-US" dirty="0"/>
              <a:t>		</a:t>
            </a:r>
            <a:r>
              <a:rPr lang="en-US" dirty="0" smtClean="0"/>
              <a:t>            </a:t>
            </a:r>
            <a:r>
              <a:rPr lang="en-US" b="1" dirty="0" smtClean="0"/>
              <a:t>Open</a:t>
            </a:r>
            <a:endParaRPr lang="en-US" b="1" dirty="0"/>
          </a:p>
          <a:p>
            <a:endParaRPr lang="en-US" dirty="0">
              <a:latin typeface="Comic Sans MS" pitchFamily="66" charset="0"/>
            </a:endParaRPr>
          </a:p>
        </p:txBody>
      </p:sp>
      <p:sp>
        <p:nvSpPr>
          <p:cNvPr id="12292" name="Line 4"/>
          <p:cNvSpPr>
            <a:spLocks noChangeShapeType="1"/>
          </p:cNvSpPr>
          <p:nvPr/>
        </p:nvSpPr>
        <p:spPr bwMode="auto">
          <a:xfrm>
            <a:off x="642910" y="4429132"/>
            <a:ext cx="73914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Open and Closed skill</a:t>
            </a:r>
            <a:endParaRPr lang="en-GB" dirty="0"/>
          </a:p>
        </p:txBody>
      </p:sp>
      <p:sp>
        <p:nvSpPr>
          <p:cNvPr id="3" name="Content Placeholder 2"/>
          <p:cNvSpPr>
            <a:spLocks noGrp="1"/>
          </p:cNvSpPr>
          <p:nvPr>
            <p:ph idx="1"/>
          </p:nvPr>
        </p:nvSpPr>
        <p:spPr>
          <a:xfrm>
            <a:off x="214282" y="1600200"/>
            <a:ext cx="8786874" cy="4525963"/>
          </a:xfrm>
        </p:spPr>
        <p:txBody>
          <a:bodyPr>
            <a:normAutofit fontScale="62500" lnSpcReduction="20000"/>
          </a:bodyPr>
          <a:lstStyle/>
          <a:p>
            <a:pPr>
              <a:buNone/>
            </a:pPr>
            <a:endParaRPr lang="en-GB" dirty="0" smtClean="0"/>
          </a:p>
          <a:p>
            <a:r>
              <a:rPr lang="en-GB" dirty="0" smtClean="0"/>
              <a:t>An open and closed continuum is based on the predictability of a skill action and can be affected by things such as the weather, surface type and playing against opposition teams where it is difficult to predict the move of that team. </a:t>
            </a:r>
          </a:p>
          <a:p>
            <a:endParaRPr lang="en-GB" dirty="0" smtClean="0"/>
          </a:p>
          <a:p>
            <a:r>
              <a:rPr lang="en-GB" dirty="0" smtClean="0"/>
              <a:t>A closed skill is one where the environment is stable, and an open skill is one where the environment is unpredictable.</a:t>
            </a:r>
          </a:p>
          <a:p>
            <a:pPr>
              <a:buNone/>
            </a:pPr>
            <a:endParaRPr lang="en-GB" dirty="0" smtClean="0"/>
          </a:p>
          <a:p>
            <a:r>
              <a:rPr lang="en-GB" dirty="0" smtClean="0"/>
              <a:t>This classification outlines a specifically important feature for skills, it defines the performers need to respond to moment to moment variations in the environment. </a:t>
            </a:r>
          </a:p>
          <a:p>
            <a:pPr>
              <a:buNone/>
            </a:pPr>
            <a:endParaRPr lang="en-GB" dirty="0" smtClean="0"/>
          </a:p>
          <a:p>
            <a:r>
              <a:rPr lang="en-GB" dirty="0" smtClean="0"/>
              <a:t>This introduces the process associated with perception, pattern, recognition and decision-making, these processes need to be performed quickly so that the skill action can be adapted for the environment. </a:t>
            </a:r>
          </a:p>
          <a:p>
            <a:endParaRPr lang="en-GB" dirty="0"/>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strangesports.com/images/content/149456.jpg">
            <a:hlinkClick r:id="rId2"/>
          </p:cNvPr>
          <p:cNvPicPr>
            <a:picLocks noChangeAspect="1" noChangeArrowheads="1"/>
          </p:cNvPicPr>
          <p:nvPr/>
        </p:nvPicPr>
        <p:blipFill>
          <a:blip r:embed="rId3" cstate="print"/>
          <a:srcRect/>
          <a:stretch>
            <a:fillRect/>
          </a:stretch>
        </p:blipFill>
        <p:spPr bwMode="auto">
          <a:xfrm>
            <a:off x="285720" y="2428868"/>
            <a:ext cx="2632189" cy="2643206"/>
          </a:xfrm>
          <a:prstGeom prst="rect">
            <a:avLst/>
          </a:prstGeom>
          <a:noFill/>
        </p:spPr>
      </p:pic>
      <p:pic>
        <p:nvPicPr>
          <p:cNvPr id="60424" name="Picture 8" descr="Swansea player Mark Gower makes a run during the Coca Cola Championship match between Swansea City and Preston North End at The Liberty Stadium on January 27, 2009 in Swansea,Wales.">
            <a:hlinkClick r:id="rId4"/>
          </p:cNvPr>
          <p:cNvPicPr>
            <a:picLocks noChangeAspect="1" noChangeArrowheads="1"/>
          </p:cNvPicPr>
          <p:nvPr/>
        </p:nvPicPr>
        <p:blipFill>
          <a:blip r:embed="rId5" cstate="print"/>
          <a:srcRect/>
          <a:stretch>
            <a:fillRect/>
          </a:stretch>
        </p:blipFill>
        <p:spPr bwMode="auto">
          <a:xfrm>
            <a:off x="6357950" y="2428868"/>
            <a:ext cx="2428892" cy="2627685"/>
          </a:xfrm>
          <a:prstGeom prst="rect">
            <a:avLst/>
          </a:prstGeom>
          <a:noFill/>
        </p:spPr>
      </p:pic>
      <p:sp>
        <p:nvSpPr>
          <p:cNvPr id="6" name="Rectangle 3"/>
          <p:cNvSpPr txBox="1">
            <a:spLocks noChangeArrowheads="1"/>
          </p:cNvSpPr>
          <p:nvPr/>
        </p:nvSpPr>
        <p:spPr>
          <a:xfrm>
            <a:off x="714348" y="0"/>
            <a:ext cx="7772400" cy="35814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en-US" sz="3200" b="0" i="0" u="none" strike="noStrike" kern="1200" cap="none" spc="0" normalizeH="0" baseline="0" noProof="0" smtClean="0">
                <a:ln>
                  <a:noFill/>
                </a:ln>
                <a:solidFill>
                  <a:schemeClr val="tx1"/>
                </a:solidFill>
                <a:effectLst/>
                <a:uLnTx/>
                <a:uFillTx/>
                <a:latin typeface="Comic Sans MS" pitchFamily="66" charset="0"/>
                <a:ea typeface="+mn-ea"/>
                <a:cs typeface="+mn-cs"/>
              </a:rPr>
              <a:t>	</a:t>
            </a:r>
            <a:r>
              <a:rPr kumimoji="0" lang="en-US" sz="3200" b="0" i="0" u="none" strike="noStrike" kern="1200" cap="none" spc="0" normalizeH="0" baseline="0" noProof="0" smtClean="0">
                <a:ln>
                  <a:noFill/>
                </a:ln>
                <a:solidFill>
                  <a:schemeClr val="tx1"/>
                </a:solidFill>
                <a:effectLst/>
                <a:uLnTx/>
                <a:uFillTx/>
                <a:latin typeface="+mn-lt"/>
                <a:ea typeface="+mn-ea"/>
                <a:cs typeface="+mn-cs"/>
              </a:rPr>
              <a:t>           </a:t>
            </a:r>
            <a:r>
              <a:rPr kumimoji="0" lang="en-US" sz="3200" b="1" i="0" u="none" strike="noStrike" kern="1200" cap="none" spc="0" normalizeH="0" baseline="0" noProof="0" smtClean="0">
                <a:ln>
                  <a:noFill/>
                </a:ln>
                <a:solidFill>
                  <a:schemeClr val="tx1"/>
                </a:solidFill>
                <a:effectLst/>
                <a:uLnTx/>
                <a:uFillTx/>
                <a:latin typeface="+mn-lt"/>
                <a:ea typeface="+mn-ea"/>
                <a:cs typeface="+mn-cs"/>
              </a:rPr>
              <a:t>STABILITY OF ENVIRONMENT</a:t>
            </a: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en-US" sz="3200" b="1" i="0" u="none" strike="noStrike" kern="1200" cap="none" spc="0" normalizeH="0" baseline="0" noProof="0" smtClean="0">
                <a:ln>
                  <a:noFill/>
                </a:ln>
                <a:solidFill>
                  <a:schemeClr val="tx1"/>
                </a:solidFill>
                <a:effectLst/>
                <a:uLnTx/>
                <a:uFillTx/>
                <a:latin typeface="+mn-lt"/>
                <a:ea typeface="+mn-ea"/>
                <a:cs typeface="+mn-cs"/>
              </a:rPr>
              <a:t>Closed</a:t>
            </a:r>
            <a:r>
              <a:rPr kumimoji="0" lang="en-US" sz="3200" b="0" i="0" u="none" strike="noStrike" kern="1200" cap="none" spc="0" normalizeH="0" baseline="0" noProof="0" smtClean="0">
                <a:ln>
                  <a:noFill/>
                </a:ln>
                <a:solidFill>
                  <a:schemeClr val="tx1"/>
                </a:solidFill>
                <a:effectLst/>
                <a:uLnTx/>
                <a:uFillTx/>
                <a:latin typeface="+mn-lt"/>
                <a:ea typeface="+mn-ea"/>
                <a:cs typeface="+mn-cs"/>
              </a:rPr>
              <a:t>	                        		            </a:t>
            </a:r>
            <a:r>
              <a:rPr kumimoji="0" lang="en-US" sz="3200" b="1" i="0" u="none" strike="noStrike" kern="1200" cap="none" spc="0" normalizeH="0" baseline="0" noProof="0" smtClean="0">
                <a:ln>
                  <a:noFill/>
                </a:ln>
                <a:solidFill>
                  <a:schemeClr val="tx1"/>
                </a:solidFill>
                <a:effectLst/>
                <a:uLnTx/>
                <a:uFillTx/>
                <a:latin typeface="+mn-lt"/>
                <a:ea typeface="+mn-ea"/>
                <a:cs typeface="+mn-cs"/>
              </a:rPr>
              <a:t>Open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3200" b="0" i="0" u="none" strike="noStrike" kern="1200" cap="none" spc="0" normalizeH="0" baseline="0" noProof="0" dirty="0">
              <a:ln>
                <a:noFill/>
              </a:ln>
              <a:solidFill>
                <a:schemeClr val="tx1"/>
              </a:solidFill>
              <a:effectLst/>
              <a:uLnTx/>
              <a:uFillTx/>
              <a:latin typeface="Comic Sans MS" pitchFamily="66" charset="0"/>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457200" y="928670"/>
            <a:ext cx="4038600" cy="5197493"/>
          </a:xfrm>
        </p:spPr>
        <p:txBody>
          <a:bodyPr>
            <a:normAutofit fontScale="92500" lnSpcReduction="20000"/>
          </a:bodyPr>
          <a:lstStyle/>
          <a:p>
            <a:pPr>
              <a:buNone/>
            </a:pPr>
            <a:r>
              <a:rPr lang="en-GB" dirty="0" smtClean="0"/>
              <a:t>Open skills: </a:t>
            </a:r>
          </a:p>
          <a:p>
            <a:pPr>
              <a:buNone/>
            </a:pPr>
            <a:r>
              <a:rPr lang="en-GB" dirty="0" smtClean="0"/>
              <a:t> </a:t>
            </a:r>
          </a:p>
          <a:p>
            <a:r>
              <a:rPr lang="en-GB" dirty="0" smtClean="0"/>
              <a:t>Environment is constantly changing </a:t>
            </a:r>
          </a:p>
          <a:p>
            <a:pPr>
              <a:buNone/>
            </a:pPr>
            <a:r>
              <a:rPr lang="en-GB" dirty="0" smtClean="0"/>
              <a:t> </a:t>
            </a:r>
          </a:p>
          <a:p>
            <a:r>
              <a:rPr lang="en-GB" dirty="0" smtClean="0"/>
              <a:t>Skill needs constant modification </a:t>
            </a:r>
          </a:p>
          <a:p>
            <a:pPr>
              <a:buNone/>
            </a:pPr>
            <a:endParaRPr lang="en-GB" dirty="0" smtClean="0"/>
          </a:p>
          <a:p>
            <a:r>
              <a:rPr lang="en-GB" dirty="0" smtClean="0"/>
              <a:t>Needs practice in a range </a:t>
            </a:r>
            <a:r>
              <a:rPr lang="en-GB" dirty="0" smtClean="0"/>
              <a:t>of conditions </a:t>
            </a:r>
            <a:endParaRPr lang="en-GB" dirty="0" smtClean="0"/>
          </a:p>
          <a:p>
            <a:pPr>
              <a:buNone/>
            </a:pPr>
            <a:endParaRPr lang="en-GB" dirty="0" smtClean="0"/>
          </a:p>
          <a:p>
            <a:r>
              <a:rPr lang="en-GB" dirty="0" err="1" smtClean="0"/>
              <a:t>E.g</a:t>
            </a:r>
            <a:r>
              <a:rPr lang="en-GB" dirty="0" smtClean="0"/>
              <a:t> dribbling in basketball, tackling in football, passing in netball. </a:t>
            </a:r>
          </a:p>
          <a:p>
            <a:endParaRPr lang="en-GB" dirty="0" smtClean="0"/>
          </a:p>
          <a:p>
            <a:endParaRPr lang="en-GB" dirty="0"/>
          </a:p>
        </p:txBody>
      </p:sp>
      <p:sp>
        <p:nvSpPr>
          <p:cNvPr id="6" name="Content Placeholder 5"/>
          <p:cNvSpPr>
            <a:spLocks noGrp="1"/>
          </p:cNvSpPr>
          <p:nvPr>
            <p:ph sz="half" idx="2"/>
          </p:nvPr>
        </p:nvSpPr>
        <p:spPr>
          <a:xfrm>
            <a:off x="4648200" y="857232"/>
            <a:ext cx="4038600" cy="5268931"/>
          </a:xfrm>
        </p:spPr>
        <p:txBody>
          <a:bodyPr>
            <a:normAutofit fontScale="92500" lnSpcReduction="20000"/>
          </a:bodyPr>
          <a:lstStyle/>
          <a:p>
            <a:pPr>
              <a:buNone/>
            </a:pPr>
            <a:r>
              <a:rPr lang="en-GB" dirty="0" smtClean="0"/>
              <a:t>Closed skills: </a:t>
            </a:r>
          </a:p>
          <a:p>
            <a:pPr>
              <a:buNone/>
            </a:pPr>
            <a:endParaRPr lang="en-GB" dirty="0" smtClean="0"/>
          </a:p>
          <a:p>
            <a:r>
              <a:rPr lang="en-GB" dirty="0" smtClean="0"/>
              <a:t>Environment is stable</a:t>
            </a:r>
          </a:p>
          <a:p>
            <a:pPr>
              <a:buNone/>
            </a:pPr>
            <a:endParaRPr lang="en-GB" dirty="0" smtClean="0"/>
          </a:p>
          <a:p>
            <a:r>
              <a:rPr lang="en-GB" dirty="0" smtClean="0"/>
              <a:t>Skill is predictable </a:t>
            </a:r>
          </a:p>
          <a:p>
            <a:pPr>
              <a:buNone/>
            </a:pPr>
            <a:endParaRPr lang="en-GB" dirty="0" smtClean="0"/>
          </a:p>
          <a:p>
            <a:r>
              <a:rPr lang="en-GB" dirty="0" smtClean="0"/>
              <a:t>A movement pattern can be established </a:t>
            </a:r>
          </a:p>
          <a:p>
            <a:pPr>
              <a:buNone/>
            </a:pPr>
            <a:endParaRPr lang="en-GB" dirty="0" smtClean="0"/>
          </a:p>
          <a:p>
            <a:r>
              <a:rPr lang="en-GB" dirty="0" err="1" smtClean="0"/>
              <a:t>E.g</a:t>
            </a:r>
            <a:r>
              <a:rPr lang="en-GB" dirty="0" smtClean="0"/>
              <a:t> </a:t>
            </a:r>
            <a:r>
              <a:rPr lang="en-GB" dirty="0" err="1" smtClean="0"/>
              <a:t>qymnastics</a:t>
            </a:r>
            <a:r>
              <a:rPr lang="en-GB" dirty="0" smtClean="0"/>
              <a:t>, routine throwing darts, weightlifting.  </a:t>
            </a:r>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Assess a skill</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
        <p:nvSpPr>
          <p:cNvPr id="5" name="Multiply 4"/>
          <p:cNvSpPr/>
          <p:nvPr/>
        </p:nvSpPr>
        <p:spPr>
          <a:xfrm>
            <a:off x="2643174" y="2714620"/>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p:cNvSpPr/>
          <p:nvPr/>
        </p:nvSpPr>
        <p:spPr>
          <a:xfrm>
            <a:off x="2428860" y="3357562"/>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y 6"/>
          <p:cNvSpPr/>
          <p:nvPr/>
        </p:nvSpPr>
        <p:spPr>
          <a:xfrm>
            <a:off x="3357554" y="4000504"/>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y 7"/>
          <p:cNvSpPr/>
          <p:nvPr/>
        </p:nvSpPr>
        <p:spPr>
          <a:xfrm>
            <a:off x="5643570" y="4714884"/>
            <a:ext cx="500066" cy="642942"/>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57158" y="274638"/>
            <a:ext cx="8329642" cy="368280"/>
          </a:xfrm>
        </p:spPr>
        <p:txBody>
          <a:bodyPr>
            <a:noAutofit/>
          </a:bodyPr>
          <a:lstStyle/>
          <a:p>
            <a:pPr algn="l"/>
            <a:r>
              <a:rPr lang="en-US" sz="2400" b="1" dirty="0"/>
              <a:t>Perceptual Motor Abilities</a:t>
            </a:r>
          </a:p>
        </p:txBody>
      </p:sp>
      <p:sp>
        <p:nvSpPr>
          <p:cNvPr id="23555" name="Rectangle 3"/>
          <p:cNvSpPr>
            <a:spLocks noGrp="1" noChangeArrowheads="1"/>
          </p:cNvSpPr>
          <p:nvPr>
            <p:ph type="body" idx="1"/>
          </p:nvPr>
        </p:nvSpPr>
        <p:spPr>
          <a:xfrm>
            <a:off x="457200" y="714356"/>
            <a:ext cx="8686800" cy="2928958"/>
          </a:xfrm>
        </p:spPr>
        <p:txBody>
          <a:bodyPr>
            <a:normAutofit/>
          </a:bodyPr>
          <a:lstStyle/>
          <a:p>
            <a:pPr>
              <a:lnSpc>
                <a:spcPct val="90000"/>
              </a:lnSpc>
            </a:pPr>
            <a:r>
              <a:rPr lang="en-US" sz="1800" dirty="0" err="1"/>
              <a:t>Multilimb</a:t>
            </a:r>
            <a:r>
              <a:rPr lang="en-US" sz="1800" dirty="0"/>
              <a:t> coordination </a:t>
            </a:r>
          </a:p>
          <a:p>
            <a:pPr>
              <a:lnSpc>
                <a:spcPct val="90000"/>
              </a:lnSpc>
            </a:pPr>
            <a:r>
              <a:rPr lang="en-US" sz="1800" dirty="0"/>
              <a:t>Control precision – ability to make </a:t>
            </a:r>
            <a:r>
              <a:rPr lang="en-US" sz="1800" dirty="0" smtClean="0"/>
              <a:t>movement adjustments</a:t>
            </a:r>
            <a:endParaRPr lang="en-US" sz="1800" dirty="0"/>
          </a:p>
          <a:p>
            <a:pPr>
              <a:lnSpc>
                <a:spcPct val="90000"/>
              </a:lnSpc>
            </a:pPr>
            <a:r>
              <a:rPr lang="en-US" sz="1800" dirty="0"/>
              <a:t>Response orientation </a:t>
            </a:r>
          </a:p>
          <a:p>
            <a:pPr>
              <a:lnSpc>
                <a:spcPct val="90000"/>
              </a:lnSpc>
            </a:pPr>
            <a:r>
              <a:rPr lang="en-US" sz="1800" dirty="0"/>
              <a:t>Reaction </a:t>
            </a:r>
            <a:r>
              <a:rPr lang="en-US" sz="1800" dirty="0" smtClean="0"/>
              <a:t>time</a:t>
            </a:r>
            <a:endParaRPr lang="en-US" sz="1800" dirty="0"/>
          </a:p>
          <a:p>
            <a:pPr>
              <a:lnSpc>
                <a:spcPct val="90000"/>
              </a:lnSpc>
            </a:pPr>
            <a:r>
              <a:rPr lang="en-US" sz="1800" dirty="0"/>
              <a:t>Speed of arm </a:t>
            </a:r>
            <a:r>
              <a:rPr lang="en-US" sz="1800" dirty="0" smtClean="0"/>
              <a:t>movement</a:t>
            </a:r>
          </a:p>
          <a:p>
            <a:pPr>
              <a:lnSpc>
                <a:spcPct val="80000"/>
              </a:lnSpc>
            </a:pPr>
            <a:r>
              <a:rPr lang="en-US" sz="1800" dirty="0" smtClean="0"/>
              <a:t>Rate control – ability to time continuous anticipatory movement</a:t>
            </a:r>
          </a:p>
          <a:p>
            <a:pPr>
              <a:lnSpc>
                <a:spcPct val="80000"/>
              </a:lnSpc>
            </a:pPr>
            <a:r>
              <a:rPr lang="en-US" sz="1800" dirty="0" smtClean="0"/>
              <a:t>Manual dexterity – ability to make skillful arm-hand movements</a:t>
            </a:r>
          </a:p>
          <a:p>
            <a:pPr>
              <a:lnSpc>
                <a:spcPct val="80000"/>
              </a:lnSpc>
            </a:pPr>
            <a:r>
              <a:rPr lang="en-US" sz="1800" dirty="0" smtClean="0"/>
              <a:t>Finger dexterity </a:t>
            </a:r>
          </a:p>
          <a:p>
            <a:pPr>
              <a:lnSpc>
                <a:spcPct val="80000"/>
              </a:lnSpc>
            </a:pPr>
            <a:r>
              <a:rPr lang="en-US" sz="1800" dirty="0" smtClean="0"/>
              <a:t>Arm-hand steadiness </a:t>
            </a:r>
          </a:p>
          <a:p>
            <a:pPr>
              <a:lnSpc>
                <a:spcPct val="80000"/>
              </a:lnSpc>
            </a:pPr>
            <a:r>
              <a:rPr lang="en-US" sz="1800" dirty="0" smtClean="0"/>
              <a:t>Aiming </a:t>
            </a:r>
            <a:endParaRPr lang="en-US" sz="2400" dirty="0" smtClean="0"/>
          </a:p>
          <a:p>
            <a:pPr>
              <a:lnSpc>
                <a:spcPct val="90000"/>
              </a:lnSpc>
            </a:pPr>
            <a:endParaRPr lang="en-US" sz="2400" dirty="0"/>
          </a:p>
        </p:txBody>
      </p:sp>
      <p:sp>
        <p:nvSpPr>
          <p:cNvPr id="4" name="Rectangle 3"/>
          <p:cNvSpPr txBox="1">
            <a:spLocks noChangeArrowheads="1"/>
          </p:cNvSpPr>
          <p:nvPr/>
        </p:nvSpPr>
        <p:spPr>
          <a:xfrm>
            <a:off x="428596" y="4143380"/>
            <a:ext cx="8229600" cy="2554287"/>
          </a:xfrm>
          <a:prstGeom prst="rect">
            <a:avLst/>
          </a:prstGeom>
        </p:spPr>
        <p:txBody>
          <a:bodyPr vert="horz" lIns="91440" tIns="45720" rIns="91440" bIns="45720" rtlCol="0">
            <a:normAutofit fontScale="6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Static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Explosive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Trunk strength</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flexibility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coordination</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equilibrium</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Stamina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Rectangle 2"/>
          <p:cNvSpPr txBox="1">
            <a:spLocks noChangeArrowheads="1"/>
          </p:cNvSpPr>
          <p:nvPr/>
        </p:nvSpPr>
        <p:spPr>
          <a:xfrm>
            <a:off x="357158" y="3286124"/>
            <a:ext cx="8229600" cy="1143000"/>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tx1"/>
                </a:solidFill>
                <a:effectLst/>
                <a:uLnTx/>
                <a:uFillTx/>
                <a:latin typeface="+mj-lt"/>
                <a:ea typeface="+mj-ea"/>
                <a:cs typeface="+mj-cs"/>
              </a:rPr>
              <a:t>Physical Proficiency Abilities</a:t>
            </a:r>
            <a:endParaRPr kumimoji="0" lang="en-US" sz="2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r>
              <a:rPr lang="en-GB">
                <a:solidFill>
                  <a:srgbClr val="FF0000"/>
                </a:solidFill>
              </a:rPr>
              <a:t>MOTOR SKILL CONTINUUM</a:t>
            </a:r>
          </a:p>
        </p:txBody>
      </p:sp>
      <p:sp>
        <p:nvSpPr>
          <p:cNvPr id="18435" name="Rectangle 3"/>
          <p:cNvSpPr>
            <a:spLocks noGrp="1" noRot="1" noChangeArrowheads="1"/>
          </p:cNvSpPr>
          <p:nvPr>
            <p:ph type="body" idx="1"/>
          </p:nvPr>
        </p:nvSpPr>
        <p:spPr>
          <a:xfrm>
            <a:off x="928662" y="2786058"/>
            <a:ext cx="8215338" cy="3340105"/>
          </a:xfrm>
        </p:spPr>
        <p:txBody>
          <a:bodyPr>
            <a:normAutofit/>
          </a:bodyPr>
          <a:lstStyle/>
          <a:p>
            <a:pPr>
              <a:lnSpc>
                <a:spcPct val="90000"/>
              </a:lnSpc>
              <a:buFont typeface="Arial" charset="0"/>
              <a:buNone/>
            </a:pPr>
            <a:r>
              <a:rPr lang="en-GB" sz="2400" dirty="0"/>
              <a:t>   </a:t>
            </a:r>
            <a:r>
              <a:rPr lang="en-GB" sz="2000" b="1" dirty="0" smtClean="0"/>
              <a:t>GROSS---------------------------------------------------------</a:t>
            </a:r>
            <a:r>
              <a:rPr lang="en-GB" sz="2000" b="1" dirty="0"/>
              <a:t>FINE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OPEN----------------------------------------------------------</a:t>
            </a:r>
            <a:r>
              <a:rPr lang="en-GB" sz="2000" b="1" dirty="0"/>
              <a:t>CLOSE</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DISCRETE--------------------SERIAL-----------------------</a:t>
            </a:r>
            <a:r>
              <a:rPr lang="en-GB" sz="2000" b="1" dirty="0"/>
              <a:t>CONTINUOUS</a:t>
            </a:r>
          </a:p>
          <a:p>
            <a:pPr>
              <a:lnSpc>
                <a:spcPct val="90000"/>
              </a:lnSpc>
              <a:buFont typeface="Arial" charset="0"/>
              <a:buNone/>
            </a:pPr>
            <a:endParaRPr lang="en-GB" sz="2000" b="1" dirty="0"/>
          </a:p>
          <a:p>
            <a:pPr>
              <a:lnSpc>
                <a:spcPct val="90000"/>
              </a:lnSpc>
              <a:buFont typeface="Arial" charset="0"/>
              <a:buNone/>
            </a:pPr>
            <a:r>
              <a:rPr lang="en-GB" sz="2000" b="1" dirty="0"/>
              <a:t>   </a:t>
            </a:r>
            <a:r>
              <a:rPr lang="en-GB" sz="2000" b="1" dirty="0" smtClean="0"/>
              <a:t>SELF-PACED--------------------------------------------------</a:t>
            </a:r>
            <a:r>
              <a:rPr lang="en-GB" sz="2000" b="1" dirty="0"/>
              <a:t>EXTERNALLY PACED</a:t>
            </a:r>
          </a:p>
          <a:p>
            <a:pPr>
              <a:lnSpc>
                <a:spcPct val="90000"/>
              </a:lnSpc>
              <a:buFont typeface="Arial" charset="0"/>
              <a:buNone/>
            </a:pPr>
            <a:endParaRPr lang="en-GB" sz="2400" dirty="0">
              <a:solidFill>
                <a:srgbClr val="FF0000"/>
              </a:solidFill>
              <a:effectLst>
                <a:outerShdw blurRad="38100" dist="38100" dir="2700000" algn="tl">
                  <a:srgbClr val="000000"/>
                </a:outerShdw>
              </a:effectLst>
            </a:endParaRPr>
          </a:p>
          <a:p>
            <a:pPr>
              <a:lnSpc>
                <a:spcPct val="90000"/>
              </a:lnSpc>
              <a:buFont typeface="Arial" charset="0"/>
              <a:buNone/>
            </a:pPr>
            <a:r>
              <a:rPr lang="en-GB" sz="2400" dirty="0"/>
              <a:t>           </a:t>
            </a:r>
          </a:p>
        </p:txBody>
      </p:sp>
      <p:sp>
        <p:nvSpPr>
          <p:cNvPr id="4" name="TextBox 3"/>
          <p:cNvSpPr txBox="1"/>
          <p:nvPr/>
        </p:nvSpPr>
        <p:spPr>
          <a:xfrm>
            <a:off x="1142976" y="1357298"/>
            <a:ext cx="6072230" cy="1200329"/>
          </a:xfrm>
          <a:prstGeom prst="rect">
            <a:avLst/>
          </a:prstGeom>
          <a:noFill/>
        </p:spPr>
        <p:txBody>
          <a:bodyPr wrap="square" rtlCol="0">
            <a:spAutoFit/>
          </a:bodyPr>
          <a:lstStyle/>
          <a:p>
            <a:r>
              <a:rPr lang="en-GB" sz="2400" b="1" dirty="0" err="1" smtClean="0"/>
              <a:t>Locomotor</a:t>
            </a:r>
            <a:endParaRPr lang="en-GB" sz="2400" b="1" dirty="0" smtClean="0"/>
          </a:p>
          <a:p>
            <a:r>
              <a:rPr lang="en-GB" sz="2400" b="1" dirty="0" smtClean="0"/>
              <a:t>Non </a:t>
            </a:r>
            <a:r>
              <a:rPr lang="en-GB" sz="2400" b="1" dirty="0" err="1" smtClean="0"/>
              <a:t>Locomotor</a:t>
            </a:r>
            <a:endParaRPr lang="en-GB" sz="2400" b="1" dirty="0" smtClean="0"/>
          </a:p>
          <a:p>
            <a:r>
              <a:rPr lang="en-GB" sz="2400" b="1" dirty="0" smtClean="0"/>
              <a:t>Manipulative</a:t>
            </a:r>
            <a:endParaRPr lang="en-GB" sz="2400" b="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09600" y="609600"/>
            <a:ext cx="7772400" cy="1143000"/>
          </a:xfrm>
        </p:spPr>
        <p:txBody>
          <a:bodyPr>
            <a:normAutofit fontScale="90000"/>
          </a:bodyPr>
          <a:lstStyle/>
          <a:p>
            <a:r>
              <a:rPr lang="en-US">
                <a:solidFill>
                  <a:schemeClr val="folHlink"/>
                </a:solidFill>
                <a:latin typeface="Comic Sans MS" pitchFamily="66" charset="0"/>
              </a:rPr>
              <a:t>Two-Dimensional Classification</a:t>
            </a:r>
            <a:endParaRPr lang="en-US">
              <a:latin typeface="Comic Sans MS" pitchFamily="66" charset="0"/>
            </a:endParaRPr>
          </a:p>
        </p:txBody>
      </p:sp>
      <p:sp>
        <p:nvSpPr>
          <p:cNvPr id="6147" name="Rectangle 3"/>
          <p:cNvSpPr>
            <a:spLocks noGrp="1" noChangeArrowheads="1"/>
          </p:cNvSpPr>
          <p:nvPr>
            <p:ph type="body" idx="1"/>
          </p:nvPr>
        </p:nvSpPr>
        <p:spPr/>
        <p:txBody>
          <a:bodyPr/>
          <a:lstStyle/>
          <a:p>
            <a:endParaRPr lang="en-US">
              <a:latin typeface="Comic Sans MS" pitchFamily="66" charset="0"/>
            </a:endParaRPr>
          </a:p>
          <a:p>
            <a:endParaRPr lang="en-US">
              <a:latin typeface="Comic Sans MS" pitchFamily="66" charset="0"/>
            </a:endParaRPr>
          </a:p>
          <a:p>
            <a:pPr>
              <a:buFontTx/>
              <a:buNone/>
            </a:pPr>
            <a:r>
              <a:rPr lang="en-US">
                <a:latin typeface="Comic Sans MS" pitchFamily="66" charset="0"/>
              </a:rPr>
              <a:t>  </a:t>
            </a:r>
            <a:r>
              <a:rPr lang="en-US" b="1">
                <a:latin typeface="Comic Sans MS" pitchFamily="66" charset="0"/>
              </a:rPr>
              <a:t>Stationary				Motion</a:t>
            </a:r>
          </a:p>
          <a:p>
            <a:pPr>
              <a:buFontTx/>
              <a:buNone/>
            </a:pPr>
            <a:endParaRPr lang="en-US" b="1">
              <a:latin typeface="Comic Sans MS" pitchFamily="66" charset="0"/>
            </a:endParaRPr>
          </a:p>
          <a:p>
            <a:pPr>
              <a:buFontTx/>
              <a:buNone/>
            </a:pPr>
            <a:r>
              <a:rPr lang="en-US" b="1">
                <a:latin typeface="Comic Sans MS" pitchFamily="66" charset="0"/>
              </a:rPr>
              <a:t>  No variability			Variability</a:t>
            </a:r>
            <a:endParaRPr lang="en-US">
              <a:latin typeface="Comic Sans MS" pitchFamily="66" charset="0"/>
            </a:endParaRPr>
          </a:p>
        </p:txBody>
      </p:sp>
      <p:sp>
        <p:nvSpPr>
          <p:cNvPr id="6148" name="Line 4"/>
          <p:cNvSpPr>
            <a:spLocks noChangeShapeType="1"/>
          </p:cNvSpPr>
          <p:nvPr/>
        </p:nvSpPr>
        <p:spPr bwMode="auto">
          <a:xfrm>
            <a:off x="1142976" y="3429000"/>
            <a:ext cx="71628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6149" name="Line 5"/>
          <p:cNvSpPr>
            <a:spLocks noChangeShapeType="1"/>
          </p:cNvSpPr>
          <p:nvPr/>
        </p:nvSpPr>
        <p:spPr bwMode="auto">
          <a:xfrm>
            <a:off x="1214414" y="4714884"/>
            <a:ext cx="73152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6150" name="Text Box 6"/>
          <p:cNvSpPr txBox="1">
            <a:spLocks noChangeArrowheads="1"/>
          </p:cNvSpPr>
          <p:nvPr/>
        </p:nvSpPr>
        <p:spPr bwMode="auto">
          <a:xfrm>
            <a:off x="304800" y="2514600"/>
            <a:ext cx="457200" cy="35591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CONTEXT</a:t>
            </a:r>
            <a:endParaRPr lang="en-US">
              <a:latin typeface="Comic Sans MS" pitchFamily="66" charset="0"/>
            </a:endParaRPr>
          </a:p>
        </p:txBody>
      </p:sp>
      <p:sp>
        <p:nvSpPr>
          <p:cNvPr id="6152" name="Text Box 8"/>
          <p:cNvSpPr txBox="1">
            <a:spLocks noChangeArrowheads="1"/>
          </p:cNvSpPr>
          <p:nvPr/>
        </p:nvSpPr>
        <p:spPr bwMode="auto">
          <a:xfrm>
            <a:off x="3200400" y="2209800"/>
            <a:ext cx="2881313" cy="457200"/>
          </a:xfrm>
          <a:prstGeom prst="rect">
            <a:avLst/>
          </a:prstGeom>
          <a:noFill/>
          <a:ln w="9525">
            <a:noFill/>
            <a:miter lim="800000"/>
            <a:headEnd/>
            <a:tailEnd/>
          </a:ln>
          <a:effectLst/>
        </p:spPr>
        <p:txBody>
          <a:bodyPr wrap="none">
            <a:spAutoFit/>
          </a:bodyPr>
          <a:lstStyle/>
          <a:p>
            <a:r>
              <a:rPr lang="en-US"/>
              <a:t>Regulatory conditions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Line 2"/>
          <p:cNvSpPr>
            <a:spLocks noChangeShapeType="1"/>
          </p:cNvSpPr>
          <p:nvPr/>
        </p:nvSpPr>
        <p:spPr bwMode="auto">
          <a:xfrm>
            <a:off x="304800" y="3124200"/>
            <a:ext cx="8001000" cy="0"/>
          </a:xfrm>
          <a:prstGeom prst="line">
            <a:avLst/>
          </a:prstGeom>
          <a:noFill/>
          <a:ln w="9525">
            <a:solidFill>
              <a:schemeClr val="tx1"/>
            </a:solidFill>
            <a:round/>
            <a:headEnd/>
            <a:tailEnd/>
          </a:ln>
          <a:effectLst/>
        </p:spPr>
        <p:txBody>
          <a:bodyPr wrap="none" anchor="ctr"/>
          <a:lstStyle/>
          <a:p>
            <a:endParaRPr lang="en-GB"/>
          </a:p>
        </p:txBody>
      </p:sp>
      <p:sp>
        <p:nvSpPr>
          <p:cNvPr id="33795" name="Line 3"/>
          <p:cNvSpPr>
            <a:spLocks noChangeShapeType="1"/>
          </p:cNvSpPr>
          <p:nvPr/>
        </p:nvSpPr>
        <p:spPr bwMode="auto">
          <a:xfrm>
            <a:off x="3048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6" name="Line 4"/>
          <p:cNvSpPr>
            <a:spLocks noChangeShapeType="1"/>
          </p:cNvSpPr>
          <p:nvPr/>
        </p:nvSpPr>
        <p:spPr bwMode="auto">
          <a:xfrm>
            <a:off x="3429000" y="3124200"/>
            <a:ext cx="0" cy="6858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7" name="Line 5"/>
          <p:cNvSpPr>
            <a:spLocks noChangeShapeType="1"/>
          </p:cNvSpPr>
          <p:nvPr/>
        </p:nvSpPr>
        <p:spPr bwMode="auto">
          <a:xfrm>
            <a:off x="57150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8" name="Line 6"/>
          <p:cNvSpPr>
            <a:spLocks noChangeShapeType="1"/>
          </p:cNvSpPr>
          <p:nvPr/>
        </p:nvSpPr>
        <p:spPr bwMode="auto">
          <a:xfrm>
            <a:off x="8305800" y="3124200"/>
            <a:ext cx="0" cy="762000"/>
          </a:xfrm>
          <a:prstGeom prst="line">
            <a:avLst/>
          </a:prstGeom>
          <a:noFill/>
          <a:ln w="38100">
            <a:solidFill>
              <a:schemeClr val="tx1"/>
            </a:solidFill>
            <a:round/>
            <a:headEnd/>
            <a:tailEnd type="triangle" w="med" len="med"/>
          </a:ln>
          <a:effectLst/>
        </p:spPr>
        <p:txBody>
          <a:bodyPr wrap="none" anchor="ctr"/>
          <a:lstStyle/>
          <a:p>
            <a:endParaRPr lang="en-GB"/>
          </a:p>
        </p:txBody>
      </p:sp>
      <p:sp>
        <p:nvSpPr>
          <p:cNvPr id="33799" name="Text Box 7"/>
          <p:cNvSpPr txBox="1">
            <a:spLocks noChangeArrowheads="1"/>
          </p:cNvSpPr>
          <p:nvPr/>
        </p:nvSpPr>
        <p:spPr bwMode="auto">
          <a:xfrm>
            <a:off x="76200" y="4052888"/>
            <a:ext cx="22875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Stationary</a:t>
            </a:r>
          </a:p>
          <a:p>
            <a:r>
              <a:rPr lang="en-US" sz="2800" b="1">
                <a:effectLst>
                  <a:outerShdw blurRad="38100" dist="38100" dir="2700000" algn="tl">
                    <a:srgbClr val="000000"/>
                  </a:outerShdw>
                </a:effectLst>
              </a:rPr>
              <a:t>No variability</a:t>
            </a:r>
            <a:endParaRPr lang="en-US"/>
          </a:p>
        </p:txBody>
      </p:sp>
      <p:sp>
        <p:nvSpPr>
          <p:cNvPr id="33800" name="Text Box 8"/>
          <p:cNvSpPr txBox="1">
            <a:spLocks noChangeArrowheads="1"/>
          </p:cNvSpPr>
          <p:nvPr/>
        </p:nvSpPr>
        <p:spPr bwMode="auto">
          <a:xfrm>
            <a:off x="2651125" y="4084638"/>
            <a:ext cx="18430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Stationary</a:t>
            </a:r>
          </a:p>
          <a:p>
            <a:r>
              <a:rPr lang="en-US" sz="2800" b="1">
                <a:effectLst>
                  <a:outerShdw blurRad="38100" dist="38100" dir="2700000" algn="tl">
                    <a:srgbClr val="000000"/>
                  </a:outerShdw>
                </a:effectLst>
              </a:rPr>
              <a:t>Variability</a:t>
            </a:r>
            <a:endParaRPr lang="en-US"/>
          </a:p>
        </p:txBody>
      </p:sp>
      <p:sp>
        <p:nvSpPr>
          <p:cNvPr id="33801" name="Text Box 9"/>
          <p:cNvSpPr txBox="1">
            <a:spLocks noChangeArrowheads="1"/>
          </p:cNvSpPr>
          <p:nvPr/>
        </p:nvSpPr>
        <p:spPr bwMode="auto">
          <a:xfrm>
            <a:off x="4724400" y="4083050"/>
            <a:ext cx="2366963"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In Motion</a:t>
            </a:r>
          </a:p>
          <a:p>
            <a:r>
              <a:rPr lang="en-US" sz="2800" b="1">
                <a:effectLst>
                  <a:outerShdw blurRad="38100" dist="38100" dir="2700000" algn="tl">
                    <a:srgbClr val="000000"/>
                  </a:outerShdw>
                </a:effectLst>
              </a:rPr>
              <a:t>No Variability</a:t>
            </a:r>
            <a:endParaRPr lang="en-US"/>
          </a:p>
        </p:txBody>
      </p:sp>
      <p:sp>
        <p:nvSpPr>
          <p:cNvPr id="33802" name="Text Box 10"/>
          <p:cNvSpPr txBox="1">
            <a:spLocks noChangeArrowheads="1"/>
          </p:cNvSpPr>
          <p:nvPr/>
        </p:nvSpPr>
        <p:spPr bwMode="auto">
          <a:xfrm>
            <a:off x="7239000" y="4083050"/>
            <a:ext cx="1843088" cy="946150"/>
          </a:xfrm>
          <a:prstGeom prst="rect">
            <a:avLst/>
          </a:prstGeom>
          <a:noFill/>
          <a:ln w="9525">
            <a:noFill/>
            <a:miter lim="800000"/>
            <a:headEnd/>
            <a:tailEnd/>
          </a:ln>
          <a:effectLst/>
        </p:spPr>
        <p:txBody>
          <a:bodyPr wrap="none">
            <a:spAutoFit/>
          </a:bodyPr>
          <a:lstStyle/>
          <a:p>
            <a:r>
              <a:rPr lang="en-US" sz="2800" b="1">
                <a:effectLst>
                  <a:outerShdw blurRad="38100" dist="38100" dir="2700000" algn="tl">
                    <a:srgbClr val="000000"/>
                  </a:outerShdw>
                </a:effectLst>
              </a:rPr>
              <a:t>In Motion</a:t>
            </a:r>
          </a:p>
          <a:p>
            <a:r>
              <a:rPr lang="en-US" sz="2800" b="1">
                <a:effectLst>
                  <a:outerShdw blurRad="38100" dist="38100" dir="2700000" algn="tl">
                    <a:srgbClr val="000000"/>
                  </a:outerShdw>
                </a:effectLst>
              </a:rPr>
              <a:t>Variability</a:t>
            </a:r>
            <a:endParaRPr lang="en-US"/>
          </a:p>
        </p:txBody>
      </p:sp>
      <p:sp>
        <p:nvSpPr>
          <p:cNvPr id="33803" name="Text Box 11"/>
          <p:cNvSpPr txBox="1">
            <a:spLocks noChangeArrowheads="1"/>
          </p:cNvSpPr>
          <p:nvPr/>
        </p:nvSpPr>
        <p:spPr bwMode="auto">
          <a:xfrm>
            <a:off x="228600" y="914400"/>
            <a:ext cx="2052638"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Batting Tee</a:t>
            </a:r>
          </a:p>
          <a:p>
            <a:r>
              <a:rPr lang="en-US" sz="2800" b="1">
                <a:solidFill>
                  <a:schemeClr val="folHlink"/>
                </a:solidFill>
                <a:effectLst>
                  <a:outerShdw blurRad="38100" dist="38100" dir="2700000" algn="tl">
                    <a:srgbClr val="000000"/>
                  </a:outerShdw>
                </a:effectLst>
              </a:rPr>
              <a:t>Same height</a:t>
            </a:r>
            <a:endParaRPr lang="en-US" b="1">
              <a:solidFill>
                <a:schemeClr val="folHlink"/>
              </a:solidFill>
              <a:effectLst>
                <a:outerShdw blurRad="38100" dist="38100" dir="2700000" algn="tl">
                  <a:srgbClr val="000000"/>
                </a:outerShdw>
              </a:effectLst>
            </a:endParaRPr>
          </a:p>
        </p:txBody>
      </p:sp>
      <p:sp>
        <p:nvSpPr>
          <p:cNvPr id="33804" name="Text Box 12"/>
          <p:cNvSpPr txBox="1">
            <a:spLocks noChangeArrowheads="1"/>
          </p:cNvSpPr>
          <p:nvPr/>
        </p:nvSpPr>
        <p:spPr bwMode="auto">
          <a:xfrm>
            <a:off x="3581400" y="1828800"/>
            <a:ext cx="990600" cy="457200"/>
          </a:xfrm>
          <a:prstGeom prst="rect">
            <a:avLst/>
          </a:prstGeom>
          <a:noFill/>
          <a:ln w="9525">
            <a:noFill/>
            <a:miter lim="800000"/>
            <a:headEnd/>
            <a:tailEnd/>
          </a:ln>
          <a:effectLst/>
        </p:spPr>
        <p:txBody>
          <a:bodyPr>
            <a:spAutoFit/>
          </a:bodyPr>
          <a:lstStyle/>
          <a:p>
            <a:pPr>
              <a:spcBef>
                <a:spcPct val="50000"/>
              </a:spcBef>
            </a:pPr>
            <a:endParaRPr lang="en-US"/>
          </a:p>
        </p:txBody>
      </p:sp>
      <p:sp>
        <p:nvSpPr>
          <p:cNvPr id="33805" name="Text Box 13"/>
          <p:cNvSpPr txBox="1">
            <a:spLocks noChangeArrowheads="1"/>
          </p:cNvSpPr>
          <p:nvPr/>
        </p:nvSpPr>
        <p:spPr bwMode="auto">
          <a:xfrm>
            <a:off x="2590800" y="1690688"/>
            <a:ext cx="2565400"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Batting Tee</a:t>
            </a:r>
          </a:p>
          <a:p>
            <a:r>
              <a:rPr lang="en-US" sz="2800" b="1">
                <a:solidFill>
                  <a:schemeClr val="folHlink"/>
                </a:solidFill>
                <a:effectLst>
                  <a:outerShdw blurRad="38100" dist="38100" dir="2700000" algn="tl">
                    <a:srgbClr val="000000"/>
                  </a:outerShdw>
                </a:effectLst>
              </a:rPr>
              <a:t>Various heights</a:t>
            </a:r>
            <a:endParaRPr lang="en-US"/>
          </a:p>
        </p:txBody>
      </p:sp>
      <p:sp>
        <p:nvSpPr>
          <p:cNvPr id="33807" name="Text Box 15"/>
          <p:cNvSpPr txBox="1">
            <a:spLocks noChangeArrowheads="1"/>
          </p:cNvSpPr>
          <p:nvPr/>
        </p:nvSpPr>
        <p:spPr bwMode="auto">
          <a:xfrm>
            <a:off x="5029200" y="990600"/>
            <a:ext cx="2840038" cy="946150"/>
          </a:xfrm>
          <a:prstGeom prst="rect">
            <a:avLst/>
          </a:prstGeom>
          <a:noFill/>
          <a:ln w="9525">
            <a:noFill/>
            <a:miter lim="800000"/>
            <a:headEnd/>
            <a:tailEnd/>
          </a:ln>
          <a:effectLst/>
        </p:spPr>
        <p:txBody>
          <a:bodyPr wrap="none">
            <a:spAutoFit/>
          </a:bodyPr>
          <a:lstStyle/>
          <a:p>
            <a:r>
              <a:rPr lang="en-US" sz="2800" b="1">
                <a:solidFill>
                  <a:schemeClr val="folHlink"/>
                </a:solidFill>
                <a:effectLst>
                  <a:outerShdw blurRad="38100" dist="38100" dir="2700000" algn="tl">
                    <a:srgbClr val="000000"/>
                  </a:outerShdw>
                </a:effectLst>
              </a:rPr>
              <a:t>Pitch Machine</a:t>
            </a:r>
          </a:p>
          <a:p>
            <a:r>
              <a:rPr lang="en-US" sz="2800" b="1">
                <a:solidFill>
                  <a:schemeClr val="folHlink"/>
                </a:solidFill>
                <a:effectLst>
                  <a:outerShdw blurRad="38100" dist="38100" dir="2700000" algn="tl">
                    <a:srgbClr val="000000"/>
                  </a:outerShdw>
                </a:effectLst>
              </a:rPr>
              <a:t>Same speed/place</a:t>
            </a:r>
            <a:endParaRPr lang="en-US"/>
          </a:p>
        </p:txBody>
      </p:sp>
      <p:sp>
        <p:nvSpPr>
          <p:cNvPr id="33808" name="Text Box 16"/>
          <p:cNvSpPr txBox="1">
            <a:spLocks noChangeArrowheads="1"/>
          </p:cNvSpPr>
          <p:nvPr/>
        </p:nvSpPr>
        <p:spPr bwMode="auto">
          <a:xfrm>
            <a:off x="7924800" y="1616075"/>
            <a:ext cx="1066800" cy="946150"/>
          </a:xfrm>
          <a:prstGeom prst="rect">
            <a:avLst/>
          </a:prstGeom>
          <a:noFill/>
          <a:ln w="9525">
            <a:noFill/>
            <a:miter lim="800000"/>
            <a:headEnd/>
            <a:tailEnd/>
          </a:ln>
          <a:effectLst/>
        </p:spPr>
        <p:txBody>
          <a:bodyPr>
            <a:spAutoFit/>
          </a:bodyPr>
          <a:lstStyle/>
          <a:p>
            <a:r>
              <a:rPr lang="en-US" sz="2800" b="1">
                <a:solidFill>
                  <a:schemeClr val="folHlink"/>
                </a:solidFill>
                <a:effectLst>
                  <a:outerShdw blurRad="38100" dist="38100" dir="2700000" algn="tl">
                    <a:srgbClr val="000000"/>
                  </a:outerShdw>
                </a:effectLst>
              </a:rPr>
              <a:t>Live Pitch</a:t>
            </a:r>
            <a:endParaRPr lang="en-US"/>
          </a:p>
        </p:txBody>
      </p:sp>
      <p:cxnSp>
        <p:nvCxnSpPr>
          <p:cNvPr id="33809" name="AutoShape 17"/>
          <p:cNvCxnSpPr>
            <a:cxnSpLocks noChangeShapeType="1"/>
          </p:cNvCxnSpPr>
          <p:nvPr/>
        </p:nvCxnSpPr>
        <p:spPr bwMode="auto">
          <a:xfrm>
            <a:off x="1219200" y="1981200"/>
            <a:ext cx="1143000" cy="304800"/>
          </a:xfrm>
          <a:prstGeom prst="bentConnector3">
            <a:avLst>
              <a:gd name="adj1" fmla="val 50000"/>
            </a:avLst>
          </a:prstGeom>
          <a:noFill/>
          <a:ln w="9525">
            <a:solidFill>
              <a:schemeClr val="tx1"/>
            </a:solidFill>
            <a:miter lim="800000"/>
            <a:headEnd/>
            <a:tailEnd type="triangle" w="med" len="med"/>
          </a:ln>
          <a:effectLst/>
        </p:spPr>
      </p:cxnSp>
      <p:cxnSp>
        <p:nvCxnSpPr>
          <p:cNvPr id="33811" name="AutoShape 19"/>
          <p:cNvCxnSpPr>
            <a:cxnSpLocks noChangeShapeType="1"/>
            <a:endCxn id="33807" idx="2"/>
          </p:cNvCxnSpPr>
          <p:nvPr/>
        </p:nvCxnSpPr>
        <p:spPr bwMode="auto">
          <a:xfrm flipV="1">
            <a:off x="5410200" y="1936750"/>
            <a:ext cx="1039813" cy="349250"/>
          </a:xfrm>
          <a:prstGeom prst="bentConnector2">
            <a:avLst/>
          </a:prstGeom>
          <a:noFill/>
          <a:ln w="9525">
            <a:solidFill>
              <a:schemeClr val="tx1"/>
            </a:solidFill>
            <a:miter lim="800000"/>
            <a:headEnd/>
            <a:tailEnd type="triangle" w="med" len="med"/>
          </a:ln>
          <a:effectLst/>
        </p:spPr>
      </p:cxnSp>
      <p:cxnSp>
        <p:nvCxnSpPr>
          <p:cNvPr id="33812" name="AutoShape 20"/>
          <p:cNvCxnSpPr>
            <a:cxnSpLocks noChangeShapeType="1"/>
            <a:stCxn id="33807" idx="3"/>
            <a:endCxn id="33808" idx="0"/>
          </p:cNvCxnSpPr>
          <p:nvPr/>
        </p:nvCxnSpPr>
        <p:spPr bwMode="auto">
          <a:xfrm>
            <a:off x="7869238" y="1463675"/>
            <a:ext cx="588962" cy="152400"/>
          </a:xfrm>
          <a:prstGeom prst="bentConnector2">
            <a:avLst/>
          </a:prstGeom>
          <a:noFill/>
          <a:ln w="9525">
            <a:solidFill>
              <a:schemeClr val="tx1"/>
            </a:solidFill>
            <a:miter lim="800000"/>
            <a:headEnd/>
            <a:tailEnd type="triangle" w="med" len="med"/>
          </a:ln>
          <a:effectLst/>
        </p:spPr>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609600"/>
            <a:ext cx="7772400" cy="838200"/>
          </a:xfrm>
        </p:spPr>
        <p:txBody>
          <a:bodyPr>
            <a:normAutofit fontScale="90000"/>
          </a:bodyPr>
          <a:lstStyle/>
          <a:p>
            <a:r>
              <a:rPr lang="en-US">
                <a:solidFill>
                  <a:schemeClr val="folHlink"/>
                </a:solidFill>
                <a:latin typeface="Comic Sans MS" pitchFamily="66" charset="0"/>
              </a:rPr>
              <a:t>Two-Dimensional Classification</a:t>
            </a:r>
            <a:endParaRPr lang="en-US">
              <a:latin typeface="Comic Sans MS" pitchFamily="66" charset="0"/>
            </a:endParaRPr>
          </a:p>
        </p:txBody>
      </p:sp>
      <p:sp>
        <p:nvSpPr>
          <p:cNvPr id="7171" name="Rectangle 3"/>
          <p:cNvSpPr>
            <a:spLocks noGrp="1" noChangeArrowheads="1"/>
          </p:cNvSpPr>
          <p:nvPr>
            <p:ph type="body" idx="1"/>
          </p:nvPr>
        </p:nvSpPr>
        <p:spPr>
          <a:xfrm>
            <a:off x="685800" y="2362200"/>
            <a:ext cx="7772400" cy="4114800"/>
          </a:xfrm>
        </p:spPr>
        <p:txBody>
          <a:bodyPr/>
          <a:lstStyle/>
          <a:p>
            <a:pPr>
              <a:buFontTx/>
              <a:buNone/>
            </a:pPr>
            <a:r>
              <a:rPr lang="en-US">
                <a:latin typeface="Comic Sans MS" pitchFamily="66" charset="0"/>
              </a:rPr>
              <a:t>		</a:t>
            </a:r>
            <a:r>
              <a:rPr lang="en-US" b="1">
                <a:latin typeface="Comic Sans MS" pitchFamily="66" charset="0"/>
              </a:rPr>
              <a:t>Body Stability		Object</a:t>
            </a: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endParaRPr lang="en-US" b="1">
              <a:latin typeface="Comic Sans MS" pitchFamily="66" charset="0"/>
            </a:endParaRPr>
          </a:p>
          <a:p>
            <a:pPr>
              <a:buFontTx/>
              <a:buNone/>
            </a:pPr>
            <a:r>
              <a:rPr lang="en-US" b="1">
                <a:latin typeface="Comic Sans MS" pitchFamily="66" charset="0"/>
              </a:rPr>
              <a:t>		Body Transport		No Object</a:t>
            </a:r>
          </a:p>
        </p:txBody>
      </p:sp>
      <p:sp>
        <p:nvSpPr>
          <p:cNvPr id="7172" name="Line 4"/>
          <p:cNvSpPr>
            <a:spLocks noChangeShapeType="1"/>
          </p:cNvSpPr>
          <p:nvPr/>
        </p:nvSpPr>
        <p:spPr bwMode="auto">
          <a:xfrm>
            <a:off x="2819400" y="3124200"/>
            <a:ext cx="0" cy="213360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7173" name="Line 5"/>
          <p:cNvSpPr>
            <a:spLocks noChangeShapeType="1"/>
          </p:cNvSpPr>
          <p:nvPr/>
        </p:nvSpPr>
        <p:spPr bwMode="auto">
          <a:xfrm>
            <a:off x="7010400" y="3124200"/>
            <a:ext cx="0" cy="220980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7174" name="Text Box 6"/>
          <p:cNvSpPr txBox="1">
            <a:spLocks noChangeArrowheads="1"/>
          </p:cNvSpPr>
          <p:nvPr/>
        </p:nvSpPr>
        <p:spPr bwMode="auto">
          <a:xfrm>
            <a:off x="3429000" y="1905000"/>
            <a:ext cx="3962400" cy="5873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   FUNCTION</a:t>
            </a:r>
            <a:endParaRPr lang="en-US" b="1">
              <a:latin typeface="Comic Sans MS" pitchFamily="66"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685800" y="609600"/>
            <a:ext cx="7772400" cy="1143000"/>
          </a:xfrm>
          <a:prstGeom prst="rect">
            <a:avLst/>
          </a:prstGeom>
          <a:noFill/>
          <a:ln w="9525">
            <a:noFill/>
            <a:miter lim="800000"/>
            <a:headEnd/>
            <a:tailEnd/>
          </a:ln>
          <a:effectLst/>
        </p:spPr>
        <p:txBody>
          <a:bodyPr anchor="ctr"/>
          <a:lstStyle/>
          <a:p>
            <a:pPr algn="ctr"/>
            <a:r>
              <a:rPr lang="en-US" sz="4400">
                <a:solidFill>
                  <a:schemeClr val="folHlink"/>
                </a:solidFill>
                <a:latin typeface="Comic Sans MS" pitchFamily="66" charset="0"/>
              </a:rPr>
              <a:t>Two-Dimensional Classification</a:t>
            </a:r>
          </a:p>
        </p:txBody>
      </p:sp>
      <p:sp>
        <p:nvSpPr>
          <p:cNvPr id="8197" name="Rectangle 5"/>
          <p:cNvSpPr>
            <a:spLocks noChangeArrowheads="1"/>
          </p:cNvSpPr>
          <p:nvPr/>
        </p:nvSpPr>
        <p:spPr bwMode="auto">
          <a:xfrm>
            <a:off x="685800" y="2143116"/>
            <a:ext cx="7772400" cy="4071966"/>
          </a:xfrm>
          <a:prstGeom prst="rect">
            <a:avLst/>
          </a:prstGeom>
          <a:noFill/>
          <a:ln w="9525">
            <a:noFill/>
            <a:miter lim="800000"/>
            <a:headEnd/>
            <a:tailEnd/>
          </a:ln>
          <a:effectLst/>
        </p:spPr>
        <p:txBody>
          <a:bodyPr/>
          <a:lstStyle/>
          <a:p>
            <a:r>
              <a:rPr lang="en-US" sz="2800" dirty="0">
                <a:latin typeface="Comic Sans MS" pitchFamily="66" charset="0"/>
              </a:rPr>
              <a:t>				</a:t>
            </a:r>
            <a:endParaRPr lang="en-US" dirty="0">
              <a:latin typeface="Comic Sans MS" pitchFamily="66" charset="0"/>
            </a:endParaRPr>
          </a:p>
          <a:p>
            <a:endParaRPr lang="en-US" dirty="0">
              <a:latin typeface="Comic Sans MS" pitchFamily="66" charset="0"/>
            </a:endParaRPr>
          </a:p>
          <a:p>
            <a:r>
              <a:rPr lang="en-US" sz="2800" dirty="0">
                <a:latin typeface="Comic Sans MS" pitchFamily="66" charset="0"/>
              </a:rPr>
              <a:t>Stationary</a:t>
            </a:r>
            <a:r>
              <a:rPr lang="en-US" dirty="0">
                <a:latin typeface="Comic Sans MS" pitchFamily="66" charset="0"/>
              </a:rPr>
              <a:t>				  	  </a:t>
            </a:r>
            <a:r>
              <a:rPr lang="en-US" sz="2800" dirty="0">
                <a:latin typeface="Comic Sans MS" pitchFamily="66" charset="0"/>
              </a:rPr>
              <a:t>Motion</a:t>
            </a:r>
          </a:p>
          <a:p>
            <a:endParaRPr lang="en-US" sz="2000" dirty="0">
              <a:latin typeface="Comic Sans MS" pitchFamily="66" charset="0"/>
            </a:endParaRPr>
          </a:p>
          <a:p>
            <a:r>
              <a:rPr lang="en-US" sz="2800" dirty="0">
                <a:latin typeface="Comic Sans MS" pitchFamily="66" charset="0"/>
              </a:rPr>
              <a:t>No variability</a:t>
            </a:r>
            <a:r>
              <a:rPr lang="en-US" dirty="0">
                <a:latin typeface="Comic Sans MS" pitchFamily="66" charset="0"/>
              </a:rPr>
              <a:t>				 </a:t>
            </a:r>
            <a:r>
              <a:rPr lang="en-US" sz="2800" dirty="0" err="1">
                <a:latin typeface="Comic Sans MS" pitchFamily="66" charset="0"/>
              </a:rPr>
              <a:t>Variability</a:t>
            </a:r>
            <a:endParaRPr lang="en-US" sz="2800" dirty="0">
              <a:latin typeface="Comic Sans MS" pitchFamily="66" charset="0"/>
            </a:endParaRPr>
          </a:p>
        </p:txBody>
      </p:sp>
      <p:sp>
        <p:nvSpPr>
          <p:cNvPr id="8198" name="Line 6"/>
          <p:cNvSpPr>
            <a:spLocks noChangeShapeType="1"/>
          </p:cNvSpPr>
          <p:nvPr/>
        </p:nvSpPr>
        <p:spPr bwMode="auto">
          <a:xfrm>
            <a:off x="838200" y="3429000"/>
            <a:ext cx="71628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199" name="Line 7"/>
          <p:cNvSpPr>
            <a:spLocks noChangeShapeType="1"/>
          </p:cNvSpPr>
          <p:nvPr/>
        </p:nvSpPr>
        <p:spPr bwMode="auto">
          <a:xfrm>
            <a:off x="762000" y="4343400"/>
            <a:ext cx="7315200" cy="0"/>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0" name="Text Box 8"/>
          <p:cNvSpPr txBox="1">
            <a:spLocks noChangeArrowheads="1"/>
          </p:cNvSpPr>
          <p:nvPr/>
        </p:nvSpPr>
        <p:spPr bwMode="auto">
          <a:xfrm>
            <a:off x="0" y="2514600"/>
            <a:ext cx="457200" cy="3559175"/>
          </a:xfrm>
          <a:prstGeom prst="rect">
            <a:avLst/>
          </a:prstGeom>
          <a:noFill/>
          <a:ln w="9525">
            <a:noFill/>
            <a:miter lim="800000"/>
            <a:headEnd/>
            <a:tailEnd/>
          </a:ln>
          <a:effectLst/>
        </p:spPr>
        <p:txBody>
          <a:bodyPr>
            <a:spAutoFit/>
          </a:bodyPr>
          <a:lstStyle/>
          <a:p>
            <a:pPr>
              <a:spcBef>
                <a:spcPct val="50000"/>
              </a:spcBef>
            </a:pPr>
            <a:r>
              <a:rPr lang="en-US" sz="2800" b="1">
                <a:latin typeface="Comic Sans MS" pitchFamily="66" charset="0"/>
              </a:rPr>
              <a:t>CONTEXT</a:t>
            </a:r>
            <a:endParaRPr lang="en-US" b="1">
              <a:latin typeface="Comic Sans MS" pitchFamily="66" charset="0"/>
            </a:endParaRPr>
          </a:p>
        </p:txBody>
      </p:sp>
      <p:sp>
        <p:nvSpPr>
          <p:cNvPr id="8201" name="Rectangle 9"/>
          <p:cNvSpPr>
            <a:spLocks noChangeArrowheads="1"/>
          </p:cNvSpPr>
          <p:nvPr/>
        </p:nvSpPr>
        <p:spPr bwMode="auto">
          <a:xfrm>
            <a:off x="1763713" y="2341562"/>
            <a:ext cx="5726112" cy="3256276"/>
          </a:xfrm>
          <a:prstGeom prst="rect">
            <a:avLst/>
          </a:prstGeom>
          <a:noFill/>
          <a:ln w="9525">
            <a:noFill/>
            <a:miter lim="800000"/>
            <a:headEnd/>
            <a:tailEnd/>
          </a:ln>
          <a:effectLst/>
        </p:spPr>
        <p:txBody>
          <a:bodyPr wrap="square">
            <a:spAutoFit/>
          </a:bodyPr>
          <a:lstStyle/>
          <a:p>
            <a:pPr eaLnBrk="1" hangingPunct="1">
              <a:spcBef>
                <a:spcPct val="20000"/>
              </a:spcBef>
            </a:pPr>
            <a:r>
              <a:rPr lang="en-US" sz="2800" dirty="0">
                <a:latin typeface="Comic Sans MS" pitchFamily="66" charset="0"/>
              </a:rPr>
              <a:t>Body Stability	          Object</a:t>
            </a: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3200" dirty="0">
              <a:latin typeface="Comic Sans MS" pitchFamily="66" charset="0"/>
            </a:endParaRPr>
          </a:p>
          <a:p>
            <a:pPr eaLnBrk="1" hangingPunct="1">
              <a:spcBef>
                <a:spcPct val="20000"/>
              </a:spcBef>
            </a:pPr>
            <a:endParaRPr lang="en-US" sz="2000" dirty="0">
              <a:latin typeface="Comic Sans MS" pitchFamily="66" charset="0"/>
            </a:endParaRPr>
          </a:p>
          <a:p>
            <a:pPr eaLnBrk="1" hangingPunct="1">
              <a:spcBef>
                <a:spcPct val="20000"/>
              </a:spcBef>
            </a:pPr>
            <a:r>
              <a:rPr lang="en-US" sz="2800" dirty="0">
                <a:latin typeface="Comic Sans MS" pitchFamily="66" charset="0"/>
              </a:rPr>
              <a:t>Body Transport</a:t>
            </a:r>
            <a:r>
              <a:rPr lang="en-US" sz="3200" dirty="0">
                <a:latin typeface="Comic Sans MS" pitchFamily="66" charset="0"/>
              </a:rPr>
              <a:t>	  	 </a:t>
            </a:r>
            <a:r>
              <a:rPr lang="en-US" sz="2800" dirty="0">
                <a:latin typeface="Comic Sans MS" pitchFamily="66" charset="0"/>
              </a:rPr>
              <a:t>No Object</a:t>
            </a:r>
            <a:endParaRPr lang="en-US" sz="3200" dirty="0">
              <a:latin typeface="Comic Sans MS" pitchFamily="66" charset="0"/>
            </a:endParaRPr>
          </a:p>
        </p:txBody>
      </p:sp>
      <p:sp>
        <p:nvSpPr>
          <p:cNvPr id="8202" name="Line 10"/>
          <p:cNvSpPr>
            <a:spLocks noChangeShapeType="1"/>
          </p:cNvSpPr>
          <p:nvPr/>
        </p:nvSpPr>
        <p:spPr bwMode="auto">
          <a:xfrm flipH="1">
            <a:off x="3428992" y="2971800"/>
            <a:ext cx="8" cy="2028836"/>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3" name="Line 11"/>
          <p:cNvSpPr>
            <a:spLocks noChangeShapeType="1"/>
          </p:cNvSpPr>
          <p:nvPr/>
        </p:nvSpPr>
        <p:spPr bwMode="auto">
          <a:xfrm flipH="1">
            <a:off x="6143636" y="2971800"/>
            <a:ext cx="28564" cy="1957398"/>
          </a:xfrm>
          <a:prstGeom prst="line">
            <a:avLst/>
          </a:prstGeom>
          <a:noFill/>
          <a:ln w="57150">
            <a:solidFill>
              <a:schemeClr val="tx1"/>
            </a:solidFill>
            <a:round/>
            <a:headEnd type="triangle" w="med" len="med"/>
            <a:tailEnd type="triangle" w="med" len="med"/>
          </a:ln>
          <a:effectLst/>
        </p:spPr>
        <p:txBody>
          <a:bodyPr wrap="none" anchor="ctr"/>
          <a:lstStyle/>
          <a:p>
            <a:endParaRPr lang="en-GB"/>
          </a:p>
        </p:txBody>
      </p:sp>
      <p:sp>
        <p:nvSpPr>
          <p:cNvPr id="8204" name="Text Box 12"/>
          <p:cNvSpPr txBox="1">
            <a:spLocks noChangeArrowheads="1"/>
          </p:cNvSpPr>
          <p:nvPr/>
        </p:nvSpPr>
        <p:spPr bwMode="auto">
          <a:xfrm>
            <a:off x="2438400" y="6096000"/>
            <a:ext cx="3733800" cy="1225550"/>
          </a:xfrm>
          <a:prstGeom prst="rect">
            <a:avLst/>
          </a:prstGeom>
          <a:noFill/>
          <a:ln w="9525">
            <a:noFill/>
            <a:miter lim="800000"/>
            <a:headEnd/>
            <a:tailEnd/>
          </a:ln>
          <a:effectLst/>
        </p:spPr>
        <p:txBody>
          <a:bodyPr>
            <a:spAutoFit/>
          </a:bodyPr>
          <a:lstStyle/>
          <a:p>
            <a:pPr>
              <a:spcBef>
                <a:spcPct val="50000"/>
              </a:spcBef>
            </a:pPr>
            <a:r>
              <a:rPr lang="en-US" sz="2800">
                <a:latin typeface="Comic Sans MS" pitchFamily="66" charset="0"/>
              </a:rPr>
              <a:t>	</a:t>
            </a:r>
            <a:r>
              <a:rPr lang="en-US" sz="2800" b="1">
                <a:latin typeface="Comic Sans MS" pitchFamily="66" charset="0"/>
              </a:rPr>
              <a:t>FUNCTION</a:t>
            </a:r>
            <a:endParaRPr lang="en-US">
              <a:latin typeface="Comic Sans MS" pitchFamily="66" charset="0"/>
            </a:endParaRPr>
          </a:p>
          <a:p>
            <a:pPr>
              <a:spcBef>
                <a:spcPct val="50000"/>
              </a:spcBef>
            </a:pPr>
            <a:endParaRPr lang="en-US">
              <a:latin typeface="Comic Sans MS" pitchFamily="66"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l"/>
            <a:r>
              <a:rPr lang="en-US" dirty="0"/>
              <a:t>Theories</a:t>
            </a:r>
          </a:p>
        </p:txBody>
      </p:sp>
      <p:sp>
        <p:nvSpPr>
          <p:cNvPr id="17411" name="Rectangle 3"/>
          <p:cNvSpPr>
            <a:spLocks noGrp="1" noChangeArrowheads="1"/>
          </p:cNvSpPr>
          <p:nvPr>
            <p:ph type="body" idx="1"/>
          </p:nvPr>
        </p:nvSpPr>
        <p:spPr>
          <a:xfrm>
            <a:off x="457200" y="1600200"/>
            <a:ext cx="8686800" cy="4525963"/>
          </a:xfrm>
        </p:spPr>
        <p:txBody>
          <a:bodyPr/>
          <a:lstStyle/>
          <a:p>
            <a:r>
              <a:rPr lang="en-US" dirty="0">
                <a:latin typeface="Stone Sans ITC TT-Semi" pitchFamily="1" charset="0"/>
              </a:rPr>
              <a:t>What is a theory?</a:t>
            </a:r>
          </a:p>
          <a:p>
            <a:pPr lvl="1"/>
            <a:r>
              <a:rPr lang="en-US" dirty="0">
                <a:latin typeface="Stone Sans ITC TT-Semi" pitchFamily="1" charset="0"/>
              </a:rPr>
              <a:t>Orderly set of ideas which describe, explain, and predict behavior.</a:t>
            </a:r>
          </a:p>
          <a:p>
            <a:pPr lvl="1"/>
            <a:endParaRPr lang="en-US" dirty="0"/>
          </a:p>
          <a:p>
            <a:r>
              <a:rPr lang="en-US" dirty="0"/>
              <a:t> </a:t>
            </a:r>
            <a:r>
              <a:rPr lang="en-US" dirty="0">
                <a:solidFill>
                  <a:srgbClr val="000000"/>
                </a:solidFill>
                <a:latin typeface="Stone Sans ITC TT-Semi" pitchFamily="1" charset="0"/>
              </a:rPr>
              <a:t>Why are theories important?</a:t>
            </a:r>
          </a:p>
          <a:p>
            <a:pPr lvl="1"/>
            <a:r>
              <a:rPr lang="en-US" dirty="0">
                <a:solidFill>
                  <a:srgbClr val="000000"/>
                </a:solidFill>
                <a:latin typeface="Stone Sans ITC TT-Semi" pitchFamily="1" charset="0"/>
              </a:rPr>
              <a:t>To give meaning to what we observe.</a:t>
            </a:r>
          </a:p>
          <a:p>
            <a:pPr lvl="1"/>
            <a:r>
              <a:rPr lang="en-US" dirty="0">
                <a:solidFill>
                  <a:srgbClr val="000000"/>
                </a:solidFill>
                <a:latin typeface="Stone Sans ITC TT-Semi" pitchFamily="1" charset="0"/>
              </a:rPr>
              <a:t>As a basis for action -- finding ways to improve the lives and education of children.</a:t>
            </a:r>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What is learning ?</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457200" y="457200"/>
            <a:ext cx="8329642" cy="5355312"/>
          </a:xfrm>
          <a:prstGeom prst="rect">
            <a:avLst/>
          </a:prstGeom>
          <a:noFill/>
          <a:ln w="9525">
            <a:noFill/>
            <a:miter lim="800000"/>
            <a:headEnd/>
            <a:tailEnd/>
          </a:ln>
          <a:effectLst/>
        </p:spPr>
        <p:txBody>
          <a:bodyPr wrap="square">
            <a:spAutoFit/>
          </a:bodyPr>
          <a:lstStyle/>
          <a:p>
            <a:r>
              <a:rPr lang="en-US" sz="3600" b="1" dirty="0">
                <a:cs typeface="Times New Roman" charset="0"/>
              </a:rPr>
              <a:t>Definition </a:t>
            </a:r>
            <a:r>
              <a:rPr lang="en-US" b="1" dirty="0">
                <a:cs typeface="Times New Roman" charset="0"/>
              </a:rPr>
              <a:t>of</a:t>
            </a:r>
            <a:r>
              <a:rPr lang="en-US" sz="3600" b="1" dirty="0">
                <a:cs typeface="Times New Roman" charset="0"/>
              </a:rPr>
              <a:t> Learning:</a:t>
            </a:r>
          </a:p>
          <a:p>
            <a:endParaRPr lang="en-US" b="1" dirty="0">
              <a:cs typeface="Times New Roman" charset="0"/>
            </a:endParaRPr>
          </a:p>
          <a:p>
            <a:r>
              <a:rPr lang="en-US" dirty="0">
                <a:latin typeface="Arial" charset="0"/>
                <a:cs typeface="Times New Roman" charset="0"/>
              </a:rPr>
              <a:t>Learning is a change in the capability of a </a:t>
            </a:r>
            <a:r>
              <a:rPr lang="en-US" dirty="0" smtClean="0">
                <a:latin typeface="Arial" charset="0"/>
                <a:cs typeface="Times New Roman" charset="0"/>
              </a:rPr>
              <a:t>person to </a:t>
            </a:r>
            <a:r>
              <a:rPr lang="en-US" dirty="0">
                <a:latin typeface="Arial" charset="0"/>
                <a:cs typeface="Times New Roman" charset="0"/>
              </a:rPr>
              <a:t>perform a skill that must be inferred from a relatively permanent improvement in performance as a result of practice or experience (Magill, 2001).</a:t>
            </a:r>
          </a:p>
          <a:p>
            <a:endParaRPr lang="en-US" sz="3600" b="1" dirty="0">
              <a:cs typeface="Times New Roman" charset="0"/>
            </a:endParaRPr>
          </a:p>
          <a:p>
            <a:r>
              <a:rPr lang="en-US" sz="3600" b="1" dirty="0">
                <a:cs typeface="Times New Roman" charset="0"/>
              </a:rPr>
              <a:t>Definition </a:t>
            </a:r>
            <a:r>
              <a:rPr lang="en-US" b="1" dirty="0">
                <a:cs typeface="Times New Roman" charset="0"/>
              </a:rPr>
              <a:t>of</a:t>
            </a:r>
            <a:r>
              <a:rPr lang="en-US" sz="3600" b="1" dirty="0">
                <a:cs typeface="Times New Roman" charset="0"/>
              </a:rPr>
              <a:t> Motor Learning:</a:t>
            </a:r>
          </a:p>
          <a:p>
            <a:endParaRPr lang="en-US" b="1" dirty="0">
              <a:cs typeface="Times New Roman" charset="0"/>
            </a:endParaRPr>
          </a:p>
          <a:p>
            <a:r>
              <a:rPr lang="en-US" dirty="0">
                <a:latin typeface="Arial" charset="0"/>
                <a:cs typeface="Times New Roman" charset="0"/>
              </a:rPr>
              <a:t>Motor learning is a set of internal processes that leads to a relatively permanent change in the learner’s capacity for skilled performance (Magill, 2001; Schmidt, 1991; Rose, 1997</a:t>
            </a:r>
            <a:r>
              <a:rPr lang="en-US" dirty="0" smtClean="0">
                <a:latin typeface="Arial" charset="0"/>
                <a:cs typeface="Times New Roman" charset="0"/>
              </a:rPr>
              <a:t>).</a:t>
            </a:r>
          </a:p>
          <a:p>
            <a:endParaRPr lang="en-US" dirty="0" smtClean="0">
              <a:latin typeface="Arial" charset="0"/>
              <a:cs typeface="Times New Roman" charset="0"/>
            </a:endParaRPr>
          </a:p>
          <a:p>
            <a:r>
              <a:rPr lang="en-US" dirty="0" smtClean="0">
                <a:latin typeface="Arial" charset="0"/>
                <a:cs typeface="Times New Roman" charset="0"/>
              </a:rPr>
              <a:t>The theory of motor learning and the principles that govern motor learning, are increasingly being considered as important in teaching motor skills. </a:t>
            </a:r>
          </a:p>
          <a:p>
            <a:endParaRPr lang="en-US" dirty="0">
              <a:latin typeface="Arial" charset="0"/>
              <a:cs typeface="Times New Roman" charset="0"/>
            </a:endParaRPr>
          </a:p>
          <a:p>
            <a:endParaRPr lang="en-GB" dirty="0">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Theories of Learning</a:t>
            </a:r>
            <a:endParaRPr lang="en-GB" dirty="0"/>
          </a:p>
        </p:txBody>
      </p:sp>
      <p:sp>
        <p:nvSpPr>
          <p:cNvPr id="3" name="Content Placeholder 2"/>
          <p:cNvSpPr>
            <a:spLocks noGrp="1"/>
          </p:cNvSpPr>
          <p:nvPr>
            <p:ph idx="1"/>
          </p:nvPr>
        </p:nvSpPr>
        <p:spPr/>
        <p:txBody>
          <a:bodyPr/>
          <a:lstStyle/>
          <a:p>
            <a:r>
              <a:rPr lang="en-GB" dirty="0" smtClean="0"/>
              <a:t>Associative approaches</a:t>
            </a:r>
          </a:p>
          <a:p>
            <a:r>
              <a:rPr lang="en-GB" dirty="0" smtClean="0"/>
              <a:t>Cognitive approaches</a:t>
            </a:r>
            <a:endParaRPr lang="en-GB" dirty="0"/>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285720" y="214290"/>
            <a:ext cx="8201028" cy="1470025"/>
          </a:xfrm>
        </p:spPr>
        <p:txBody>
          <a:bodyPr>
            <a:normAutofit/>
          </a:bodyPr>
          <a:lstStyle/>
          <a:p>
            <a:r>
              <a:rPr lang="en-US" sz="3200" b="1" dirty="0">
                <a:latin typeface="Apple Chancery" pitchFamily="1" charset="0"/>
              </a:rPr>
              <a:t>Behavioral and Social Learning Theories</a:t>
            </a:r>
            <a:endParaRPr lang="en-US" sz="3200" b="1" dirty="0">
              <a:solidFill>
                <a:srgbClr val="000000"/>
              </a:solidFill>
              <a:latin typeface="Stone Sans ITC TT-Semi" pitchFamily="1" charset="0"/>
            </a:endParaRPr>
          </a:p>
        </p:txBody>
      </p:sp>
      <p:sp>
        <p:nvSpPr>
          <p:cNvPr id="60419" name="Rectangle 3"/>
          <p:cNvSpPr>
            <a:spLocks noGrp="1" noChangeArrowheads="1"/>
          </p:cNvSpPr>
          <p:nvPr>
            <p:ph type="subTitle" idx="1"/>
          </p:nvPr>
        </p:nvSpPr>
        <p:spPr>
          <a:xfrm>
            <a:off x="214282" y="2285992"/>
            <a:ext cx="8786874" cy="2286000"/>
          </a:xfrm>
        </p:spPr>
        <p:txBody>
          <a:bodyPr>
            <a:normAutofit/>
          </a:bodyPr>
          <a:lstStyle/>
          <a:p>
            <a:pPr algn="l"/>
            <a:r>
              <a:rPr lang="en-US" sz="2200" i="1" dirty="0">
                <a:solidFill>
                  <a:srgbClr val="000000"/>
                </a:solidFill>
                <a:latin typeface="Stone Sans ITC TT-Semi" pitchFamily="1" charset="0"/>
              </a:rPr>
              <a:t>Beliefs that describe the importance of the environment and nurturing in the growth of a child</a:t>
            </a:r>
            <a:r>
              <a:rPr lang="en-US" sz="2200" i="1" dirty="0" smtClean="0">
                <a:solidFill>
                  <a:srgbClr val="000000"/>
                </a:solidFill>
                <a:latin typeface="Stone Sans ITC TT-Semi" pitchFamily="1" charset="0"/>
              </a:rPr>
              <a:t>.</a:t>
            </a:r>
          </a:p>
          <a:p>
            <a:pPr algn="l"/>
            <a:endParaRPr lang="en-US" sz="2200" i="1" dirty="0" smtClean="0">
              <a:solidFill>
                <a:srgbClr val="000000"/>
              </a:solidFill>
              <a:latin typeface="Stone Sans ITC TT-Semi" pitchFamily="1" charset="0"/>
            </a:endParaRPr>
          </a:p>
          <a:p>
            <a:pPr algn="l"/>
            <a:r>
              <a:rPr lang="en-US" sz="2200" dirty="0" smtClean="0">
                <a:solidFill>
                  <a:srgbClr val="000000"/>
                </a:solidFill>
                <a:latin typeface="Stone Sans ITC TT-Semi" pitchFamily="1" charset="0"/>
              </a:rPr>
              <a:t>Behaviorism became the dominant view from the 1920's to 1960's</a:t>
            </a:r>
            <a:endParaRPr lang="en-US" sz="2200" i="1" dirty="0">
              <a:solidFill>
                <a:srgbClr val="000000"/>
              </a:solidFill>
              <a:latin typeface="Stone Sans ITC TT-Semi" pitchFamily="1" charset="0"/>
            </a:endParaRPr>
          </a:p>
        </p:txBody>
      </p:sp>
      <p:cxnSp>
        <p:nvCxnSpPr>
          <p:cNvPr id="5" name="Straight Connector 4"/>
          <p:cNvCxnSpPr/>
          <p:nvPr/>
        </p:nvCxnSpPr>
        <p:spPr>
          <a:xfrm flipV="1">
            <a:off x="500034" y="1142984"/>
            <a:ext cx="8001056" cy="7143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57200" y="457200"/>
            <a:ext cx="8229600" cy="1143000"/>
          </a:xfrm>
        </p:spPr>
        <p:txBody>
          <a:bodyPr/>
          <a:lstStyle/>
          <a:p>
            <a:r>
              <a:rPr lang="en-US"/>
              <a:t>John Watson</a:t>
            </a:r>
          </a:p>
        </p:txBody>
      </p:sp>
      <p:sp>
        <p:nvSpPr>
          <p:cNvPr id="54276" name="Rectangle 4"/>
          <p:cNvSpPr>
            <a:spLocks noGrp="1" noChangeArrowheads="1"/>
          </p:cNvSpPr>
          <p:nvPr>
            <p:ph type="body" sz="half" idx="2"/>
          </p:nvPr>
        </p:nvSpPr>
        <p:spPr>
          <a:xfrm>
            <a:off x="3048000" y="1524000"/>
            <a:ext cx="6096000" cy="5105400"/>
          </a:xfrm>
        </p:spPr>
        <p:txBody>
          <a:bodyPr/>
          <a:lstStyle/>
          <a:p>
            <a:pPr>
              <a:lnSpc>
                <a:spcPct val="90000"/>
              </a:lnSpc>
            </a:pPr>
            <a:r>
              <a:rPr lang="en-US" sz="2400" dirty="0">
                <a:solidFill>
                  <a:srgbClr val="000000"/>
                </a:solidFill>
                <a:latin typeface="Stone Sans ITC TT-Semi" pitchFamily="1" charset="0"/>
              </a:rPr>
              <a:t>Early 20th century, "Father of American Behaviorist theory</a:t>
            </a:r>
            <a:r>
              <a:rPr lang="en-US" sz="2400" dirty="0" smtClean="0">
                <a:solidFill>
                  <a:srgbClr val="000000"/>
                </a:solidFill>
                <a:latin typeface="Stone Sans ITC TT-Semi" pitchFamily="1" charset="0"/>
              </a:rPr>
              <a:t>.”</a:t>
            </a:r>
          </a:p>
          <a:p>
            <a:pPr>
              <a:lnSpc>
                <a:spcPct val="90000"/>
              </a:lnSpc>
            </a:pPr>
            <a:endParaRPr lang="en-US" sz="2400" dirty="0">
              <a:solidFill>
                <a:srgbClr val="000000"/>
              </a:solidFill>
              <a:latin typeface="Stone Sans ITC TT-Semi" pitchFamily="1" charset="0"/>
            </a:endParaRPr>
          </a:p>
          <a:p>
            <a:pPr>
              <a:lnSpc>
                <a:spcPct val="90000"/>
              </a:lnSpc>
            </a:pPr>
            <a:r>
              <a:rPr lang="en-US" sz="2400" dirty="0">
                <a:solidFill>
                  <a:srgbClr val="000000"/>
                </a:solidFill>
                <a:latin typeface="Stone Sans ITC TT-Semi" pitchFamily="1" charset="0"/>
              </a:rPr>
              <a:t>Based his work on Pavlov's experiments on the digestive system of dogs</a:t>
            </a:r>
            <a:r>
              <a:rPr lang="en-US" sz="2400" dirty="0" smtClean="0">
                <a:solidFill>
                  <a:srgbClr val="000000"/>
                </a:solidFill>
                <a:latin typeface="Stone Sans ITC TT-Semi" pitchFamily="1" charset="0"/>
              </a:rPr>
              <a:t>.</a:t>
            </a:r>
          </a:p>
          <a:p>
            <a:pPr>
              <a:lnSpc>
                <a:spcPct val="90000"/>
              </a:lnSpc>
            </a:pPr>
            <a:endParaRPr lang="en-US" sz="2400" dirty="0">
              <a:solidFill>
                <a:srgbClr val="000000"/>
              </a:solidFill>
              <a:latin typeface="Stone Sans ITC TT-Semi" pitchFamily="1" charset="0"/>
            </a:endParaRPr>
          </a:p>
          <a:p>
            <a:pPr>
              <a:lnSpc>
                <a:spcPct val="90000"/>
              </a:lnSpc>
            </a:pPr>
            <a:r>
              <a:rPr lang="en-US" sz="2400" dirty="0">
                <a:solidFill>
                  <a:srgbClr val="000000"/>
                </a:solidFill>
                <a:latin typeface="Stone Sans ITC TT-Semi" pitchFamily="1" charset="0"/>
              </a:rPr>
              <a:t>Researched classical </a:t>
            </a:r>
            <a:r>
              <a:rPr lang="en-US" sz="2400" dirty="0" smtClean="0">
                <a:solidFill>
                  <a:srgbClr val="000000"/>
                </a:solidFill>
                <a:latin typeface="Stone Sans ITC TT-Semi" pitchFamily="1" charset="0"/>
              </a:rPr>
              <a:t>conditioning</a:t>
            </a:r>
          </a:p>
          <a:p>
            <a:pPr>
              <a:lnSpc>
                <a:spcPct val="90000"/>
              </a:lnSpc>
              <a:buNone/>
            </a:pPr>
            <a:endParaRPr lang="en-US" sz="2400" dirty="0">
              <a:solidFill>
                <a:srgbClr val="000000"/>
              </a:solidFill>
              <a:latin typeface="Stone Sans ITC TT-Semi" pitchFamily="1" charset="0"/>
            </a:endParaRPr>
          </a:p>
          <a:p>
            <a:pPr>
              <a:lnSpc>
                <a:spcPct val="90000"/>
              </a:lnSpc>
            </a:pPr>
            <a:r>
              <a:rPr lang="en-US" sz="2400" dirty="0">
                <a:solidFill>
                  <a:srgbClr val="000000"/>
                </a:solidFill>
                <a:latin typeface="Stone Sans ITC TT-Semi" pitchFamily="1" charset="0"/>
              </a:rPr>
              <a:t>Children are passive beings who can be molded by controlling the stimulus-response associations</a:t>
            </a:r>
            <a:r>
              <a:rPr lang="en-US" sz="2800" dirty="0">
                <a:solidFill>
                  <a:srgbClr val="000000"/>
                </a:solidFill>
                <a:latin typeface="Stone Sans ITC TT-Semi" pitchFamily="1" charset="0"/>
              </a:rPr>
              <a:t>.</a:t>
            </a:r>
          </a:p>
          <a:p>
            <a:pPr>
              <a:lnSpc>
                <a:spcPct val="90000"/>
              </a:lnSpc>
            </a:pPr>
            <a:endParaRPr lang="en-US" sz="2800" dirty="0">
              <a:solidFill>
                <a:srgbClr val="000000"/>
              </a:solidFill>
              <a:latin typeface="Stone Sans ITC TT-Semi" pitchFamily="1" charset="0"/>
            </a:endParaRPr>
          </a:p>
        </p:txBody>
      </p:sp>
      <p:pic>
        <p:nvPicPr>
          <p:cNvPr id="54277" name="Picture 5"/>
          <p:cNvPicPr>
            <a:picLocks noGrp="1" noChangeAspect="1" noChangeArrowheads="1"/>
          </p:cNvPicPr>
          <p:nvPr>
            <p:ph sz="half" idx="1"/>
          </p:nvPr>
        </p:nvPicPr>
        <p:blipFill>
          <a:blip r:embed="rId4"/>
          <a:srcRect/>
          <a:stretch>
            <a:fillRect/>
          </a:stretch>
        </p:blipFill>
        <p:spPr>
          <a:xfrm>
            <a:off x="533400" y="1981200"/>
            <a:ext cx="2438400" cy="2438400"/>
          </a:xfrm>
        </p:spPr>
      </p:pic>
      <p:graphicFrame>
        <p:nvGraphicFramePr>
          <p:cNvPr id="54280" name="Object 8"/>
          <p:cNvGraphicFramePr>
            <a:graphicFrameLocks noChangeAspect="1"/>
          </p:cNvGraphicFramePr>
          <p:nvPr/>
        </p:nvGraphicFramePr>
        <p:xfrm>
          <a:off x="228600" y="4495800"/>
          <a:ext cx="5945188" cy="176213"/>
        </p:xfrm>
        <a:graphic>
          <a:graphicData uri="http://schemas.openxmlformats.org/presentationml/2006/ole">
            <mc:AlternateContent xmlns:mc="http://schemas.openxmlformats.org/markup-compatibility/2006">
              <mc:Choice xmlns:v="urn:schemas-microsoft-com:vml" Requires="v">
                <p:oleObj spid="_x0000_s246789" name="Document" r:id="rId5" imgW="5943600" imgH="176784" progId="Word.Document.8">
                  <p:embed/>
                </p:oleObj>
              </mc:Choice>
              <mc:Fallback>
                <p:oleObj name="Document" r:id="rId5" imgW="5943600" imgH="176784" progId="Word.Document.8">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4495800"/>
                        <a:ext cx="5945188" cy="176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a:t>B. F. Skinner</a:t>
            </a:r>
          </a:p>
        </p:txBody>
      </p:sp>
      <p:sp>
        <p:nvSpPr>
          <p:cNvPr id="63491" name="Rectangle 3"/>
          <p:cNvSpPr>
            <a:spLocks noGrp="1" noChangeArrowheads="1"/>
          </p:cNvSpPr>
          <p:nvPr>
            <p:ph type="body" idx="1"/>
          </p:nvPr>
        </p:nvSpPr>
        <p:spPr>
          <a:xfrm>
            <a:off x="357158" y="1428736"/>
            <a:ext cx="8229600" cy="4267200"/>
          </a:xfrm>
        </p:spPr>
        <p:txBody>
          <a:bodyPr>
            <a:normAutofit fontScale="92500"/>
          </a:bodyPr>
          <a:lstStyle/>
          <a:p>
            <a:pPr>
              <a:lnSpc>
                <a:spcPct val="90000"/>
              </a:lnSpc>
              <a:buFont typeface="Wingdings" pitchFamily="2" charset="2"/>
              <a:buNone/>
            </a:pPr>
            <a:endParaRPr lang="en-US" dirty="0">
              <a:solidFill>
                <a:srgbClr val="000000"/>
              </a:solidFill>
              <a:latin typeface="Stone Sans ITC TT-Semi" pitchFamily="1" charset="0"/>
            </a:endParaRPr>
          </a:p>
          <a:p>
            <a:pPr>
              <a:lnSpc>
                <a:spcPct val="90000"/>
              </a:lnSpc>
            </a:pPr>
            <a:r>
              <a:rPr lang="en-US" dirty="0">
                <a:solidFill>
                  <a:srgbClr val="000000"/>
                </a:solidFill>
                <a:latin typeface="Stone Sans ITC TT-Semi" pitchFamily="1" charset="0"/>
              </a:rPr>
              <a:t>Proposed that children "operate" on their environment, operational conditioning.</a:t>
            </a:r>
          </a:p>
          <a:p>
            <a:pPr>
              <a:lnSpc>
                <a:spcPct val="90000"/>
              </a:lnSpc>
              <a:buFont typeface="Wingdings" pitchFamily="2" charset="2"/>
              <a:buNone/>
            </a:pPr>
            <a:endParaRPr lang="en-US" dirty="0">
              <a:solidFill>
                <a:srgbClr val="000000"/>
              </a:solidFill>
              <a:latin typeface="Stone Sans ITC TT-Semi" pitchFamily="1" charset="0"/>
            </a:endParaRPr>
          </a:p>
          <a:p>
            <a:pPr>
              <a:lnSpc>
                <a:spcPct val="90000"/>
              </a:lnSpc>
            </a:pPr>
            <a:r>
              <a:rPr lang="en-US" dirty="0">
                <a:solidFill>
                  <a:srgbClr val="000000"/>
                </a:solidFill>
                <a:latin typeface="Stone Sans ITC TT-Semi" pitchFamily="1" charset="0"/>
              </a:rPr>
              <a:t>Believed that learning could be broken down into smaller tasks, and that offering immediate rewards for accomplishments would stimulate further learning.</a:t>
            </a:r>
          </a:p>
          <a:p>
            <a:pPr>
              <a:lnSpc>
                <a:spcPct val="90000"/>
              </a:lnSpc>
            </a:pPr>
            <a:endParaRPr lang="en-US" dirty="0">
              <a:solidFill>
                <a:srgbClr val="000000"/>
              </a:solidFill>
              <a:latin typeface="Stone Sans ITC TT-Semi" pitchFamily="1" charset="0"/>
            </a:endParaRPr>
          </a:p>
        </p:txBody>
      </p:sp>
    </p:spTree>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a:t>Social Learning Theory</a:t>
            </a:r>
          </a:p>
        </p:txBody>
      </p:sp>
      <p:sp>
        <p:nvSpPr>
          <p:cNvPr id="64515" name="Rectangle 3"/>
          <p:cNvSpPr>
            <a:spLocks noGrp="1" noChangeArrowheads="1"/>
          </p:cNvSpPr>
          <p:nvPr>
            <p:ph type="body" idx="1"/>
          </p:nvPr>
        </p:nvSpPr>
        <p:spPr>
          <a:xfrm>
            <a:off x="457200" y="1600200"/>
            <a:ext cx="8686800" cy="4525963"/>
          </a:xfrm>
        </p:spPr>
        <p:txBody>
          <a:bodyPr>
            <a:normAutofit/>
          </a:bodyPr>
          <a:lstStyle/>
          <a:p>
            <a:pPr>
              <a:buFont typeface="Wingdings" pitchFamily="2" charset="2"/>
              <a:buNone/>
            </a:pPr>
            <a:r>
              <a:rPr lang="en-US" sz="2400" dirty="0">
                <a:solidFill>
                  <a:srgbClr val="000000"/>
                </a:solidFill>
                <a:latin typeface="Stone Sans ITC TT-Semi" pitchFamily="1" charset="0"/>
              </a:rPr>
              <a:t>Albert </a:t>
            </a:r>
            <a:r>
              <a:rPr lang="en-US" sz="2400" dirty="0" err="1">
                <a:solidFill>
                  <a:srgbClr val="000000"/>
                </a:solidFill>
                <a:latin typeface="Stone Sans ITC TT-Semi" pitchFamily="1" charset="0"/>
              </a:rPr>
              <a:t>Bandura</a:t>
            </a:r>
            <a:r>
              <a:rPr lang="en-US" sz="2400" dirty="0">
                <a:solidFill>
                  <a:srgbClr val="000000"/>
                </a:solidFill>
                <a:latin typeface="Stone Sans ITC TT-Semi" pitchFamily="1" charset="0"/>
              </a:rPr>
              <a:t> </a:t>
            </a:r>
            <a:endParaRPr lang="en-US" sz="2400" dirty="0" smtClean="0">
              <a:solidFill>
                <a:srgbClr val="000000"/>
              </a:solidFill>
              <a:latin typeface="Stone Sans ITC TT-Semi" pitchFamily="1" charset="0"/>
            </a:endParaRPr>
          </a:p>
          <a:p>
            <a:pPr>
              <a:buFont typeface="Wingdings" pitchFamily="2" charset="2"/>
              <a:buNone/>
            </a:pPr>
            <a:endParaRPr lang="en-US" sz="2400" dirty="0">
              <a:solidFill>
                <a:srgbClr val="000000"/>
              </a:solidFill>
              <a:latin typeface="Stone Sans ITC TT-Semi" pitchFamily="1" charset="0"/>
            </a:endParaRPr>
          </a:p>
          <a:p>
            <a:r>
              <a:rPr lang="en-US" sz="2400" dirty="0">
                <a:solidFill>
                  <a:srgbClr val="000000"/>
                </a:solidFill>
                <a:latin typeface="Stone Sans ITC TT-Semi" pitchFamily="1" charset="0"/>
              </a:rPr>
              <a:t>Stressed how children learn </a:t>
            </a:r>
            <a:r>
              <a:rPr lang="en-US" sz="2400" dirty="0" smtClean="0">
                <a:solidFill>
                  <a:srgbClr val="000000"/>
                </a:solidFill>
                <a:latin typeface="Stone Sans ITC TT-Semi" pitchFamily="1" charset="0"/>
              </a:rPr>
              <a:t>by observation </a:t>
            </a:r>
            <a:r>
              <a:rPr lang="en-US" sz="2400" dirty="0">
                <a:solidFill>
                  <a:srgbClr val="000000"/>
                </a:solidFill>
                <a:latin typeface="Stone Sans ITC TT-Semi" pitchFamily="1" charset="0"/>
              </a:rPr>
              <a:t>and imitation. </a:t>
            </a:r>
            <a:endParaRPr lang="en-US" sz="2400" dirty="0" smtClean="0">
              <a:solidFill>
                <a:srgbClr val="000000"/>
              </a:solidFill>
              <a:latin typeface="Stone Sans ITC TT-Semi" pitchFamily="1" charset="0"/>
            </a:endParaRPr>
          </a:p>
          <a:p>
            <a:endParaRPr lang="en-US" sz="2400" dirty="0">
              <a:solidFill>
                <a:srgbClr val="000000"/>
              </a:solidFill>
              <a:latin typeface="Stone Sans ITC TT-Semi" pitchFamily="1" charset="0"/>
            </a:endParaRPr>
          </a:p>
          <a:p>
            <a:r>
              <a:rPr lang="en-US" sz="2400" dirty="0">
                <a:solidFill>
                  <a:srgbClr val="000000"/>
                </a:solidFill>
                <a:latin typeface="Stone Sans ITC TT-Semi" pitchFamily="1" charset="0"/>
              </a:rPr>
              <a:t>Believed that children gradually become more selective in what they imitate. </a:t>
            </a:r>
          </a:p>
        </p:txBody>
      </p:sp>
    </p:spTree>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a:xfrm>
            <a:off x="214282" y="214291"/>
            <a:ext cx="7772400" cy="785818"/>
          </a:xfrm>
        </p:spPr>
        <p:txBody>
          <a:bodyPr>
            <a:normAutofit/>
          </a:bodyPr>
          <a:lstStyle/>
          <a:p>
            <a:pPr algn="l"/>
            <a:r>
              <a:rPr lang="en-US" sz="3200" dirty="0">
                <a:latin typeface="Apple Chancery" pitchFamily="1" charset="0"/>
              </a:rPr>
              <a:t>Biological Theories</a:t>
            </a:r>
            <a:endParaRPr lang="en-US" sz="3200" dirty="0">
              <a:solidFill>
                <a:schemeClr val="tx1"/>
              </a:solidFill>
            </a:endParaRPr>
          </a:p>
        </p:txBody>
      </p:sp>
      <p:sp>
        <p:nvSpPr>
          <p:cNvPr id="40963" name="Rectangle 3"/>
          <p:cNvSpPr>
            <a:spLocks noGrp="1" noChangeArrowheads="1"/>
          </p:cNvSpPr>
          <p:nvPr>
            <p:ph type="subTitle" idx="1"/>
          </p:nvPr>
        </p:nvSpPr>
        <p:spPr>
          <a:xfrm>
            <a:off x="285720" y="1428736"/>
            <a:ext cx="8858280" cy="1600200"/>
          </a:xfrm>
        </p:spPr>
        <p:txBody>
          <a:bodyPr>
            <a:normAutofit/>
          </a:bodyPr>
          <a:lstStyle/>
          <a:p>
            <a:pPr algn="l"/>
            <a:r>
              <a:rPr lang="en-US" sz="2200" i="1" dirty="0">
                <a:solidFill>
                  <a:schemeClr val="tx1"/>
                </a:solidFill>
                <a:latin typeface="Stone Sans ITC TT-Semi" pitchFamily="1" charset="0"/>
              </a:rPr>
              <a:t>Belief that heredity and innate biological processes govern growth. </a:t>
            </a:r>
            <a:endParaRPr lang="en-US" sz="2200" i="1" dirty="0">
              <a:solidFill>
                <a:schemeClr val="tx1"/>
              </a:solidFill>
            </a:endParaRPr>
          </a:p>
        </p:txBody>
      </p:sp>
      <p:cxnSp>
        <p:nvCxnSpPr>
          <p:cNvPr id="5" name="Straight Connector 4"/>
          <p:cNvCxnSpPr/>
          <p:nvPr/>
        </p:nvCxnSpPr>
        <p:spPr>
          <a:xfrm>
            <a:off x="285720" y="857232"/>
            <a:ext cx="8215370" cy="1588"/>
          </a:xfrm>
          <a:prstGeom prst="line">
            <a:avLst/>
          </a:prstGeom>
        </p:spPr>
        <p:style>
          <a:lnRef idx="1">
            <a:schemeClr val="accent1"/>
          </a:lnRef>
          <a:fillRef idx="0">
            <a:schemeClr val="accent1"/>
          </a:fillRef>
          <a:effectRef idx="0">
            <a:schemeClr val="accent1"/>
          </a:effectRef>
          <a:fontRef idx="minor">
            <a:schemeClr val="tx1"/>
          </a:fontRef>
        </p:style>
      </p:cxnSp>
      <p:sp>
        <p:nvSpPr>
          <p:cNvPr id="6" name="Rectangle 2"/>
          <p:cNvSpPr txBox="1">
            <a:spLocks noChangeArrowheads="1"/>
          </p:cNvSpPr>
          <p:nvPr/>
        </p:nvSpPr>
        <p:spPr>
          <a:xfrm>
            <a:off x="357158" y="2857496"/>
            <a:ext cx="8229600" cy="714372"/>
          </a:xfrm>
          <a:prstGeom prst="rect">
            <a:avLst/>
          </a:prstGeom>
        </p:spPr>
        <p:txBody>
          <a:bodyPr vert="horz" lIns="91440" tIns="45720" rIns="91440" bIns="45720" rtlCol="0" anchor="ctr">
            <a:normAutofit fontScale="97500"/>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dirty="0" err="1" smtClean="0">
                <a:ln>
                  <a:noFill/>
                </a:ln>
                <a:solidFill>
                  <a:srgbClr val="000000"/>
                </a:solidFill>
                <a:effectLst/>
                <a:uLnTx/>
                <a:uFillTx/>
                <a:latin typeface="+mj-lt"/>
                <a:ea typeface="+mj-ea"/>
                <a:cs typeface="+mj-cs"/>
              </a:rPr>
              <a:t>Maturationists</a:t>
            </a:r>
            <a:r>
              <a:rPr kumimoji="0" lang="en-US" sz="2800" b="0" i="0" u="none" strike="noStrike" kern="1200" cap="none" spc="0" normalizeH="0" baseline="0" noProof="0" dirty="0" smtClean="0">
                <a:ln>
                  <a:noFill/>
                </a:ln>
                <a:solidFill>
                  <a:srgbClr val="000000"/>
                </a:solidFill>
                <a:effectLst/>
                <a:uLnTx/>
                <a:uFillTx/>
                <a:latin typeface="+mj-lt"/>
                <a:ea typeface="+mj-ea"/>
                <a:cs typeface="+mj-cs"/>
              </a:rPr>
              <a:t>: G. Stanley Hall and Arnold Gesell</a:t>
            </a:r>
            <a:r>
              <a:rPr kumimoji="0" lang="en-US" sz="2800" b="0" i="0" u="none" strike="noStrike" kern="1200" cap="none" spc="0" normalizeH="0" baseline="0" noProof="0" dirty="0" smtClean="0">
                <a:ln>
                  <a:noFill/>
                </a:ln>
                <a:solidFill>
                  <a:srgbClr val="000000"/>
                </a:solidFill>
                <a:effectLst/>
                <a:uLnTx/>
                <a:uFillTx/>
                <a:latin typeface="Stone Sans ITC TT-Semi" pitchFamily="1" charset="0"/>
                <a:ea typeface="+mj-ea"/>
                <a:cs typeface="+mj-cs"/>
              </a:rPr>
              <a:t> </a:t>
            </a:r>
            <a:endParaRPr kumimoji="0" lang="en-US" sz="2800" b="0" i="0" u="none" strike="noStrike" kern="1200" cap="none" spc="0" normalizeH="0" baseline="0" noProof="0" dirty="0">
              <a:ln>
                <a:noFill/>
              </a:ln>
              <a:solidFill>
                <a:srgbClr val="000000"/>
              </a:solidFill>
              <a:effectLst/>
              <a:uLnTx/>
              <a:uFillTx/>
              <a:latin typeface="Stone Sans ITC TT-Semi" pitchFamily="1" charset="0"/>
              <a:ea typeface="+mj-ea"/>
              <a:cs typeface="+mj-cs"/>
            </a:endParaRPr>
          </a:p>
        </p:txBody>
      </p:sp>
      <p:sp>
        <p:nvSpPr>
          <p:cNvPr id="7" name="Rectangle 4"/>
          <p:cNvSpPr txBox="1">
            <a:spLocks noChangeArrowheads="1"/>
          </p:cNvSpPr>
          <p:nvPr/>
        </p:nvSpPr>
        <p:spPr>
          <a:xfrm>
            <a:off x="285720" y="3643314"/>
            <a:ext cx="8229600" cy="2286016"/>
          </a:xfrm>
          <a:prstGeom prst="rect">
            <a:avLst/>
          </a:prstGeom>
        </p:spPr>
        <p:txBody>
          <a:bodyPr vert="horz" lIns="91440" tIns="45720" rIns="91440" bIns="45720" rtlCol="0">
            <a:normAutofit/>
          </a:bodyPr>
          <a:lstStyle/>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rgbClr val="000000"/>
                </a:solidFill>
                <a:effectLst/>
                <a:uLnTx/>
                <a:uFillTx/>
                <a:latin typeface="Stone Sans ITC TT-Semi" pitchFamily="1" charset="0"/>
                <a:ea typeface="+mn-ea"/>
                <a:cs typeface="+mn-cs"/>
              </a:rPr>
              <a:t>Believed there is a predetermined biological timetable.</a:t>
            </a:r>
          </a:p>
          <a:p>
            <a:pPr marL="457200" marR="0" lvl="1" indent="0"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US" sz="2000" b="0" i="0" u="none" strike="noStrike" kern="1200" cap="none" spc="0" normalizeH="0" baseline="0" noProof="0" dirty="0" smtClean="0">
              <a:ln>
                <a:noFill/>
              </a:ln>
              <a:solidFill>
                <a:srgbClr val="000000"/>
              </a:solidFill>
              <a:effectLst/>
              <a:uLnTx/>
              <a:uFillTx/>
              <a:latin typeface="Stone Sans ITC TT-Semi" pitchFamily="1" charset="0"/>
              <a:ea typeface="+mn-ea"/>
              <a:cs typeface="+mn-cs"/>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rgbClr val="000000"/>
                </a:solidFill>
                <a:effectLst/>
                <a:uLnTx/>
                <a:uFillTx/>
                <a:latin typeface="Stone Sans ITC TT-Semi" pitchFamily="1" charset="0"/>
                <a:ea typeface="+mn-ea"/>
                <a:cs typeface="+mn-cs"/>
              </a:rPr>
              <a:t>Hall and Gesell were proponents of the normative approach to child study: using age-related averages of children's growth and behaviors to define what is normal.</a:t>
            </a:r>
            <a:endParaRPr kumimoji="0" lang="en-US" sz="2000" b="0" i="0" u="none" strike="noStrike" kern="1200" cap="none" spc="0" normalizeH="0" baseline="0" noProof="0" dirty="0">
              <a:ln>
                <a:noFill/>
              </a:ln>
              <a:solidFill>
                <a:srgbClr val="000000"/>
              </a:solidFill>
              <a:effectLst/>
              <a:uLnTx/>
              <a:uFillTx/>
              <a:latin typeface="Stone Sans ITC TT-Semi" pitchFamily="1" charset="0"/>
              <a:ea typeface="+mn-ea"/>
              <a:cs typeface="+mn-cs"/>
            </a:endParaRPr>
          </a:p>
        </p:txBody>
      </p:sp>
      <p:cxnSp>
        <p:nvCxnSpPr>
          <p:cNvPr id="9" name="Straight Connector 8"/>
          <p:cNvCxnSpPr>
            <a:stCxn id="40963" idx="1"/>
          </p:cNvCxnSpPr>
          <p:nvPr/>
        </p:nvCxnSpPr>
        <p:spPr>
          <a:xfrm rot="10800000" flipH="1">
            <a:off x="285720" y="2214554"/>
            <a:ext cx="8358246" cy="1428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algn="l"/>
            <a:r>
              <a:rPr lang="en-US" dirty="0" err="1"/>
              <a:t>Ethology</a:t>
            </a:r>
            <a:endParaRPr lang="en-US" dirty="0"/>
          </a:p>
        </p:txBody>
      </p:sp>
      <p:sp>
        <p:nvSpPr>
          <p:cNvPr id="65539" name="Rectangle 3"/>
          <p:cNvSpPr>
            <a:spLocks noGrp="1" noChangeArrowheads="1"/>
          </p:cNvSpPr>
          <p:nvPr>
            <p:ph type="body" idx="1"/>
          </p:nvPr>
        </p:nvSpPr>
        <p:spPr/>
        <p:txBody>
          <a:bodyPr>
            <a:normAutofit/>
          </a:bodyPr>
          <a:lstStyle/>
          <a:p>
            <a:r>
              <a:rPr lang="en-US" sz="2400" dirty="0">
                <a:latin typeface="Stone Sans ITC TT-Semi" pitchFamily="1" charset="0"/>
              </a:rPr>
              <a:t>Examines how behavior is determined by a species' need for survival. </a:t>
            </a:r>
            <a:endParaRPr lang="en-US" sz="2400" dirty="0" smtClean="0">
              <a:latin typeface="Stone Sans ITC TT-Semi" pitchFamily="1" charset="0"/>
            </a:endParaRPr>
          </a:p>
          <a:p>
            <a:endParaRPr lang="en-US" sz="2400" dirty="0">
              <a:latin typeface="Stone Sans ITC TT-Semi" pitchFamily="1" charset="0"/>
            </a:endParaRPr>
          </a:p>
          <a:p>
            <a:r>
              <a:rPr lang="en-US" sz="2400" dirty="0">
                <a:latin typeface="Stone Sans ITC TT-Semi" pitchFamily="1" charset="0"/>
              </a:rPr>
              <a:t>Has its roots in Charles Darwin's research. </a:t>
            </a:r>
            <a:endParaRPr lang="en-US" sz="2400" dirty="0" smtClean="0">
              <a:latin typeface="Stone Sans ITC TT-Semi" pitchFamily="1" charset="0"/>
            </a:endParaRPr>
          </a:p>
          <a:p>
            <a:pPr>
              <a:buNone/>
            </a:pPr>
            <a:endParaRPr lang="en-US" sz="2400" dirty="0">
              <a:latin typeface="Stone Sans ITC TT-Semi" pitchFamily="1" charset="0"/>
            </a:endParaRPr>
          </a:p>
          <a:p>
            <a:r>
              <a:rPr lang="en-US" sz="2400" dirty="0">
                <a:latin typeface="Stone Sans ITC TT-Semi" pitchFamily="1" charset="0"/>
              </a:rPr>
              <a:t>Describes a "critical period" or "sensitive period,” for learning</a:t>
            </a:r>
          </a:p>
        </p:txBody>
      </p:sp>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algn="ctr"/>
            <a:r>
              <a:rPr lang="en-US"/>
              <a:t>Attachment Theory</a:t>
            </a:r>
          </a:p>
        </p:txBody>
      </p:sp>
      <p:sp>
        <p:nvSpPr>
          <p:cNvPr id="66563" name="Rectangle 3"/>
          <p:cNvSpPr>
            <a:spLocks noGrp="1" noChangeArrowheads="1"/>
          </p:cNvSpPr>
          <p:nvPr>
            <p:ph type="body" idx="1"/>
          </p:nvPr>
        </p:nvSpPr>
        <p:spPr/>
        <p:txBody>
          <a:bodyPr/>
          <a:lstStyle/>
          <a:p>
            <a:pPr>
              <a:buFont typeface="Wingdings" pitchFamily="2" charset="2"/>
              <a:buNone/>
            </a:pPr>
            <a:endParaRPr lang="en-US">
              <a:latin typeface="Stone Sans ITC TT-Semi" pitchFamily="1" charset="0"/>
            </a:endParaRPr>
          </a:p>
          <a:p>
            <a:r>
              <a:rPr lang="en-US" sz="3200">
                <a:latin typeface="Stone Sans ITC TT-Semi" pitchFamily="1" charset="0"/>
              </a:rPr>
              <a:t>John Bowlby applied ethological principles to his theory of attachment.</a:t>
            </a:r>
          </a:p>
          <a:p>
            <a:r>
              <a:rPr lang="en-US" sz="3200">
                <a:latin typeface="Stone Sans ITC TT-Semi" pitchFamily="1" charset="0"/>
              </a:rPr>
              <a:t>Attachment between an infant and her caregiver can insure the infant’s survival.</a:t>
            </a:r>
            <a:endParaRPr lang="en-US">
              <a:latin typeface="Stone Sans ITC TT-Semi" pitchFamily="1" charset="0"/>
            </a:endParaRPr>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p:txBody>
          <a:bodyPr/>
          <a:lstStyle/>
          <a:p>
            <a:r>
              <a:rPr lang="en-US" sz="5400">
                <a:solidFill>
                  <a:schemeClr val="bg1"/>
                </a:solidFill>
                <a:latin typeface="Apple Chancery" pitchFamily="1" charset="0"/>
              </a:rPr>
              <a:t>Cognitive Theories</a:t>
            </a:r>
            <a:endParaRPr lang="en-US">
              <a:solidFill>
                <a:schemeClr val="tx1"/>
              </a:solidFill>
            </a:endParaRPr>
          </a:p>
        </p:txBody>
      </p:sp>
      <p:sp>
        <p:nvSpPr>
          <p:cNvPr id="46083" name="Rectangle 3"/>
          <p:cNvSpPr>
            <a:spLocks noGrp="1" noChangeArrowheads="1"/>
          </p:cNvSpPr>
          <p:nvPr>
            <p:ph type="subTitle" idx="1"/>
          </p:nvPr>
        </p:nvSpPr>
        <p:spPr>
          <a:xfrm>
            <a:off x="609600" y="4267200"/>
            <a:ext cx="8382000" cy="1447800"/>
          </a:xfrm>
        </p:spPr>
        <p:txBody>
          <a:bodyPr/>
          <a:lstStyle/>
          <a:p>
            <a:r>
              <a:rPr lang="en-US" i="1" dirty="0">
                <a:solidFill>
                  <a:srgbClr val="000000"/>
                </a:solidFill>
                <a:latin typeface="Stone Sans ITC TT-Semi" pitchFamily="1" charset="0"/>
              </a:rPr>
              <a:t>Beliefs that describe how children learn</a:t>
            </a:r>
          </a:p>
        </p:txBody>
      </p:sp>
      <p:sp>
        <p:nvSpPr>
          <p:cNvPr id="46084" name="Rectangle 4"/>
          <p:cNvSpPr>
            <a:spLocks noChangeArrowheads="1"/>
          </p:cNvSpPr>
          <p:nvPr/>
        </p:nvSpPr>
        <p:spPr bwMode="auto">
          <a:xfrm>
            <a:off x="627063" y="6707188"/>
            <a:ext cx="184150" cy="457200"/>
          </a:xfrm>
          <a:prstGeom prst="rect">
            <a:avLst/>
          </a:prstGeom>
          <a:noFill/>
          <a:ln w="9525">
            <a:noFill/>
            <a:miter lim="800000"/>
            <a:headEnd/>
            <a:tailEnd/>
          </a:ln>
          <a:effectLst/>
        </p:spPr>
        <p:txBody>
          <a:bodyPr wrap="none">
            <a:spAutoFit/>
          </a:bodyPr>
          <a:lstStyle/>
          <a:p>
            <a:endParaRPr lang="en-US"/>
          </a:p>
        </p:txBody>
      </p:sp>
    </p:spTree>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t>Jean Piaget</a:t>
            </a:r>
          </a:p>
        </p:txBody>
      </p:sp>
      <p:sp>
        <p:nvSpPr>
          <p:cNvPr id="48132" name="Rectangle 4"/>
          <p:cNvSpPr>
            <a:spLocks noGrp="1" noChangeArrowheads="1"/>
          </p:cNvSpPr>
          <p:nvPr>
            <p:ph type="body" sz="half" idx="2"/>
          </p:nvPr>
        </p:nvSpPr>
        <p:spPr>
          <a:xfrm>
            <a:off x="3886200" y="609600"/>
            <a:ext cx="5257800" cy="5638800"/>
          </a:xfrm>
        </p:spPr>
        <p:txBody>
          <a:bodyPr/>
          <a:lstStyle/>
          <a:p>
            <a:pPr algn="ctr">
              <a:lnSpc>
                <a:spcPct val="90000"/>
              </a:lnSpc>
              <a:buFont typeface="Wingdings" pitchFamily="2" charset="2"/>
              <a:buNone/>
            </a:pPr>
            <a:r>
              <a:rPr lang="en-US" sz="3400" b="1">
                <a:solidFill>
                  <a:srgbClr val="000000"/>
                </a:solidFill>
                <a:latin typeface="Stone Sans ITC TT-Semi" pitchFamily="1" charset="0"/>
              </a:rPr>
              <a:t>Cognitive development theory</a:t>
            </a:r>
            <a:endParaRPr lang="en-US" sz="2600">
              <a:solidFill>
                <a:srgbClr val="000000"/>
              </a:solidFill>
              <a:latin typeface="Stone Sans ITC TT-Semi" pitchFamily="1" charset="0"/>
            </a:endParaRPr>
          </a:p>
          <a:p>
            <a:pPr>
              <a:lnSpc>
                <a:spcPct val="90000"/>
              </a:lnSpc>
            </a:pPr>
            <a:r>
              <a:rPr lang="en-US" sz="2400">
                <a:solidFill>
                  <a:srgbClr val="000000"/>
                </a:solidFill>
                <a:latin typeface="Stone Sans ITC TT-Semi" pitchFamily="1" charset="0"/>
              </a:rPr>
              <a:t>Children "construct" their understanding of the world </a:t>
            </a:r>
            <a:r>
              <a:rPr lang="en-US" sz="2400">
                <a:latin typeface="Stone Sans ITC TT-Semi" pitchFamily="1" charset="0"/>
              </a:rPr>
              <a:t>through their active involvement and interactions.</a:t>
            </a:r>
          </a:p>
          <a:p>
            <a:pPr>
              <a:lnSpc>
                <a:spcPct val="90000"/>
              </a:lnSpc>
            </a:pPr>
            <a:r>
              <a:rPr lang="en-US" sz="2400">
                <a:solidFill>
                  <a:srgbClr val="000000"/>
                </a:solidFill>
                <a:latin typeface="Stone Sans ITC TT-Semi" pitchFamily="1" charset="0"/>
              </a:rPr>
              <a:t>Studied his 3 children to focus not on what they knew but how they knew it.</a:t>
            </a:r>
          </a:p>
          <a:p>
            <a:pPr>
              <a:lnSpc>
                <a:spcPct val="90000"/>
              </a:lnSpc>
            </a:pPr>
            <a:r>
              <a:rPr lang="en-US" sz="2400">
                <a:solidFill>
                  <a:srgbClr val="000000"/>
                </a:solidFill>
                <a:latin typeface="Stone Sans ITC TT-Semi" pitchFamily="1" charset="0"/>
              </a:rPr>
              <a:t>Described children's understanding as their "schemas” and how they use:</a:t>
            </a:r>
          </a:p>
          <a:p>
            <a:pPr lvl="1">
              <a:lnSpc>
                <a:spcPct val="90000"/>
              </a:lnSpc>
            </a:pPr>
            <a:r>
              <a:rPr lang="en-US" sz="2400">
                <a:solidFill>
                  <a:srgbClr val="000000"/>
                </a:solidFill>
                <a:latin typeface="Stone Sans ITC TT-Semi" pitchFamily="1" charset="0"/>
              </a:rPr>
              <a:t>assimilation </a:t>
            </a:r>
          </a:p>
          <a:p>
            <a:pPr lvl="1">
              <a:lnSpc>
                <a:spcPct val="90000"/>
              </a:lnSpc>
            </a:pPr>
            <a:r>
              <a:rPr lang="en-US" sz="2400">
                <a:solidFill>
                  <a:srgbClr val="000000"/>
                </a:solidFill>
                <a:latin typeface="Stone Sans ITC TT-Semi" pitchFamily="1" charset="0"/>
              </a:rPr>
              <a:t>accommodation.</a:t>
            </a:r>
            <a:endParaRPr lang="en-US" sz="1500">
              <a:solidFill>
                <a:srgbClr val="000000"/>
              </a:solidFill>
              <a:latin typeface="Stone Sans ITC TT-Semi" pitchFamily="1" charset="0"/>
            </a:endParaRPr>
          </a:p>
          <a:p>
            <a:pPr lvl="1">
              <a:lnSpc>
                <a:spcPct val="90000"/>
              </a:lnSpc>
            </a:pPr>
            <a:endParaRPr lang="en-US" sz="1800">
              <a:solidFill>
                <a:srgbClr val="000000"/>
              </a:solidFill>
              <a:latin typeface="Stone Sans ITC TT-Semi" pitchFamily="1" charset="0"/>
            </a:endParaRPr>
          </a:p>
        </p:txBody>
      </p:sp>
      <p:pic>
        <p:nvPicPr>
          <p:cNvPr id="48137" name="Picture 9"/>
          <p:cNvPicPr>
            <a:picLocks noGrp="1" noChangeAspect="1" noChangeArrowheads="1"/>
          </p:cNvPicPr>
          <p:nvPr>
            <p:ph sz="half" idx="1"/>
          </p:nvPr>
        </p:nvPicPr>
        <p:blipFill>
          <a:blip r:embed="rId3"/>
          <a:srcRect/>
          <a:stretch>
            <a:fillRect/>
          </a:stretch>
        </p:blipFill>
        <p:spPr>
          <a:xfrm>
            <a:off x="838200" y="1905000"/>
            <a:ext cx="2892425" cy="3886200"/>
          </a:xfrm>
        </p:spPr>
      </p:pic>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normAutofit fontScale="90000"/>
          </a:bodyPr>
          <a:lstStyle/>
          <a:p>
            <a:pPr algn="ctr"/>
            <a:r>
              <a:rPr lang="en-US"/>
              <a:t>Piaget’s Cognitive </a:t>
            </a:r>
            <a:br>
              <a:rPr lang="en-US"/>
            </a:br>
            <a:r>
              <a:rPr lang="en-US"/>
              <a:t>Development Stages</a:t>
            </a:r>
          </a:p>
        </p:txBody>
      </p:sp>
      <p:sp>
        <p:nvSpPr>
          <p:cNvPr id="67587" name="Rectangle 3"/>
          <p:cNvSpPr>
            <a:spLocks noGrp="1" noChangeArrowheads="1"/>
          </p:cNvSpPr>
          <p:nvPr>
            <p:ph type="body" idx="1"/>
          </p:nvPr>
        </p:nvSpPr>
        <p:spPr>
          <a:xfrm>
            <a:off x="457200" y="1981200"/>
            <a:ext cx="8305800" cy="4495800"/>
          </a:xfrm>
        </p:spPr>
        <p:txBody>
          <a:bodyPr>
            <a:normAutofit fontScale="85000" lnSpcReduction="20000"/>
          </a:bodyPr>
          <a:lstStyle/>
          <a:p>
            <a:pPr>
              <a:lnSpc>
                <a:spcPct val="90000"/>
              </a:lnSpc>
            </a:pPr>
            <a:r>
              <a:rPr lang="en-US">
                <a:latin typeface="Stone Sans ITC TT-Semi" pitchFamily="1" charset="0"/>
              </a:rPr>
              <a:t>Sensori-motor</a:t>
            </a:r>
            <a:endParaRPr lang="en-US" sz="2600">
              <a:latin typeface="Stone Sans ITC TT-Semi" pitchFamily="1" charset="0"/>
            </a:endParaRPr>
          </a:p>
          <a:p>
            <a:pPr lvl="1">
              <a:lnSpc>
                <a:spcPct val="90000"/>
              </a:lnSpc>
            </a:pPr>
            <a:r>
              <a:rPr lang="en-US">
                <a:latin typeface="Stone Sans ITC TT-Semi" pitchFamily="1" charset="0"/>
              </a:rPr>
              <a:t>Ages birth - 2: the infant uses his senses and motor abilities to understand the world</a:t>
            </a:r>
            <a:endParaRPr lang="en-US" sz="1800">
              <a:latin typeface="Stone Sans ITC TT-Semi" pitchFamily="1" charset="0"/>
            </a:endParaRPr>
          </a:p>
          <a:p>
            <a:pPr>
              <a:lnSpc>
                <a:spcPct val="90000"/>
              </a:lnSpc>
            </a:pPr>
            <a:r>
              <a:rPr lang="en-US">
                <a:latin typeface="Stone Sans ITC TT-Semi" pitchFamily="1" charset="0"/>
              </a:rPr>
              <a:t>Preoperation</a:t>
            </a:r>
            <a:endParaRPr lang="en-US" sz="2600">
              <a:latin typeface="Stone Sans ITC TT-Semi" pitchFamily="1" charset="0"/>
            </a:endParaRPr>
          </a:p>
          <a:p>
            <a:pPr lvl="1">
              <a:lnSpc>
                <a:spcPct val="90000"/>
              </a:lnSpc>
            </a:pPr>
            <a:r>
              <a:rPr lang="en-US">
                <a:latin typeface="Stone Sans ITC TT-Semi" pitchFamily="1" charset="0"/>
              </a:rPr>
              <a:t>Ages 2-7: the child uses metal representations of objects and is able to use symbolic thought and language</a:t>
            </a:r>
            <a:endParaRPr lang="en-US" sz="1800">
              <a:latin typeface="Stone Sans ITC TT-Semi" pitchFamily="1" charset="0"/>
            </a:endParaRPr>
          </a:p>
          <a:p>
            <a:pPr>
              <a:lnSpc>
                <a:spcPct val="90000"/>
              </a:lnSpc>
            </a:pPr>
            <a:r>
              <a:rPr lang="en-US">
                <a:latin typeface="Stone Sans ITC TT-Semi" pitchFamily="1" charset="0"/>
              </a:rPr>
              <a:t>Concrete operations</a:t>
            </a:r>
            <a:endParaRPr lang="en-US" sz="2600">
              <a:latin typeface="Stone Sans ITC TT-Semi" pitchFamily="1" charset="0"/>
            </a:endParaRPr>
          </a:p>
          <a:p>
            <a:pPr lvl="1">
              <a:lnSpc>
                <a:spcPct val="90000"/>
              </a:lnSpc>
            </a:pPr>
            <a:r>
              <a:rPr lang="en-US">
                <a:latin typeface="Stone Sans ITC TT-Semi" pitchFamily="1" charset="0"/>
              </a:rPr>
              <a:t>Ages 7-11; the child uses logical operations or principles when solving problems</a:t>
            </a:r>
            <a:endParaRPr lang="en-US" sz="1800">
              <a:latin typeface="Stone Sans ITC TT-Semi" pitchFamily="1" charset="0"/>
            </a:endParaRPr>
          </a:p>
          <a:p>
            <a:pPr>
              <a:lnSpc>
                <a:spcPct val="90000"/>
              </a:lnSpc>
            </a:pPr>
            <a:r>
              <a:rPr lang="en-US">
                <a:latin typeface="Stone Sans ITC TT-Semi" pitchFamily="1" charset="0"/>
              </a:rPr>
              <a:t>Formal operations</a:t>
            </a:r>
            <a:endParaRPr lang="en-US" sz="2600">
              <a:latin typeface="Stone Sans ITC TT-Semi" pitchFamily="1" charset="0"/>
            </a:endParaRPr>
          </a:p>
          <a:p>
            <a:pPr lvl="1">
              <a:lnSpc>
                <a:spcPct val="90000"/>
              </a:lnSpc>
            </a:pPr>
            <a:r>
              <a:rPr lang="en-US">
                <a:latin typeface="Stone Sans ITC TT-Semi" pitchFamily="1" charset="0"/>
              </a:rPr>
              <a:t>Ages 12 up; the use of logical operations in a systematic fashion and with the ability to use abstractions</a:t>
            </a:r>
            <a:endParaRPr lang="en-US" sz="1800"/>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t>Lev Vygotsky</a:t>
            </a:r>
          </a:p>
        </p:txBody>
      </p:sp>
      <p:sp>
        <p:nvSpPr>
          <p:cNvPr id="50179" name="Rectangle 3"/>
          <p:cNvSpPr>
            <a:spLocks noGrp="1" noChangeArrowheads="1"/>
          </p:cNvSpPr>
          <p:nvPr>
            <p:ph type="body" sz="half" idx="1"/>
          </p:nvPr>
        </p:nvSpPr>
        <p:spPr>
          <a:xfrm>
            <a:off x="228600" y="1752600"/>
            <a:ext cx="5105400" cy="4800600"/>
          </a:xfrm>
        </p:spPr>
        <p:txBody>
          <a:bodyPr/>
          <a:lstStyle/>
          <a:p>
            <a:pPr algn="ctr">
              <a:buFont typeface="Wingdings" pitchFamily="2" charset="2"/>
              <a:buNone/>
            </a:pPr>
            <a:r>
              <a:rPr lang="en-US" sz="2400" b="1">
                <a:latin typeface="Stone Sans ITC TT-Semi" pitchFamily="1" charset="0"/>
              </a:rPr>
              <a:t>Socio-Cultural Theory</a:t>
            </a:r>
            <a:endParaRPr lang="en-US" sz="2400">
              <a:latin typeface="Stone Sans ITC TT-Semi" pitchFamily="1" charset="0"/>
            </a:endParaRPr>
          </a:p>
          <a:p>
            <a:r>
              <a:rPr lang="en-US" sz="2400">
                <a:latin typeface="Stone Sans ITC TT-Semi" pitchFamily="1" charset="0"/>
              </a:rPr>
              <a:t>Agreed that children are active learners, but their knowledge is socially constructed.</a:t>
            </a:r>
          </a:p>
          <a:p>
            <a:r>
              <a:rPr lang="en-US" sz="2400">
                <a:latin typeface="Stone Sans ITC TT-Semi" pitchFamily="1" charset="0"/>
              </a:rPr>
              <a:t>Cultural values and customs dictate what is important to learn.</a:t>
            </a:r>
          </a:p>
          <a:p>
            <a:r>
              <a:rPr lang="en-US" sz="2400">
                <a:latin typeface="Stone Sans ITC TT-Semi" pitchFamily="1" charset="0"/>
              </a:rPr>
              <a:t>Children learn from more expert members of the society.</a:t>
            </a:r>
          </a:p>
          <a:p>
            <a:r>
              <a:rPr lang="en-US" sz="2400">
                <a:latin typeface="Stone Sans ITC TT-Semi" pitchFamily="1" charset="0"/>
              </a:rPr>
              <a:t>Vygotsky described the "zone of proximal development", where learning occurs.  </a:t>
            </a:r>
          </a:p>
        </p:txBody>
      </p:sp>
      <p:pic>
        <p:nvPicPr>
          <p:cNvPr id="50181" name="Picture 5"/>
          <p:cNvPicPr>
            <a:picLocks noGrp="1" noChangeAspect="1" noChangeArrowheads="1"/>
          </p:cNvPicPr>
          <p:nvPr>
            <p:ph sz="half" idx="2"/>
          </p:nvPr>
        </p:nvPicPr>
        <p:blipFill>
          <a:blip r:embed="rId4"/>
          <a:srcRect/>
          <a:stretch>
            <a:fillRect/>
          </a:stretch>
        </p:blipFill>
        <p:spPr>
          <a:xfrm>
            <a:off x="5715000" y="1295400"/>
            <a:ext cx="2627313" cy="3505200"/>
          </a:xfrm>
        </p:spPr>
      </p:pic>
      <p:graphicFrame>
        <p:nvGraphicFramePr>
          <p:cNvPr id="50183" name="Object 7"/>
          <p:cNvGraphicFramePr>
            <a:graphicFrameLocks noChangeAspect="1"/>
          </p:cNvGraphicFramePr>
          <p:nvPr/>
        </p:nvGraphicFramePr>
        <p:xfrm>
          <a:off x="5715000" y="4953000"/>
          <a:ext cx="5945188" cy="176213"/>
        </p:xfrm>
        <a:graphic>
          <a:graphicData uri="http://schemas.openxmlformats.org/presentationml/2006/ole">
            <mc:AlternateContent xmlns:mc="http://schemas.openxmlformats.org/markup-compatibility/2006">
              <mc:Choice xmlns:v="urn:schemas-microsoft-com:vml" Requires="v">
                <p:oleObj spid="_x0000_s247813" name="Document" r:id="rId5" imgW="5943600" imgH="176784" progId="Word.Document.8">
                  <p:embed/>
                </p:oleObj>
              </mc:Choice>
              <mc:Fallback>
                <p:oleObj name="Document" r:id="rId5" imgW="5943600" imgH="176784" progId="Word.Document.8">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4953000"/>
                        <a:ext cx="5945188" cy="176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US"/>
              <a:t>Information Processing Theory</a:t>
            </a:r>
          </a:p>
        </p:txBody>
      </p:sp>
      <p:sp>
        <p:nvSpPr>
          <p:cNvPr id="68611" name="Rectangle 3"/>
          <p:cNvSpPr>
            <a:spLocks noGrp="1" noChangeArrowheads="1"/>
          </p:cNvSpPr>
          <p:nvPr>
            <p:ph type="body" idx="1"/>
          </p:nvPr>
        </p:nvSpPr>
        <p:spPr/>
        <p:txBody>
          <a:bodyPr/>
          <a:lstStyle/>
          <a:p>
            <a:r>
              <a:rPr lang="en-US">
                <a:latin typeface="Stone Sans ITC TT-Semi" pitchFamily="1" charset="0"/>
              </a:rPr>
              <a:t>Uses the model of the computer to describe how the brain works.</a:t>
            </a:r>
          </a:p>
          <a:p>
            <a:r>
              <a:rPr lang="en-US">
                <a:latin typeface="Stone Sans ITC TT-Semi" pitchFamily="1" charset="0"/>
              </a:rPr>
              <a:t>Focuses on how information is perceived, how information is stored in memory, how memories are retrieved and then used to solve problems. </a:t>
            </a:r>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p:txBody>
          <a:bodyPr/>
          <a:lstStyle/>
          <a:p>
            <a:r>
              <a:rPr lang="en-US" sz="5400">
                <a:solidFill>
                  <a:schemeClr val="bg1"/>
                </a:solidFill>
                <a:latin typeface="Apple Chancery" pitchFamily="1" charset="0"/>
              </a:rPr>
              <a:t>Systems Theory</a:t>
            </a:r>
            <a:endParaRPr lang="en-US">
              <a:solidFill>
                <a:schemeClr val="tx1"/>
              </a:solidFill>
            </a:endParaRPr>
          </a:p>
        </p:txBody>
      </p:sp>
      <p:sp>
        <p:nvSpPr>
          <p:cNvPr id="51203" name="Rectangle 3"/>
          <p:cNvSpPr>
            <a:spLocks noGrp="1" noChangeArrowheads="1"/>
          </p:cNvSpPr>
          <p:nvPr>
            <p:ph type="subTitle" idx="1"/>
          </p:nvPr>
        </p:nvSpPr>
        <p:spPr>
          <a:xfrm>
            <a:off x="428596" y="428604"/>
            <a:ext cx="8382000" cy="1828800"/>
          </a:xfrm>
        </p:spPr>
        <p:txBody>
          <a:bodyPr/>
          <a:lstStyle/>
          <a:p>
            <a:r>
              <a:rPr lang="en-US" i="1" dirty="0">
                <a:latin typeface="Stone Sans ITC TT-Semi" pitchFamily="1" charset="0"/>
              </a:rPr>
              <a:t>The belief that development can't be explained by a single concept, but rather by a complex system.</a:t>
            </a:r>
            <a:endParaRPr lang="en-US" dirty="0">
              <a:latin typeface="Stone Sans ITC TT-Semi" pitchFamily="1" charset="0"/>
            </a:endParaRPr>
          </a:p>
        </p:txBody>
      </p:sp>
    </p:spTree>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r>
              <a:rPr lang="en-US"/>
              <a:t>Urie Bronfenbrenner</a:t>
            </a:r>
          </a:p>
        </p:txBody>
      </p:sp>
      <p:sp>
        <p:nvSpPr>
          <p:cNvPr id="1028" name="Rectangle 4"/>
          <p:cNvSpPr>
            <a:spLocks noGrp="1" noChangeArrowheads="1"/>
          </p:cNvSpPr>
          <p:nvPr>
            <p:ph type="body" sz="half" idx="2"/>
          </p:nvPr>
        </p:nvSpPr>
        <p:spPr>
          <a:xfrm>
            <a:off x="3733800" y="1828800"/>
            <a:ext cx="5257800" cy="4648200"/>
          </a:xfrm>
        </p:spPr>
        <p:txBody>
          <a:bodyPr/>
          <a:lstStyle/>
          <a:p>
            <a:pPr algn="ctr">
              <a:lnSpc>
                <a:spcPct val="90000"/>
              </a:lnSpc>
              <a:buFont typeface="Wingdings" pitchFamily="2" charset="2"/>
              <a:buNone/>
            </a:pPr>
            <a:r>
              <a:rPr lang="en-US" sz="2800" b="1">
                <a:latin typeface="Stone Sans ITC TT-Semi" pitchFamily="1" charset="0"/>
              </a:rPr>
              <a:t>Ecological Systems Theory</a:t>
            </a:r>
            <a:endParaRPr lang="en-US" sz="2600">
              <a:latin typeface="Stone Sans ITC TT-Semi" pitchFamily="1" charset="0"/>
            </a:endParaRPr>
          </a:p>
          <a:p>
            <a:pPr>
              <a:lnSpc>
                <a:spcPct val="90000"/>
              </a:lnSpc>
            </a:pPr>
            <a:r>
              <a:rPr lang="en-US" sz="2400">
                <a:latin typeface="Stone Sans ITC TT-Semi" pitchFamily="1" charset="0"/>
              </a:rPr>
              <a:t>The varied systems of the environment and the interrelationships among the systems shape a child's development.</a:t>
            </a:r>
          </a:p>
          <a:p>
            <a:pPr>
              <a:lnSpc>
                <a:spcPct val="90000"/>
              </a:lnSpc>
            </a:pPr>
            <a:r>
              <a:rPr lang="en-US" sz="2400">
                <a:latin typeface="Stone Sans ITC TT-Semi" pitchFamily="1" charset="0"/>
              </a:rPr>
              <a:t>Both the environment and biology influence the child's development.  </a:t>
            </a:r>
          </a:p>
          <a:p>
            <a:pPr>
              <a:lnSpc>
                <a:spcPct val="90000"/>
              </a:lnSpc>
            </a:pPr>
            <a:r>
              <a:rPr lang="en-US" sz="2400">
                <a:latin typeface="Stone Sans ITC TT-Semi" pitchFamily="1" charset="0"/>
              </a:rPr>
              <a:t>The environment affects the child and the child influences the environment.</a:t>
            </a:r>
          </a:p>
        </p:txBody>
      </p:sp>
      <p:pic>
        <p:nvPicPr>
          <p:cNvPr id="1029" name="Picture 5"/>
          <p:cNvPicPr>
            <a:picLocks noGrp="1" noChangeAspect="1" noChangeArrowheads="1"/>
          </p:cNvPicPr>
          <p:nvPr>
            <p:ph sz="half" idx="1"/>
          </p:nvPr>
        </p:nvPicPr>
        <p:blipFill>
          <a:blip r:embed="rId3"/>
          <a:srcRect/>
          <a:stretch>
            <a:fillRect/>
          </a:stretch>
        </p:blipFill>
        <p:spPr>
          <a:xfrm>
            <a:off x="709613" y="1981200"/>
            <a:ext cx="2789237" cy="3429000"/>
          </a:xfrm>
        </p:spPr>
      </p:pic>
    </p:spTree>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304800"/>
            <a:ext cx="8229600" cy="1143000"/>
          </a:xfrm>
        </p:spPr>
        <p:txBody>
          <a:bodyPr/>
          <a:lstStyle/>
          <a:p>
            <a:r>
              <a:rPr lang="en-US" sz="3200"/>
              <a:t>Bronfenbrenner’s Ecological Model</a:t>
            </a:r>
            <a:endParaRPr lang="en-US"/>
          </a:p>
        </p:txBody>
      </p:sp>
      <p:sp>
        <p:nvSpPr>
          <p:cNvPr id="72710" name="Rectangle 6"/>
          <p:cNvSpPr>
            <a:spLocks noChangeArrowheads="1"/>
          </p:cNvSpPr>
          <p:nvPr/>
        </p:nvSpPr>
        <p:spPr bwMode="auto">
          <a:xfrm>
            <a:off x="2828925" y="6170613"/>
            <a:ext cx="184150" cy="457200"/>
          </a:xfrm>
          <a:prstGeom prst="rect">
            <a:avLst/>
          </a:prstGeom>
          <a:noFill/>
          <a:ln w="9525">
            <a:noFill/>
            <a:miter lim="800000"/>
            <a:headEnd/>
            <a:tailEnd/>
          </a:ln>
          <a:effectLst/>
        </p:spPr>
        <p:txBody>
          <a:bodyPr wrap="none">
            <a:spAutoFit/>
          </a:bodyPr>
          <a:lstStyle/>
          <a:p>
            <a:endParaRPr lang="en-US"/>
          </a:p>
        </p:txBody>
      </p:sp>
      <p:sp>
        <p:nvSpPr>
          <p:cNvPr id="72711" name="Rectangle 7"/>
          <p:cNvSpPr>
            <a:spLocks noGrp="1" noChangeArrowheads="1"/>
          </p:cNvSpPr>
          <p:nvPr>
            <p:ph type="body" sz="half" idx="1"/>
          </p:nvPr>
        </p:nvSpPr>
        <p:spPr>
          <a:xfrm>
            <a:off x="0" y="1143000"/>
            <a:ext cx="3886200" cy="5105400"/>
          </a:xfrm>
          <a:noFill/>
          <a:ln/>
        </p:spPr>
        <p:txBody>
          <a:bodyPr>
            <a:normAutofit lnSpcReduction="10000"/>
          </a:bodyPr>
          <a:lstStyle/>
          <a:p>
            <a:pPr>
              <a:lnSpc>
                <a:spcPct val="90000"/>
              </a:lnSpc>
            </a:pPr>
            <a:r>
              <a:rPr lang="en-US" sz="1600">
                <a:latin typeface="Stone Sans ITC TT-Semi" pitchFamily="1" charset="0"/>
              </a:rPr>
              <a:t>The microsystem - activities and interactions in the child's immediate surroundings: parents, school, friends, etc.</a:t>
            </a:r>
            <a:endParaRPr lang="en-US" sz="1600">
              <a:solidFill>
                <a:srgbClr val="000000"/>
              </a:solidFill>
              <a:latin typeface="Stone Sans ITC TT-Semi" pitchFamily="1" charset="0"/>
            </a:endParaRPr>
          </a:p>
          <a:p>
            <a:pPr>
              <a:lnSpc>
                <a:spcPct val="90000"/>
              </a:lnSpc>
            </a:pPr>
            <a:r>
              <a:rPr lang="en-US" sz="1600">
                <a:latin typeface="Stone Sans ITC TT-Semi" pitchFamily="1" charset="0"/>
              </a:rPr>
              <a:t>The mesosystem - relationships among the entities involved in the child's microsystem: parents' interactions with teachers, a school's interactions with the daycare provider</a:t>
            </a:r>
            <a:endParaRPr lang="en-US" sz="1600">
              <a:solidFill>
                <a:srgbClr val="000000"/>
              </a:solidFill>
              <a:latin typeface="Stone Sans ITC TT-Semi" pitchFamily="1" charset="0"/>
            </a:endParaRPr>
          </a:p>
          <a:p>
            <a:pPr>
              <a:lnSpc>
                <a:spcPct val="90000"/>
              </a:lnSpc>
            </a:pPr>
            <a:r>
              <a:rPr lang="en-US" sz="1600">
                <a:latin typeface="Stone Sans ITC TT-Semi" pitchFamily="1" charset="0"/>
              </a:rPr>
              <a:t>The exosystem - social institutions which affect children indirectly: the parents' work settings and policies, extended family networks, mass media, community resources</a:t>
            </a:r>
            <a:endParaRPr lang="en-US" sz="1600">
              <a:solidFill>
                <a:srgbClr val="000000"/>
              </a:solidFill>
              <a:latin typeface="Stone Sans ITC TT-Semi" pitchFamily="1" charset="0"/>
            </a:endParaRPr>
          </a:p>
          <a:p>
            <a:pPr>
              <a:lnSpc>
                <a:spcPct val="90000"/>
              </a:lnSpc>
            </a:pPr>
            <a:r>
              <a:rPr lang="en-US" sz="1600">
                <a:latin typeface="Stone Sans ITC TT-Semi" pitchFamily="1" charset="0"/>
              </a:rPr>
              <a:t>The macrosystem - broader cultural values, laws and governmental resources</a:t>
            </a:r>
            <a:endParaRPr lang="en-US" sz="1600">
              <a:solidFill>
                <a:srgbClr val="000000"/>
              </a:solidFill>
              <a:latin typeface="Stone Sans ITC TT-Semi" pitchFamily="1" charset="0"/>
            </a:endParaRPr>
          </a:p>
          <a:p>
            <a:pPr>
              <a:lnSpc>
                <a:spcPct val="90000"/>
              </a:lnSpc>
            </a:pPr>
            <a:r>
              <a:rPr lang="en-US" sz="1600">
                <a:latin typeface="Stone Sans ITC TT-Semi" pitchFamily="1" charset="0"/>
              </a:rPr>
              <a:t>The chronosystem - changes which occur during a child's life, both personally, like the birth of a sibling and culturally, like the Iraqi war.</a:t>
            </a:r>
            <a:r>
              <a:rPr lang="en-US" sz="1600">
                <a:solidFill>
                  <a:srgbClr val="000000"/>
                </a:solidFill>
                <a:latin typeface="Stone Sans ITC TT-Semi" pitchFamily="1" charset="0"/>
              </a:rPr>
              <a:t> </a:t>
            </a:r>
            <a:endParaRPr lang="en-US" sz="2000"/>
          </a:p>
        </p:txBody>
      </p:sp>
      <p:pic>
        <p:nvPicPr>
          <p:cNvPr id="72713" name="Picture 9"/>
          <p:cNvPicPr>
            <a:picLocks noGrp="1" noChangeAspect="1" noChangeArrowheads="1"/>
          </p:cNvPicPr>
          <p:nvPr>
            <p:ph sz="half" idx="2"/>
          </p:nvPr>
        </p:nvPicPr>
        <p:blipFill>
          <a:blip r:embed="rId3"/>
          <a:srcRect/>
          <a:stretch>
            <a:fillRect/>
          </a:stretch>
        </p:blipFill>
        <p:spPr>
          <a:xfrm>
            <a:off x="3886200" y="1752600"/>
            <a:ext cx="5257800" cy="4476750"/>
          </a:xfr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57158" y="274638"/>
            <a:ext cx="8329642" cy="368280"/>
          </a:xfrm>
        </p:spPr>
        <p:txBody>
          <a:bodyPr>
            <a:noAutofit/>
          </a:bodyPr>
          <a:lstStyle/>
          <a:p>
            <a:pPr algn="l"/>
            <a:r>
              <a:rPr lang="en-US" sz="2400" b="1" dirty="0"/>
              <a:t>Perceptual Motor Abilities</a:t>
            </a:r>
          </a:p>
        </p:txBody>
      </p:sp>
      <p:sp>
        <p:nvSpPr>
          <p:cNvPr id="23555" name="Rectangle 3"/>
          <p:cNvSpPr>
            <a:spLocks noGrp="1" noChangeArrowheads="1"/>
          </p:cNvSpPr>
          <p:nvPr>
            <p:ph type="body" idx="1"/>
          </p:nvPr>
        </p:nvSpPr>
        <p:spPr>
          <a:xfrm>
            <a:off x="457200" y="714356"/>
            <a:ext cx="8686800" cy="2928958"/>
          </a:xfrm>
        </p:spPr>
        <p:txBody>
          <a:bodyPr>
            <a:normAutofit/>
          </a:bodyPr>
          <a:lstStyle/>
          <a:p>
            <a:pPr>
              <a:lnSpc>
                <a:spcPct val="90000"/>
              </a:lnSpc>
            </a:pPr>
            <a:r>
              <a:rPr lang="en-US" sz="1800" dirty="0" err="1"/>
              <a:t>Multilimb</a:t>
            </a:r>
            <a:r>
              <a:rPr lang="en-US" sz="1800" dirty="0"/>
              <a:t> coordination </a:t>
            </a:r>
          </a:p>
          <a:p>
            <a:pPr>
              <a:lnSpc>
                <a:spcPct val="90000"/>
              </a:lnSpc>
            </a:pPr>
            <a:r>
              <a:rPr lang="en-US" sz="1800" dirty="0"/>
              <a:t>Control precision – ability to make </a:t>
            </a:r>
            <a:r>
              <a:rPr lang="en-US" sz="1800" dirty="0" smtClean="0"/>
              <a:t>movement adjustments</a:t>
            </a:r>
            <a:endParaRPr lang="en-US" sz="1800" dirty="0"/>
          </a:p>
          <a:p>
            <a:pPr>
              <a:lnSpc>
                <a:spcPct val="90000"/>
              </a:lnSpc>
            </a:pPr>
            <a:r>
              <a:rPr lang="en-US" sz="1800" dirty="0"/>
              <a:t>Response orientation </a:t>
            </a:r>
          </a:p>
          <a:p>
            <a:pPr>
              <a:lnSpc>
                <a:spcPct val="90000"/>
              </a:lnSpc>
            </a:pPr>
            <a:r>
              <a:rPr lang="en-US" sz="1800" dirty="0"/>
              <a:t>Reaction </a:t>
            </a:r>
            <a:r>
              <a:rPr lang="en-US" sz="1800" dirty="0" smtClean="0"/>
              <a:t>time</a:t>
            </a:r>
            <a:endParaRPr lang="en-US" sz="1800" dirty="0"/>
          </a:p>
          <a:p>
            <a:pPr>
              <a:lnSpc>
                <a:spcPct val="90000"/>
              </a:lnSpc>
            </a:pPr>
            <a:r>
              <a:rPr lang="en-US" sz="1800" dirty="0"/>
              <a:t>Speed of arm </a:t>
            </a:r>
            <a:r>
              <a:rPr lang="en-US" sz="1800" dirty="0" smtClean="0"/>
              <a:t>movement</a:t>
            </a:r>
          </a:p>
          <a:p>
            <a:pPr>
              <a:lnSpc>
                <a:spcPct val="80000"/>
              </a:lnSpc>
            </a:pPr>
            <a:r>
              <a:rPr lang="en-US" sz="1800" dirty="0" smtClean="0"/>
              <a:t>Rate control – ability to time continuous anticipatory movement</a:t>
            </a:r>
          </a:p>
          <a:p>
            <a:pPr>
              <a:lnSpc>
                <a:spcPct val="80000"/>
              </a:lnSpc>
            </a:pPr>
            <a:r>
              <a:rPr lang="en-US" sz="1800" dirty="0" smtClean="0"/>
              <a:t>Manual dexterity – ability to make skillful arm-hand movements</a:t>
            </a:r>
          </a:p>
          <a:p>
            <a:pPr>
              <a:lnSpc>
                <a:spcPct val="80000"/>
              </a:lnSpc>
            </a:pPr>
            <a:r>
              <a:rPr lang="en-US" sz="1800" dirty="0" smtClean="0"/>
              <a:t>Finger dexterity </a:t>
            </a:r>
          </a:p>
          <a:p>
            <a:pPr>
              <a:lnSpc>
                <a:spcPct val="80000"/>
              </a:lnSpc>
            </a:pPr>
            <a:r>
              <a:rPr lang="en-US" sz="1800" dirty="0" smtClean="0"/>
              <a:t>Arm-hand steadiness </a:t>
            </a:r>
          </a:p>
          <a:p>
            <a:pPr>
              <a:lnSpc>
                <a:spcPct val="80000"/>
              </a:lnSpc>
            </a:pPr>
            <a:r>
              <a:rPr lang="en-US" sz="1800" dirty="0" smtClean="0"/>
              <a:t>Aiming </a:t>
            </a:r>
            <a:endParaRPr lang="en-US" sz="2400" dirty="0" smtClean="0"/>
          </a:p>
          <a:p>
            <a:pPr>
              <a:lnSpc>
                <a:spcPct val="90000"/>
              </a:lnSpc>
            </a:pPr>
            <a:endParaRPr lang="en-US" sz="2400" dirty="0"/>
          </a:p>
        </p:txBody>
      </p:sp>
      <p:sp>
        <p:nvSpPr>
          <p:cNvPr id="4" name="Rectangle 3"/>
          <p:cNvSpPr txBox="1">
            <a:spLocks noChangeArrowheads="1"/>
          </p:cNvSpPr>
          <p:nvPr/>
        </p:nvSpPr>
        <p:spPr>
          <a:xfrm>
            <a:off x="428596" y="4143380"/>
            <a:ext cx="8229600" cy="2554287"/>
          </a:xfrm>
          <a:prstGeom prst="rect">
            <a:avLst/>
          </a:prstGeom>
        </p:spPr>
        <p:txBody>
          <a:bodyPr vert="horz" lIns="91440" tIns="45720" rIns="91440" bIns="45720" rtlCol="0">
            <a:normAutofit fontScale="6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Static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Explosive strength</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Trunk strength</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Dynamic flexibility </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coordination</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Gross body equilibrium</a:t>
            </a: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Stamina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Rectangle 2"/>
          <p:cNvSpPr txBox="1">
            <a:spLocks noChangeArrowheads="1"/>
          </p:cNvSpPr>
          <p:nvPr/>
        </p:nvSpPr>
        <p:spPr>
          <a:xfrm>
            <a:off x="357158" y="3286124"/>
            <a:ext cx="8229600" cy="1143000"/>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tx1"/>
                </a:solidFill>
                <a:effectLst/>
                <a:uLnTx/>
                <a:uFillTx/>
                <a:latin typeface="+mj-lt"/>
                <a:ea typeface="+mj-ea"/>
                <a:cs typeface="+mj-cs"/>
              </a:rPr>
              <a:t>Physical Proficiency Abilities</a:t>
            </a:r>
            <a:endParaRPr kumimoji="0" lang="en-US" sz="2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lstStyle/>
          <a:p>
            <a:r>
              <a:rPr lang="en-GB"/>
              <a:t>TYPES OF SKILL</a:t>
            </a:r>
          </a:p>
        </p:txBody>
      </p:sp>
      <p:sp>
        <p:nvSpPr>
          <p:cNvPr id="14339" name="Rectangle 3"/>
          <p:cNvSpPr>
            <a:spLocks noGrp="1" noRot="1" noChangeArrowheads="1"/>
          </p:cNvSpPr>
          <p:nvPr>
            <p:ph type="body" idx="1"/>
          </p:nvPr>
        </p:nvSpPr>
        <p:spPr/>
        <p:txBody>
          <a:bodyPr/>
          <a:lstStyle/>
          <a:p>
            <a:r>
              <a:rPr lang="en-GB" dirty="0"/>
              <a:t>Cognitive skills – 	</a:t>
            </a:r>
            <a:r>
              <a:rPr lang="en-GB" sz="2400" dirty="0"/>
              <a:t>Skill which involves thought 					process. E.g.?</a:t>
            </a:r>
          </a:p>
          <a:p>
            <a:endParaRPr lang="en-GB" dirty="0"/>
          </a:p>
          <a:p>
            <a:r>
              <a:rPr lang="en-GB" dirty="0"/>
              <a:t>Perceptual skills – </a:t>
            </a:r>
            <a:r>
              <a:rPr lang="en-GB" dirty="0" smtClean="0"/>
              <a:t>	</a:t>
            </a:r>
            <a:r>
              <a:rPr lang="en-GB" sz="2000" dirty="0" smtClean="0"/>
              <a:t>Skill </a:t>
            </a:r>
            <a:r>
              <a:rPr lang="en-GB" sz="2000" dirty="0"/>
              <a:t>which involves interpreting				</a:t>
            </a:r>
            <a:r>
              <a:rPr lang="en-GB" sz="2000" dirty="0" smtClean="0"/>
              <a:t>	information </a:t>
            </a:r>
            <a:r>
              <a:rPr lang="en-GB" sz="2000" dirty="0"/>
              <a:t>from </a:t>
            </a:r>
            <a:r>
              <a:rPr lang="en-GB" sz="2000" dirty="0" smtClean="0"/>
              <a:t>the environment</a:t>
            </a:r>
            <a:r>
              <a:rPr lang="en-GB" sz="2000" dirty="0"/>
              <a:t>. E.g.?</a:t>
            </a:r>
          </a:p>
          <a:p>
            <a:endParaRPr lang="en-GB" sz="2000" dirty="0"/>
          </a:p>
          <a:p>
            <a:r>
              <a:rPr lang="en-GB" dirty="0">
                <a:solidFill>
                  <a:srgbClr val="FF0000"/>
                </a:solidFill>
                <a:effectLst>
                  <a:outerShdw blurRad="38100" dist="38100" dir="2700000" algn="tl">
                    <a:srgbClr val="000000"/>
                  </a:outerShdw>
                </a:effectLst>
              </a:rPr>
              <a:t>MOTOR SKILLS</a:t>
            </a:r>
            <a:r>
              <a:rPr lang="en-GB" dirty="0"/>
              <a:t> – 	</a:t>
            </a:r>
            <a:r>
              <a:rPr lang="en-GB" sz="2400" dirty="0"/>
              <a:t>Skill which involves physical 					movement and muscular control</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Line 12"/>
          <p:cNvSpPr>
            <a:spLocks noChangeShapeType="1"/>
          </p:cNvSpPr>
          <p:nvPr/>
        </p:nvSpPr>
        <p:spPr bwMode="auto">
          <a:xfrm>
            <a:off x="1835150" y="2420938"/>
            <a:ext cx="5400675" cy="0"/>
          </a:xfrm>
          <a:prstGeom prst="line">
            <a:avLst/>
          </a:prstGeom>
          <a:noFill/>
          <a:ln w="9525">
            <a:solidFill>
              <a:schemeClr val="tx1"/>
            </a:solidFill>
            <a:prstDash val="lgDash"/>
            <a:round/>
            <a:headEnd/>
            <a:tailEnd/>
          </a:ln>
        </p:spPr>
        <p:txBody>
          <a:bodyPr/>
          <a:lstStyle/>
          <a:p>
            <a:endParaRPr lang="en-GB"/>
          </a:p>
        </p:txBody>
      </p:sp>
      <p:cxnSp>
        <p:nvCxnSpPr>
          <p:cNvPr id="5" name="Straight Arrow Connector 4"/>
          <p:cNvCxnSpPr/>
          <p:nvPr/>
        </p:nvCxnSpPr>
        <p:spPr>
          <a:xfrm rot="5400000" flipH="1" flipV="1">
            <a:off x="-2286048" y="3357562"/>
            <a:ext cx="5429288"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6" name="TextBox 5"/>
          <p:cNvSpPr txBox="1"/>
          <p:nvPr/>
        </p:nvSpPr>
        <p:spPr>
          <a:xfrm>
            <a:off x="642910" y="1071546"/>
            <a:ext cx="1285884" cy="369332"/>
          </a:xfrm>
          <a:prstGeom prst="rect">
            <a:avLst/>
          </a:prstGeom>
          <a:noFill/>
        </p:spPr>
        <p:txBody>
          <a:bodyPr wrap="square" rtlCol="0">
            <a:spAutoFit/>
          </a:bodyPr>
          <a:lstStyle/>
          <a:p>
            <a:r>
              <a:rPr lang="en-GB" dirty="0" smtClean="0"/>
              <a:t>Difficulty</a:t>
            </a:r>
            <a:endParaRPr lang="en-GB" dirty="0"/>
          </a:p>
        </p:txBody>
      </p:sp>
      <p:grpSp>
        <p:nvGrpSpPr>
          <p:cNvPr id="93186" name="Diagram 5"/>
          <p:cNvGrpSpPr>
            <a:grpSpLocks/>
          </p:cNvGrpSpPr>
          <p:nvPr/>
        </p:nvGrpSpPr>
        <p:grpSpPr bwMode="auto">
          <a:xfrm>
            <a:off x="395288" y="0"/>
            <a:ext cx="8424862" cy="6742113"/>
            <a:chOff x="1429" y="705"/>
            <a:chExt cx="2858" cy="2858"/>
          </a:xfrm>
        </p:grpSpPr>
        <p:sp>
          <p:nvSpPr>
            <p:cNvPr id="93187" name="AutoShape 4"/>
            <p:cNvSpPr>
              <a:spLocks noChangeAspect="1" noChangeArrowheads="1" noTextEdit="1"/>
            </p:cNvSpPr>
            <p:nvPr/>
          </p:nvSpPr>
          <p:spPr bwMode="auto">
            <a:xfrm>
              <a:off x="1429" y="705"/>
              <a:ext cx="2858" cy="285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188" name="_s93188"/>
            <p:cNvSpPr>
              <a:spLocks noChangeArrowheads="1"/>
            </p:cNvSpPr>
            <p:nvPr/>
          </p:nvSpPr>
          <p:spPr bwMode="auto">
            <a:xfrm flipV="1">
              <a:off x="2632" y="958"/>
              <a:ext cx="452" cy="392"/>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rgbClr val="FF0000"/>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tx1"/>
                  </a:solidFill>
                  <a:effectLst/>
                  <a:latin typeface="Arial" charset="0"/>
                  <a:ea typeface="ＭＳ Ｐゴシック" charset="0"/>
                </a:rPr>
                <a:t>Event</a:t>
              </a:r>
            </a:p>
          </p:txBody>
        </p:sp>
        <p:sp>
          <p:nvSpPr>
            <p:cNvPr id="93189" name="_s93189"/>
            <p:cNvSpPr>
              <a:spLocks noChangeArrowheads="1"/>
            </p:cNvSpPr>
            <p:nvPr/>
          </p:nvSpPr>
          <p:spPr bwMode="auto">
            <a:xfrm flipV="1">
              <a:off x="2405" y="1350"/>
              <a:ext cx="906" cy="39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00FF"/>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bg1"/>
                  </a:solidFill>
                  <a:effectLst/>
                  <a:latin typeface="Arial" charset="0"/>
                  <a:ea typeface="ＭＳ Ｐゴシック" charset="0"/>
                </a:rPr>
                <a:t>Sport Specific</a:t>
              </a:r>
            </a:p>
          </p:txBody>
        </p:sp>
        <p:sp>
          <p:nvSpPr>
            <p:cNvPr id="93190" name="_s93190"/>
            <p:cNvSpPr>
              <a:spLocks noChangeArrowheads="1"/>
            </p:cNvSpPr>
            <p:nvPr/>
          </p:nvSpPr>
          <p:spPr bwMode="auto">
            <a:xfrm flipV="1">
              <a:off x="2179" y="1742"/>
              <a:ext cx="1358" cy="392"/>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rgbClr val="CCFFCC"/>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tx1"/>
                  </a:solidFill>
                  <a:effectLst/>
                  <a:latin typeface="Arial" charset="0"/>
                  <a:ea typeface="ＭＳ Ｐゴシック" charset="0"/>
                </a:rPr>
                <a:t>CPK’S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none" strike="noStrike" cap="none" normalizeH="0" baseline="0">
                <a:ln>
                  <a:noFill/>
                </a:ln>
                <a:solidFill>
                  <a:schemeClr val="tx1"/>
                </a:solidFill>
                <a:effectLst/>
                <a:latin typeface="Arial" charset="0"/>
                <a:ea typeface="ＭＳ Ｐゴシック"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a:ln>
                    <a:noFill/>
                  </a:ln>
                  <a:solidFill>
                    <a:schemeClr val="tx1"/>
                  </a:solidFill>
                  <a:effectLst/>
                  <a:latin typeface="Arial" charset="0"/>
                  <a:ea typeface="ＭＳ Ｐゴシック" charset="0"/>
                </a:rPr>
                <a:t>Catching Passing Kicking Striking </a:t>
              </a:r>
            </a:p>
          </p:txBody>
        </p:sp>
        <p:sp>
          <p:nvSpPr>
            <p:cNvPr id="93191" name="_s93191"/>
            <p:cNvSpPr>
              <a:spLocks noChangeArrowheads="1"/>
            </p:cNvSpPr>
            <p:nvPr/>
          </p:nvSpPr>
          <p:spPr bwMode="auto">
            <a:xfrm flipV="1">
              <a:off x="1953" y="2134"/>
              <a:ext cx="1810" cy="392"/>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rgbClr val="008080"/>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bg1"/>
                  </a:solidFill>
                  <a:effectLst/>
                  <a:latin typeface="Arial" charset="0"/>
                  <a:ea typeface="ＭＳ Ｐゴシック" charset="0"/>
                </a:rPr>
                <a:t>KGB’S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a:ln>
                  <a:noFill/>
                </a:ln>
                <a:solidFill>
                  <a:schemeClr val="bg1"/>
                </a:solidFill>
                <a:effectLst/>
                <a:latin typeface="Arial" charset="0"/>
                <a:ea typeface="ＭＳ Ｐゴシック"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a:ln>
                    <a:noFill/>
                  </a:ln>
                  <a:solidFill>
                    <a:schemeClr val="bg1"/>
                  </a:solidFill>
                  <a:effectLst/>
                  <a:latin typeface="Arial" charset="0"/>
                  <a:ea typeface="ＭＳ Ｐゴシック" charset="0"/>
                </a:rPr>
                <a:t>Kinaesthetic, Gliding, Buoyancy, Striking (Body</a:t>
              </a:r>
              <a:r>
                <a:rPr kumimoji="0" lang="en-GB" sz="1400" b="0" i="0" u="none" strike="noStrike" cap="none" normalizeH="0" baseline="0">
                  <a:ln>
                    <a:noFill/>
                  </a:ln>
                  <a:solidFill>
                    <a:schemeClr val="tx1"/>
                  </a:solidFill>
                  <a:effectLst/>
                  <a:latin typeface="Arial" charset="0"/>
                  <a:ea typeface="ＭＳ Ｐゴシック" charset="0"/>
                </a:rPr>
                <a:t>)</a:t>
              </a:r>
            </a:p>
          </p:txBody>
        </p:sp>
        <p:sp>
          <p:nvSpPr>
            <p:cNvPr id="93192" name="_s93192"/>
            <p:cNvSpPr>
              <a:spLocks noChangeArrowheads="1"/>
            </p:cNvSpPr>
            <p:nvPr/>
          </p:nvSpPr>
          <p:spPr bwMode="auto">
            <a:xfrm flipV="1">
              <a:off x="1726" y="2526"/>
              <a:ext cx="2264" cy="392"/>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rgbClr val="339966"/>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bg1"/>
                  </a:solidFill>
                  <a:effectLst/>
                  <a:latin typeface="Arial" charset="0"/>
                  <a:ea typeface="ＭＳ Ｐゴシック" charset="0"/>
                </a:rPr>
                <a:t>RJT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0" i="0" u="none" strike="noStrike" cap="none" normalizeH="0" baseline="0">
                <a:ln>
                  <a:noFill/>
                </a:ln>
                <a:solidFill>
                  <a:schemeClr val="bg1"/>
                </a:solidFill>
                <a:effectLst/>
                <a:latin typeface="Arial" charset="0"/>
                <a:ea typeface="ＭＳ Ｐゴシック"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a:ln>
                    <a:noFill/>
                  </a:ln>
                  <a:solidFill>
                    <a:schemeClr val="bg1"/>
                  </a:solidFill>
                  <a:effectLst/>
                  <a:latin typeface="Arial" charset="0"/>
                  <a:ea typeface="ＭＳ Ｐゴシック" charset="0"/>
                </a:rPr>
                <a:t>Running Jumping Throwing</a:t>
              </a:r>
            </a:p>
          </p:txBody>
        </p:sp>
        <p:sp>
          <p:nvSpPr>
            <p:cNvPr id="93193" name="_s93193"/>
            <p:cNvSpPr>
              <a:spLocks noChangeArrowheads="1"/>
            </p:cNvSpPr>
            <p:nvPr/>
          </p:nvSpPr>
          <p:spPr bwMode="auto">
            <a:xfrm flipV="1">
              <a:off x="1500" y="2918"/>
              <a:ext cx="2716" cy="392"/>
            </a:xfrm>
            <a:custGeom>
              <a:avLst/>
              <a:gdLst>
                <a:gd name="G0" fmla="+- 1800 0 0"/>
                <a:gd name="G1" fmla="+- 21600 0 1800"/>
                <a:gd name="G2" fmla="*/ 1800 1 2"/>
                <a:gd name="G3" fmla="+- 21600 0 G2"/>
                <a:gd name="G4" fmla="+/ 1800 21600 2"/>
                <a:gd name="G5" fmla="+/ G1 0 2"/>
                <a:gd name="G6" fmla="*/ 21600 21600 1800"/>
                <a:gd name="G7" fmla="*/ G6 1 2"/>
                <a:gd name="G8" fmla="+- 21600 0 G7"/>
                <a:gd name="G9" fmla="*/ 21600 1 2"/>
                <a:gd name="G10" fmla="+- 1800 0 G9"/>
                <a:gd name="G11" fmla="?: G10 G8 0"/>
                <a:gd name="G12" fmla="?: G10 G7 21600"/>
                <a:gd name="T0" fmla="*/ 20700 w 21600"/>
                <a:gd name="T1" fmla="*/ 10800 h 21600"/>
                <a:gd name="T2" fmla="*/ 10800 w 21600"/>
                <a:gd name="T3" fmla="*/ 21600 h 21600"/>
                <a:gd name="T4" fmla="*/ 900 w 21600"/>
                <a:gd name="T5" fmla="*/ 10800 h 21600"/>
                <a:gd name="T6" fmla="*/ 10800 w 21600"/>
                <a:gd name="T7" fmla="*/ 0 h 21600"/>
                <a:gd name="T8" fmla="*/ 2700 w 21600"/>
                <a:gd name="T9" fmla="*/ 2700 h 21600"/>
                <a:gd name="T10" fmla="*/ 18900 w 21600"/>
                <a:gd name="T11" fmla="*/ 18900 h 21600"/>
              </a:gdLst>
              <a:ahLst/>
              <a:cxnLst>
                <a:cxn ang="0">
                  <a:pos x="T0" y="T1"/>
                </a:cxn>
                <a:cxn ang="0">
                  <a:pos x="T2" y="T3"/>
                </a:cxn>
                <a:cxn ang="0">
                  <a:pos x="T4" y="T5"/>
                </a:cxn>
                <a:cxn ang="0">
                  <a:pos x="T6" y="T7"/>
                </a:cxn>
              </a:cxnLst>
              <a:rect l="T8" t="T9" r="T10" b="T11"/>
              <a:pathLst>
                <a:path w="21600" h="21600">
                  <a:moveTo>
                    <a:pt x="0" y="0"/>
                  </a:moveTo>
                  <a:lnTo>
                    <a:pt x="1800" y="21600"/>
                  </a:lnTo>
                  <a:lnTo>
                    <a:pt x="19800" y="21600"/>
                  </a:lnTo>
                  <a:lnTo>
                    <a:pt x="21600" y="0"/>
                  </a:lnTo>
                  <a:close/>
                </a:path>
              </a:pathLst>
            </a:custGeom>
            <a:solidFill>
              <a:srgbClr val="00FF00"/>
            </a:solidFill>
            <a:ln w="4699">
              <a:solidFill>
                <a:schemeClr val="tx1"/>
              </a:solidFill>
              <a:miter lim="800000"/>
              <a:headEnd/>
              <a:tailEnd/>
            </a:ln>
          </p:spPr>
          <p:txBody>
            <a:bodyPr rot="10800000"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a:ln>
                    <a:noFill/>
                  </a:ln>
                  <a:solidFill>
                    <a:schemeClr val="tx1"/>
                  </a:solidFill>
                  <a:effectLst/>
                  <a:latin typeface="Arial" charset="0"/>
                  <a:ea typeface="ＭＳ Ｐゴシック" charset="0"/>
                </a:rPr>
                <a:t>BCA’S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sz="1400" b="1" i="0" u="none" strike="noStrike" cap="none" normalizeH="0" baseline="0">
                <a:ln>
                  <a:noFill/>
                </a:ln>
                <a:solidFill>
                  <a:schemeClr val="tx1"/>
                </a:solidFill>
                <a:effectLst/>
                <a:latin typeface="Arial" charset="0"/>
                <a:ea typeface="ＭＳ Ｐゴシック"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a:ln>
                    <a:noFill/>
                  </a:ln>
                  <a:solidFill>
                    <a:schemeClr val="tx1"/>
                  </a:solidFill>
                  <a:effectLst/>
                  <a:latin typeface="Arial" charset="0"/>
                  <a:ea typeface="ＭＳ Ｐゴシック" charset="0"/>
                </a:rPr>
                <a:t>Balance, Co-ordintation, Agility, Speed</a:t>
              </a:r>
            </a:p>
          </p:txBody>
        </p:sp>
      </p:grpSp>
    </p:spTree>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0" y="5715017"/>
            <a:ext cx="9144000" cy="14003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itchFamily="34" charset="0"/>
              </a:rPr>
              <a:t>  </a:t>
            </a:r>
            <a:endParaRPr kumimoji="0" lang="en-GB" sz="25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800" b="0" i="0" u="none" strike="noStrike" cap="none" normalizeH="0" baseline="0" dirty="0" smtClean="0">
                <a:ln>
                  <a:noFill/>
                </a:ln>
                <a:solidFill>
                  <a:srgbClr val="666666"/>
                </a:solidFill>
                <a:effectLst/>
                <a:latin typeface="Tahoma" pitchFamily="34" charset="0"/>
                <a:cs typeface="Tahoma" pitchFamily="34" charset="0"/>
                <a:hlinkClick r:id="rId2"/>
              </a:rPr>
              <a:t>http://www.sasksport.sk.ca/CS4L/pdf/LTAD_ResourcePaper.pdf</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800" b="0" i="0" u="none" strike="noStrike" cap="none" normalizeH="0" baseline="0" dirty="0" smtClean="0">
                <a:ln>
                  <a:noFill/>
                </a:ln>
                <a:solidFill>
                  <a:srgbClr val="666666"/>
                </a:solidFill>
                <a:effectLst/>
                <a:latin typeface="Tahoma" pitchFamily="34" charset="0"/>
                <a:cs typeface="Tahoma" pitchFamily="34" charset="0"/>
              </a:rPr>
              <a:t>Screen clipping taken: 18/02/2010, 16:14</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9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100" b="0" i="0" u="none" strike="noStrike" cap="none" normalizeH="0" baseline="0" dirty="0" smtClean="0">
                <a:ln>
                  <a:noFill/>
                </a:ln>
                <a:solidFill>
                  <a:schemeClr val="tx1"/>
                </a:solidFill>
                <a:effectLst/>
                <a:latin typeface="Calibri" pitchFamily="34" charset="0"/>
              </a:rPr>
              <a:t> </a:t>
            </a:r>
            <a:endParaRPr kumimoji="0" lang="en-GB" sz="25100" b="0" i="0" u="none" strike="noStrike" cap="none" normalizeH="0" baseline="0" dirty="0" smtClean="0">
              <a:ln>
                <a:noFill/>
              </a:ln>
              <a:solidFill>
                <a:schemeClr val="tx1"/>
              </a:solidFill>
              <a:effectLst/>
              <a:latin typeface="Arial" pitchFamily="34" charset="0"/>
            </a:endParaRPr>
          </a:p>
        </p:txBody>
      </p:sp>
      <p:pic>
        <p:nvPicPr>
          <p:cNvPr id="7170" name="Picture 2" descr="C:\DOCUME~1\bus-so\LOCALS~1\Temp\msohtmlclip1\01\clip_image001.png"/>
          <p:cNvPicPr>
            <a:picLocks noChangeAspect="1" noChangeArrowheads="1"/>
          </p:cNvPicPr>
          <p:nvPr/>
        </p:nvPicPr>
        <p:blipFill>
          <a:blip r:embed="rId3" cstate="print"/>
          <a:srcRect/>
          <a:stretch>
            <a:fillRect/>
          </a:stretch>
        </p:blipFill>
        <p:spPr bwMode="auto">
          <a:xfrm>
            <a:off x="285720" y="0"/>
            <a:ext cx="8637314" cy="607220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en-US" smtClean="0"/>
          </a:p>
        </p:txBody>
      </p:sp>
      <p:sp>
        <p:nvSpPr>
          <p:cNvPr id="40963" name="Rectangle 3"/>
          <p:cNvSpPr>
            <a:spLocks noGrp="1" noChangeArrowheads="1"/>
          </p:cNvSpPr>
          <p:nvPr>
            <p:ph type="body" idx="1"/>
          </p:nvPr>
        </p:nvSpPr>
        <p:spPr/>
        <p:txBody>
          <a:bodyPr/>
          <a:lstStyle/>
          <a:p>
            <a:pPr eaLnBrk="1" hangingPunct="1"/>
            <a:endParaRPr lang="en-US" smtClean="0"/>
          </a:p>
        </p:txBody>
      </p:sp>
      <p:pic>
        <p:nvPicPr>
          <p:cNvPr id="40964" name="Picture 4"/>
          <p:cNvPicPr>
            <a:picLocks noChangeAspect="1" noChangeArrowheads="1"/>
          </p:cNvPicPr>
          <p:nvPr/>
        </p:nvPicPr>
        <p:blipFill>
          <a:blip r:embed="rId2" cstate="print"/>
          <a:srcRect/>
          <a:stretch>
            <a:fillRect/>
          </a:stretch>
        </p:blipFill>
        <p:spPr bwMode="auto">
          <a:xfrm>
            <a:off x="-349250" y="-53975"/>
            <a:ext cx="9844088" cy="6975475"/>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cstate="print"/>
          <a:srcRect/>
          <a:stretch>
            <a:fillRect/>
          </a:stretch>
        </p:blipFill>
        <p:spPr bwMode="auto">
          <a:xfrm>
            <a:off x="-327025" y="-42863"/>
            <a:ext cx="9798050" cy="6953251"/>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cstate="print"/>
          <a:srcRect/>
          <a:stretch>
            <a:fillRect/>
          </a:stretch>
        </p:blipFill>
        <p:spPr bwMode="auto">
          <a:xfrm>
            <a:off x="-349250" y="-60325"/>
            <a:ext cx="9844088" cy="6986588"/>
          </a:xfrm>
          <a:prstGeom prst="rect">
            <a:avLst/>
          </a:prstGeom>
          <a:noFill/>
          <a:ln w="9525">
            <a:noFill/>
            <a:miter lim="800000"/>
            <a:headEnd/>
            <a:tailEnd/>
          </a:ln>
        </p:spPr>
      </p:pic>
    </p:spTree>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a:srcRect/>
          <a:stretch>
            <a:fillRect/>
          </a:stretch>
        </p:blipFill>
        <p:spPr bwMode="auto">
          <a:xfrm>
            <a:off x="642910" y="285728"/>
            <a:ext cx="7858180" cy="1571636"/>
          </a:xfrm>
          <a:prstGeom prst="rect">
            <a:avLst/>
          </a:prstGeom>
          <a:noFill/>
          <a:ln w="9525">
            <a:noFill/>
            <a:miter lim="800000"/>
            <a:headEnd/>
            <a:tailEnd/>
          </a:ln>
          <a:effectLst/>
        </p:spPr>
      </p:pic>
      <p:pic>
        <p:nvPicPr>
          <p:cNvPr id="150531" name="Picture 3"/>
          <p:cNvPicPr>
            <a:picLocks noChangeAspect="1" noChangeArrowheads="1"/>
          </p:cNvPicPr>
          <p:nvPr/>
        </p:nvPicPr>
        <p:blipFill>
          <a:blip r:embed="rId3"/>
          <a:srcRect/>
          <a:stretch>
            <a:fillRect/>
          </a:stretch>
        </p:blipFill>
        <p:spPr bwMode="auto">
          <a:xfrm>
            <a:off x="714348" y="1857364"/>
            <a:ext cx="7786742" cy="2428875"/>
          </a:xfrm>
          <a:prstGeom prst="rect">
            <a:avLst/>
          </a:prstGeom>
          <a:noFill/>
          <a:ln w="9525">
            <a:noFill/>
            <a:miter lim="800000"/>
            <a:headEnd/>
            <a:tailEnd/>
          </a:ln>
          <a:effectLst/>
        </p:spPr>
      </p:pic>
      <p:pic>
        <p:nvPicPr>
          <p:cNvPr id="150532" name="Picture 4"/>
          <p:cNvPicPr>
            <a:picLocks noChangeAspect="1" noChangeArrowheads="1"/>
          </p:cNvPicPr>
          <p:nvPr/>
        </p:nvPicPr>
        <p:blipFill>
          <a:blip r:embed="rId4"/>
          <a:srcRect/>
          <a:stretch>
            <a:fillRect/>
          </a:stretch>
        </p:blipFill>
        <p:spPr bwMode="auto">
          <a:xfrm>
            <a:off x="714348" y="4357694"/>
            <a:ext cx="7786742" cy="200977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571472" y="10001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p:cNvCxnSpPr/>
          <p:nvPr/>
        </p:nvCxnSpPr>
        <p:spPr>
          <a:xfrm>
            <a:off x="2000232" y="2000240"/>
            <a:ext cx="2000264"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flipV="1">
            <a:off x="5429256" y="1571612"/>
            <a:ext cx="2214578" cy="15716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V="1">
            <a:off x="3607587" y="5393545"/>
            <a:ext cx="2286016"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http://www.theage.com.au/ffximage/2006/03/25/netball1_gallery__470x338.jpg"/>
          <p:cNvPicPr>
            <a:picLocks noChangeAspect="1" noChangeArrowheads="1"/>
          </p:cNvPicPr>
          <p:nvPr/>
        </p:nvPicPr>
        <p:blipFill>
          <a:blip r:embed="rId2"/>
          <a:srcRect/>
          <a:stretch>
            <a:fillRect/>
          </a:stretch>
        </p:blipFill>
        <p:spPr bwMode="auto">
          <a:xfrm>
            <a:off x="0" y="-1"/>
            <a:ext cx="9144000" cy="6370423"/>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p:cNvPicPr>
            <a:picLocks noChangeAspect="1" noChangeArrowheads="1"/>
          </p:cNvPicPr>
          <p:nvPr/>
        </p:nvPicPr>
        <p:blipFill>
          <a:blip r:embed="rId2"/>
          <a:srcRect/>
          <a:stretch>
            <a:fillRect/>
          </a:stretch>
        </p:blipFill>
        <p:spPr bwMode="auto">
          <a:xfrm>
            <a:off x="0" y="500042"/>
            <a:ext cx="9144000" cy="5429288"/>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images.sportinglife.com/08/08/800x600/Phillips-Idowu-qual-triple-jump-2-Beijing-200_1122349.jpg"/>
          <p:cNvPicPr>
            <a:picLocks noChangeAspect="1" noChangeArrowheads="1"/>
          </p:cNvPicPr>
          <p:nvPr/>
        </p:nvPicPr>
        <p:blipFill>
          <a:blip r:embed="rId2"/>
          <a:srcRect/>
          <a:stretch>
            <a:fillRect/>
          </a:stretch>
        </p:blipFill>
        <p:spPr bwMode="auto">
          <a:xfrm>
            <a:off x="0" y="0"/>
            <a:ext cx="9144000" cy="6215082"/>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p:cNvPicPr>
            <a:picLocks noChangeAspect="1" noChangeArrowheads="1"/>
          </p:cNvPicPr>
          <p:nvPr/>
        </p:nvPicPr>
        <p:blipFill>
          <a:blip r:embed="rId2"/>
          <a:srcRect/>
          <a:stretch>
            <a:fillRect/>
          </a:stretch>
        </p:blipFill>
        <p:spPr bwMode="auto">
          <a:xfrm>
            <a:off x="458996" y="428604"/>
            <a:ext cx="8685004" cy="571504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Assess a skill</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571472" y="10001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http://www.unitedutilities.com/st_johns_rc_primary_060614_030.jpg"/>
          <p:cNvPicPr>
            <a:picLocks noChangeAspect="1" noChangeArrowheads="1"/>
          </p:cNvPicPr>
          <p:nvPr/>
        </p:nvPicPr>
        <p:blipFill>
          <a:blip r:embed="rId2"/>
          <a:srcRect/>
          <a:stretch>
            <a:fillRect/>
          </a:stretch>
        </p:blipFill>
        <p:spPr bwMode="auto">
          <a:xfrm>
            <a:off x="0" y="0"/>
            <a:ext cx="9144000" cy="6357958"/>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071546"/>
            <a:ext cx="8229600" cy="4525963"/>
          </a:xfrm>
        </p:spPr>
        <p:txBody>
          <a:bodyPr>
            <a:normAutofit/>
          </a:bodyPr>
          <a:lstStyle/>
          <a:p>
            <a:pPr>
              <a:buNone/>
            </a:pPr>
            <a:r>
              <a:rPr lang="en-GB" i="1" dirty="0" smtClean="0"/>
              <a:t>	“</a:t>
            </a:r>
            <a:r>
              <a:rPr lang="en-GB" dirty="0" smtClean="0"/>
              <a:t>Children who possess inadequate motor skills are often relegated to a life of exclusion from the organised and free play experiences of their peers, and subsequently, to a lifetime of inactivity because of their frustrations in early movement behaviour”</a:t>
            </a:r>
          </a:p>
          <a:p>
            <a:pPr>
              <a:buNone/>
            </a:pPr>
            <a:endParaRPr lang="en-GB" i="1" dirty="0" smtClean="0"/>
          </a:p>
          <a:p>
            <a:pPr>
              <a:buNone/>
            </a:pPr>
            <a:r>
              <a:rPr lang="de-DE" sz="1600" dirty="0" smtClean="0"/>
              <a:t>(Seefeldt, Haubenstricker &amp; Reuchlien 1979, cited in Graham, Holt, Hale &amp; </a:t>
            </a:r>
            <a:r>
              <a:rPr lang="en-GB" sz="1600" dirty="0" smtClean="0"/>
              <a:t>Parker 2001)</a:t>
            </a:r>
            <a:endParaRPr lang="en-GB" sz="1600" dirty="0"/>
          </a:p>
        </p:txBody>
      </p:sp>
    </p:spTree>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http://www.flixtongirls.trafford.sch.uk/Websites/flixtons/Images/DSC_0022_thumb.JPG"/>
          <p:cNvPicPr>
            <a:picLocks noChangeAspect="1" noChangeArrowheads="1"/>
          </p:cNvPicPr>
          <p:nvPr/>
        </p:nvPicPr>
        <p:blipFill>
          <a:blip r:embed="rId2"/>
          <a:srcRect/>
          <a:stretch>
            <a:fillRect/>
          </a:stretch>
        </p:blipFill>
        <p:spPr bwMode="auto">
          <a:xfrm>
            <a:off x="0" y="-1"/>
            <a:ext cx="9144000" cy="6286521"/>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85860"/>
            <a:ext cx="9144000" cy="4525963"/>
          </a:xfrm>
        </p:spPr>
        <p:txBody>
          <a:bodyPr>
            <a:normAutofit/>
          </a:bodyPr>
          <a:lstStyle/>
          <a:p>
            <a:pPr>
              <a:buNone/>
            </a:pPr>
            <a:r>
              <a:rPr lang="en-GB" dirty="0" smtClean="0"/>
              <a:t>	The establishment of a fundamental movement competence cannot be overemphasised as it allows children to pass through a ‘proficiency barrier’ when attempting to develop the simple activities of early childhood to the more complex activities of later years</a:t>
            </a:r>
          </a:p>
          <a:p>
            <a:pPr>
              <a:buNone/>
            </a:pPr>
            <a:endParaRPr lang="en-GB" dirty="0" smtClean="0"/>
          </a:p>
          <a:p>
            <a:pPr>
              <a:buNone/>
            </a:pPr>
            <a:r>
              <a:rPr lang="en-GB" dirty="0" smtClean="0"/>
              <a:t>	</a:t>
            </a:r>
            <a:r>
              <a:rPr lang="en-GB" sz="1600" dirty="0" smtClean="0"/>
              <a:t>Jess (2004)</a:t>
            </a:r>
            <a:endParaRPr lang="en-GB" sz="1600" dirty="0"/>
          </a:p>
        </p:txBody>
      </p:sp>
    </p:spTree>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8" name="Picture 4" descr="http://admin.tottenhamhotspur.com/uploads/assets/spurs_body_image/foundation/boy_playing_badminton.jpg"/>
          <p:cNvPicPr>
            <a:picLocks noChangeAspect="1" noChangeArrowheads="1"/>
          </p:cNvPicPr>
          <p:nvPr/>
        </p:nvPicPr>
        <p:blipFill>
          <a:blip r:embed="rId2"/>
          <a:srcRect/>
          <a:stretch>
            <a:fillRect/>
          </a:stretch>
        </p:blipFill>
        <p:spPr bwMode="auto">
          <a:xfrm>
            <a:off x="0" y="0"/>
            <a:ext cx="9144000" cy="6286520"/>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t>Child Development</a:t>
            </a:r>
          </a:p>
        </p:txBody>
      </p:sp>
      <p:sp>
        <p:nvSpPr>
          <p:cNvPr id="16387" name="Rectangle 3"/>
          <p:cNvSpPr>
            <a:spLocks noGrp="1" noChangeArrowheads="1"/>
          </p:cNvSpPr>
          <p:nvPr>
            <p:ph type="body" idx="1"/>
          </p:nvPr>
        </p:nvSpPr>
        <p:spPr/>
        <p:txBody>
          <a:bodyPr>
            <a:normAutofit fontScale="92500" lnSpcReduction="10000"/>
          </a:bodyPr>
          <a:lstStyle/>
          <a:p>
            <a:pPr>
              <a:lnSpc>
                <a:spcPct val="90000"/>
              </a:lnSpc>
            </a:pPr>
            <a:r>
              <a:rPr lang="en-US" dirty="0">
                <a:latin typeface="Stone Sans ITC TT-Semi" pitchFamily="1" charset="0"/>
              </a:rPr>
              <a:t>Definition:</a:t>
            </a:r>
            <a:endParaRPr lang="en-US" dirty="0"/>
          </a:p>
          <a:p>
            <a:pPr lvl="1">
              <a:lnSpc>
                <a:spcPct val="90000"/>
              </a:lnSpc>
            </a:pPr>
            <a:r>
              <a:rPr lang="en-US" dirty="0">
                <a:solidFill>
                  <a:srgbClr val="000000"/>
                </a:solidFill>
                <a:latin typeface="Stone Sans ITC TT-Semi" pitchFamily="1" charset="0"/>
              </a:rPr>
              <a:t>Change in the child that occurs over time.  Changes follow an orderly pattern that moves toward greater complexity and enhances survival</a:t>
            </a:r>
            <a:r>
              <a:rPr lang="en-US" dirty="0" smtClean="0">
                <a:solidFill>
                  <a:srgbClr val="000000"/>
                </a:solidFill>
                <a:latin typeface="Stone Sans ITC TT-Semi" pitchFamily="1" charset="0"/>
              </a:rPr>
              <a:t>.</a:t>
            </a:r>
          </a:p>
          <a:p>
            <a:pPr lvl="1">
              <a:lnSpc>
                <a:spcPct val="90000"/>
              </a:lnSpc>
              <a:buNone/>
            </a:pPr>
            <a:endParaRPr lang="en-US" dirty="0">
              <a:solidFill>
                <a:srgbClr val="000000"/>
              </a:solidFill>
              <a:latin typeface="Stone Sans ITC TT-Semi" pitchFamily="1" charset="0"/>
            </a:endParaRPr>
          </a:p>
          <a:p>
            <a:pPr>
              <a:lnSpc>
                <a:spcPct val="90000"/>
              </a:lnSpc>
            </a:pPr>
            <a:r>
              <a:rPr lang="en-US" dirty="0">
                <a:solidFill>
                  <a:srgbClr val="000000"/>
                </a:solidFill>
                <a:latin typeface="Stone Sans ITC TT-Semi" pitchFamily="1" charset="0"/>
              </a:rPr>
              <a:t>Periods of development:</a:t>
            </a:r>
          </a:p>
          <a:p>
            <a:pPr lvl="1">
              <a:lnSpc>
                <a:spcPct val="90000"/>
              </a:lnSpc>
            </a:pPr>
            <a:r>
              <a:rPr lang="en-US" dirty="0">
                <a:solidFill>
                  <a:srgbClr val="000000"/>
                </a:solidFill>
                <a:latin typeface="Stone Sans ITC TT-Semi" pitchFamily="1" charset="0"/>
              </a:rPr>
              <a:t>Prenatal period: from conception to birth</a:t>
            </a:r>
          </a:p>
          <a:p>
            <a:pPr lvl="1">
              <a:lnSpc>
                <a:spcPct val="90000"/>
              </a:lnSpc>
            </a:pPr>
            <a:r>
              <a:rPr lang="en-US" dirty="0">
                <a:solidFill>
                  <a:srgbClr val="000000"/>
                </a:solidFill>
                <a:latin typeface="Stone Sans ITC TT-Semi" pitchFamily="1" charset="0"/>
              </a:rPr>
              <a:t>Infancy and toddlerhood: birth to 2 years</a:t>
            </a:r>
          </a:p>
          <a:p>
            <a:pPr lvl="1">
              <a:lnSpc>
                <a:spcPct val="90000"/>
              </a:lnSpc>
            </a:pPr>
            <a:r>
              <a:rPr lang="en-US" dirty="0">
                <a:solidFill>
                  <a:srgbClr val="000000"/>
                </a:solidFill>
                <a:latin typeface="Stone Sans ITC TT-Semi" pitchFamily="1" charset="0"/>
              </a:rPr>
              <a:t>Early childhood: 2-6 years old</a:t>
            </a:r>
          </a:p>
          <a:p>
            <a:pPr lvl="1">
              <a:lnSpc>
                <a:spcPct val="90000"/>
              </a:lnSpc>
            </a:pPr>
            <a:r>
              <a:rPr lang="en-US" dirty="0">
                <a:solidFill>
                  <a:srgbClr val="000000"/>
                </a:solidFill>
                <a:latin typeface="Stone Sans ITC TT-Semi" pitchFamily="1" charset="0"/>
              </a:rPr>
              <a:t>Middle childhood: 6-12 years old</a:t>
            </a:r>
          </a:p>
          <a:p>
            <a:pPr lvl="1">
              <a:lnSpc>
                <a:spcPct val="90000"/>
              </a:lnSpc>
            </a:pPr>
            <a:r>
              <a:rPr lang="en-US" dirty="0">
                <a:solidFill>
                  <a:srgbClr val="000000"/>
                </a:solidFill>
                <a:latin typeface="Stone Sans ITC TT-Semi" pitchFamily="1" charset="0"/>
              </a:rPr>
              <a:t>Adolescence: 12-19 years old</a:t>
            </a:r>
          </a:p>
        </p:txBody>
      </p:sp>
    </p:spTree>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a:bodyPr>
          <a:lstStyle/>
          <a:p>
            <a:pPr algn="ctr"/>
            <a:r>
              <a:rPr lang="en-US" sz="3200" dirty="0"/>
              <a:t>6th - 15th </a:t>
            </a:r>
            <a:r>
              <a:rPr lang="en-US" sz="3200" dirty="0" smtClean="0"/>
              <a:t>centuries Medieval </a:t>
            </a:r>
            <a:r>
              <a:rPr lang="en-US" sz="3200" dirty="0"/>
              <a:t>period</a:t>
            </a:r>
          </a:p>
        </p:txBody>
      </p:sp>
      <p:sp>
        <p:nvSpPr>
          <p:cNvPr id="19459" name="Rectangle 3"/>
          <p:cNvSpPr>
            <a:spLocks noGrp="1" noChangeArrowheads="1"/>
          </p:cNvSpPr>
          <p:nvPr>
            <p:ph type="body" idx="1"/>
          </p:nvPr>
        </p:nvSpPr>
        <p:spPr>
          <a:xfrm>
            <a:off x="0" y="1428736"/>
            <a:ext cx="9144000" cy="4525963"/>
          </a:xfrm>
        </p:spPr>
        <p:txBody>
          <a:bodyPr>
            <a:normAutofit lnSpcReduction="10000"/>
          </a:bodyPr>
          <a:lstStyle/>
          <a:p>
            <a:r>
              <a:rPr lang="en-US" sz="2600" dirty="0" err="1">
                <a:latin typeface="Stone Sans ITC TT-Semi" pitchFamily="1" charset="0"/>
              </a:rPr>
              <a:t>Preformationism</a:t>
            </a:r>
            <a:r>
              <a:rPr lang="en-US" sz="2600" dirty="0">
                <a:latin typeface="Stone Sans ITC TT-Semi" pitchFamily="1" charset="0"/>
              </a:rPr>
              <a:t>: children seen as little adults</a:t>
            </a:r>
            <a:r>
              <a:rPr lang="en-US" sz="2600" dirty="0" smtClean="0">
                <a:latin typeface="Stone Sans ITC TT-Semi" pitchFamily="1" charset="0"/>
              </a:rPr>
              <a:t>.</a:t>
            </a:r>
          </a:p>
          <a:p>
            <a:endParaRPr lang="en-US" sz="2600" dirty="0">
              <a:latin typeface="Stone Sans ITC TT-Semi" pitchFamily="1" charset="0"/>
            </a:endParaRPr>
          </a:p>
          <a:p>
            <a:r>
              <a:rPr lang="en-US" sz="2600" dirty="0">
                <a:solidFill>
                  <a:srgbClr val="000000"/>
                </a:solidFill>
                <a:latin typeface="Stone Sans ITC TT-Semi" pitchFamily="1" charset="0"/>
              </a:rPr>
              <a:t>Childhood is not a unique phase</a:t>
            </a:r>
            <a:r>
              <a:rPr lang="en-US" sz="2600" dirty="0" smtClean="0">
                <a:solidFill>
                  <a:srgbClr val="000000"/>
                </a:solidFill>
                <a:latin typeface="Stone Sans ITC TT-Semi" pitchFamily="1" charset="0"/>
              </a:rPr>
              <a:t>.</a:t>
            </a:r>
          </a:p>
          <a:p>
            <a:endParaRPr lang="en-US" sz="2600" dirty="0">
              <a:solidFill>
                <a:srgbClr val="000000"/>
              </a:solidFill>
              <a:latin typeface="Stone Sans ITC TT-Semi" pitchFamily="1" charset="0"/>
            </a:endParaRPr>
          </a:p>
          <a:p>
            <a:r>
              <a:rPr lang="en-US" sz="2600" dirty="0">
                <a:solidFill>
                  <a:srgbClr val="000000"/>
                </a:solidFill>
                <a:latin typeface="Stone Sans ITC TT-Semi" pitchFamily="1" charset="0"/>
              </a:rPr>
              <a:t>Children were cared for until they could begin caring for themselves, around 7 years old</a:t>
            </a:r>
            <a:r>
              <a:rPr lang="en-US" sz="2600" dirty="0" smtClean="0">
                <a:solidFill>
                  <a:srgbClr val="000000"/>
                </a:solidFill>
                <a:latin typeface="Stone Sans ITC TT-Semi" pitchFamily="1" charset="0"/>
              </a:rPr>
              <a:t>.</a:t>
            </a:r>
          </a:p>
          <a:p>
            <a:endParaRPr lang="en-US" sz="2600" dirty="0">
              <a:solidFill>
                <a:srgbClr val="000000"/>
              </a:solidFill>
              <a:latin typeface="Stone Sans ITC TT-Semi" pitchFamily="1" charset="0"/>
            </a:endParaRPr>
          </a:p>
          <a:p>
            <a:r>
              <a:rPr lang="en-US" sz="2600" dirty="0">
                <a:solidFill>
                  <a:srgbClr val="000000"/>
                </a:solidFill>
                <a:latin typeface="Stone Sans ITC TT-Semi" pitchFamily="1" charset="0"/>
              </a:rPr>
              <a:t>Children treated as adults (e.g. their clothing, worked at adult jobs, could be married, were made into kings, were imprisoned or hanged as adults.)</a:t>
            </a:r>
          </a:p>
        </p:txBody>
      </p:sp>
    </p:spTree>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normAutofit/>
          </a:bodyPr>
          <a:lstStyle/>
          <a:p>
            <a:pPr algn="ctr"/>
            <a:r>
              <a:rPr lang="en-US" sz="3200" dirty="0"/>
              <a:t>16th </a:t>
            </a:r>
            <a:r>
              <a:rPr lang="en-US" sz="3200" dirty="0" smtClean="0"/>
              <a:t>Century Reformation </a:t>
            </a:r>
            <a:r>
              <a:rPr lang="en-US" sz="3200" dirty="0"/>
              <a:t>period</a:t>
            </a:r>
          </a:p>
        </p:txBody>
      </p:sp>
      <p:sp>
        <p:nvSpPr>
          <p:cNvPr id="71683" name="Rectangle 3"/>
          <p:cNvSpPr>
            <a:spLocks noGrp="1" noChangeArrowheads="1"/>
          </p:cNvSpPr>
          <p:nvPr>
            <p:ph type="body" idx="1"/>
          </p:nvPr>
        </p:nvSpPr>
        <p:spPr>
          <a:xfrm>
            <a:off x="0" y="1600200"/>
            <a:ext cx="9144000" cy="4525963"/>
          </a:xfrm>
        </p:spPr>
        <p:txBody>
          <a:bodyPr/>
          <a:lstStyle/>
          <a:p>
            <a:r>
              <a:rPr lang="en-US" sz="2800" dirty="0">
                <a:solidFill>
                  <a:srgbClr val="000000"/>
                </a:solidFill>
                <a:latin typeface="Stone Sans ITC TT-Semi" pitchFamily="1" charset="0"/>
              </a:rPr>
              <a:t>Puritan religion influenced how children were viewed.</a:t>
            </a:r>
          </a:p>
          <a:p>
            <a:r>
              <a:rPr lang="en-US" sz="2800" dirty="0">
                <a:solidFill>
                  <a:srgbClr val="000000"/>
                </a:solidFill>
                <a:latin typeface="Stone Sans ITC TT-Semi" pitchFamily="1" charset="0"/>
              </a:rPr>
              <a:t>Children were born evil, and must be civilized. </a:t>
            </a:r>
          </a:p>
          <a:p>
            <a:r>
              <a:rPr lang="en-US" sz="2800" dirty="0">
                <a:solidFill>
                  <a:srgbClr val="000000"/>
                </a:solidFill>
                <a:latin typeface="Stone Sans ITC TT-Semi" pitchFamily="1" charset="0"/>
              </a:rPr>
              <a:t>A goal emerged to raise children effectively. </a:t>
            </a:r>
          </a:p>
          <a:p>
            <a:r>
              <a:rPr lang="en-US" sz="2800" dirty="0">
                <a:solidFill>
                  <a:srgbClr val="000000"/>
                </a:solidFill>
                <a:latin typeface="Stone Sans ITC TT-Semi" pitchFamily="1" charset="0"/>
              </a:rPr>
              <a:t>Special books were designed for children</a:t>
            </a:r>
            <a:r>
              <a:rPr lang="en-US" dirty="0">
                <a:solidFill>
                  <a:srgbClr val="000000"/>
                </a:solidFill>
                <a:latin typeface="Stone Sans ITC TT-Semi" pitchFamily="1" charset="0"/>
              </a:rPr>
              <a:t>.</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28596" y="285728"/>
            <a:ext cx="8229600" cy="1143000"/>
          </a:xfrm>
        </p:spPr>
        <p:txBody>
          <a:bodyPr>
            <a:normAutofit fontScale="90000"/>
          </a:bodyPr>
          <a:lstStyle/>
          <a:p>
            <a:pPr algn="ctr"/>
            <a:r>
              <a:rPr lang="en-US" dirty="0"/>
              <a:t>17th Century</a:t>
            </a:r>
            <a:br>
              <a:rPr lang="en-US" dirty="0"/>
            </a:br>
            <a:r>
              <a:rPr lang="en-US" dirty="0"/>
              <a:t> Age of Enlightenment</a:t>
            </a:r>
          </a:p>
        </p:txBody>
      </p:sp>
      <p:sp>
        <p:nvSpPr>
          <p:cNvPr id="36867" name="Rectangle 3"/>
          <p:cNvSpPr>
            <a:spLocks noGrp="1" noChangeArrowheads="1"/>
          </p:cNvSpPr>
          <p:nvPr>
            <p:ph type="body" sz="half" idx="1"/>
          </p:nvPr>
        </p:nvSpPr>
        <p:spPr>
          <a:xfrm>
            <a:off x="228600" y="2133600"/>
            <a:ext cx="5129218" cy="4572000"/>
          </a:xfrm>
        </p:spPr>
        <p:txBody>
          <a:bodyPr>
            <a:normAutofit/>
          </a:bodyPr>
          <a:lstStyle/>
          <a:p>
            <a:r>
              <a:rPr lang="en-US" sz="2000" dirty="0">
                <a:solidFill>
                  <a:srgbClr val="000000"/>
                </a:solidFill>
                <a:latin typeface="Stone Sans ITC TT-Semi" pitchFamily="1" charset="0"/>
              </a:rPr>
              <a:t>John Locke believed in </a:t>
            </a:r>
            <a:r>
              <a:rPr lang="en-US" sz="2000" i="1" dirty="0">
                <a:solidFill>
                  <a:srgbClr val="000000"/>
                </a:solidFill>
                <a:latin typeface="Stone Sans ITC TT-Semi" pitchFamily="1" charset="0"/>
              </a:rPr>
              <a:t>tabula rasa</a:t>
            </a:r>
          </a:p>
          <a:p>
            <a:pPr>
              <a:buFont typeface="Wingdings" pitchFamily="2" charset="2"/>
              <a:buNone/>
            </a:pPr>
            <a:endParaRPr lang="en-US" sz="2000" dirty="0">
              <a:solidFill>
                <a:srgbClr val="000000"/>
              </a:solidFill>
              <a:latin typeface="Stone Sans ITC TT-Semi" pitchFamily="1" charset="0"/>
            </a:endParaRPr>
          </a:p>
          <a:p>
            <a:r>
              <a:rPr lang="en-US" sz="2000" dirty="0">
                <a:solidFill>
                  <a:srgbClr val="000000"/>
                </a:solidFill>
                <a:latin typeface="Stone Sans ITC TT-Semi" pitchFamily="1" charset="0"/>
              </a:rPr>
              <a:t>Children develop in response to nurturing.</a:t>
            </a:r>
          </a:p>
          <a:p>
            <a:pPr>
              <a:buFont typeface="Wingdings" pitchFamily="2" charset="2"/>
              <a:buNone/>
            </a:pPr>
            <a:endParaRPr lang="en-US" sz="2000" dirty="0">
              <a:solidFill>
                <a:srgbClr val="000000"/>
              </a:solidFill>
              <a:latin typeface="Stone Sans ITC TT-Semi" pitchFamily="1" charset="0"/>
            </a:endParaRPr>
          </a:p>
          <a:p>
            <a:r>
              <a:rPr lang="en-US" sz="2000" dirty="0">
                <a:solidFill>
                  <a:srgbClr val="000000"/>
                </a:solidFill>
                <a:latin typeface="Stone Sans ITC TT-Semi" pitchFamily="1" charset="0"/>
              </a:rPr>
              <a:t>Forerunner of behaviorism</a:t>
            </a:r>
          </a:p>
        </p:txBody>
      </p:sp>
      <p:pic>
        <p:nvPicPr>
          <p:cNvPr id="36869" name="Picture 5"/>
          <p:cNvPicPr>
            <a:picLocks noGrp="1" noChangeAspect="1" noChangeArrowheads="1"/>
          </p:cNvPicPr>
          <p:nvPr>
            <p:ph sz="half" idx="2"/>
          </p:nvPr>
        </p:nvPicPr>
        <p:blipFill>
          <a:blip r:embed="rId3"/>
          <a:srcRect/>
          <a:stretch>
            <a:fillRect/>
          </a:stretch>
        </p:blipFill>
        <p:spPr>
          <a:xfrm>
            <a:off x="5500694" y="2214554"/>
            <a:ext cx="3262313" cy="3505200"/>
          </a:xfrm>
        </p:spPr>
      </p:pic>
      <p:sp>
        <p:nvSpPr>
          <p:cNvPr id="36870" name="Rectangle 6"/>
          <p:cNvSpPr>
            <a:spLocks noChangeArrowheads="1"/>
          </p:cNvSpPr>
          <p:nvPr/>
        </p:nvSpPr>
        <p:spPr bwMode="auto">
          <a:xfrm>
            <a:off x="5486400" y="5786454"/>
            <a:ext cx="3657600" cy="244475"/>
          </a:xfrm>
          <a:prstGeom prst="rect">
            <a:avLst/>
          </a:prstGeom>
          <a:noFill/>
          <a:ln w="9525">
            <a:noFill/>
            <a:miter lim="800000"/>
            <a:headEnd/>
            <a:tailEnd/>
          </a:ln>
          <a:effectLst/>
        </p:spPr>
        <p:txBody>
          <a:bodyPr>
            <a:spAutoFit/>
          </a:bodyPr>
          <a:lstStyle/>
          <a:p>
            <a:r>
              <a:rPr lang="en-US" sz="1000" dirty="0"/>
              <a:t>www.cooperativeindividualism.org/ locke-john.jpg</a:t>
            </a:r>
          </a:p>
        </p:txBody>
      </p:sp>
    </p:spTree>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normAutofit/>
          </a:bodyPr>
          <a:lstStyle/>
          <a:p>
            <a:pPr algn="ctr"/>
            <a:r>
              <a:rPr lang="en-US" dirty="0"/>
              <a:t>18th </a:t>
            </a:r>
            <a:r>
              <a:rPr lang="en-US" dirty="0" smtClean="0"/>
              <a:t>Century Age </a:t>
            </a:r>
            <a:r>
              <a:rPr lang="en-US" dirty="0"/>
              <a:t>of Reason</a:t>
            </a:r>
          </a:p>
        </p:txBody>
      </p:sp>
      <p:sp>
        <p:nvSpPr>
          <p:cNvPr id="74755" name="Rectangle 3"/>
          <p:cNvSpPr>
            <a:spLocks noGrp="1" noChangeArrowheads="1"/>
          </p:cNvSpPr>
          <p:nvPr>
            <p:ph type="body" sz="half" idx="1"/>
          </p:nvPr>
        </p:nvSpPr>
        <p:spPr>
          <a:xfrm>
            <a:off x="152400" y="1981200"/>
            <a:ext cx="5562600" cy="4648200"/>
          </a:xfrm>
        </p:spPr>
        <p:txBody>
          <a:bodyPr/>
          <a:lstStyle/>
          <a:p>
            <a:r>
              <a:rPr lang="en-US" sz="2400" dirty="0">
                <a:solidFill>
                  <a:srgbClr val="000000"/>
                </a:solidFill>
                <a:latin typeface="Stone Sans ITC TT-Semi" pitchFamily="1" charset="0"/>
              </a:rPr>
              <a:t>Jean-Jacques Rousseau</a:t>
            </a:r>
          </a:p>
          <a:p>
            <a:pPr lvl="1"/>
            <a:r>
              <a:rPr lang="en-US" sz="1700" dirty="0">
                <a:solidFill>
                  <a:srgbClr val="000000"/>
                </a:solidFill>
                <a:latin typeface="Stone Sans ITC TT-Semi" pitchFamily="1" charset="0"/>
              </a:rPr>
              <a:t> children were noble savages, born with an innate sense of morality; the timing of growth should not be interfered with.</a:t>
            </a:r>
          </a:p>
          <a:p>
            <a:endParaRPr lang="en-US" sz="2400" dirty="0">
              <a:solidFill>
                <a:srgbClr val="000000"/>
              </a:solidFill>
              <a:latin typeface="Stone Sans ITC TT-Semi" pitchFamily="1" charset="0"/>
            </a:endParaRPr>
          </a:p>
          <a:p>
            <a:r>
              <a:rPr lang="en-US" sz="2400" dirty="0">
                <a:solidFill>
                  <a:srgbClr val="000000"/>
                </a:solidFill>
                <a:latin typeface="Stone Sans ITC TT-Semi" pitchFamily="1" charset="0"/>
              </a:rPr>
              <a:t>Rousseau used the idea of stages of development.</a:t>
            </a:r>
          </a:p>
          <a:p>
            <a:pPr>
              <a:buFont typeface="Wingdings" pitchFamily="2" charset="2"/>
              <a:buNone/>
            </a:pPr>
            <a:endParaRPr lang="en-US" sz="2400" dirty="0">
              <a:solidFill>
                <a:srgbClr val="000000"/>
              </a:solidFill>
              <a:latin typeface="Stone Sans ITC TT-Semi" pitchFamily="1" charset="0"/>
            </a:endParaRPr>
          </a:p>
          <a:p>
            <a:r>
              <a:rPr lang="en-US" sz="2400" dirty="0">
                <a:solidFill>
                  <a:srgbClr val="000000"/>
                </a:solidFill>
                <a:latin typeface="Stone Sans ITC TT-Semi" pitchFamily="1" charset="0"/>
              </a:rPr>
              <a:t>Forerunner of </a:t>
            </a:r>
            <a:r>
              <a:rPr lang="en-US" sz="2400" dirty="0" err="1">
                <a:solidFill>
                  <a:srgbClr val="000000"/>
                </a:solidFill>
                <a:latin typeface="Stone Sans ITC TT-Semi" pitchFamily="1" charset="0"/>
              </a:rPr>
              <a:t>maturationist</a:t>
            </a:r>
            <a:r>
              <a:rPr lang="en-US" sz="2400" dirty="0">
                <a:solidFill>
                  <a:srgbClr val="000000"/>
                </a:solidFill>
                <a:latin typeface="Stone Sans ITC TT-Semi" pitchFamily="1" charset="0"/>
              </a:rPr>
              <a:t> beliefs</a:t>
            </a:r>
            <a:endParaRPr lang="en-US" sz="2200" dirty="0"/>
          </a:p>
        </p:txBody>
      </p:sp>
      <p:pic>
        <p:nvPicPr>
          <p:cNvPr id="74757" name="Picture 5"/>
          <p:cNvPicPr>
            <a:picLocks noGrp="1" noChangeAspect="1" noChangeArrowheads="1"/>
          </p:cNvPicPr>
          <p:nvPr>
            <p:ph sz="half" idx="2"/>
          </p:nvPr>
        </p:nvPicPr>
        <p:blipFill>
          <a:blip r:embed="rId3"/>
          <a:srcRect/>
          <a:stretch>
            <a:fillRect/>
          </a:stretch>
        </p:blipFill>
        <p:spPr>
          <a:xfrm>
            <a:off x="5875338" y="2133600"/>
            <a:ext cx="2773362" cy="3581400"/>
          </a:xfrm>
        </p:spPr>
      </p:pic>
    </p:spTree>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normAutofit/>
          </a:bodyPr>
          <a:lstStyle/>
          <a:p>
            <a:pPr algn="ctr"/>
            <a:r>
              <a:rPr lang="en-US" dirty="0"/>
              <a:t>19th </a:t>
            </a:r>
            <a:r>
              <a:rPr lang="en-US" dirty="0" smtClean="0"/>
              <a:t>Century Industrial </a:t>
            </a:r>
            <a:r>
              <a:rPr lang="en-US" dirty="0"/>
              <a:t>Revolution</a:t>
            </a:r>
          </a:p>
        </p:txBody>
      </p:sp>
      <p:sp>
        <p:nvSpPr>
          <p:cNvPr id="73732" name="Rectangle 4"/>
          <p:cNvSpPr>
            <a:spLocks noGrp="1" noChangeArrowheads="1"/>
          </p:cNvSpPr>
          <p:nvPr>
            <p:ph type="body" sz="half" idx="2"/>
          </p:nvPr>
        </p:nvSpPr>
        <p:spPr>
          <a:xfrm>
            <a:off x="3581400" y="1981200"/>
            <a:ext cx="5334000" cy="4724400"/>
          </a:xfrm>
        </p:spPr>
        <p:txBody>
          <a:bodyPr/>
          <a:lstStyle/>
          <a:p>
            <a:r>
              <a:rPr lang="en-US" sz="2600">
                <a:solidFill>
                  <a:srgbClr val="000000"/>
                </a:solidFill>
                <a:latin typeface="Stone Sans ITC TT-Semi" pitchFamily="1" charset="0"/>
              </a:rPr>
              <a:t>Charles Darwin </a:t>
            </a:r>
          </a:p>
          <a:p>
            <a:pPr lvl="1"/>
            <a:r>
              <a:rPr lang="en-US" sz="1800">
                <a:solidFill>
                  <a:srgbClr val="000000"/>
                </a:solidFill>
                <a:latin typeface="Stone Sans ITC TT-Semi" pitchFamily="1" charset="0"/>
              </a:rPr>
              <a:t>theories of natural selection and survival of the fittest </a:t>
            </a:r>
          </a:p>
          <a:p>
            <a:endParaRPr lang="en-US" sz="2600">
              <a:solidFill>
                <a:srgbClr val="000000"/>
              </a:solidFill>
              <a:latin typeface="Stone Sans ITC TT-Semi" pitchFamily="1" charset="0"/>
            </a:endParaRPr>
          </a:p>
          <a:p>
            <a:r>
              <a:rPr lang="en-US" sz="2600">
                <a:solidFill>
                  <a:srgbClr val="000000"/>
                </a:solidFill>
                <a:latin typeface="Stone Sans ITC TT-Semi" pitchFamily="1" charset="0"/>
              </a:rPr>
              <a:t>Darwin made parallels between human prenatal growth and other animals.</a:t>
            </a:r>
          </a:p>
          <a:p>
            <a:pPr>
              <a:buFont typeface="Wingdings" pitchFamily="2" charset="2"/>
              <a:buNone/>
            </a:pPr>
            <a:endParaRPr lang="en-US" sz="2600">
              <a:solidFill>
                <a:srgbClr val="000000"/>
              </a:solidFill>
              <a:latin typeface="Stone Sans ITC TT-Semi" pitchFamily="1" charset="0"/>
            </a:endParaRPr>
          </a:p>
          <a:p>
            <a:r>
              <a:rPr lang="en-US" sz="2600">
                <a:solidFill>
                  <a:srgbClr val="000000"/>
                </a:solidFill>
                <a:latin typeface="Stone Sans ITC TT-Semi" pitchFamily="1" charset="0"/>
              </a:rPr>
              <a:t>Forerunner of ethology</a:t>
            </a:r>
          </a:p>
          <a:p>
            <a:endParaRPr lang="en-US" sz="2600"/>
          </a:p>
        </p:txBody>
      </p:sp>
      <p:pic>
        <p:nvPicPr>
          <p:cNvPr id="73733" name="Picture 5"/>
          <p:cNvPicPr>
            <a:picLocks noGrp="1" noChangeAspect="1" noChangeArrowheads="1"/>
          </p:cNvPicPr>
          <p:nvPr>
            <p:ph sz="half" idx="1"/>
          </p:nvPr>
        </p:nvPicPr>
        <p:blipFill>
          <a:blip r:embed="rId3"/>
          <a:srcRect/>
          <a:stretch>
            <a:fillRect/>
          </a:stretch>
        </p:blipFill>
        <p:spPr>
          <a:xfrm>
            <a:off x="533400" y="1981200"/>
            <a:ext cx="2809875" cy="3352800"/>
          </a:xfrm>
        </p:spPr>
      </p:pic>
    </p:spTree>
  </p:cSld>
  <p:clrMapOvr>
    <a:masterClrMapping/>
  </p:clrMapOvr>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algn="ctr"/>
            <a:r>
              <a:rPr lang="en-US"/>
              <a:t>20th Century</a:t>
            </a:r>
          </a:p>
        </p:txBody>
      </p:sp>
      <p:sp>
        <p:nvSpPr>
          <p:cNvPr id="39939" name="Rectangle 3"/>
          <p:cNvSpPr>
            <a:spLocks noGrp="1" noChangeArrowheads="1"/>
          </p:cNvSpPr>
          <p:nvPr>
            <p:ph type="body" idx="1"/>
          </p:nvPr>
        </p:nvSpPr>
        <p:spPr/>
        <p:txBody>
          <a:bodyPr/>
          <a:lstStyle/>
          <a:p>
            <a:pPr>
              <a:buFont typeface="Wingdings" pitchFamily="2" charset="2"/>
              <a:buNone/>
            </a:pPr>
            <a:r>
              <a:rPr lang="en-US" i="1">
                <a:solidFill>
                  <a:schemeClr val="accent1"/>
                </a:solidFill>
                <a:latin typeface="Stone Sans ITC TT-Semi" pitchFamily="1" charset="0"/>
              </a:rPr>
              <a:t>Theories about children's development expanded around the world.</a:t>
            </a:r>
            <a:r>
              <a:rPr lang="en-US">
                <a:solidFill>
                  <a:srgbClr val="000000"/>
                </a:solidFill>
                <a:latin typeface="Stone Sans ITC TT-Semi" pitchFamily="1" charset="0"/>
              </a:rPr>
              <a:t> </a:t>
            </a:r>
          </a:p>
          <a:p>
            <a:pPr>
              <a:buFont typeface="Wingdings" pitchFamily="2" charset="2"/>
              <a:buNone/>
            </a:pPr>
            <a:endParaRPr lang="en-US">
              <a:solidFill>
                <a:srgbClr val="000000"/>
              </a:solidFill>
              <a:latin typeface="Stone Sans ITC TT-Semi" pitchFamily="1" charset="0"/>
            </a:endParaRPr>
          </a:p>
          <a:p>
            <a:r>
              <a:rPr lang="en-US">
                <a:solidFill>
                  <a:srgbClr val="000000"/>
                </a:solidFill>
                <a:latin typeface="Stone Sans ITC TT-Semi" pitchFamily="1" charset="0"/>
              </a:rPr>
              <a:t>Childhood was seen as worthy of special attention.</a:t>
            </a:r>
          </a:p>
          <a:p>
            <a:pPr>
              <a:buFont typeface="Wingdings" pitchFamily="2" charset="2"/>
              <a:buNone/>
            </a:pPr>
            <a:endParaRPr lang="en-US">
              <a:solidFill>
                <a:srgbClr val="000000"/>
              </a:solidFill>
              <a:latin typeface="Stone Sans ITC TT-Semi" pitchFamily="1" charset="0"/>
            </a:endParaRPr>
          </a:p>
          <a:p>
            <a:r>
              <a:rPr lang="en-US">
                <a:solidFill>
                  <a:srgbClr val="000000"/>
                </a:solidFill>
                <a:latin typeface="Stone Sans ITC TT-Semi" pitchFamily="1" charset="0"/>
              </a:rPr>
              <a:t>Laws were passed to protect children, </a:t>
            </a:r>
          </a:p>
        </p:txBody>
      </p:sp>
    </p:spTree>
  </p:cSld>
  <p:clrMapOvr>
    <a:masterClrMapping/>
  </p:clrMapOvr>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a:xfrm>
            <a:off x="428625" y="0"/>
            <a:ext cx="8229600" cy="928688"/>
          </a:xfrm>
        </p:spPr>
        <p:txBody>
          <a:bodyPr/>
          <a:lstStyle/>
          <a:p>
            <a:pPr algn="l" eaLnBrk="1" hangingPunct="1"/>
            <a:r>
              <a:rPr lang="en-GB" sz="3200" dirty="0" smtClean="0"/>
              <a:t>How do children develop?</a:t>
            </a:r>
          </a:p>
        </p:txBody>
      </p:sp>
      <p:cxnSp>
        <p:nvCxnSpPr>
          <p:cNvPr id="5" name="Straight Connector 4"/>
          <p:cNvCxnSpPr/>
          <p:nvPr/>
        </p:nvCxnSpPr>
        <p:spPr>
          <a:xfrm>
            <a:off x="500063" y="714375"/>
            <a:ext cx="8286750" cy="1588"/>
          </a:xfrm>
          <a:prstGeom prst="line">
            <a:avLst/>
          </a:prstGeom>
        </p:spPr>
        <p:style>
          <a:lnRef idx="2">
            <a:schemeClr val="dk1"/>
          </a:lnRef>
          <a:fillRef idx="0">
            <a:schemeClr val="dk1"/>
          </a:fillRef>
          <a:effectRef idx="1">
            <a:schemeClr val="dk1"/>
          </a:effectRef>
          <a:fontRef idx="minor">
            <a:schemeClr val="tx1"/>
          </a:fontRef>
        </p:style>
      </p:cxnSp>
      <p:pic>
        <p:nvPicPr>
          <p:cNvPr id="6" name="Content Placeholder 5" descr="discuss_big"/>
          <p:cNvPicPr>
            <a:picLocks noGrp="1" noChangeAspect="1" noChangeArrowheads="1"/>
          </p:cNvPicPr>
          <p:nvPr>
            <p:ph idx="4294967295"/>
          </p:nvPr>
        </p:nvPicPr>
        <p:blipFill>
          <a:blip r:embed="rId2" cstate="print"/>
          <a:srcRect/>
          <a:stretch>
            <a:fillRect/>
          </a:stretch>
        </p:blipFill>
        <p:spPr>
          <a:xfrm>
            <a:off x="1331913" y="1196975"/>
            <a:ext cx="6230937" cy="4259263"/>
          </a:xfrm>
          <a:noFill/>
        </p:spPr>
      </p:pic>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6"/>
                                        </p:tgtEl>
                                      </p:cBhvr>
                                    </p:animEffect>
                                    <p:set>
                                      <p:cBhvr>
                                        <p:cTn id="12"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74638"/>
            <a:ext cx="8229600" cy="654032"/>
          </a:xfrm>
        </p:spPr>
        <p:txBody>
          <a:bodyPr>
            <a:normAutofit fontScale="90000"/>
          </a:bodyPr>
          <a:lstStyle/>
          <a:p>
            <a:r>
              <a:rPr lang="en-US" dirty="0"/>
              <a:t>Domains of Development</a:t>
            </a:r>
          </a:p>
        </p:txBody>
      </p:sp>
      <p:sp>
        <p:nvSpPr>
          <p:cNvPr id="56323" name="Rectangle 3"/>
          <p:cNvSpPr>
            <a:spLocks noGrp="1" noChangeArrowheads="1"/>
          </p:cNvSpPr>
          <p:nvPr>
            <p:ph type="body" idx="1"/>
          </p:nvPr>
        </p:nvSpPr>
        <p:spPr>
          <a:xfrm>
            <a:off x="0" y="857232"/>
            <a:ext cx="9144000" cy="5786454"/>
          </a:xfrm>
        </p:spPr>
        <p:txBody>
          <a:bodyPr/>
          <a:lstStyle/>
          <a:p>
            <a:pPr algn="ctr">
              <a:lnSpc>
                <a:spcPct val="90000"/>
              </a:lnSpc>
              <a:buFont typeface="Wingdings" pitchFamily="2" charset="2"/>
              <a:buNone/>
            </a:pPr>
            <a:r>
              <a:rPr lang="en-US" sz="2400" dirty="0">
                <a:solidFill>
                  <a:schemeClr val="accent1"/>
                </a:solidFill>
                <a:latin typeface="Stone Sans ITC TT-Semi" pitchFamily="1" charset="0"/>
              </a:rPr>
              <a:t>Development is described in three domains, but growth</a:t>
            </a:r>
          </a:p>
          <a:p>
            <a:pPr algn="ctr">
              <a:lnSpc>
                <a:spcPct val="90000"/>
              </a:lnSpc>
              <a:buFont typeface="Wingdings" pitchFamily="2" charset="2"/>
              <a:buNone/>
            </a:pPr>
            <a:r>
              <a:rPr lang="en-US" sz="2400" dirty="0">
                <a:solidFill>
                  <a:schemeClr val="accent1"/>
                </a:solidFill>
                <a:latin typeface="Stone Sans ITC TT-Semi" pitchFamily="1" charset="0"/>
              </a:rPr>
              <a:t>in one domain influences the other domains</a:t>
            </a:r>
            <a:r>
              <a:rPr lang="en-US" sz="2400" dirty="0" smtClean="0">
                <a:solidFill>
                  <a:schemeClr val="accent1"/>
                </a:solidFill>
                <a:latin typeface="Stone Sans ITC TT-Semi" pitchFamily="1" charset="0"/>
              </a:rPr>
              <a:t>.</a:t>
            </a:r>
          </a:p>
          <a:p>
            <a:pPr algn="ctr">
              <a:lnSpc>
                <a:spcPct val="90000"/>
              </a:lnSpc>
              <a:buFont typeface="Wingdings" pitchFamily="2" charset="2"/>
              <a:buNone/>
            </a:pPr>
            <a:endParaRPr lang="en-US" sz="2600" dirty="0">
              <a:solidFill>
                <a:srgbClr val="000000"/>
              </a:solidFill>
              <a:latin typeface="Stone Sans ITC TT-Semi" pitchFamily="1" charset="0"/>
            </a:endParaRPr>
          </a:p>
          <a:p>
            <a:pPr>
              <a:lnSpc>
                <a:spcPct val="90000"/>
              </a:lnSpc>
            </a:pPr>
            <a:r>
              <a:rPr lang="en-US" sz="2600" dirty="0">
                <a:solidFill>
                  <a:srgbClr val="000000"/>
                </a:solidFill>
                <a:latin typeface="Stone Sans ITC TT-Semi" pitchFamily="1" charset="0"/>
              </a:rPr>
              <a:t>Physical Domain:</a:t>
            </a:r>
          </a:p>
          <a:p>
            <a:pPr lvl="1">
              <a:lnSpc>
                <a:spcPct val="90000"/>
              </a:lnSpc>
            </a:pPr>
            <a:r>
              <a:rPr lang="en-US" sz="1800" dirty="0">
                <a:solidFill>
                  <a:srgbClr val="000000"/>
                </a:solidFill>
                <a:latin typeface="Stone Sans ITC TT-Semi" pitchFamily="1" charset="0"/>
              </a:rPr>
              <a:t>body size, body proportions, appearance, brain development, motor development, perception capacities, physical health</a:t>
            </a:r>
            <a:r>
              <a:rPr lang="en-US" sz="1800" dirty="0" smtClean="0">
                <a:solidFill>
                  <a:srgbClr val="000000"/>
                </a:solidFill>
                <a:latin typeface="Stone Sans ITC TT-Semi" pitchFamily="1" charset="0"/>
              </a:rPr>
              <a:t>.</a:t>
            </a:r>
          </a:p>
          <a:p>
            <a:pPr lvl="1">
              <a:lnSpc>
                <a:spcPct val="90000"/>
              </a:lnSpc>
            </a:pPr>
            <a:endParaRPr lang="en-US" sz="1800" dirty="0">
              <a:solidFill>
                <a:srgbClr val="000000"/>
              </a:solidFill>
              <a:latin typeface="Stone Sans ITC TT-Semi" pitchFamily="1" charset="0"/>
            </a:endParaRPr>
          </a:p>
          <a:p>
            <a:pPr>
              <a:lnSpc>
                <a:spcPct val="90000"/>
              </a:lnSpc>
            </a:pPr>
            <a:r>
              <a:rPr lang="en-US" sz="2600" dirty="0">
                <a:solidFill>
                  <a:srgbClr val="000000"/>
                </a:solidFill>
                <a:latin typeface="Stone Sans ITC TT-Semi" pitchFamily="1" charset="0"/>
              </a:rPr>
              <a:t>Cognitive Domain:</a:t>
            </a:r>
          </a:p>
          <a:p>
            <a:pPr lvl="1">
              <a:lnSpc>
                <a:spcPct val="90000"/>
              </a:lnSpc>
            </a:pPr>
            <a:r>
              <a:rPr lang="en-US" sz="1800" dirty="0">
                <a:solidFill>
                  <a:srgbClr val="000000"/>
                </a:solidFill>
                <a:latin typeface="Stone Sans ITC TT-Semi" pitchFamily="1" charset="0"/>
              </a:rPr>
              <a:t>thought processes and intellectual abilities including attention, memory, problem solving, imagination, creativity, academic and everyday knowledge, </a:t>
            </a:r>
            <a:r>
              <a:rPr lang="en-US" sz="1800" dirty="0" err="1">
                <a:solidFill>
                  <a:srgbClr val="000000"/>
                </a:solidFill>
                <a:latin typeface="Stone Sans ITC TT-Semi" pitchFamily="1" charset="0"/>
              </a:rPr>
              <a:t>metacognition</a:t>
            </a:r>
            <a:r>
              <a:rPr lang="en-US" sz="1800" dirty="0">
                <a:solidFill>
                  <a:srgbClr val="000000"/>
                </a:solidFill>
                <a:latin typeface="Stone Sans ITC TT-Semi" pitchFamily="1" charset="0"/>
              </a:rPr>
              <a:t>, and language</a:t>
            </a:r>
            <a:r>
              <a:rPr lang="en-US" sz="1800" dirty="0" smtClean="0">
                <a:solidFill>
                  <a:srgbClr val="000000"/>
                </a:solidFill>
                <a:latin typeface="Stone Sans ITC TT-Semi" pitchFamily="1" charset="0"/>
              </a:rPr>
              <a:t>.</a:t>
            </a:r>
          </a:p>
          <a:p>
            <a:pPr lvl="1">
              <a:lnSpc>
                <a:spcPct val="90000"/>
              </a:lnSpc>
            </a:pPr>
            <a:endParaRPr lang="en-US" sz="1800" dirty="0">
              <a:solidFill>
                <a:srgbClr val="000000"/>
              </a:solidFill>
              <a:latin typeface="Stone Sans ITC TT-Semi" pitchFamily="1" charset="0"/>
            </a:endParaRPr>
          </a:p>
          <a:p>
            <a:pPr>
              <a:lnSpc>
                <a:spcPct val="90000"/>
              </a:lnSpc>
            </a:pPr>
            <a:r>
              <a:rPr lang="en-US" sz="2600" dirty="0">
                <a:solidFill>
                  <a:srgbClr val="000000"/>
                </a:solidFill>
                <a:latin typeface="Stone Sans ITC TT-Semi" pitchFamily="1" charset="0"/>
              </a:rPr>
              <a:t>Social/Emotional Domain:</a:t>
            </a:r>
          </a:p>
          <a:p>
            <a:pPr lvl="1">
              <a:lnSpc>
                <a:spcPct val="90000"/>
              </a:lnSpc>
            </a:pPr>
            <a:r>
              <a:rPr lang="en-US" sz="1800" dirty="0">
                <a:solidFill>
                  <a:srgbClr val="000000"/>
                </a:solidFill>
                <a:latin typeface="Stone Sans ITC TT-Semi" pitchFamily="1" charset="0"/>
              </a:rPr>
              <a:t>self-knowledge (self-esteem, </a:t>
            </a:r>
            <a:r>
              <a:rPr lang="en-US" sz="1800" dirty="0" err="1">
                <a:solidFill>
                  <a:srgbClr val="000000"/>
                </a:solidFill>
                <a:latin typeface="Stone Sans ITC TT-Semi" pitchFamily="1" charset="0"/>
              </a:rPr>
              <a:t>metacognition</a:t>
            </a:r>
            <a:r>
              <a:rPr lang="en-US" sz="1800" dirty="0">
                <a:solidFill>
                  <a:srgbClr val="000000"/>
                </a:solidFill>
                <a:latin typeface="Stone Sans ITC TT-Semi" pitchFamily="1" charset="0"/>
              </a:rPr>
              <a:t>, sexual identity, ethnic identity), moral reasoning, understanding and expression of emotions, self-regulation, temperament, understanding others, interpersonal skills, and friendships.</a:t>
            </a:r>
          </a:p>
        </p:txBody>
      </p:sp>
    </p:spTree>
  </p:cSld>
  <p:clrMapOvr>
    <a:masterClrMapping/>
  </p:clrMapOvr>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0" y="142852"/>
          <a:ext cx="9144000" cy="5786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p:cNvPicPr>
            <a:picLocks noChangeAspect="1" noChangeArrowheads="1"/>
          </p:cNvPicPr>
          <p:nvPr/>
        </p:nvPicPr>
        <p:blipFill>
          <a:blip r:embed="rId2"/>
          <a:srcRect/>
          <a:stretch>
            <a:fillRect/>
          </a:stretch>
        </p:blipFill>
        <p:spPr bwMode="auto">
          <a:xfrm>
            <a:off x="0" y="0"/>
            <a:ext cx="9144000" cy="6286520"/>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2"/>
          <a:srcRect/>
          <a:stretch>
            <a:fillRect/>
          </a:stretch>
        </p:blipFill>
        <p:spPr bwMode="auto">
          <a:xfrm>
            <a:off x="1" y="0"/>
            <a:ext cx="9144000" cy="6429396"/>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p:cNvPicPr>
            <a:picLocks noChangeAspect="1" noChangeArrowheads="1"/>
          </p:cNvPicPr>
          <p:nvPr/>
        </p:nvPicPr>
        <p:blipFill>
          <a:blip r:embed="rId2"/>
          <a:srcRect/>
          <a:stretch>
            <a:fillRect/>
          </a:stretch>
        </p:blipFill>
        <p:spPr bwMode="auto">
          <a:xfrm>
            <a:off x="0" y="0"/>
            <a:ext cx="9144000" cy="6357958"/>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1" name="Picture 3"/>
          <p:cNvPicPr>
            <a:picLocks noChangeAspect="1" noChangeArrowheads="1"/>
          </p:cNvPicPr>
          <p:nvPr/>
        </p:nvPicPr>
        <p:blipFill>
          <a:blip r:embed="rId2"/>
          <a:srcRect/>
          <a:stretch>
            <a:fillRect/>
          </a:stretch>
        </p:blipFill>
        <p:spPr bwMode="auto">
          <a:xfrm>
            <a:off x="-142908" y="0"/>
            <a:ext cx="9572692" cy="631507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p:cNvPicPr>
            <a:picLocks noChangeAspect="1" noChangeArrowheads="1"/>
          </p:cNvPicPr>
          <p:nvPr/>
        </p:nvPicPr>
        <p:blipFill>
          <a:blip r:embed="rId2"/>
          <a:srcRect/>
          <a:stretch>
            <a:fillRect/>
          </a:stretch>
        </p:blipFill>
        <p:spPr bwMode="auto">
          <a:xfrm>
            <a:off x="0" y="0"/>
            <a:ext cx="9001156" cy="6143644"/>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p:cNvPicPr>
          <p:nvPr/>
        </p:nvPicPr>
        <p:blipFill>
          <a:blip r:embed="rId2"/>
          <a:srcRect/>
          <a:stretch>
            <a:fillRect/>
          </a:stretch>
        </p:blipFill>
        <p:spPr bwMode="auto">
          <a:xfrm>
            <a:off x="0" y="871538"/>
            <a:ext cx="9144000" cy="511492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p:cNvPicPr>
            <a:picLocks noChangeAspect="1" noChangeArrowheads="1"/>
          </p:cNvPicPr>
          <p:nvPr/>
        </p:nvPicPr>
        <p:blipFill>
          <a:blip r:embed="rId2"/>
          <a:srcRect/>
          <a:stretch>
            <a:fillRect/>
          </a:stretch>
        </p:blipFill>
        <p:spPr bwMode="auto">
          <a:xfrm>
            <a:off x="0" y="500042"/>
            <a:ext cx="9144000" cy="553402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428604"/>
            <a:ext cx="4242508" cy="369332"/>
          </a:xfrm>
          <a:prstGeom prst="rect">
            <a:avLst/>
          </a:prstGeom>
        </p:spPr>
        <p:txBody>
          <a:bodyPr wrap="none">
            <a:spAutoFit/>
          </a:bodyPr>
          <a:lstStyle/>
          <a:p>
            <a:r>
              <a:rPr lang="en-GB" dirty="0" smtClean="0"/>
              <a:t>David Morley and Professor Richard Bailey. </a:t>
            </a:r>
            <a:endParaRPr lang="en-GB" dirty="0"/>
          </a:p>
        </p:txBody>
      </p:sp>
      <p:graphicFrame>
        <p:nvGraphicFramePr>
          <p:cNvPr id="5" name="Content Placeholder 4"/>
          <p:cNvGraphicFramePr>
            <a:graphicFrameLocks noGrp="1"/>
          </p:cNvGraphicFramePr>
          <p:nvPr>
            <p:ph idx="1"/>
          </p:nvPr>
        </p:nvGraphicFramePr>
        <p:xfrm>
          <a:off x="457200" y="1000108"/>
          <a:ext cx="8043890" cy="5126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xmlns:p14="http://schemas.microsoft.com/office/powerpoint/2010/mai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p:cNvPicPr>
            <a:picLocks noChangeAspect="1" noChangeArrowheads="1"/>
          </p:cNvPicPr>
          <p:nvPr/>
        </p:nvPicPr>
        <p:blipFill>
          <a:blip r:embed="rId2"/>
          <a:srcRect/>
          <a:stretch>
            <a:fillRect/>
          </a:stretch>
        </p:blipFill>
        <p:spPr bwMode="auto">
          <a:xfrm>
            <a:off x="122300" y="571480"/>
            <a:ext cx="9021700" cy="3857652"/>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p:cNvPicPr>
            <a:picLocks noChangeAspect="1" noChangeArrowheads="1"/>
          </p:cNvPicPr>
          <p:nvPr/>
        </p:nvPicPr>
        <p:blipFill>
          <a:blip r:embed="rId2"/>
          <a:srcRect/>
          <a:stretch>
            <a:fillRect/>
          </a:stretch>
        </p:blipFill>
        <p:spPr bwMode="auto">
          <a:xfrm>
            <a:off x="500034" y="142852"/>
            <a:ext cx="7975590" cy="6017445"/>
          </a:xfrm>
          <a:prstGeom prst="rect">
            <a:avLst/>
          </a:prstGeom>
          <a:noFill/>
          <a:ln w="9525">
            <a:noFill/>
            <a:miter lim="800000"/>
            <a:headEnd/>
            <a:tailEnd/>
          </a:ln>
          <a:effectLst/>
        </p:spPr>
      </p:pic>
      <p:sp>
        <p:nvSpPr>
          <p:cNvPr id="4" name="Rectangle 3"/>
          <p:cNvSpPr/>
          <p:nvPr/>
        </p:nvSpPr>
        <p:spPr>
          <a:xfrm>
            <a:off x="285720" y="6000768"/>
            <a:ext cx="6500858" cy="276999"/>
          </a:xfrm>
          <a:prstGeom prst="rect">
            <a:avLst/>
          </a:prstGeom>
        </p:spPr>
        <p:txBody>
          <a:bodyPr wrap="square">
            <a:spAutoFit/>
          </a:bodyPr>
          <a:lstStyle/>
          <a:p>
            <a:r>
              <a:rPr lang="en-GB" sz="1200" dirty="0" smtClean="0">
                <a:hlinkClick r:id="rId3"/>
              </a:rPr>
              <a:t>http://www.youthsporttrust.org/downloads/cms/talentmatters/index.htm</a:t>
            </a:r>
            <a:r>
              <a:rPr lang="en-GB" sz="1200" dirty="0" smtClean="0"/>
              <a:t> </a:t>
            </a:r>
            <a:endParaRPr lang="en-GB" sz="1200" dirty="0"/>
          </a:p>
        </p:txBody>
      </p:sp>
    </p:spTree>
  </p:cSld>
  <p:clrMapOvr>
    <a:masterClrMapping/>
  </p:clrMapOvr>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4345"/>
            <a:ext cx="9144000" cy="5078313"/>
          </a:xfrm>
          <a:prstGeom prst="rect">
            <a:avLst/>
          </a:prstGeom>
        </p:spPr>
        <p:txBody>
          <a:bodyPr wrap="square">
            <a:spAutoFit/>
          </a:bodyPr>
          <a:lstStyle/>
          <a:p>
            <a:r>
              <a:rPr lang="en-GB" b="1" dirty="0" smtClean="0"/>
              <a:t>Identifying and Developing Talent - Who are the talented pupils in PE?</a:t>
            </a:r>
          </a:p>
          <a:p>
            <a:endParaRPr lang="en-GB" b="1" dirty="0" smtClean="0"/>
          </a:p>
          <a:p>
            <a:r>
              <a:rPr lang="en-GB" dirty="0" smtClean="0"/>
              <a:t>Pupils are recognised as talented when they demonstrate high-level ability within the range of PE contexts or have the potential to do so. Specifically it is suggested that talented pupils excel in one or more of the following abilities that reflect the full range of PE:</a:t>
            </a:r>
          </a:p>
          <a:p>
            <a:endParaRPr lang="en-GB" dirty="0" smtClean="0"/>
          </a:p>
          <a:p>
            <a:r>
              <a:rPr lang="en-GB" b="1" dirty="0" smtClean="0"/>
              <a:t>Physical </a:t>
            </a:r>
            <a:r>
              <a:rPr lang="en-GB" dirty="0" smtClean="0"/>
              <a:t>ability </a:t>
            </a:r>
          </a:p>
          <a:p>
            <a:r>
              <a:rPr lang="en-GB" dirty="0" smtClean="0"/>
              <a:t>is revealed through pupil’s competence and fitness to perform a range of physical abilities.</a:t>
            </a:r>
          </a:p>
          <a:p>
            <a:endParaRPr lang="en-GB" dirty="0" smtClean="0"/>
          </a:p>
          <a:p>
            <a:r>
              <a:rPr lang="en-GB" b="1" dirty="0" smtClean="0"/>
              <a:t>Social </a:t>
            </a:r>
            <a:r>
              <a:rPr lang="en-GB" dirty="0" smtClean="0"/>
              <a:t>ability </a:t>
            </a:r>
          </a:p>
          <a:p>
            <a:r>
              <a:rPr lang="en-GB" dirty="0" smtClean="0"/>
              <a:t>is exhibited in social contexts, and is the basis of leadership, teamwork and similar concepts.</a:t>
            </a:r>
          </a:p>
          <a:p>
            <a:endParaRPr lang="en-GB" b="1" dirty="0" smtClean="0"/>
          </a:p>
          <a:p>
            <a:r>
              <a:rPr lang="en-GB" b="1" dirty="0" smtClean="0"/>
              <a:t>Personal</a:t>
            </a:r>
            <a:r>
              <a:rPr lang="en-GB" dirty="0" smtClean="0"/>
              <a:t> ability</a:t>
            </a:r>
          </a:p>
          <a:p>
            <a:r>
              <a:rPr lang="en-GB" dirty="0" smtClean="0"/>
              <a:t> underpins an individual’s capacity for self-regulation, self belief and commitment to mastery.</a:t>
            </a:r>
          </a:p>
          <a:p>
            <a:endParaRPr lang="en-GB" b="1" dirty="0" smtClean="0"/>
          </a:p>
          <a:p>
            <a:r>
              <a:rPr lang="en-GB" b="1" dirty="0" smtClean="0"/>
              <a:t>Cognitive</a:t>
            </a:r>
            <a:r>
              <a:rPr lang="en-GB" dirty="0" smtClean="0"/>
              <a:t> ability </a:t>
            </a:r>
          </a:p>
          <a:p>
            <a:r>
              <a:rPr lang="en-GB" dirty="0" smtClean="0"/>
              <a:t>is shown in planning and compositional settings, as well as knowledge and understanding of central physical educational concepts.</a:t>
            </a:r>
            <a:endParaRPr lang="en-GB"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496</TotalTime>
  <Words>3045</Words>
  <Application>Microsoft Macintosh PowerPoint</Application>
  <PresentationFormat>On-screen Show (4:3)</PresentationFormat>
  <Paragraphs>515</Paragraphs>
  <Slides>89</Slides>
  <Notes>25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89</vt:i4>
      </vt:variant>
    </vt:vector>
  </HeadingPairs>
  <TitlesOfParts>
    <vt:vector size="91" baseType="lpstr">
      <vt:lpstr>Office Theme</vt:lpstr>
      <vt:lpstr>Document</vt:lpstr>
      <vt:lpstr>PowerPoint Presentation</vt:lpstr>
      <vt:lpstr>Aims:</vt:lpstr>
      <vt:lpstr>PowerPoint Presentation</vt:lpstr>
      <vt:lpstr>PowerPoint Presentation</vt:lpstr>
      <vt:lpstr>PowerPoint Presentation</vt:lpstr>
      <vt:lpstr>PowerPoint Presentation</vt:lpstr>
      <vt:lpstr>Classification of motor skills. </vt:lpstr>
      <vt:lpstr>One-Dimensional Classifications</vt:lpstr>
      <vt:lpstr>Discrete, Continuous and Serial skills: </vt:lpstr>
      <vt:lpstr>PowerPoint Presentation</vt:lpstr>
      <vt:lpstr>One-Dimensional Classifications</vt:lpstr>
      <vt:lpstr>The Pacing Continuum</vt:lpstr>
      <vt:lpstr>PowerPoint Presentation</vt:lpstr>
      <vt:lpstr>One-Dimensional Classifications</vt:lpstr>
      <vt:lpstr>Gross and fine skills: </vt:lpstr>
      <vt:lpstr>PowerPoint Presentation</vt:lpstr>
      <vt:lpstr>One-Dimensional Classifications</vt:lpstr>
      <vt:lpstr>Open and Closed skill</vt:lpstr>
      <vt:lpstr>PowerPoint Presentation</vt:lpstr>
      <vt:lpstr>PowerPoint Presentation</vt:lpstr>
      <vt:lpstr>MOTOR SKILL CONTINUUM</vt:lpstr>
      <vt:lpstr>Assess a skill</vt:lpstr>
      <vt:lpstr>MOTOR SKILL CONTINUUM</vt:lpstr>
      <vt:lpstr>Perceptual Motor Abilities</vt:lpstr>
      <vt:lpstr>MOTOR SKILL CONTINUUM</vt:lpstr>
      <vt:lpstr>Two-Dimensional Classification</vt:lpstr>
      <vt:lpstr>PowerPoint Presentation</vt:lpstr>
      <vt:lpstr>Two-Dimensional Classification</vt:lpstr>
      <vt:lpstr>PowerPoint Presentation</vt:lpstr>
      <vt:lpstr>Theories</vt:lpstr>
      <vt:lpstr>What is learning ?</vt:lpstr>
      <vt:lpstr>PowerPoint Presentation</vt:lpstr>
      <vt:lpstr>Theories of Learning</vt:lpstr>
      <vt:lpstr>Behavioral and Social Learning Theories</vt:lpstr>
      <vt:lpstr>John Watson</vt:lpstr>
      <vt:lpstr>B. F. Skinner</vt:lpstr>
      <vt:lpstr>Social Learning Theory</vt:lpstr>
      <vt:lpstr>Biological Theories</vt:lpstr>
      <vt:lpstr>Ethology</vt:lpstr>
      <vt:lpstr>Attachment Theory</vt:lpstr>
      <vt:lpstr>Cognitive Theories</vt:lpstr>
      <vt:lpstr>Jean Piaget</vt:lpstr>
      <vt:lpstr>Piaget’s Cognitive  Development Stages</vt:lpstr>
      <vt:lpstr>Lev Vygotsky</vt:lpstr>
      <vt:lpstr>Information Processing Theory</vt:lpstr>
      <vt:lpstr>Systems Theory</vt:lpstr>
      <vt:lpstr>Urie Bronfenbrenner</vt:lpstr>
      <vt:lpstr>Bronfenbrenner’s Ecological Model</vt:lpstr>
      <vt:lpstr>Perceptual Motor Abilities</vt:lpstr>
      <vt:lpstr>TYPES OF SKILL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a skill</vt:lpstr>
      <vt:lpstr>PowerPoint Presentation</vt:lpstr>
      <vt:lpstr>PowerPoint Presentation</vt:lpstr>
      <vt:lpstr>PowerPoint Presentation</vt:lpstr>
      <vt:lpstr>PowerPoint Presentation</vt:lpstr>
      <vt:lpstr>PowerPoint Presentation</vt:lpstr>
      <vt:lpstr>PowerPoint Presentation</vt:lpstr>
      <vt:lpstr>Child Development</vt:lpstr>
      <vt:lpstr>6th - 15th centuries Medieval period</vt:lpstr>
      <vt:lpstr>16th Century Reformation period</vt:lpstr>
      <vt:lpstr>17th Century  Age of Enlightenment</vt:lpstr>
      <vt:lpstr>18th Century Age of Reason</vt:lpstr>
      <vt:lpstr>19th Century Industrial Revolution</vt:lpstr>
      <vt:lpstr>20th Century</vt:lpstr>
      <vt:lpstr>How do children develop?</vt:lpstr>
      <vt:lpstr>Domains of Development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Steven Osborne</dc:creator>
  <cp:lastModifiedBy>John Schropfer</cp:lastModifiedBy>
  <cp:revision>48</cp:revision>
  <dcterms:created xsi:type="dcterms:W3CDTF">2010-02-18T16:20:08Z</dcterms:created>
  <dcterms:modified xsi:type="dcterms:W3CDTF">2012-02-22T20:28:36Z</dcterms:modified>
</cp:coreProperties>
</file>