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84" r:id="rId3"/>
    <p:sldId id="311" r:id="rId4"/>
    <p:sldId id="317" r:id="rId5"/>
    <p:sldId id="318" r:id="rId6"/>
    <p:sldId id="322" r:id="rId7"/>
    <p:sldId id="323" r:id="rId8"/>
    <p:sldId id="324" r:id="rId9"/>
    <p:sldId id="328" r:id="rId10"/>
    <p:sldId id="326" r:id="rId11"/>
    <p:sldId id="319" r:id="rId12"/>
    <p:sldId id="329" r:id="rId13"/>
    <p:sldId id="338" r:id="rId14"/>
    <p:sldId id="331" r:id="rId15"/>
    <p:sldId id="333" r:id="rId16"/>
    <p:sldId id="337" r:id="rId17"/>
    <p:sldId id="320" r:id="rId18"/>
    <p:sldId id="335" r:id="rId19"/>
    <p:sldId id="313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17/07/2019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17/07/2019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17/07/2019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17/07/2019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17/07/2019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17/07/2019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17/07/2019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17/07/2019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17/07/2019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17/07/2019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17/07/2019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75779B43-CA7A-455C-ABA1-8379DC736556}" type="datetimeFigureOut">
              <a:rPr lang="en-GB" smtClean="0"/>
              <a:t>17/07/2019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LE6GqO4uBc&amp;index=9&amp;list=PLjB3u9kDbySHyfp6t3BPWjZu2bsQrnFfc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initytraining.co.uk/sc/sc-assess" TargetMode="External"/><Relationship Id="rId2" Type="http://schemas.openxmlformats.org/officeDocument/2006/relationships/hyperlink" Target="http://www.plymouth.gov.uk/lead_professional_practitioners_national_guidance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roceduresonline.com/integratedworking/definition.html" TargetMode="External"/><Relationship Id="rId4" Type="http://schemas.openxmlformats.org/officeDocument/2006/relationships/hyperlink" Target="http://ipc.brookes.ac.uk/publications/pdf/Early_Intervention_and_Prevention_with_Children_and_Families_June_2012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ECES6009/C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Making a difference</a:t>
            </a:r>
            <a:r>
              <a:rPr lang="en-GB" dirty="0" smtClean="0"/>
              <a:t>/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gwahaniaeth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smtClean="0"/>
              <a:t>9/ </a:t>
            </a:r>
            <a:r>
              <a:rPr lang="en-GB" dirty="0" smtClean="0"/>
              <a:t>Session </a:t>
            </a:r>
            <a:r>
              <a:rPr lang="en-GB" dirty="0" smtClean="0"/>
              <a:t>9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84892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Module Aim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1828800"/>
            <a:ext cx="3822192" cy="42976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egwyddorion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arferion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cyllunio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828800"/>
            <a:ext cx="3822192" cy="42976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To provide a critical understanding of the principles and practice of person –centred planning</a:t>
            </a: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6549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Gorolwg</a:t>
            </a:r>
            <a:r>
              <a:rPr lang="en-GB" dirty="0" smtClean="0"/>
              <a:t> / overview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/>
              <a:t>Cymhwyso</a:t>
            </a:r>
            <a:r>
              <a:rPr lang="en-GB" sz="3200" dirty="0" smtClean="0"/>
              <a:t> </a:t>
            </a:r>
            <a:r>
              <a:rPr lang="en-GB" sz="3200" dirty="0" err="1" smtClean="0"/>
              <a:t>Cynllunio</a:t>
            </a:r>
            <a:r>
              <a:rPr lang="en-GB" sz="3200" dirty="0" smtClean="0"/>
              <a:t> Person </a:t>
            </a:r>
            <a:r>
              <a:rPr lang="en-GB" sz="3200" dirty="0" err="1" smtClean="0"/>
              <a:t>Ganolog</a:t>
            </a:r>
            <a:endParaRPr lang="cy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/>
              <a:t>Applying Person Centred Planning</a:t>
            </a:r>
            <a:endParaRPr lang="cy-GB" sz="3200" dirty="0"/>
          </a:p>
        </p:txBody>
      </p:sp>
      <p:pic>
        <p:nvPicPr>
          <p:cNvPr id="1026" name="Picture 2" descr="C:\Users\l.roberts\AppData\Local\Microsoft\Windows\Temporary Internet Files\Content.IE5\UU4Z21D1\cultivate20support20system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2667000"/>
            <a:ext cx="2695575" cy="312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5624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Cymhwyso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APplications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Tim o </a:t>
            </a:r>
            <a:r>
              <a:rPr lang="en-GB" sz="2400" dirty="0" err="1" smtClean="0"/>
              <a:t>Gwmpas</a:t>
            </a:r>
            <a:r>
              <a:rPr lang="en-GB" sz="2400" dirty="0" smtClean="0"/>
              <a:t> y </a:t>
            </a:r>
            <a:r>
              <a:rPr lang="en-GB" sz="2400" dirty="0" err="1" smtClean="0"/>
              <a:t>Teulu</a:t>
            </a:r>
            <a:r>
              <a:rPr lang="en-GB" sz="2400" dirty="0" smtClean="0"/>
              <a:t> (GAA)</a:t>
            </a:r>
            <a:endParaRPr lang="en-GB" sz="2400" dirty="0" smtClean="0"/>
          </a:p>
          <a:p>
            <a:r>
              <a:rPr lang="en-GB" sz="2400" dirty="0" smtClean="0"/>
              <a:t>Tim o </a:t>
            </a:r>
            <a:r>
              <a:rPr lang="en-GB" sz="2400" dirty="0" err="1" smtClean="0"/>
              <a:t>Gwmpas</a:t>
            </a:r>
            <a:r>
              <a:rPr lang="en-GB" sz="2400" dirty="0" smtClean="0"/>
              <a:t> y </a:t>
            </a:r>
            <a:r>
              <a:rPr lang="en-GB" sz="2400" dirty="0" err="1" smtClean="0"/>
              <a:t>Plentyn</a:t>
            </a:r>
            <a:r>
              <a:rPr lang="en-GB" sz="2400" dirty="0" smtClean="0"/>
              <a:t> (GAA)</a:t>
            </a:r>
            <a:endParaRPr lang="en-GB" sz="2400" dirty="0" smtClean="0"/>
          </a:p>
          <a:p>
            <a:r>
              <a:rPr lang="en-GB" sz="2400" dirty="0" err="1" smtClean="0"/>
              <a:t>Adolygiadau</a:t>
            </a:r>
            <a:r>
              <a:rPr lang="en-GB" sz="2400" dirty="0" smtClean="0"/>
              <a:t> </a:t>
            </a:r>
            <a:r>
              <a:rPr lang="en-GB" sz="2400" dirty="0" err="1" smtClean="0"/>
              <a:t>Blynyddol</a:t>
            </a:r>
            <a:r>
              <a:rPr lang="en-GB" sz="2400" dirty="0" smtClean="0"/>
              <a:t> o </a:t>
            </a:r>
            <a:r>
              <a:rPr lang="en-GB" sz="2400" dirty="0" err="1" smtClean="0"/>
              <a:t>Ddatganiadau</a:t>
            </a:r>
            <a:r>
              <a:rPr lang="en-GB" sz="2400" dirty="0" smtClean="0"/>
              <a:t> (GAA)</a:t>
            </a:r>
            <a:endParaRPr lang="en-GB" sz="2400" dirty="0" smtClean="0"/>
          </a:p>
          <a:p>
            <a:r>
              <a:rPr lang="en-GB" sz="2400" dirty="0" err="1" smtClean="0"/>
              <a:t>Timoedd</a:t>
            </a:r>
            <a:r>
              <a:rPr lang="en-GB" sz="2400" dirty="0" smtClean="0"/>
              <a:t> Plant </a:t>
            </a:r>
            <a:r>
              <a:rPr lang="en-GB" sz="2400" dirty="0" err="1" smtClean="0"/>
              <a:t>Anabl</a:t>
            </a:r>
            <a:r>
              <a:rPr lang="en-GB" sz="2400" dirty="0" smtClean="0"/>
              <a:t> (GAA)</a:t>
            </a: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400" i="1" dirty="0" smtClean="0"/>
              <a:t>Team Around the </a:t>
            </a:r>
            <a:r>
              <a:rPr lang="en-GB" sz="2400" i="1" dirty="0" smtClean="0"/>
              <a:t>Family (MAW)</a:t>
            </a:r>
            <a:endParaRPr lang="en-GB" sz="2400" i="1" dirty="0" smtClean="0"/>
          </a:p>
          <a:p>
            <a:r>
              <a:rPr lang="en-GB" sz="2400" i="1" dirty="0" smtClean="0"/>
              <a:t>Team Around the </a:t>
            </a:r>
            <a:r>
              <a:rPr lang="en-GB" sz="2400" i="1" dirty="0" smtClean="0"/>
              <a:t>Child (MAW)</a:t>
            </a:r>
            <a:endParaRPr lang="en-GB" sz="2400" i="1" dirty="0" smtClean="0"/>
          </a:p>
          <a:p>
            <a:r>
              <a:rPr lang="en-GB" sz="2400" i="1" dirty="0" smtClean="0"/>
              <a:t>Annual Reviews of </a:t>
            </a:r>
            <a:r>
              <a:rPr lang="en-GB" sz="2400" i="1" dirty="0" smtClean="0"/>
              <a:t>Statements (MAW)</a:t>
            </a:r>
            <a:endParaRPr lang="en-GB" sz="2400" i="1" dirty="0" smtClean="0"/>
          </a:p>
          <a:p>
            <a:r>
              <a:rPr lang="en-GB" sz="2400" i="1" dirty="0" smtClean="0"/>
              <a:t>Disabled Children’s </a:t>
            </a:r>
            <a:r>
              <a:rPr lang="en-GB" sz="2400" i="1" dirty="0" smtClean="0"/>
              <a:t>Teams (MAW)</a:t>
            </a:r>
            <a:endParaRPr lang="cy-GB" sz="2400" i="1" dirty="0"/>
          </a:p>
        </p:txBody>
      </p:sp>
      <p:pic>
        <p:nvPicPr>
          <p:cNvPr id="1026" name="Picture 2" descr="C:\Users\l.roberts\AppData\Local\Microsoft\Windows\Temporary Internet Files\Content.IE5\HEPN0LIZ\FocusGroup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4712652"/>
            <a:ext cx="281940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5598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Tim o </a:t>
            </a:r>
            <a:r>
              <a:rPr lang="en-GB" dirty="0" err="1" smtClean="0"/>
              <a:t>amgylch</a:t>
            </a:r>
            <a:r>
              <a:rPr lang="en-GB" dirty="0" smtClean="0"/>
              <a:t> y </a:t>
            </a:r>
            <a:r>
              <a:rPr lang="en-GB" dirty="0" err="1" smtClean="0"/>
              <a:t>teulu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Team around the family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788408"/>
          </a:xfrm>
        </p:spPr>
        <p:txBody>
          <a:bodyPr>
            <a:normAutofit/>
          </a:bodyPr>
          <a:lstStyle/>
          <a:p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integredig</a:t>
            </a:r>
            <a:endParaRPr lang="en-GB" dirty="0" smtClean="0"/>
          </a:p>
          <a:p>
            <a:r>
              <a:rPr lang="en-GB" dirty="0" err="1" smtClean="0"/>
              <a:t>Galluogi</a:t>
            </a:r>
            <a:r>
              <a:rPr lang="en-GB" dirty="0" smtClean="0"/>
              <a:t> </a:t>
            </a:r>
            <a:r>
              <a:rPr lang="en-GB" dirty="0" err="1" smtClean="0"/>
              <a:t>pobl</a:t>
            </a:r>
            <a:r>
              <a:rPr lang="en-GB" dirty="0" smtClean="0"/>
              <a:t> </a:t>
            </a:r>
            <a:r>
              <a:rPr lang="en-GB" dirty="0" err="1" smtClean="0"/>
              <a:t>broffesiynol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weithio</a:t>
            </a:r>
            <a:r>
              <a:rPr lang="en-GB" dirty="0" smtClean="0"/>
              <a:t> </a:t>
            </a:r>
            <a:r>
              <a:rPr lang="en-GB" dirty="0" err="1" smtClean="0"/>
              <a:t>gyda’u</a:t>
            </a:r>
            <a:r>
              <a:rPr lang="en-GB" dirty="0" smtClean="0"/>
              <a:t> </a:t>
            </a:r>
            <a:r>
              <a:rPr lang="en-GB" dirty="0" err="1" smtClean="0"/>
              <a:t>gilydd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ddarparu</a:t>
            </a:r>
            <a:r>
              <a:rPr lang="en-GB" dirty="0" smtClean="0"/>
              <a:t> </a:t>
            </a:r>
            <a:r>
              <a:rPr lang="en-GB" dirty="0" err="1" smtClean="0"/>
              <a:t>gwasanaethau</a:t>
            </a:r>
            <a:r>
              <a:rPr lang="en-GB" dirty="0" smtClean="0"/>
              <a:t> </a:t>
            </a:r>
            <a:r>
              <a:rPr lang="en-GB" dirty="0" err="1" smtClean="0"/>
              <a:t>rheng</a:t>
            </a:r>
            <a:r>
              <a:rPr lang="en-GB" dirty="0" smtClean="0"/>
              <a:t> </a:t>
            </a:r>
            <a:r>
              <a:rPr lang="en-GB" dirty="0" err="1" smtClean="0"/>
              <a:t>flaen</a:t>
            </a:r>
            <a:r>
              <a:rPr lang="en-GB" dirty="0" smtClean="0"/>
              <a:t> y </a:t>
            </a:r>
            <a:r>
              <a:rPr lang="en-GB" dirty="0" err="1" smtClean="0"/>
              <a:t>maent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selio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anghenion</a:t>
            </a:r>
            <a:r>
              <a:rPr lang="en-GB" dirty="0" smtClean="0"/>
              <a:t> plant, </a:t>
            </a:r>
            <a:r>
              <a:rPr lang="en-GB" dirty="0" err="1" smtClean="0"/>
              <a:t>pobl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 smtClean="0"/>
              <a:t>teuluoedd</a:t>
            </a:r>
            <a:endParaRPr lang="en-GB" dirty="0" smtClean="0"/>
          </a:p>
          <a:p>
            <a:r>
              <a:rPr lang="en-GB" dirty="0" err="1" smtClean="0"/>
              <a:t>Prosesu</a:t>
            </a:r>
            <a:r>
              <a:rPr lang="en-GB" dirty="0" smtClean="0"/>
              <a:t> TAT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bwrpasol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anghenion</a:t>
            </a:r>
            <a:r>
              <a:rPr lang="en-GB" dirty="0" smtClean="0"/>
              <a:t> y </a:t>
            </a:r>
            <a:r>
              <a:rPr lang="en-GB" dirty="0" err="1" smtClean="0"/>
              <a:t>teulu</a:t>
            </a:r>
            <a:endParaRPr lang="en-GB" dirty="0" smtClean="0"/>
          </a:p>
          <a:p>
            <a:r>
              <a:rPr lang="en-GB" dirty="0" err="1" smtClean="0"/>
              <a:t>Cydnabod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gofyn</a:t>
            </a:r>
            <a:r>
              <a:rPr lang="en-GB" dirty="0" smtClean="0"/>
              <a:t> </a:t>
            </a:r>
            <a:r>
              <a:rPr lang="en-GB" dirty="0" err="1" smtClean="0"/>
              <a:t>cwblhau</a:t>
            </a:r>
            <a:r>
              <a:rPr lang="en-GB" dirty="0" smtClean="0"/>
              <a:t>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camau</a:t>
            </a:r>
            <a:r>
              <a:rPr lang="en-GB" dirty="0" smtClean="0"/>
              <a:t> (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asesiad</a:t>
            </a:r>
            <a:r>
              <a:rPr lang="en-GB" dirty="0" smtClean="0"/>
              <a:t>) </a:t>
            </a:r>
            <a:r>
              <a:rPr lang="en-GB" dirty="0" err="1" smtClean="0"/>
              <a:t>cyn</a:t>
            </a:r>
            <a:r>
              <a:rPr lang="en-GB" dirty="0" smtClean="0"/>
              <a:t> y </a:t>
            </a: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modd</a:t>
            </a:r>
            <a:r>
              <a:rPr lang="en-GB" dirty="0" smtClean="0"/>
              <a:t> </a:t>
            </a:r>
            <a:r>
              <a:rPr lang="en-GB" dirty="0" err="1" smtClean="0"/>
              <a:t>cytuno</a:t>
            </a:r>
            <a:r>
              <a:rPr lang="en-GB" dirty="0" smtClean="0"/>
              <a:t> a </a:t>
            </a:r>
            <a:r>
              <a:rPr lang="en-GB" dirty="0" err="1" smtClean="0"/>
              <a:t>chyflwyno</a:t>
            </a:r>
            <a:r>
              <a:rPr lang="en-GB" dirty="0" smtClean="0"/>
              <a:t> </a:t>
            </a: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manwl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y </a:t>
            </a:r>
            <a:r>
              <a:rPr lang="en-GB" dirty="0" err="1" smtClean="0"/>
              <a:t>teulu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169408"/>
          </a:xfrm>
        </p:spPr>
        <p:txBody>
          <a:bodyPr>
            <a:normAutofit fontScale="92500" lnSpcReduction="10000"/>
          </a:bodyPr>
          <a:lstStyle/>
          <a:p>
            <a:r>
              <a:rPr lang="en-US" i="1" dirty="0"/>
              <a:t>I</a:t>
            </a:r>
            <a:r>
              <a:rPr lang="en-US" i="1" dirty="0" smtClean="0"/>
              <a:t>ntegrated working</a:t>
            </a:r>
          </a:p>
          <a:p>
            <a:r>
              <a:rPr lang="en-US" i="1" dirty="0"/>
              <a:t>E</a:t>
            </a:r>
            <a:r>
              <a:rPr lang="en-US" i="1" dirty="0" smtClean="0"/>
              <a:t>nables </a:t>
            </a:r>
            <a:r>
              <a:rPr lang="en-US" i="1" dirty="0"/>
              <a:t>professionals to work together to deliver front line services that are built around the needs of children, young people and families. </a:t>
            </a:r>
            <a:endParaRPr lang="en-US" i="1" dirty="0" smtClean="0"/>
          </a:p>
          <a:p>
            <a:r>
              <a:rPr lang="en-US" i="1" dirty="0" smtClean="0"/>
              <a:t>TAF </a:t>
            </a:r>
            <a:r>
              <a:rPr lang="en-US" i="1" dirty="0"/>
              <a:t>process and its stages are ‘bespoke’ to the needs of the </a:t>
            </a:r>
            <a:r>
              <a:rPr lang="en-US" i="1" dirty="0" smtClean="0"/>
              <a:t>family </a:t>
            </a:r>
          </a:p>
          <a:p>
            <a:r>
              <a:rPr lang="en-US" i="1" dirty="0"/>
              <a:t>A</a:t>
            </a:r>
            <a:r>
              <a:rPr lang="en-US" i="1" dirty="0" smtClean="0"/>
              <a:t>cknowledging </a:t>
            </a:r>
            <a:r>
              <a:rPr lang="en-US" i="1" dirty="0"/>
              <a:t>that some stages will need to be completed (e.g. an assessment) before a detailed plan for the family can be agreed and </a:t>
            </a:r>
            <a:r>
              <a:rPr lang="en-US" i="1" dirty="0" smtClean="0"/>
              <a:t>delivered</a:t>
            </a:r>
          </a:p>
          <a:p>
            <a:r>
              <a:rPr lang="en-US" i="1" dirty="0" smtClean="0"/>
              <a:t>(Ceredigion County Council, 2013) </a:t>
            </a:r>
            <a:endParaRPr lang="cy-GB" i="1" dirty="0"/>
          </a:p>
        </p:txBody>
      </p:sp>
      <p:pic>
        <p:nvPicPr>
          <p:cNvPr id="3075" name="Picture 3" descr="C:\Users\l.roberts\AppData\Local\Microsoft\Windows\Temporary Internet Files\Content.IE5\6IDJCSBB\group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5498"/>
            <a:ext cx="1752600" cy="1432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37952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TAF – rainbow diagram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1" y="1371600"/>
            <a:ext cx="8001000" cy="4876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2895601" y="6400800"/>
            <a:ext cx="586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Ceredigion County Council, 2013, p.4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99987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FACtors</a:t>
            </a:r>
            <a:r>
              <a:rPr lang="en-GB" dirty="0" smtClean="0"/>
              <a:t> that influence outcomes for children</a:t>
            </a:r>
            <a:endParaRPr lang="cy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571999"/>
          </a:xfrm>
        </p:spPr>
        <p:txBody>
          <a:bodyPr/>
          <a:lstStyle/>
          <a:p>
            <a:endParaRPr lang="cy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600200"/>
            <a:ext cx="80772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733800" y="6477000"/>
            <a:ext cx="40831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Ceredigion County Council, 2013, p. 5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195832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TAT/TAF</a:t>
            </a: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85800" y="1338263"/>
            <a:ext cx="3657600" cy="4986337"/>
          </a:xfrm>
        </p:spPr>
        <p:txBody>
          <a:bodyPr>
            <a:noAutofit/>
          </a:bodyPr>
          <a:lstStyle/>
          <a:p>
            <a:r>
              <a:rPr lang="en-GB" sz="2400" dirty="0" err="1" smtClean="0"/>
              <a:t>Datblygu</a:t>
            </a:r>
            <a:r>
              <a:rPr lang="en-GB" sz="2400" dirty="0" smtClean="0"/>
              <a:t> </a:t>
            </a:r>
            <a:r>
              <a:rPr lang="en-GB" sz="2400" dirty="0" err="1" smtClean="0"/>
              <a:t>tim</a:t>
            </a:r>
            <a:r>
              <a:rPr lang="en-GB" sz="2400" dirty="0" smtClean="0"/>
              <a:t> </a:t>
            </a:r>
          </a:p>
          <a:p>
            <a:r>
              <a:rPr lang="en-GB" sz="2400" dirty="0" err="1" smtClean="0"/>
              <a:t>Gwneuthuriad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dibynnu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sefyllfa</a:t>
            </a:r>
            <a:r>
              <a:rPr lang="en-GB" sz="2400" dirty="0" smtClean="0"/>
              <a:t> ac </a:t>
            </a:r>
            <a:r>
              <a:rPr lang="en-GB" sz="2400" dirty="0" err="1" smtClean="0"/>
              <a:t>anghenion</a:t>
            </a:r>
            <a:r>
              <a:rPr lang="en-GB" sz="2400" dirty="0" smtClean="0"/>
              <a:t> y </a:t>
            </a:r>
            <a:r>
              <a:rPr lang="en-GB" sz="2400" dirty="0" err="1" smtClean="0"/>
              <a:t>teulu</a:t>
            </a:r>
            <a:endParaRPr lang="en-GB" sz="2400" dirty="0" smtClean="0"/>
          </a:p>
          <a:p>
            <a:r>
              <a:rPr lang="en-GB" sz="2400" dirty="0" err="1" smtClean="0"/>
              <a:t>Medr</a:t>
            </a:r>
            <a:r>
              <a:rPr lang="en-GB" sz="2400" dirty="0" smtClean="0"/>
              <a:t> </a:t>
            </a:r>
            <a:r>
              <a:rPr lang="en-GB" sz="2400" dirty="0" err="1" smtClean="0"/>
              <a:t>aelodau’r</a:t>
            </a:r>
            <a:r>
              <a:rPr lang="en-GB" sz="2400" dirty="0" smtClean="0"/>
              <a:t> </a:t>
            </a:r>
            <a:r>
              <a:rPr lang="en-GB" sz="2400" dirty="0" err="1" smtClean="0"/>
              <a:t>tim</a:t>
            </a:r>
            <a:r>
              <a:rPr lang="en-GB" sz="2400" dirty="0" smtClean="0"/>
              <a:t> </a:t>
            </a:r>
            <a:r>
              <a:rPr lang="en-GB" sz="2400" dirty="0" err="1" smtClean="0"/>
              <a:t>newid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ddibynnol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amgylchiadau</a:t>
            </a:r>
            <a:endParaRPr lang="en-GB" sz="2400" dirty="0" smtClean="0"/>
          </a:p>
          <a:p>
            <a:r>
              <a:rPr lang="en-GB" sz="2400" dirty="0" err="1" smtClean="0"/>
              <a:t>Medr</a:t>
            </a:r>
            <a:r>
              <a:rPr lang="en-GB" sz="2400" dirty="0" smtClean="0"/>
              <a:t> y </a:t>
            </a:r>
            <a:r>
              <a:rPr lang="en-GB" sz="2400" dirty="0" err="1" smtClean="0"/>
              <a:t>tim</a:t>
            </a:r>
            <a:r>
              <a:rPr lang="en-GB" sz="2400" dirty="0" smtClean="0"/>
              <a:t> </a:t>
            </a:r>
            <a:r>
              <a:rPr lang="en-GB" sz="2400" dirty="0" err="1" smtClean="0"/>
              <a:t>weithio</a:t>
            </a:r>
            <a:r>
              <a:rPr lang="en-GB" sz="2400" dirty="0" smtClean="0"/>
              <a:t> </a:t>
            </a:r>
            <a:r>
              <a:rPr lang="en-GB" sz="2400" dirty="0" err="1" smtClean="0"/>
              <a:t>gyda’i</a:t>
            </a:r>
            <a:r>
              <a:rPr lang="en-GB" sz="2400" dirty="0" smtClean="0"/>
              <a:t> </a:t>
            </a:r>
            <a:r>
              <a:rPr lang="en-GB" sz="2400" dirty="0" err="1" smtClean="0"/>
              <a:t>gilydd</a:t>
            </a:r>
            <a:r>
              <a:rPr lang="en-GB" sz="2400" dirty="0" smtClean="0"/>
              <a:t> am </a:t>
            </a:r>
            <a:r>
              <a:rPr lang="en-GB" sz="2400" dirty="0" err="1" smtClean="0"/>
              <a:t>tua</a:t>
            </a:r>
            <a:r>
              <a:rPr lang="en-GB" sz="2400" dirty="0" smtClean="0"/>
              <a:t> 6-9 </a:t>
            </a:r>
            <a:r>
              <a:rPr lang="en-GB" sz="2400" dirty="0" err="1" smtClean="0"/>
              <a:t>mis</a:t>
            </a:r>
            <a:endParaRPr lang="en-GB" sz="2400" dirty="0" smtClean="0"/>
          </a:p>
          <a:p>
            <a:r>
              <a:rPr lang="en-GB" sz="2400" dirty="0" smtClean="0"/>
              <a:t>Person </a:t>
            </a:r>
            <a:r>
              <a:rPr lang="en-GB" sz="2400" dirty="0" err="1" smtClean="0"/>
              <a:t>proffesiynol</a:t>
            </a:r>
            <a:r>
              <a:rPr lang="en-GB" sz="2400" dirty="0" smtClean="0"/>
              <a:t> </a:t>
            </a:r>
            <a:r>
              <a:rPr lang="en-GB" sz="2400" dirty="0" err="1" smtClean="0"/>
              <a:t>arweiniol</a:t>
            </a:r>
            <a:r>
              <a:rPr lang="en-GB" sz="2400" dirty="0" smtClean="0"/>
              <a:t>/ </a:t>
            </a:r>
            <a:r>
              <a:rPr lang="en-GB" sz="2400" dirty="0" err="1" smtClean="0"/>
              <a:t>gweithiwr</a:t>
            </a:r>
            <a:r>
              <a:rPr lang="en-GB" sz="2400" dirty="0" smtClean="0"/>
              <a:t> </a:t>
            </a:r>
            <a:r>
              <a:rPr lang="en-GB" sz="2400" dirty="0" err="1" smtClean="0"/>
              <a:t>allweddol</a:t>
            </a:r>
            <a:r>
              <a:rPr lang="en-GB" sz="2400" dirty="0" smtClean="0"/>
              <a:t> – </a:t>
            </a:r>
            <a:r>
              <a:rPr lang="en-GB" sz="2400" dirty="0" err="1" smtClean="0"/>
              <a:t>trafod</a:t>
            </a:r>
            <a:r>
              <a:rPr lang="en-GB" sz="2400" dirty="0" smtClean="0"/>
              <a:t> </a:t>
            </a:r>
            <a:r>
              <a:rPr lang="en-GB" sz="2400" dirty="0" err="1" smtClean="0"/>
              <a:t>wythnos</a:t>
            </a:r>
            <a:r>
              <a:rPr lang="en-GB" sz="2400" dirty="0" smtClean="0"/>
              <a:t> </a:t>
            </a:r>
            <a:r>
              <a:rPr lang="en-GB" sz="2400" dirty="0" err="1" smtClean="0"/>
              <a:t>nesaf</a:t>
            </a:r>
            <a:endParaRPr lang="cy-GB" sz="24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940808"/>
          </a:xfrm>
        </p:spPr>
        <p:txBody>
          <a:bodyPr>
            <a:normAutofit lnSpcReduction="10000"/>
          </a:bodyPr>
          <a:lstStyle/>
          <a:p>
            <a:r>
              <a:rPr lang="en-GB" sz="2400" i="1" dirty="0" smtClean="0"/>
              <a:t>Developing a team</a:t>
            </a:r>
          </a:p>
          <a:p>
            <a:r>
              <a:rPr lang="en-GB" sz="2400" i="1" dirty="0" smtClean="0"/>
              <a:t>Composition dependent on family circumstances and needs</a:t>
            </a:r>
          </a:p>
          <a:p>
            <a:r>
              <a:rPr lang="en-GB" sz="2400" i="1" dirty="0" smtClean="0"/>
              <a:t>Members of team may change dependent on circumstances</a:t>
            </a:r>
          </a:p>
          <a:p>
            <a:r>
              <a:rPr lang="en-GB" sz="2400" i="1" dirty="0" smtClean="0"/>
              <a:t>May become a virtual team for 6- 9 months</a:t>
            </a:r>
          </a:p>
          <a:p>
            <a:r>
              <a:rPr lang="en-GB" sz="2400" i="1" dirty="0" smtClean="0"/>
              <a:t>Nominated lead professional / key worker – discuss next week </a:t>
            </a:r>
          </a:p>
          <a:p>
            <a:endParaRPr lang="cy-GB" dirty="0"/>
          </a:p>
        </p:txBody>
      </p:sp>
      <p:pic>
        <p:nvPicPr>
          <p:cNvPr id="4098" name="Picture 2" descr="C:\Users\l.roberts\AppData\Local\Microsoft\Windows\Temporary Internet Files\Content.IE5\FX8L93BW\fishbowl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52401"/>
            <a:ext cx="2809875" cy="1185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3750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CPG / TAF- </a:t>
            </a:r>
            <a:r>
              <a:rPr lang="en-GB" dirty="0" err="1" smtClean="0"/>
              <a:t>Trafod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PCP/  </a:t>
            </a:r>
            <a:r>
              <a:rPr lang="en-GB" dirty="0" err="1" smtClean="0"/>
              <a:t>tAF</a:t>
            </a:r>
            <a:r>
              <a:rPr lang="en-GB" dirty="0" smtClean="0"/>
              <a:t>- discuss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559808"/>
          </a:xfrm>
        </p:spPr>
        <p:txBody>
          <a:bodyPr>
            <a:normAutofit/>
          </a:bodyPr>
          <a:lstStyle/>
          <a:p>
            <a:r>
              <a:rPr lang="en-GB" b="1" dirty="0" smtClean="0"/>
              <a:t>Model </a:t>
            </a:r>
            <a:r>
              <a:rPr lang="en-GB" b="1" dirty="0" err="1" smtClean="0"/>
              <a:t>Arfer</a:t>
            </a:r>
            <a:r>
              <a:rPr lang="en-GB" b="1" dirty="0" smtClean="0"/>
              <a:t> </a:t>
            </a:r>
            <a:r>
              <a:rPr lang="en-GB" b="1" dirty="0" err="1" smtClean="0"/>
              <a:t>Orau</a:t>
            </a:r>
            <a:r>
              <a:rPr lang="en-GB" b="1" dirty="0" smtClean="0"/>
              <a:t> TAT</a:t>
            </a:r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annog</a:t>
            </a:r>
            <a:r>
              <a:rPr lang="en-GB" dirty="0" smtClean="0"/>
              <a:t>,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bositif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gefnogol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aelodau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gyd</a:t>
            </a:r>
            <a:r>
              <a:rPr lang="en-GB" dirty="0" smtClean="0"/>
              <a:t>,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gynnwys</a:t>
            </a:r>
            <a:r>
              <a:rPr lang="en-GB" dirty="0" smtClean="0"/>
              <a:t> y </a:t>
            </a:r>
            <a:r>
              <a:rPr lang="en-GB" dirty="0" err="1" smtClean="0"/>
              <a:t>rhiant</a:t>
            </a:r>
            <a:r>
              <a:rPr lang="en-GB" dirty="0" smtClean="0"/>
              <a:t>, </a:t>
            </a:r>
            <a:r>
              <a:rPr lang="en-GB" dirty="0" err="1" smtClean="0"/>
              <a:t>gofalwr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person </a:t>
            </a:r>
            <a:r>
              <a:rPr lang="en-GB" dirty="0" err="1" smtClean="0"/>
              <a:t>ifanc</a:t>
            </a:r>
            <a:endParaRPr lang="en-GB" dirty="0" smtClean="0"/>
          </a:p>
          <a:p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llais</a:t>
            </a:r>
            <a:r>
              <a:rPr lang="en-GB" dirty="0" smtClean="0"/>
              <a:t> </a:t>
            </a:r>
            <a:r>
              <a:rPr lang="en-GB" dirty="0" err="1" smtClean="0"/>
              <a:t>cyfartal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holl</a:t>
            </a:r>
            <a:r>
              <a:rPr lang="en-GB" dirty="0" smtClean="0"/>
              <a:t> </a:t>
            </a:r>
            <a:r>
              <a:rPr lang="en-GB" dirty="0" err="1" smtClean="0"/>
              <a:t>aelodau</a:t>
            </a:r>
            <a:endParaRPr lang="en-GB" dirty="0" smtClean="0"/>
          </a:p>
          <a:p>
            <a:r>
              <a:rPr lang="en-GB" dirty="0" err="1" smtClean="0"/>
              <a:t>Dod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benderfyniadau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cyd</a:t>
            </a:r>
            <a:endParaRPr lang="en-GB" dirty="0" smtClean="0"/>
          </a:p>
          <a:p>
            <a:r>
              <a:rPr lang="en-GB" dirty="0" err="1" smtClean="0"/>
              <a:t>Cydnabod</a:t>
            </a:r>
            <a:r>
              <a:rPr lang="en-GB" dirty="0" smtClean="0"/>
              <a:t> </a:t>
            </a:r>
            <a:r>
              <a:rPr lang="en-GB" dirty="0" err="1" smtClean="0"/>
              <a:t>gwahaniaethau</a:t>
            </a:r>
            <a:r>
              <a:rPr lang="en-GB" dirty="0" smtClean="0"/>
              <a:t> barn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trafod</a:t>
            </a:r>
            <a:r>
              <a:rPr lang="en-GB" dirty="0" smtClean="0"/>
              <a:t> </a:t>
            </a:r>
            <a:r>
              <a:rPr lang="en-GB" dirty="0" err="1" smtClean="0"/>
              <a:t>datrysiadau</a:t>
            </a:r>
            <a:r>
              <a:rPr lang="en-GB" dirty="0" smtClean="0"/>
              <a:t> </a:t>
            </a:r>
            <a:r>
              <a:rPr lang="en-GB" dirty="0" err="1" smtClean="0"/>
              <a:t>ymarferol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712208"/>
          </a:xfrm>
        </p:spPr>
        <p:txBody>
          <a:bodyPr>
            <a:normAutofit lnSpcReduction="10000"/>
          </a:bodyPr>
          <a:lstStyle/>
          <a:p>
            <a:r>
              <a:rPr lang="en-US" b="1" dirty="0"/>
              <a:t>The Best Practice Model TAF:</a:t>
            </a:r>
          </a:p>
          <a:p>
            <a:r>
              <a:rPr lang="en-US" dirty="0"/>
              <a:t>Is encouraging, positive and supportive to all members, including the parent, </a:t>
            </a:r>
            <a:r>
              <a:rPr lang="en-US" dirty="0" err="1"/>
              <a:t>carer</a:t>
            </a:r>
            <a:r>
              <a:rPr lang="en-US" dirty="0"/>
              <a:t> or young </a:t>
            </a:r>
            <a:r>
              <a:rPr lang="en-US" dirty="0" smtClean="0"/>
              <a:t>person</a:t>
            </a:r>
            <a:endParaRPr lang="en-US" dirty="0"/>
          </a:p>
          <a:p>
            <a:r>
              <a:rPr lang="en-US" dirty="0"/>
              <a:t>Gives all members an equal </a:t>
            </a:r>
            <a:r>
              <a:rPr lang="en-US" dirty="0" smtClean="0"/>
              <a:t>voice</a:t>
            </a:r>
            <a:endParaRPr lang="en-US" dirty="0"/>
          </a:p>
          <a:p>
            <a:r>
              <a:rPr lang="en-US" dirty="0"/>
              <a:t>Arrives at collective </a:t>
            </a:r>
            <a:r>
              <a:rPr lang="en-US" dirty="0" smtClean="0"/>
              <a:t>agreements</a:t>
            </a:r>
            <a:endParaRPr lang="en-US" dirty="0"/>
          </a:p>
          <a:p>
            <a:r>
              <a:rPr lang="en-US" dirty="0"/>
              <a:t>Acknowledges differences of views and negotiates workable </a:t>
            </a:r>
            <a:r>
              <a:rPr lang="en-US" dirty="0" smtClean="0"/>
              <a:t>solutions</a:t>
            </a:r>
          </a:p>
          <a:p>
            <a:r>
              <a:rPr lang="en-US" sz="1600" dirty="0" smtClean="0"/>
              <a:t>( </a:t>
            </a:r>
            <a:r>
              <a:rPr lang="en-US" sz="1600" dirty="0" err="1" smtClean="0"/>
              <a:t>Northamptonshire</a:t>
            </a:r>
            <a:r>
              <a:rPr lang="en-US" sz="1600" dirty="0" smtClean="0"/>
              <a:t> 2013)</a:t>
            </a:r>
            <a:endParaRPr lang="en-US" sz="1600" dirty="0"/>
          </a:p>
          <a:p>
            <a:endParaRPr lang="cy-GB" sz="1600" dirty="0"/>
          </a:p>
        </p:txBody>
      </p:sp>
      <p:pic>
        <p:nvPicPr>
          <p:cNvPr id="5126" name="Picture 6" descr="C:\Users\l.roberts\AppData\Local\Microsoft\Windows\Temporary Internet Files\Content.IE5\FX8L93BW\question-mark-1376773633jU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1" y="0"/>
            <a:ext cx="2895599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2155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Heriau</a:t>
            </a:r>
            <a:r>
              <a:rPr lang="en-GB" dirty="0" smtClean="0"/>
              <a:t> TAT </a:t>
            </a:r>
            <a:br>
              <a:rPr lang="en-GB" dirty="0" smtClean="0"/>
            </a:br>
            <a:r>
              <a:rPr lang="en-GB" dirty="0" smtClean="0"/>
              <a:t>TAF </a:t>
            </a:r>
            <a:r>
              <a:rPr lang="en-GB" dirty="0" err="1" smtClean="0"/>
              <a:t>BArriers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940808"/>
          </a:xfrm>
        </p:spPr>
        <p:txBody>
          <a:bodyPr>
            <a:normAutofit/>
          </a:bodyPr>
          <a:lstStyle/>
          <a:p>
            <a:r>
              <a:rPr lang="en-GB" dirty="0" err="1" smtClean="0"/>
              <a:t>Llai</a:t>
            </a:r>
            <a:r>
              <a:rPr lang="en-GB" dirty="0" smtClean="0"/>
              <a:t> o </a:t>
            </a:r>
            <a:r>
              <a:rPr lang="en-GB" dirty="0" err="1" smtClean="0"/>
              <a:t>arian</a:t>
            </a:r>
            <a:r>
              <a:rPr lang="en-GB" dirty="0" smtClean="0"/>
              <a:t> a </a:t>
            </a:r>
            <a:r>
              <a:rPr lang="en-GB" dirty="0" err="1" smtClean="0"/>
              <a:t>chyfeiriad</a:t>
            </a:r>
            <a:r>
              <a:rPr lang="en-GB" dirty="0" smtClean="0"/>
              <a:t> </a:t>
            </a:r>
            <a:r>
              <a:rPr lang="en-GB" dirty="0" err="1" smtClean="0"/>
              <a:t>cenedlaethol</a:t>
            </a:r>
            <a:r>
              <a:rPr lang="en-GB" dirty="0" smtClean="0"/>
              <a:t> a </a:t>
            </a:r>
            <a:r>
              <a:rPr lang="en-GB" dirty="0" err="1" smtClean="0"/>
              <a:t>chystadleuaeth</a:t>
            </a:r>
            <a:r>
              <a:rPr lang="en-GB" dirty="0" smtClean="0"/>
              <a:t> </a:t>
            </a:r>
            <a:r>
              <a:rPr lang="en-GB" dirty="0" err="1" smtClean="0"/>
              <a:t>gydag</a:t>
            </a:r>
            <a:r>
              <a:rPr lang="en-GB" dirty="0" smtClean="0"/>
              <a:t> </a:t>
            </a:r>
            <a:r>
              <a:rPr lang="en-GB" dirty="0" err="1" smtClean="0"/>
              <a:t>ardaloedd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 </a:t>
            </a:r>
            <a:r>
              <a:rPr lang="en-GB" dirty="0" err="1" smtClean="0"/>
              <a:t>gwasanaeth</a:t>
            </a:r>
            <a:r>
              <a:rPr lang="en-GB" dirty="0" smtClean="0"/>
              <a:t> </a:t>
            </a:r>
            <a:r>
              <a:rPr lang="en-GB" dirty="0" err="1" smtClean="0"/>
              <a:t>cyhoeddus</a:t>
            </a:r>
            <a:endParaRPr lang="en-GB" dirty="0" smtClean="0"/>
          </a:p>
          <a:p>
            <a:r>
              <a:rPr lang="en-GB" dirty="0" err="1" smtClean="0"/>
              <a:t>Darniad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fethiant</a:t>
            </a:r>
            <a:r>
              <a:rPr lang="en-GB" dirty="0" smtClean="0"/>
              <a:t> </a:t>
            </a:r>
            <a:r>
              <a:rPr lang="en-GB" dirty="0" err="1" smtClean="0"/>
              <a:t>gwasanaethau</a:t>
            </a:r>
            <a:endParaRPr lang="en-GB" dirty="0" smtClean="0"/>
          </a:p>
          <a:p>
            <a:r>
              <a:rPr lang="en-GB" dirty="0" err="1" smtClean="0"/>
              <a:t>Pwysau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fynd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afael</a:t>
            </a:r>
            <a:r>
              <a:rPr lang="en-GB" dirty="0" smtClean="0"/>
              <a:t> ag </a:t>
            </a:r>
            <a:r>
              <a:rPr lang="en-GB" dirty="0" err="1" smtClean="0"/>
              <a:t>anghenion</a:t>
            </a:r>
            <a:r>
              <a:rPr lang="en-GB" dirty="0" smtClean="0"/>
              <a:t> </a:t>
            </a:r>
            <a:r>
              <a:rPr lang="en-GB" dirty="0" err="1" smtClean="0"/>
              <a:t>uwch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tynor</a:t>
            </a:r>
            <a:r>
              <a:rPr lang="en-GB" dirty="0" smtClean="0"/>
              <a:t> </a:t>
            </a:r>
            <a:r>
              <a:rPr lang="en-GB" dirty="0" err="1" smtClean="0"/>
              <a:t>byr-canolig</a:t>
            </a:r>
            <a:r>
              <a:rPr lang="en-GB" dirty="0" smtClean="0"/>
              <a:t> a </a:t>
            </a:r>
            <a:r>
              <a:rPr lang="en-GB" dirty="0" err="1" smtClean="0"/>
              <a:t>risg</a:t>
            </a:r>
            <a:r>
              <a:rPr lang="en-GB" dirty="0" smtClean="0"/>
              <a:t> o </a:t>
            </a:r>
            <a:r>
              <a:rPr lang="en-GB" dirty="0" err="1" smtClean="0"/>
              <a:t>bartneriaid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tynnu</a:t>
            </a:r>
            <a:r>
              <a:rPr lang="en-GB" dirty="0" smtClean="0"/>
              <a:t> </a:t>
            </a:r>
            <a:r>
              <a:rPr lang="en-GB" dirty="0" err="1" smtClean="0"/>
              <a:t>sylw</a:t>
            </a:r>
            <a:r>
              <a:rPr lang="en-GB" dirty="0" smtClean="0"/>
              <a:t> o </a:t>
            </a:r>
            <a:r>
              <a:rPr lang="en-GB" dirty="0" err="1" smtClean="0"/>
              <a:t>faterion</a:t>
            </a:r>
            <a:r>
              <a:rPr lang="en-GB" dirty="0" smtClean="0"/>
              <a:t> </a:t>
            </a:r>
            <a:r>
              <a:rPr lang="en-GB" dirty="0" err="1" smtClean="0"/>
              <a:t>ymyrraeth</a:t>
            </a:r>
            <a:r>
              <a:rPr lang="en-GB" dirty="0" smtClean="0"/>
              <a:t> ac </a:t>
            </a:r>
            <a:r>
              <a:rPr lang="en-GB" dirty="0" err="1" smtClean="0"/>
              <a:t>atal</a:t>
            </a:r>
            <a:endParaRPr lang="en-GB" dirty="0" smtClean="0"/>
          </a:p>
          <a:p>
            <a:r>
              <a:rPr lang="en-GB" dirty="0" err="1" smtClean="0"/>
              <a:t>Ansicrwydd</a:t>
            </a:r>
            <a:r>
              <a:rPr lang="en-GB" dirty="0" smtClean="0"/>
              <a:t> am </a:t>
            </a:r>
            <a:r>
              <a:rPr lang="en-GB" dirty="0" err="1" smtClean="0"/>
              <a:t>gyllidebau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dyfodol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321808"/>
          </a:xfrm>
        </p:spPr>
        <p:txBody>
          <a:bodyPr>
            <a:normAutofit/>
          </a:bodyPr>
          <a:lstStyle/>
          <a:p>
            <a:r>
              <a:rPr lang="en-US" i="1" dirty="0"/>
              <a:t>Less money and national direction overall, and competition </a:t>
            </a:r>
            <a:r>
              <a:rPr lang="en-US" i="1" dirty="0" smtClean="0"/>
              <a:t>with </a:t>
            </a:r>
            <a:r>
              <a:rPr lang="en-US" i="1" dirty="0"/>
              <a:t>other public service areas </a:t>
            </a:r>
            <a:endParaRPr lang="en-US" i="1" dirty="0" smtClean="0"/>
          </a:p>
          <a:p>
            <a:r>
              <a:rPr lang="cy-GB" i="1" dirty="0"/>
              <a:t>Service </a:t>
            </a:r>
            <a:r>
              <a:rPr lang="cy-GB" i="1" dirty="0" err="1"/>
              <a:t>fragmentation</a:t>
            </a:r>
            <a:r>
              <a:rPr lang="cy-GB" i="1" dirty="0"/>
              <a:t> </a:t>
            </a:r>
            <a:r>
              <a:rPr lang="cy-GB" i="1" dirty="0" err="1"/>
              <a:t>or</a:t>
            </a:r>
            <a:r>
              <a:rPr lang="cy-GB" i="1" dirty="0"/>
              <a:t> </a:t>
            </a:r>
            <a:r>
              <a:rPr lang="cy-GB" i="1" dirty="0" err="1"/>
              <a:t>failure</a:t>
            </a:r>
            <a:r>
              <a:rPr lang="cy-GB" i="1" dirty="0"/>
              <a:t> 	</a:t>
            </a:r>
          </a:p>
          <a:p>
            <a:r>
              <a:rPr lang="en-US" i="1" dirty="0"/>
              <a:t>Pressure to address ‘higher end’ needs in the short to medium term and a risk of partners taking their eye off the ball in relation to earlier intervention and prevention 	</a:t>
            </a:r>
          </a:p>
          <a:p>
            <a:r>
              <a:rPr lang="en-US" i="1" dirty="0"/>
              <a:t>Uncertainty about future budgets </a:t>
            </a:r>
          </a:p>
          <a:p>
            <a:r>
              <a:rPr lang="en-US" sz="1700" dirty="0" smtClean="0"/>
              <a:t>(Institute of Public Care, 2012, p.4)</a:t>
            </a:r>
            <a:r>
              <a:rPr lang="en-US" dirty="0"/>
              <a:t>	</a:t>
            </a:r>
          </a:p>
          <a:p>
            <a:endParaRPr lang="cy-GB" dirty="0"/>
          </a:p>
        </p:txBody>
      </p:sp>
      <p:pic>
        <p:nvPicPr>
          <p:cNvPr id="6146" name="Picture 2" descr="C:\Users\l.roberts\AppData\Local\Microsoft\Windows\Temporary Internet Files\Content.IE5\S9T0P2O1\erasing-barrier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2400"/>
            <a:ext cx="373380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0422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Tim o </a:t>
            </a:r>
            <a:r>
              <a:rPr lang="en-GB" dirty="0" err="1" smtClean="0"/>
              <a:t>Amgylch</a:t>
            </a:r>
            <a:r>
              <a:rPr lang="en-GB" dirty="0" smtClean="0"/>
              <a:t> y </a:t>
            </a:r>
            <a:r>
              <a:rPr lang="en-GB" dirty="0" err="1" smtClean="0"/>
              <a:t>plentyn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Team around the child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636008"/>
          </a:xfrm>
        </p:spPr>
        <p:txBody>
          <a:bodyPr/>
          <a:lstStyle/>
          <a:p>
            <a:r>
              <a:rPr lang="en-GB" dirty="0" err="1" smtClean="0"/>
              <a:t>Seilir</a:t>
            </a:r>
            <a:r>
              <a:rPr lang="en-GB" dirty="0" smtClean="0"/>
              <a:t> y model </a:t>
            </a:r>
            <a:r>
              <a:rPr lang="en-GB" dirty="0" err="1" smtClean="0"/>
              <a:t>ar</a:t>
            </a:r>
            <a:r>
              <a:rPr lang="en-GB" dirty="0" smtClean="0"/>
              <a:t> ethos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gweithlu</a:t>
            </a:r>
            <a:r>
              <a:rPr lang="en-GB" dirty="0" smtClean="0"/>
              <a:t> </a:t>
            </a:r>
            <a:r>
              <a:rPr lang="en-GB" dirty="0" err="1" smtClean="0"/>
              <a:t>hyblyg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gwasanaethau</a:t>
            </a:r>
            <a:r>
              <a:rPr lang="en-GB" dirty="0" smtClean="0"/>
              <a:t> 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mynd</a:t>
            </a:r>
            <a:r>
              <a:rPr lang="en-GB" dirty="0" smtClean="0"/>
              <a:t> I </a:t>
            </a:r>
            <a:r>
              <a:rPr lang="en-GB" dirty="0" err="1" smtClean="0"/>
              <a:t>gwrdd</a:t>
            </a:r>
            <a:r>
              <a:rPr lang="en-GB" dirty="0" smtClean="0"/>
              <a:t> ag </a:t>
            </a:r>
            <a:r>
              <a:rPr lang="en-GB" dirty="0" err="1" smtClean="0"/>
              <a:t>anghenion</a:t>
            </a:r>
            <a:r>
              <a:rPr lang="en-GB" dirty="0" smtClean="0"/>
              <a:t> </a:t>
            </a:r>
            <a:r>
              <a:rPr lang="en-GB" dirty="0" err="1" smtClean="0"/>
              <a:t>amrywiol</a:t>
            </a:r>
            <a:r>
              <a:rPr lang="en-GB" dirty="0" smtClean="0"/>
              <a:t> plant a </a:t>
            </a:r>
            <a:r>
              <a:rPr lang="en-GB" dirty="0" err="1" smtClean="0"/>
              <a:t>phobl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endParaRPr lang="en-GB" dirty="0" smtClean="0"/>
          </a:p>
          <a:p>
            <a:r>
              <a:rPr lang="en-GB" dirty="0" err="1" smtClean="0"/>
              <a:t>Pwysleisia</a:t>
            </a:r>
            <a:r>
              <a:rPr lang="en-GB" dirty="0" smtClean="0"/>
              <a:t> TAP </a:t>
            </a:r>
            <a:r>
              <a:rPr lang="en-GB" dirty="0" err="1" smtClean="0"/>
              <a:t>anghenion</a:t>
            </a:r>
            <a:r>
              <a:rPr lang="en-GB" dirty="0" smtClean="0"/>
              <a:t> a </a:t>
            </a:r>
            <a:r>
              <a:rPr lang="en-GB" dirty="0" err="1" smtClean="0"/>
              <a:t>chryfderau’r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r>
              <a:rPr lang="en-GB" dirty="0" smtClean="0"/>
              <a:t> </a:t>
            </a:r>
            <a:r>
              <a:rPr lang="en-GB" dirty="0" err="1" smtClean="0"/>
              <a:t>neu’r</a:t>
            </a:r>
            <a:r>
              <a:rPr lang="en-GB" dirty="0" smtClean="0"/>
              <a:t> person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hytrach</a:t>
            </a:r>
            <a:r>
              <a:rPr lang="en-GB" dirty="0" smtClean="0"/>
              <a:t> </a:t>
            </a:r>
            <a:r>
              <a:rPr lang="en-GB" dirty="0" err="1" smtClean="0"/>
              <a:t>na</a:t>
            </a:r>
            <a:r>
              <a:rPr lang="en-GB" dirty="0" smtClean="0"/>
              <a:t> </a:t>
            </a:r>
            <a:r>
              <a:rPr lang="en-GB" dirty="0" err="1" smtClean="0"/>
              <a:t>sefydliadau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ddarparwyr</a:t>
            </a:r>
            <a:r>
              <a:rPr lang="en-GB" dirty="0" smtClean="0"/>
              <a:t> </a:t>
            </a:r>
            <a:r>
              <a:rPr lang="en-GB" dirty="0" err="1" smtClean="0"/>
              <a:t>gwasanaethau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788408"/>
          </a:xfrm>
        </p:spPr>
        <p:txBody>
          <a:bodyPr>
            <a:normAutofit/>
          </a:bodyPr>
          <a:lstStyle/>
          <a:p>
            <a:r>
              <a:rPr lang="en-US" i="1" dirty="0"/>
              <a:t>The model is based on the ethos </a:t>
            </a:r>
            <a:r>
              <a:rPr lang="en-US" i="1" dirty="0" smtClean="0"/>
              <a:t>that a </a:t>
            </a:r>
            <a:r>
              <a:rPr lang="en-US" i="1" dirty="0"/>
              <a:t>flexible workforce is essential if </a:t>
            </a:r>
            <a:r>
              <a:rPr lang="en-US" i="1" dirty="0" smtClean="0"/>
              <a:t>children’s services </a:t>
            </a:r>
            <a:r>
              <a:rPr lang="en-US" i="1" dirty="0"/>
              <a:t>are to be able to meet the </a:t>
            </a:r>
            <a:r>
              <a:rPr lang="en-US" i="1" dirty="0" smtClean="0"/>
              <a:t>diverse needs </a:t>
            </a:r>
            <a:r>
              <a:rPr lang="en-US" i="1" dirty="0"/>
              <a:t>of each and every child or </a:t>
            </a:r>
            <a:r>
              <a:rPr lang="en-US" i="1" dirty="0" smtClean="0"/>
              <a:t>young person</a:t>
            </a:r>
          </a:p>
          <a:p>
            <a:r>
              <a:rPr lang="en-US" i="1" dirty="0"/>
              <a:t>TAC places the emphasis </a:t>
            </a:r>
            <a:r>
              <a:rPr lang="en-US" i="1" dirty="0" smtClean="0"/>
              <a:t>firmly on </a:t>
            </a:r>
            <a:r>
              <a:rPr lang="en-US" i="1" dirty="0"/>
              <a:t>the needs and strengths of the child </a:t>
            </a:r>
            <a:r>
              <a:rPr lang="en-US" i="1" dirty="0" smtClean="0"/>
              <a:t>or young </a:t>
            </a:r>
            <a:r>
              <a:rPr lang="en-US" i="1" dirty="0"/>
              <a:t>person, rather than on </a:t>
            </a:r>
            <a:r>
              <a:rPr lang="en-US" i="1" dirty="0" err="1" smtClean="0"/>
              <a:t>organisations</a:t>
            </a:r>
            <a:r>
              <a:rPr lang="en-US" i="1" dirty="0"/>
              <a:t> </a:t>
            </a:r>
            <a:r>
              <a:rPr lang="cy-GB" i="1" dirty="0" err="1" smtClean="0"/>
              <a:t>or</a:t>
            </a:r>
            <a:r>
              <a:rPr lang="cy-GB" i="1" dirty="0" smtClean="0"/>
              <a:t> </a:t>
            </a:r>
            <a:r>
              <a:rPr lang="cy-GB" i="1" dirty="0" err="1"/>
              <a:t>service</a:t>
            </a:r>
            <a:r>
              <a:rPr lang="cy-GB" i="1" dirty="0"/>
              <a:t> </a:t>
            </a:r>
            <a:r>
              <a:rPr lang="cy-GB" i="1" dirty="0" err="1" smtClean="0"/>
              <a:t>providers</a:t>
            </a:r>
            <a:endParaRPr lang="cy-GB" i="1" dirty="0" smtClean="0"/>
          </a:p>
          <a:p>
            <a:r>
              <a:rPr lang="en-GB" dirty="0" smtClean="0"/>
              <a:t>CWDC, 2009</a:t>
            </a:r>
            <a:endParaRPr lang="cy-GB" dirty="0" smtClean="0"/>
          </a:p>
          <a:p>
            <a:endParaRPr lang="cy-GB" dirty="0"/>
          </a:p>
        </p:txBody>
      </p:sp>
      <p:pic>
        <p:nvPicPr>
          <p:cNvPr id="7170" name="Picture 2" descr="C:\Users\l.roberts\AppData\Local\Microsoft\Windows\Temporary Internet Files\Content.IE5\VT7L4AUG\sad-little-boy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52400"/>
            <a:ext cx="1825752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1665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TAP/</a:t>
            </a:r>
            <a:br>
              <a:rPr lang="en-GB" dirty="0" smtClean="0"/>
            </a:br>
            <a:r>
              <a:rPr lang="en-GB" dirty="0" smtClean="0"/>
              <a:t>TAC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178808"/>
          </a:xfrm>
        </p:spPr>
        <p:txBody>
          <a:bodyPr/>
          <a:lstStyle/>
          <a:p>
            <a:r>
              <a:rPr lang="en-GB" dirty="0" err="1" smtClean="0"/>
              <a:t>Datblyga</a:t>
            </a:r>
            <a:r>
              <a:rPr lang="en-GB" dirty="0" smtClean="0"/>
              <a:t> a </a:t>
            </a:r>
            <a:r>
              <a:rPr lang="en-GB" dirty="0" err="1" smtClean="0"/>
              <a:t>darpara</a:t>
            </a:r>
            <a:r>
              <a:rPr lang="en-GB" dirty="0" smtClean="0"/>
              <a:t> </a:t>
            </a:r>
            <a:r>
              <a:rPr lang="en-GB" dirty="0" err="1" smtClean="0"/>
              <a:t>aelodau’r</a:t>
            </a:r>
            <a:r>
              <a:rPr lang="en-GB" dirty="0" smtClean="0"/>
              <a:t> TAP </a:t>
            </a:r>
            <a:r>
              <a:rPr lang="en-GB" dirty="0" err="1" smtClean="0"/>
              <a:t>becyn</a:t>
            </a:r>
            <a:r>
              <a:rPr lang="en-GB" dirty="0" smtClean="0"/>
              <a:t> o </a:t>
            </a:r>
            <a:r>
              <a:rPr lang="en-GB" dirty="0" err="1" smtClean="0"/>
              <a:t>gefnogaeth</a:t>
            </a:r>
            <a:r>
              <a:rPr lang="en-GB" dirty="0" smtClean="0"/>
              <a:t> </a:t>
            </a:r>
            <a:r>
              <a:rPr lang="en-GB" dirty="0" err="1" smtClean="0"/>
              <a:t>seiliedig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ddatrys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cwrdd</a:t>
            </a:r>
            <a:r>
              <a:rPr lang="en-GB" dirty="0" smtClean="0"/>
              <a:t> </a:t>
            </a:r>
            <a:r>
              <a:rPr lang="en-GB" dirty="0" err="1" smtClean="0"/>
              <a:t>â’r</a:t>
            </a:r>
            <a:r>
              <a:rPr lang="en-GB" dirty="0" smtClean="0"/>
              <a:t> </a:t>
            </a:r>
            <a:r>
              <a:rPr lang="en-GB" dirty="0" err="1" smtClean="0"/>
              <a:t>anghenion</a:t>
            </a:r>
            <a:r>
              <a:rPr lang="en-GB" dirty="0" smtClean="0"/>
              <a:t> a </a:t>
            </a:r>
            <a:r>
              <a:rPr lang="en-GB" dirty="0" err="1" smtClean="0"/>
              <a:t>nodir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asesiad</a:t>
            </a:r>
            <a:r>
              <a:rPr lang="en-GB" dirty="0" smtClean="0"/>
              <a:t> </a:t>
            </a:r>
            <a:r>
              <a:rPr lang="en-GB" dirty="0" err="1" smtClean="0"/>
              <a:t>cyffredin</a:t>
            </a:r>
            <a:endParaRPr lang="en-GB" dirty="0" smtClean="0"/>
          </a:p>
          <a:p>
            <a:r>
              <a:rPr lang="en-GB" dirty="0" err="1" smtClean="0"/>
              <a:t>Cefndir</a:t>
            </a:r>
            <a:r>
              <a:rPr lang="en-GB" dirty="0" smtClean="0"/>
              <a:t> </a:t>
            </a:r>
            <a:r>
              <a:rPr lang="en-GB" dirty="0" err="1" smtClean="0"/>
              <a:t>cyfreithiol</a:t>
            </a:r>
            <a:r>
              <a:rPr lang="en-GB" dirty="0" smtClean="0"/>
              <a:t> – </a:t>
            </a:r>
            <a:r>
              <a:rPr lang="en-GB" dirty="0" err="1" smtClean="0"/>
              <a:t>Fframwaith</a:t>
            </a:r>
            <a:r>
              <a:rPr lang="en-GB" dirty="0" smtClean="0"/>
              <a:t> </a:t>
            </a:r>
            <a:r>
              <a:rPr lang="en-GB" dirty="0" err="1" smtClean="0"/>
              <a:t>Asesiad</a:t>
            </a:r>
            <a:r>
              <a:rPr lang="en-GB" dirty="0" smtClean="0"/>
              <a:t> </a:t>
            </a:r>
            <a:r>
              <a:rPr lang="en-GB" dirty="0" err="1" smtClean="0"/>
              <a:t>Cyffredin</a:t>
            </a:r>
            <a:r>
              <a:rPr lang="en-GB" dirty="0" smtClean="0"/>
              <a:t> o </a:t>
            </a:r>
            <a:r>
              <a:rPr lang="en-GB" dirty="0" err="1" smtClean="0"/>
              <a:t>Ddeddf</a:t>
            </a:r>
            <a:r>
              <a:rPr lang="en-GB" dirty="0" smtClean="0"/>
              <a:t> Plant 2004</a:t>
            </a:r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gysylltiedig</a:t>
            </a:r>
            <a:r>
              <a:rPr lang="en-GB" dirty="0" smtClean="0"/>
              <a:t> ag agenda Every Child Matters ( </a:t>
            </a:r>
            <a:r>
              <a:rPr lang="en-GB" dirty="0" err="1" smtClean="0"/>
              <a:t>Lloegr</a:t>
            </a:r>
            <a:r>
              <a:rPr lang="en-GB" dirty="0" smtClean="0"/>
              <a:t>)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636008"/>
          </a:xfrm>
        </p:spPr>
        <p:txBody>
          <a:bodyPr>
            <a:normAutofit/>
          </a:bodyPr>
          <a:lstStyle/>
          <a:p>
            <a:r>
              <a:rPr lang="cy-GB" i="1" dirty="0"/>
              <a:t>The </a:t>
            </a:r>
            <a:r>
              <a:rPr lang="cy-GB" i="1" dirty="0" err="1"/>
              <a:t>members</a:t>
            </a:r>
            <a:r>
              <a:rPr lang="cy-GB" i="1" dirty="0"/>
              <a:t> </a:t>
            </a:r>
            <a:r>
              <a:rPr lang="cy-GB" i="1" dirty="0" smtClean="0"/>
              <a:t>of </a:t>
            </a:r>
            <a:r>
              <a:rPr lang="en-US" i="1" dirty="0" smtClean="0"/>
              <a:t>the </a:t>
            </a:r>
            <a:r>
              <a:rPr lang="en-US" i="1" dirty="0"/>
              <a:t>TAC develop and deliver a package </a:t>
            </a:r>
            <a:r>
              <a:rPr lang="en-US" i="1" dirty="0" smtClean="0"/>
              <a:t>of solution-focused </a:t>
            </a:r>
            <a:r>
              <a:rPr lang="en-US" i="1" dirty="0"/>
              <a:t>support to meet the </a:t>
            </a:r>
            <a:r>
              <a:rPr lang="en-US" i="1" dirty="0" smtClean="0"/>
              <a:t>needs identified </a:t>
            </a:r>
            <a:r>
              <a:rPr lang="en-US" i="1" dirty="0"/>
              <a:t>through the common assessment</a:t>
            </a:r>
            <a:r>
              <a:rPr lang="en-US" i="1" dirty="0" smtClean="0"/>
              <a:t>.</a:t>
            </a:r>
          </a:p>
          <a:p>
            <a:r>
              <a:rPr lang="en-US" i="1" dirty="0" smtClean="0"/>
              <a:t>Legislative background – Common Assessment Framework from the Children Act 2004</a:t>
            </a:r>
          </a:p>
          <a:p>
            <a:r>
              <a:rPr lang="en-US" i="1" dirty="0" smtClean="0"/>
              <a:t>Linked to the Every Child Matters agenda ( England)</a:t>
            </a:r>
          </a:p>
          <a:p>
            <a:r>
              <a:rPr lang="en-US" sz="1700" dirty="0" smtClean="0"/>
              <a:t>(CWDC, 2009)</a:t>
            </a:r>
          </a:p>
          <a:p>
            <a:endParaRPr lang="cy-GB" sz="1700" dirty="0"/>
          </a:p>
        </p:txBody>
      </p:sp>
      <p:pic>
        <p:nvPicPr>
          <p:cNvPr id="5" name="Picture 2" descr="C:\Users\l.roberts\AppData\Local\Microsoft\Windows\Temporary Internet Files\Content.IE5\VT7L4AUG\sad-little-boy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52400"/>
            <a:ext cx="1825752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71818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Common assessment framework</a:t>
            </a:r>
            <a:br>
              <a:rPr lang="en-GB" dirty="0" smtClean="0"/>
            </a:br>
            <a:r>
              <a:rPr lang="en-GB" sz="1800" i="1" dirty="0" smtClean="0"/>
              <a:t>(Trinity Training, 2011)</a:t>
            </a:r>
            <a:endParaRPr lang="en-GB" sz="1800" i="1" dirty="0"/>
          </a:p>
        </p:txBody>
      </p:sp>
      <p:pic>
        <p:nvPicPr>
          <p:cNvPr id="1026" name="Picture 2" descr="Image result for common assessment framework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600200"/>
            <a:ext cx="7530801" cy="464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57007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ADOLYGIAD o TAP</a:t>
            </a:r>
            <a:br>
              <a:rPr lang="en-GB" dirty="0" smtClean="0"/>
            </a:br>
            <a:r>
              <a:rPr lang="en-GB" dirty="0" smtClean="0"/>
              <a:t>Review of </a:t>
            </a:r>
            <a:r>
              <a:rPr lang="en-GB" dirty="0" err="1" smtClean="0"/>
              <a:t>tAC</a:t>
            </a: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940808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Tipyn</a:t>
            </a:r>
            <a:r>
              <a:rPr lang="en-GB" dirty="0" smtClean="0"/>
              <a:t> o </a:t>
            </a:r>
            <a:r>
              <a:rPr lang="en-GB" dirty="0" err="1" smtClean="0"/>
              <a:t>wahaniaethau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cymhwsyo’r</a:t>
            </a:r>
            <a:r>
              <a:rPr lang="en-GB" dirty="0" smtClean="0"/>
              <a:t> model TAP</a:t>
            </a:r>
          </a:p>
          <a:p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roedd</a:t>
            </a:r>
            <a:r>
              <a:rPr lang="en-GB" dirty="0" smtClean="0"/>
              <a:t> un model </a:t>
            </a: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r>
              <a:rPr lang="en-GB" dirty="0" smtClean="0"/>
              <a:t> o </a:t>
            </a:r>
            <a:r>
              <a:rPr lang="en-GB" dirty="0" err="1" smtClean="0"/>
              <a:t>eglurder</a:t>
            </a:r>
            <a:r>
              <a:rPr lang="en-GB" dirty="0" smtClean="0"/>
              <a:t> </a:t>
            </a:r>
            <a:r>
              <a:rPr lang="en-GB" dirty="0" err="1" smtClean="0"/>
              <a:t>ynglyn</a:t>
            </a:r>
            <a:r>
              <a:rPr lang="en-GB" dirty="0" smtClean="0"/>
              <a:t> a </a:t>
            </a:r>
            <a:r>
              <a:rPr lang="en-GB" dirty="0" err="1" smtClean="0"/>
              <a:t>rolau</a:t>
            </a:r>
            <a:r>
              <a:rPr lang="en-GB" dirty="0" smtClean="0"/>
              <a:t> a </a:t>
            </a:r>
            <a:r>
              <a:rPr lang="en-GB" dirty="0" err="1" smtClean="0"/>
              <a:t>phrosesau</a:t>
            </a:r>
            <a:endParaRPr lang="en-GB" dirty="0" smtClean="0"/>
          </a:p>
          <a:p>
            <a:r>
              <a:rPr lang="en-GB" dirty="0" smtClean="0"/>
              <a:t>Help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gadw’r</a:t>
            </a:r>
            <a:r>
              <a:rPr lang="en-GB" dirty="0" smtClean="0"/>
              <a:t> </a:t>
            </a:r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person </a:t>
            </a:r>
            <a:r>
              <a:rPr lang="en-GB" dirty="0" err="1" smtClean="0"/>
              <a:t>ifanc</a:t>
            </a:r>
            <a:endParaRPr lang="en-GB" dirty="0" smtClean="0"/>
          </a:p>
          <a:p>
            <a:r>
              <a:rPr lang="en-GB" dirty="0" err="1" smtClean="0"/>
              <a:t>Gwell</a:t>
            </a:r>
            <a:r>
              <a:rPr lang="en-GB" dirty="0" smtClean="0"/>
              <a:t> </a:t>
            </a:r>
            <a:r>
              <a:rPr lang="en-GB" dirty="0" err="1" smtClean="0"/>
              <a:t>atebolrwydd</a:t>
            </a:r>
            <a:r>
              <a:rPr lang="en-GB" dirty="0" smtClean="0"/>
              <a:t> a </a:t>
            </a:r>
            <a:r>
              <a:rPr lang="en-GB" dirty="0" err="1" smtClean="0"/>
              <a:t>thryloywder</a:t>
            </a:r>
            <a:endParaRPr lang="en-GB" dirty="0" smtClean="0"/>
          </a:p>
          <a:p>
            <a:r>
              <a:rPr lang="en-GB" dirty="0" err="1" smtClean="0"/>
              <a:t>Lefel</a:t>
            </a:r>
            <a:r>
              <a:rPr lang="en-GB" dirty="0" smtClean="0"/>
              <a:t> </a:t>
            </a:r>
            <a:r>
              <a:rPr lang="en-GB" dirty="0" err="1" smtClean="0"/>
              <a:t>gyson</a:t>
            </a:r>
            <a:r>
              <a:rPr lang="en-GB" dirty="0" smtClean="0"/>
              <a:t> a </a:t>
            </a:r>
            <a:r>
              <a:rPr lang="en-GB" dirty="0" err="1" smtClean="0"/>
              <a:t>chydlynus</a:t>
            </a:r>
            <a:r>
              <a:rPr lang="en-GB" dirty="0" smtClean="0"/>
              <a:t> o </a:t>
            </a:r>
            <a:r>
              <a:rPr lang="en-GB" dirty="0" err="1" smtClean="0"/>
              <a:t>gefnogaeth</a:t>
            </a:r>
            <a:endParaRPr lang="en-GB" dirty="0" smtClean="0"/>
          </a:p>
          <a:p>
            <a:r>
              <a:rPr lang="en-GB" dirty="0" err="1" smtClean="0"/>
              <a:t>Diffyg</a:t>
            </a:r>
            <a:r>
              <a:rPr lang="en-GB" dirty="0" smtClean="0"/>
              <a:t> </a:t>
            </a:r>
            <a:r>
              <a:rPr lang="en-GB" dirty="0" err="1" smtClean="0"/>
              <a:t>recordio</a:t>
            </a:r>
            <a:r>
              <a:rPr lang="en-GB" dirty="0" smtClean="0"/>
              <a:t> </a:t>
            </a:r>
            <a:r>
              <a:rPr lang="en-GB" dirty="0" err="1" smtClean="0"/>
              <a:t>systemaidd</a:t>
            </a:r>
            <a:r>
              <a:rPr lang="en-GB" dirty="0" smtClean="0"/>
              <a:t> o </a:t>
            </a:r>
            <a:r>
              <a:rPr lang="en-GB" dirty="0" err="1" smtClean="0"/>
              <a:t>deilliannau</a:t>
            </a:r>
            <a:endParaRPr lang="en-GB" dirty="0" smtClean="0"/>
          </a:p>
          <a:p>
            <a:r>
              <a:rPr lang="en-GB" dirty="0" smtClean="0"/>
              <a:t>Y </a:t>
            </a:r>
            <a:r>
              <a:rPr lang="en-GB" dirty="0" err="1" smtClean="0"/>
              <a:t>rhan</a:t>
            </a:r>
            <a:r>
              <a:rPr lang="en-GB" dirty="0" smtClean="0"/>
              <a:t> </a:t>
            </a:r>
            <a:r>
              <a:rPr lang="en-GB" dirty="0" err="1" smtClean="0"/>
              <a:t>fwyaf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dystiolaeth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storiol</a:t>
            </a:r>
            <a:r>
              <a:rPr lang="en-GB" dirty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naws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321808"/>
          </a:xfrm>
        </p:spPr>
        <p:txBody>
          <a:bodyPr>
            <a:normAutofit fontScale="92500" lnSpcReduction="10000"/>
          </a:bodyPr>
          <a:lstStyle/>
          <a:p>
            <a:r>
              <a:rPr lang="en-GB" i="1" dirty="0" smtClean="0"/>
              <a:t>Considerable variation in the application of the TAC model</a:t>
            </a:r>
          </a:p>
          <a:p>
            <a:r>
              <a:rPr lang="en-GB" i="1" dirty="0" smtClean="0"/>
              <a:t>Where a single model was applied, greater clarity concerning roles and processes</a:t>
            </a:r>
          </a:p>
          <a:p>
            <a:r>
              <a:rPr lang="en-GB" i="1" dirty="0" smtClean="0"/>
              <a:t>Help to keep the focus on the young person</a:t>
            </a:r>
          </a:p>
          <a:p>
            <a:r>
              <a:rPr lang="en-GB" i="1" dirty="0" smtClean="0"/>
              <a:t>Improved accountability and transparency</a:t>
            </a:r>
          </a:p>
          <a:p>
            <a:r>
              <a:rPr lang="en-GB" i="1" dirty="0" smtClean="0"/>
              <a:t>Consistent and co-ordinated level of support</a:t>
            </a:r>
          </a:p>
          <a:p>
            <a:r>
              <a:rPr lang="en-GB" i="1" dirty="0" smtClean="0"/>
              <a:t>Lack of systematic recording of outcomes</a:t>
            </a:r>
          </a:p>
          <a:p>
            <a:r>
              <a:rPr lang="en-GB" i="1" dirty="0" smtClean="0"/>
              <a:t>Most evidence is currently anecdotal</a:t>
            </a:r>
          </a:p>
          <a:p>
            <a:r>
              <a:rPr lang="en-GB" sz="1900" dirty="0" smtClean="0"/>
              <a:t>Oliver, Mooney &amp; Statham, 2010</a:t>
            </a:r>
          </a:p>
          <a:p>
            <a:endParaRPr lang="cy-GB" sz="1900" dirty="0"/>
          </a:p>
        </p:txBody>
      </p:sp>
      <p:pic>
        <p:nvPicPr>
          <p:cNvPr id="7" name="Picture 2" descr="C:\Users\l.roberts\AppData\Local\Microsoft\Windows\Temporary Internet Files\Content.IE5\VT7L4AUG\sad-little-boy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52400"/>
            <a:ext cx="1825752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90619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788408"/>
          </a:xfrm>
        </p:spPr>
        <p:txBody>
          <a:bodyPr>
            <a:normAutofit/>
          </a:bodyPr>
          <a:lstStyle/>
          <a:p>
            <a:r>
              <a:rPr lang="en-GB" sz="2400" dirty="0" smtClean="0"/>
              <a:t>Consider the barriers and reviews of TAF and TAC</a:t>
            </a:r>
          </a:p>
          <a:p>
            <a:r>
              <a:rPr lang="en-GB" sz="2400" dirty="0" smtClean="0"/>
              <a:t>How could the use of Person Centred Planning approaches be marketed?</a:t>
            </a:r>
          </a:p>
          <a:p>
            <a:r>
              <a:rPr lang="en-GB" sz="2400" dirty="0" smtClean="0"/>
              <a:t>Dragon’s Den approach?</a:t>
            </a:r>
          </a:p>
          <a:p>
            <a:r>
              <a:rPr lang="en-GB" sz="2400" dirty="0" smtClean="0"/>
              <a:t>Sell PCP!!</a:t>
            </a:r>
          </a:p>
          <a:p>
            <a:endParaRPr lang="cy-GB" sz="2400" dirty="0"/>
          </a:p>
        </p:txBody>
      </p:sp>
      <p:pic>
        <p:nvPicPr>
          <p:cNvPr id="9219" name="Picture 3" descr="C:\Users\l.roberts\AppData\Local\Microsoft\Windows\Temporary Internet Files\Content.IE5\UU4Z21D1\ideas-ma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524000"/>
            <a:ext cx="3733800" cy="378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0320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Adolygiadau</a:t>
            </a:r>
            <a:r>
              <a:rPr lang="en-GB" dirty="0" smtClean="0"/>
              <a:t> Person </a:t>
            </a:r>
            <a:r>
              <a:rPr lang="en-GB" dirty="0" err="1" smtClean="0"/>
              <a:t>ganolog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Person Centred Reviews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Adolygiad</a:t>
            </a:r>
            <a:r>
              <a:rPr lang="en-GB" dirty="0" smtClean="0"/>
              <a:t> </a:t>
            </a:r>
            <a:r>
              <a:rPr lang="en-GB" dirty="0" err="1" smtClean="0"/>
              <a:t>blynyddol</a:t>
            </a:r>
            <a:r>
              <a:rPr lang="en-GB" dirty="0" smtClean="0"/>
              <a:t> o </a:t>
            </a:r>
            <a:r>
              <a:rPr lang="en-GB" dirty="0" err="1" smtClean="0"/>
              <a:t>gynnydd</a:t>
            </a:r>
            <a:endParaRPr lang="en-GB" dirty="0" smtClean="0"/>
          </a:p>
          <a:p>
            <a:r>
              <a:rPr lang="en-GB" dirty="0" err="1" smtClean="0"/>
              <a:t>Pwysigrwydd</a:t>
            </a:r>
            <a:r>
              <a:rPr lang="en-GB" dirty="0" smtClean="0"/>
              <a:t> </a:t>
            </a:r>
            <a:r>
              <a:rPr lang="en-GB" dirty="0" err="1" smtClean="0"/>
              <a:t>paratoi’r</a:t>
            </a:r>
            <a:r>
              <a:rPr lang="en-GB" dirty="0" smtClean="0"/>
              <a:t> person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y </a:t>
            </a:r>
            <a:r>
              <a:rPr lang="en-GB" dirty="0" err="1" smtClean="0"/>
              <a:t>cyfarfod</a:t>
            </a:r>
            <a:r>
              <a:rPr lang="en-GB" dirty="0" smtClean="0"/>
              <a:t> </a:t>
            </a:r>
          </a:p>
          <a:p>
            <a:r>
              <a:rPr lang="en-GB" dirty="0" smtClean="0"/>
              <a:t>Simon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r>
              <a:rPr lang="en-GB" dirty="0" smtClean="0"/>
              <a:t>Annual reviews of progress</a:t>
            </a:r>
          </a:p>
          <a:p>
            <a:r>
              <a:rPr lang="en-GB" dirty="0" smtClean="0"/>
              <a:t>The importance of preparation for the meeting for the young person </a:t>
            </a:r>
          </a:p>
          <a:p>
            <a:r>
              <a:rPr lang="en-GB" dirty="0" smtClean="0">
                <a:hlinkClick r:id="rId2"/>
              </a:rPr>
              <a:t>Simon</a:t>
            </a:r>
            <a:endParaRPr lang="en-GB" dirty="0" smtClean="0"/>
          </a:p>
          <a:p>
            <a:pPr marL="6858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023263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Adolygiadau</a:t>
            </a:r>
            <a:r>
              <a:rPr lang="en-GB" dirty="0" smtClean="0"/>
              <a:t> </a:t>
            </a:r>
            <a:r>
              <a:rPr lang="en-GB" dirty="0" err="1" smtClean="0"/>
              <a:t>Blynddol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Annual reviews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559808"/>
          </a:xfrm>
        </p:spPr>
        <p:txBody>
          <a:bodyPr>
            <a:noAutofit/>
          </a:bodyPr>
          <a:lstStyle/>
          <a:p>
            <a:r>
              <a:rPr lang="en-GB" sz="2400" dirty="0" err="1" smtClean="0"/>
              <a:t>Yng</a:t>
            </a:r>
            <a:r>
              <a:rPr lang="en-GB" sz="2400" dirty="0" smtClean="0"/>
              <a:t> </a:t>
            </a:r>
            <a:r>
              <a:rPr lang="en-GB" sz="2400" dirty="0" err="1" smtClean="0"/>
              <a:t>Ngheredigion</a:t>
            </a:r>
            <a:r>
              <a:rPr lang="en-GB" sz="2400" dirty="0" smtClean="0"/>
              <a:t>, </a:t>
            </a:r>
            <a:r>
              <a:rPr lang="en-GB" sz="2400" dirty="0" err="1" smtClean="0"/>
              <a:t>mae</a:t>
            </a:r>
            <a:r>
              <a:rPr lang="en-GB" sz="2400" dirty="0" smtClean="0"/>
              <a:t> </a:t>
            </a:r>
            <a:r>
              <a:rPr lang="en-GB" sz="2400" dirty="0" err="1" smtClean="0"/>
              <a:t>adolygiadau</a:t>
            </a:r>
            <a:r>
              <a:rPr lang="en-GB" sz="2400" dirty="0" smtClean="0"/>
              <a:t> </a:t>
            </a:r>
            <a:r>
              <a:rPr lang="en-GB" sz="2400" dirty="0" err="1" smtClean="0"/>
              <a:t>blynyddol</a:t>
            </a:r>
            <a:r>
              <a:rPr lang="en-GB" sz="2400" dirty="0" smtClean="0"/>
              <a:t> o </a:t>
            </a:r>
            <a:r>
              <a:rPr lang="en-GB" sz="2400" dirty="0" err="1" smtClean="0"/>
              <a:t>ddatganiadau</a:t>
            </a:r>
            <a:r>
              <a:rPr lang="en-GB" sz="2400" dirty="0" smtClean="0"/>
              <a:t> </a:t>
            </a:r>
            <a:r>
              <a:rPr lang="en-GB" sz="2400" dirty="0" err="1" smtClean="0"/>
              <a:t>anghenion</a:t>
            </a:r>
            <a:r>
              <a:rPr lang="en-GB" sz="2400" dirty="0" smtClean="0"/>
              <a:t> </a:t>
            </a:r>
            <a:r>
              <a:rPr lang="en-GB" sz="2400" dirty="0" err="1" smtClean="0"/>
              <a:t>addysg</a:t>
            </a:r>
            <a:r>
              <a:rPr lang="en-GB" sz="2400" dirty="0" smtClean="0"/>
              <a:t> </a:t>
            </a:r>
            <a:r>
              <a:rPr lang="en-GB" sz="2400" dirty="0" err="1" smtClean="0"/>
              <a:t>arbennig</a:t>
            </a:r>
            <a:r>
              <a:rPr lang="en-GB" sz="2400" dirty="0" smtClean="0"/>
              <a:t>,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defnyddio</a:t>
            </a:r>
            <a:r>
              <a:rPr lang="en-GB" sz="2400" dirty="0" smtClean="0"/>
              <a:t> </a:t>
            </a:r>
            <a:r>
              <a:rPr lang="en-GB" sz="2400" dirty="0" err="1" smtClean="0"/>
              <a:t>dulliau</a:t>
            </a:r>
            <a:r>
              <a:rPr lang="en-GB" sz="2400" dirty="0" smtClean="0"/>
              <a:t> person </a:t>
            </a:r>
            <a:r>
              <a:rPr lang="en-GB" sz="2400" dirty="0" err="1" smtClean="0"/>
              <a:t>ganolog</a:t>
            </a:r>
            <a:endParaRPr lang="en-GB" sz="2400" dirty="0" smtClean="0"/>
          </a:p>
          <a:p>
            <a:r>
              <a:rPr lang="en-GB" sz="2400" dirty="0" err="1" smtClean="0"/>
              <a:t>Blwyddyn</a:t>
            </a:r>
            <a:r>
              <a:rPr lang="en-GB" sz="2400" dirty="0" smtClean="0"/>
              <a:t> 9</a:t>
            </a:r>
          </a:p>
          <a:p>
            <a:r>
              <a:rPr lang="en-GB" sz="2400" dirty="0" err="1" smtClean="0"/>
              <a:t>Disgyblion</a:t>
            </a:r>
            <a:r>
              <a:rPr lang="en-GB" sz="2400" dirty="0" smtClean="0"/>
              <a:t>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canolfannau</a:t>
            </a:r>
            <a:endParaRPr lang="en-GB" sz="2400" dirty="0" smtClean="0"/>
          </a:p>
          <a:p>
            <a:r>
              <a:rPr lang="en-GB" sz="2400" dirty="0" err="1" smtClean="0"/>
              <a:t>Disgyblion</a:t>
            </a:r>
            <a:r>
              <a:rPr lang="en-GB" sz="2400" dirty="0" smtClean="0"/>
              <a:t>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adnabyddus</a:t>
            </a:r>
            <a:r>
              <a:rPr lang="en-GB" sz="2400" dirty="0" smtClean="0"/>
              <a:t> </a:t>
            </a:r>
            <a:r>
              <a:rPr lang="en-GB" sz="2400" dirty="0" err="1"/>
              <a:t>i</a:t>
            </a:r>
            <a:r>
              <a:rPr lang="en-GB" sz="2400" dirty="0" err="1" smtClean="0"/>
              <a:t>’r</a:t>
            </a:r>
            <a:r>
              <a:rPr lang="en-GB" sz="2400" dirty="0" smtClean="0"/>
              <a:t> Tim Plant </a:t>
            </a:r>
            <a:r>
              <a:rPr lang="en-GB" sz="2400" dirty="0" err="1" smtClean="0"/>
              <a:t>Anabl</a:t>
            </a: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712208"/>
          </a:xfrm>
        </p:spPr>
        <p:txBody>
          <a:bodyPr>
            <a:normAutofit lnSpcReduction="10000"/>
          </a:bodyPr>
          <a:lstStyle/>
          <a:p>
            <a:r>
              <a:rPr lang="en-GB" sz="2400" i="1" dirty="0" smtClean="0"/>
              <a:t>Annual reviews of statements of special educational needs have developed, in Ceredigion, to use person centred approaches</a:t>
            </a:r>
          </a:p>
          <a:p>
            <a:r>
              <a:rPr lang="en-GB" sz="2400" i="1" dirty="0" smtClean="0"/>
              <a:t>Year 9</a:t>
            </a:r>
          </a:p>
          <a:p>
            <a:r>
              <a:rPr lang="en-GB" sz="2400" i="1" dirty="0" smtClean="0"/>
              <a:t>Centre based pupils</a:t>
            </a:r>
          </a:p>
          <a:p>
            <a:r>
              <a:rPr lang="en-GB" sz="2400" i="1" dirty="0" smtClean="0"/>
              <a:t>Pupils known to the Disabled Children’s Team</a:t>
            </a:r>
          </a:p>
          <a:p>
            <a:pPr marL="68580" indent="0">
              <a:buNone/>
            </a:pPr>
            <a:endParaRPr lang="en-GB" dirty="0" smtClean="0"/>
          </a:p>
          <a:p>
            <a:endParaRPr lang="cy-GB" dirty="0"/>
          </a:p>
        </p:txBody>
      </p:sp>
      <p:pic>
        <p:nvPicPr>
          <p:cNvPr id="10243" name="Picture 3" descr="C:\Users\l.roberts\AppData\Local\Microsoft\Windows\Temporary Internet Files\Content.IE5\EEQLKL9O\peer-review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5868"/>
            <a:ext cx="3048000" cy="1229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7451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/>
              <a:t>Adolygiadau</a:t>
            </a:r>
            <a:r>
              <a:rPr lang="en-GB" dirty="0"/>
              <a:t> </a:t>
            </a:r>
            <a:r>
              <a:rPr lang="en-GB" dirty="0" err="1"/>
              <a:t>Blynddol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Annual reviews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864608"/>
          </a:xfrm>
        </p:spPr>
        <p:txBody>
          <a:bodyPr>
            <a:noAutofit/>
          </a:bodyPr>
          <a:lstStyle/>
          <a:p>
            <a:r>
              <a:rPr lang="en-GB" sz="2400" dirty="0" err="1" smtClean="0"/>
              <a:t>Paratoi</a:t>
            </a:r>
            <a:r>
              <a:rPr lang="en-GB" sz="2400" dirty="0" smtClean="0"/>
              <a:t> </a:t>
            </a:r>
            <a:r>
              <a:rPr lang="en-GB" sz="2400" dirty="0" err="1" smtClean="0"/>
              <a:t>cyn</a:t>
            </a:r>
            <a:r>
              <a:rPr lang="en-GB" sz="2400" dirty="0" smtClean="0"/>
              <a:t> y  </a:t>
            </a:r>
            <a:r>
              <a:rPr lang="en-GB" sz="2400" dirty="0" err="1" smtClean="0"/>
              <a:t>cyfarfod</a:t>
            </a:r>
            <a:endParaRPr lang="en-GB" sz="2400" dirty="0" smtClean="0"/>
          </a:p>
          <a:p>
            <a:r>
              <a:rPr lang="en-GB" sz="2400" dirty="0" err="1" smtClean="0"/>
              <a:t>Siartiau</a:t>
            </a:r>
            <a:r>
              <a:rPr lang="en-GB" sz="2400" dirty="0" smtClean="0"/>
              <a:t> </a:t>
            </a:r>
            <a:r>
              <a:rPr lang="en-GB" sz="2400" dirty="0" err="1" smtClean="0"/>
              <a:t>fflip</a:t>
            </a:r>
            <a:endParaRPr lang="en-GB" sz="2400" dirty="0" smtClean="0"/>
          </a:p>
          <a:p>
            <a:r>
              <a:rPr lang="en-GB" sz="2400" dirty="0" err="1" smtClean="0"/>
              <a:t>Nodiadau</a:t>
            </a:r>
            <a:r>
              <a:rPr lang="en-GB" sz="2400" dirty="0" smtClean="0"/>
              <a:t> </a:t>
            </a:r>
            <a:r>
              <a:rPr lang="en-GB" sz="2400" dirty="0" err="1" smtClean="0"/>
              <a:t>glynu</a:t>
            </a:r>
            <a:endParaRPr lang="en-GB" sz="2400" dirty="0" smtClean="0"/>
          </a:p>
          <a:p>
            <a:r>
              <a:rPr lang="en-GB" sz="2400" dirty="0" smtClean="0"/>
              <a:t>Beth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bwysig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..</a:t>
            </a:r>
          </a:p>
          <a:p>
            <a:r>
              <a:rPr lang="en-GB" sz="2400" dirty="0" smtClean="0"/>
              <a:t>Beth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bwysig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..</a:t>
            </a:r>
          </a:p>
          <a:p>
            <a:r>
              <a:rPr lang="en-GB" sz="2400" dirty="0" smtClean="0"/>
              <a:t>Beth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gweithio</a:t>
            </a:r>
            <a:r>
              <a:rPr lang="en-GB" sz="2400" dirty="0" smtClean="0"/>
              <a:t>..</a:t>
            </a:r>
          </a:p>
          <a:p>
            <a:r>
              <a:rPr lang="en-GB" sz="2400" dirty="0" smtClean="0"/>
              <a:t>Beth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ddim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gweithio</a:t>
            </a:r>
            <a:r>
              <a:rPr lang="en-GB" sz="2400" dirty="0" smtClean="0"/>
              <a:t>..</a:t>
            </a:r>
          </a:p>
          <a:p>
            <a:r>
              <a:rPr lang="en-GB" sz="2400" dirty="0" err="1" smtClean="0"/>
              <a:t>Cynllun</a:t>
            </a:r>
            <a:r>
              <a:rPr lang="en-GB" sz="2400" dirty="0" smtClean="0"/>
              <a:t> </a:t>
            </a:r>
            <a:r>
              <a:rPr lang="en-GB" sz="2400" dirty="0" err="1" smtClean="0"/>
              <a:t>Gweithredu</a:t>
            </a:r>
            <a:endParaRPr lang="en-GB" sz="2400" dirty="0" smtClean="0"/>
          </a:p>
          <a:p>
            <a:r>
              <a:rPr lang="en-GB" sz="2400" dirty="0" err="1" smtClean="0"/>
              <a:t>Rôl</a:t>
            </a:r>
            <a:r>
              <a:rPr lang="en-GB" sz="2400" dirty="0" smtClean="0"/>
              <a:t> y </a:t>
            </a:r>
            <a:r>
              <a:rPr lang="en-GB" sz="2400" dirty="0" err="1" smtClean="0"/>
              <a:t>gweithiwr</a:t>
            </a:r>
            <a:r>
              <a:rPr lang="en-GB" sz="2400" dirty="0" smtClean="0"/>
              <a:t> </a:t>
            </a:r>
            <a:r>
              <a:rPr lang="en-GB" sz="2400" dirty="0" err="1" smtClean="0"/>
              <a:t>allweddol</a:t>
            </a: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483608"/>
          </a:xfrm>
        </p:spPr>
        <p:txBody>
          <a:bodyPr>
            <a:normAutofit/>
          </a:bodyPr>
          <a:lstStyle/>
          <a:p>
            <a:r>
              <a:rPr lang="en-GB" sz="2400" i="1" dirty="0" smtClean="0"/>
              <a:t>Pre meeting preparation</a:t>
            </a:r>
          </a:p>
          <a:p>
            <a:r>
              <a:rPr lang="en-GB" sz="2400" i="1" dirty="0" smtClean="0"/>
              <a:t>Flip charts</a:t>
            </a:r>
          </a:p>
          <a:p>
            <a:r>
              <a:rPr lang="en-GB" sz="2400" i="1" dirty="0" smtClean="0"/>
              <a:t>Sticky notes</a:t>
            </a:r>
          </a:p>
          <a:p>
            <a:r>
              <a:rPr lang="en-GB" sz="2400" i="1" dirty="0" smtClean="0"/>
              <a:t>What is important to … </a:t>
            </a:r>
          </a:p>
          <a:p>
            <a:r>
              <a:rPr lang="en-GB" sz="2400" i="1" dirty="0" smtClean="0"/>
              <a:t>What is important for…</a:t>
            </a:r>
          </a:p>
          <a:p>
            <a:r>
              <a:rPr lang="en-GB" sz="2400" i="1" dirty="0" smtClean="0"/>
              <a:t>What is working… </a:t>
            </a:r>
          </a:p>
          <a:p>
            <a:r>
              <a:rPr lang="en-GB" sz="2400" i="1" dirty="0" smtClean="0"/>
              <a:t>What is not working…</a:t>
            </a:r>
          </a:p>
          <a:p>
            <a:r>
              <a:rPr lang="en-GB" sz="2400" i="1" dirty="0" smtClean="0"/>
              <a:t>Action Plan</a:t>
            </a:r>
          </a:p>
          <a:p>
            <a:r>
              <a:rPr lang="en-GB" sz="2400" i="1" dirty="0" smtClean="0"/>
              <a:t>Role of key worker</a:t>
            </a:r>
            <a:endParaRPr lang="cy-GB" sz="2400" i="1" dirty="0"/>
          </a:p>
        </p:txBody>
      </p:sp>
      <p:pic>
        <p:nvPicPr>
          <p:cNvPr id="5" name="Picture 3" descr="C:\Users\l.roberts\AppData\Local\Microsoft\Windows\Temporary Internet Files\Content.IE5\EEQLKL9O\peer-review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5868"/>
            <a:ext cx="3048000" cy="1229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2801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800599"/>
          </a:xfrm>
        </p:spPr>
        <p:txBody>
          <a:bodyPr>
            <a:normAutofit fontScale="85000" lnSpcReduction="20000"/>
          </a:bodyPr>
          <a:lstStyle/>
          <a:p>
            <a:r>
              <a:rPr lang="en-GB" sz="1600" dirty="0" smtClean="0"/>
              <a:t>Ceredigion County Council (2013) T</a:t>
            </a:r>
            <a:r>
              <a:rPr lang="en-GB" sz="1600" i="1" dirty="0" smtClean="0"/>
              <a:t>eam Around the Family. Guidance for Practitioners.</a:t>
            </a:r>
            <a:r>
              <a:rPr lang="en-GB" sz="1600" dirty="0" smtClean="0"/>
              <a:t> Ceredigion: Ceredigion County Council</a:t>
            </a:r>
            <a:endParaRPr lang="cy-GB" sz="1600" dirty="0" smtClean="0"/>
          </a:p>
          <a:p>
            <a:r>
              <a:rPr lang="en-GB" sz="1600" dirty="0" smtClean="0"/>
              <a:t>Ceredigion Social Services Department ( 2009) </a:t>
            </a:r>
            <a:r>
              <a:rPr lang="en-GB" sz="1600" i="1" dirty="0" smtClean="0"/>
              <a:t>Tim Plant </a:t>
            </a:r>
            <a:r>
              <a:rPr lang="en-GB" sz="1600" i="1" dirty="0" err="1" smtClean="0"/>
              <a:t>Anabl</a:t>
            </a:r>
            <a:r>
              <a:rPr lang="en-GB" sz="1600" i="1" dirty="0" smtClean="0"/>
              <a:t> Ceredigion Disabled Children’s Team</a:t>
            </a:r>
            <a:r>
              <a:rPr lang="en-GB" sz="1600" dirty="0" smtClean="0"/>
              <a:t>. Ceredigion: Ceredigion County Council</a:t>
            </a:r>
          </a:p>
          <a:p>
            <a:r>
              <a:rPr lang="en-GB" sz="1600" dirty="0" smtClean="0"/>
              <a:t>Children’s Workforce Development Council ( 2009) The Team Around the Child and the Lead Professional. Available at </a:t>
            </a:r>
            <a:r>
              <a:rPr lang="en-GB" sz="1600" dirty="0" smtClean="0">
                <a:hlinkClick r:id="rId2"/>
              </a:rPr>
              <a:t>http://www.plymouth.gov.uk/lead_professional_practitioners_national_guidance.pdf</a:t>
            </a:r>
            <a:r>
              <a:rPr lang="en-GB" sz="1600" dirty="0" smtClean="0"/>
              <a:t> ( Accessed 23.2.15</a:t>
            </a:r>
            <a:r>
              <a:rPr lang="en-GB" sz="1600" dirty="0" smtClean="0"/>
              <a:t>)</a:t>
            </a:r>
          </a:p>
          <a:p>
            <a:r>
              <a:rPr lang="en-GB" sz="1600" dirty="0" smtClean="0"/>
              <a:t>Image : Trinity Training (2011) </a:t>
            </a:r>
            <a:r>
              <a:rPr lang="en-GB" sz="1600" i="1" dirty="0" smtClean="0"/>
              <a:t>Safeguarding Children – Common Assessment Framework </a:t>
            </a:r>
            <a:r>
              <a:rPr lang="en-GB" sz="1600" dirty="0" smtClean="0"/>
              <a:t>Available at </a:t>
            </a:r>
            <a:r>
              <a:rPr lang="en-GB" sz="1600" dirty="0">
                <a:hlinkClick r:id="rId3"/>
              </a:rPr>
              <a:t>http://</a:t>
            </a:r>
            <a:r>
              <a:rPr lang="en-GB" sz="1600" dirty="0" smtClean="0">
                <a:hlinkClick r:id="rId3"/>
              </a:rPr>
              <a:t>www.trinitytraining.co.uk/sc/sc-assess</a:t>
            </a:r>
            <a:r>
              <a:rPr lang="en-GB" sz="1600" dirty="0" smtClean="0"/>
              <a:t> ( Accessed 17.07.19)</a:t>
            </a:r>
            <a:endParaRPr lang="en-GB" sz="1600" dirty="0" smtClean="0"/>
          </a:p>
          <a:p>
            <a:r>
              <a:rPr lang="en-GB" sz="1600" dirty="0" smtClean="0"/>
              <a:t>Institute of Public Care at Oxford Brookes University ( 2012</a:t>
            </a:r>
            <a:r>
              <a:rPr lang="en-GB" sz="1600" i="1" dirty="0" smtClean="0"/>
              <a:t>) </a:t>
            </a:r>
            <a:r>
              <a:rPr lang="cy-GB" sz="1600" i="1" dirty="0" smtClean="0"/>
              <a:t> </a:t>
            </a:r>
            <a:r>
              <a:rPr lang="en-US" sz="1600" i="1" dirty="0" smtClean="0"/>
              <a:t>Early Intervention and Prevention with Children and Families .Getting the Most from Team around the Family Systems. </a:t>
            </a:r>
            <a:r>
              <a:rPr lang="en-US" sz="1600" dirty="0" smtClean="0"/>
              <a:t>Available at </a:t>
            </a:r>
            <a:r>
              <a:rPr lang="en-US" sz="1600" dirty="0" smtClean="0">
                <a:hlinkClick r:id="rId4"/>
              </a:rPr>
              <a:t>http://ipc.brookes.ac.uk/publications/pdf/Early_Intervention_and_Prevention_with_Children_and_Families_June_2012.pdf</a:t>
            </a:r>
            <a:r>
              <a:rPr lang="en-US" sz="1600" dirty="0" smtClean="0"/>
              <a:t> ( Accessed 23.2.15)</a:t>
            </a:r>
            <a:endParaRPr lang="en-GB" sz="1600" dirty="0" smtClean="0"/>
          </a:p>
          <a:p>
            <a:r>
              <a:rPr lang="en-GB" sz="1600" dirty="0" smtClean="0"/>
              <a:t>Northamptonshire Children and Young People’s Partnership (2013) </a:t>
            </a:r>
            <a:r>
              <a:rPr lang="en-GB" sz="1600" i="1" dirty="0" smtClean="0"/>
              <a:t>Definition of a Team Around the Family</a:t>
            </a:r>
            <a:r>
              <a:rPr lang="en-GB" sz="1600" dirty="0" smtClean="0"/>
              <a:t>. Available at </a:t>
            </a:r>
            <a:r>
              <a:rPr lang="en-GB" sz="1600" dirty="0" smtClean="0">
                <a:hlinkClick r:id="rId5"/>
              </a:rPr>
              <a:t>http://www.proceduresonline.com/integratedworking/definition.html</a:t>
            </a:r>
            <a:r>
              <a:rPr lang="en-GB" sz="1600" dirty="0" smtClean="0"/>
              <a:t> ( Accessed 23.2.15</a:t>
            </a:r>
            <a:r>
              <a:rPr lang="en-GB" sz="1600" dirty="0" smtClean="0"/>
              <a:t>)</a:t>
            </a:r>
          </a:p>
          <a:p>
            <a:r>
              <a:rPr lang="en-GB" sz="1600" dirty="0" err="1"/>
              <a:t>Oliver,C</a:t>
            </a:r>
            <a:r>
              <a:rPr lang="en-GB" sz="1600" dirty="0"/>
              <a:t>., </a:t>
            </a:r>
            <a:r>
              <a:rPr lang="en-GB" sz="1600" dirty="0" err="1"/>
              <a:t>Mooney.A</a:t>
            </a:r>
            <a:r>
              <a:rPr lang="en-GB" sz="1600" dirty="0"/>
              <a:t>., &amp;  Statham, J. (2010) Integrated Working: A Review of the Evidence. Available at http://dera.ioe.ac.uk/3674/1/Integrated_Working_A_Review_of_the_Evidence_report.pdf ( Accessed 23.2.15)</a:t>
            </a:r>
          </a:p>
          <a:p>
            <a:endParaRPr lang="en-GB" sz="1600" dirty="0" smtClean="0"/>
          </a:p>
          <a:p>
            <a:endParaRPr lang="en-GB" sz="1600" dirty="0" smtClean="0"/>
          </a:p>
        </p:txBody>
      </p:sp>
    </p:spTree>
    <p:extLst>
      <p:ext uri="{BB962C8B-B14F-4D97-AF65-F5344CB8AC3E}">
        <p14:creationId xmlns:p14="http://schemas.microsoft.com/office/powerpoint/2010/main" val="1048156696"/>
      </p:ext>
    </p:extLst>
  </p:cSld>
  <p:clrMapOvr>
    <a:masterClrMapping/>
  </p:clrMapOvr>
</p:sld>
</file>

<file path=ppt/theme/theme1.xml><?xml version="1.0" encoding="utf-8"?>
<a:theme xmlns:a="http://schemas.openxmlformats.org/drawingml/2006/main" name="Urban Pop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1705</TotalTime>
  <Words>1209</Words>
  <Application>Microsoft Office PowerPoint</Application>
  <PresentationFormat>On-screen Show (4:3)</PresentationFormat>
  <Paragraphs>143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Wingdings</vt:lpstr>
      <vt:lpstr>Wingdings 3</vt:lpstr>
      <vt:lpstr>Urban Pop</vt:lpstr>
      <vt:lpstr>ECES6009/C Making a difference/ gwneud gwahaniaeth</vt:lpstr>
      <vt:lpstr>Nod y Modiwl /  Module Aim</vt:lpstr>
      <vt:lpstr>Gorolwg / overview</vt:lpstr>
      <vt:lpstr>Cymhwyso APplications</vt:lpstr>
      <vt:lpstr>Tim o amgylch y teulu Team around the family</vt:lpstr>
      <vt:lpstr>TAF – rainbow diagram</vt:lpstr>
      <vt:lpstr>FACtors that influence outcomes for children</vt:lpstr>
      <vt:lpstr>TAT/TAF</vt:lpstr>
      <vt:lpstr>CPG / TAF- Trafod  PCP/  tAF- discuss</vt:lpstr>
      <vt:lpstr>Heriau TAT  TAF BArriers</vt:lpstr>
      <vt:lpstr>Tim o Amgylch y plentyn Team around the child</vt:lpstr>
      <vt:lpstr>TAP/ TAC</vt:lpstr>
      <vt:lpstr>Common assessment framework (Trinity Training, 2011)</vt:lpstr>
      <vt:lpstr>ADOLYGIAD o TAP Review of tAC</vt:lpstr>
      <vt:lpstr>Tasg/ task</vt:lpstr>
      <vt:lpstr>Adolygiadau Person ganolog Person Centred Reviews</vt:lpstr>
      <vt:lpstr>Adolygiadau Blynddol Annual reviews</vt:lpstr>
      <vt:lpstr>Adolygiadau Blynddol Annual reviews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SJPE6011/C Dimensions of Collaboration/ Agweddau ar Gydweithio</dc:title>
  <dc:creator>Administrator</dc:creator>
  <cp:lastModifiedBy>Lynwen Roberts</cp:lastModifiedBy>
  <cp:revision>121</cp:revision>
  <dcterms:created xsi:type="dcterms:W3CDTF">2014-08-18T08:44:16Z</dcterms:created>
  <dcterms:modified xsi:type="dcterms:W3CDTF">2019-07-17T12:41:31Z</dcterms:modified>
</cp:coreProperties>
</file>