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614" r:id="rId2"/>
    <p:sldId id="608" r:id="rId3"/>
    <p:sldId id="595" r:id="rId4"/>
    <p:sldId id="493" r:id="rId5"/>
    <p:sldId id="494" r:id="rId6"/>
    <p:sldId id="495" r:id="rId7"/>
    <p:sldId id="544" r:id="rId8"/>
    <p:sldId id="496" r:id="rId9"/>
    <p:sldId id="498" r:id="rId10"/>
    <p:sldId id="499" r:id="rId11"/>
    <p:sldId id="554" r:id="rId12"/>
    <p:sldId id="500" r:id="rId13"/>
    <p:sldId id="502" r:id="rId14"/>
    <p:sldId id="504" r:id="rId15"/>
    <p:sldId id="505" r:id="rId16"/>
    <p:sldId id="557" r:id="rId17"/>
    <p:sldId id="508" r:id="rId18"/>
    <p:sldId id="509" r:id="rId19"/>
    <p:sldId id="510" r:id="rId20"/>
    <p:sldId id="512" r:id="rId21"/>
    <p:sldId id="515" r:id="rId22"/>
    <p:sldId id="580" r:id="rId23"/>
    <p:sldId id="562" r:id="rId24"/>
    <p:sldId id="563" r:id="rId25"/>
    <p:sldId id="564" r:id="rId26"/>
    <p:sldId id="615" r:id="rId27"/>
    <p:sldId id="616" r:id="rId28"/>
    <p:sldId id="617" r:id="rId29"/>
    <p:sldId id="618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21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5F852AB2-0551-47D3-B19B-17FF81BB6D3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BD90B3D3-DBBC-4A38-9C25-DB1A49FAA0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80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B3E8674E-6B19-4B10-8BE4-B87F52CEEC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EB580FA-4B59-478C-9E67-C1F22946DE36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</a:t>
            </a:fld>
            <a:endParaRPr lang="en-CA" altLang="en-US">
              <a:latin typeface="Tahom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031">
            <a:extLst>
              <a:ext uri="{FF2B5EF4-FFF2-40B4-BE49-F238E27FC236}">
                <a16:creationId xmlns:a16="http://schemas.microsoft.com/office/drawing/2014/main" id="{E25CAFF0-CC69-49F3-B037-8DE00EF7472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585EC94-7C95-4A87-8650-1EA5076C7CCB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1BD116F0-F8DD-4E8F-A92F-35C03310B0F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DF016728-8AF3-4B74-BBC8-E0495E753C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031">
            <a:extLst>
              <a:ext uri="{FF2B5EF4-FFF2-40B4-BE49-F238E27FC236}">
                <a16:creationId xmlns:a16="http://schemas.microsoft.com/office/drawing/2014/main" id="{FA9043F0-9F4C-4BCB-B2D4-6F893CA089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F5AC623-A964-4039-A737-6677E141B760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4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5E271C72-BD3D-45C7-A21D-B580B72B4E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B73B596E-9289-4D3C-BBFF-6DF730E949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z="180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031">
            <a:extLst>
              <a:ext uri="{FF2B5EF4-FFF2-40B4-BE49-F238E27FC236}">
                <a16:creationId xmlns:a16="http://schemas.microsoft.com/office/drawing/2014/main" id="{C3732638-8D53-4D77-99EC-DEA4EDD5A11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A74D168-EEAE-4AC5-9E76-B55E8021CDA8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4A51C797-8787-4511-8669-5C57492693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4195" name="Rectangle 3">
            <a:extLst>
              <a:ext uri="{FF2B5EF4-FFF2-40B4-BE49-F238E27FC236}">
                <a16:creationId xmlns:a16="http://schemas.microsoft.com/office/drawing/2014/main" id="{628CD4A4-34F7-44E8-B7F5-0E31BB08D7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031">
            <a:extLst>
              <a:ext uri="{FF2B5EF4-FFF2-40B4-BE49-F238E27FC236}">
                <a16:creationId xmlns:a16="http://schemas.microsoft.com/office/drawing/2014/main" id="{C60F373A-2B6D-418B-B4B0-1D9E88CB70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734CB65-E218-4E2B-BE9B-EFCBAFDAB943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6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BA1247EC-05CC-45A4-BDA6-C2BCA2C0291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B3703773-5348-46CB-BE37-C13E115AC6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495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31">
            <a:extLst>
              <a:ext uri="{FF2B5EF4-FFF2-40B4-BE49-F238E27FC236}">
                <a16:creationId xmlns:a16="http://schemas.microsoft.com/office/drawing/2014/main" id="{69DD2664-A76E-4B42-8DFC-E70CE9D860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FAACE49-3E42-4B12-B2CC-8D341B7E2A59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7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6037AF83-560B-4CC0-9548-3F178A88BF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6243" name="Rectangle 3">
            <a:extLst>
              <a:ext uri="{FF2B5EF4-FFF2-40B4-BE49-F238E27FC236}">
                <a16:creationId xmlns:a16="http://schemas.microsoft.com/office/drawing/2014/main" id="{D693F591-E8D1-4B50-9F08-C1C2B8F1B9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031">
            <a:extLst>
              <a:ext uri="{FF2B5EF4-FFF2-40B4-BE49-F238E27FC236}">
                <a16:creationId xmlns:a16="http://schemas.microsoft.com/office/drawing/2014/main" id="{8420C064-6D17-49FA-A1C2-6F932BC8BF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3ED20DF-259E-4809-9ABB-D685F1101E1A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669C432A-C4E4-4EC0-A403-135103D533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7267" name="Rectangle 3">
            <a:extLst>
              <a:ext uri="{FF2B5EF4-FFF2-40B4-BE49-F238E27FC236}">
                <a16:creationId xmlns:a16="http://schemas.microsoft.com/office/drawing/2014/main" id="{A6F21231-126E-4052-BCD8-359DAB1A35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031">
            <a:extLst>
              <a:ext uri="{FF2B5EF4-FFF2-40B4-BE49-F238E27FC236}">
                <a16:creationId xmlns:a16="http://schemas.microsoft.com/office/drawing/2014/main" id="{88F618AA-01CD-4142-96A0-35CF734CB6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AB21C14-DE7C-4CE5-B99F-E521BE51D226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CCC39F8F-457A-4F59-B262-9DA49172CC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9315" name="Rectangle 3">
            <a:extLst>
              <a:ext uri="{FF2B5EF4-FFF2-40B4-BE49-F238E27FC236}">
                <a16:creationId xmlns:a16="http://schemas.microsoft.com/office/drawing/2014/main" id="{84939A14-2EEA-4FB3-8CE8-5036C67F58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031">
            <a:extLst>
              <a:ext uri="{FF2B5EF4-FFF2-40B4-BE49-F238E27FC236}">
                <a16:creationId xmlns:a16="http://schemas.microsoft.com/office/drawing/2014/main" id="{99670E8B-7EA5-4D57-B120-AE18F532D2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2E38BA5-2C93-4A2E-934D-6E27A4509E61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B76722B4-8569-4CDC-9DCC-E44A394D4B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0339" name="Rectangle 3">
            <a:extLst>
              <a:ext uri="{FF2B5EF4-FFF2-40B4-BE49-F238E27FC236}">
                <a16:creationId xmlns:a16="http://schemas.microsoft.com/office/drawing/2014/main" id="{E5ED8490-B7C9-49A2-AB26-76F90C1048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031">
            <a:extLst>
              <a:ext uri="{FF2B5EF4-FFF2-40B4-BE49-F238E27FC236}">
                <a16:creationId xmlns:a16="http://schemas.microsoft.com/office/drawing/2014/main" id="{544C8CD5-ECF4-45AE-8CE6-296C79B7832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D608B8B-2BF6-4A3C-BC2B-EC5464A032EF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11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34125F34-F6F2-46A9-80B5-C19E438DBD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63" name="Rectangle 3">
            <a:extLst>
              <a:ext uri="{FF2B5EF4-FFF2-40B4-BE49-F238E27FC236}">
                <a16:creationId xmlns:a16="http://schemas.microsoft.com/office/drawing/2014/main" id="{0D760F6C-7576-4464-B718-808C2EACCD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031">
            <a:extLst>
              <a:ext uri="{FF2B5EF4-FFF2-40B4-BE49-F238E27FC236}">
                <a16:creationId xmlns:a16="http://schemas.microsoft.com/office/drawing/2014/main" id="{2473FF80-6128-4DAC-BFE9-8B0AE5A390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C9A175E-FA73-4AED-8DF1-288D8677D900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E76594CA-D762-4653-99D4-BA981DEB67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2387" name="Rectangle 3">
            <a:extLst>
              <a:ext uri="{FF2B5EF4-FFF2-40B4-BE49-F238E27FC236}">
                <a16:creationId xmlns:a16="http://schemas.microsoft.com/office/drawing/2014/main" id="{472682EE-4795-4AE2-B4CA-DB08840647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031">
            <a:extLst>
              <a:ext uri="{FF2B5EF4-FFF2-40B4-BE49-F238E27FC236}">
                <a16:creationId xmlns:a16="http://schemas.microsoft.com/office/drawing/2014/main" id="{25F4EE8F-7534-4219-B19E-B366297CDA9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5D4976E-4283-4F2F-BE76-A193598A4BB8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13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83240F80-779F-438B-B202-0C315F0113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8531" name="Rectangle 3">
            <a:extLst>
              <a:ext uri="{FF2B5EF4-FFF2-40B4-BE49-F238E27FC236}">
                <a16:creationId xmlns:a16="http://schemas.microsoft.com/office/drawing/2014/main" id="{1D96D127-61A5-419F-ACD1-62056F162A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031">
            <a:extLst>
              <a:ext uri="{FF2B5EF4-FFF2-40B4-BE49-F238E27FC236}">
                <a16:creationId xmlns:a16="http://schemas.microsoft.com/office/drawing/2014/main" id="{AB537BDA-457F-4C54-836D-AF2DD8B876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7E612DF-6B06-456D-9DE4-0167F09BD1A6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14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505388E8-4312-445C-8546-43C1112CC0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03" name="Rectangle 3">
            <a:extLst>
              <a:ext uri="{FF2B5EF4-FFF2-40B4-BE49-F238E27FC236}">
                <a16:creationId xmlns:a16="http://schemas.microsoft.com/office/drawing/2014/main" id="{FEDF2E3A-70C9-47BA-9FC4-7710F01B33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031">
            <a:extLst>
              <a:ext uri="{FF2B5EF4-FFF2-40B4-BE49-F238E27FC236}">
                <a16:creationId xmlns:a16="http://schemas.microsoft.com/office/drawing/2014/main" id="{0596B8B0-85E3-4ED9-925C-E3B8199FF6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671B195-EE9C-4650-ADF0-99C35AAB7A4F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15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1E31A84-7D32-49D1-96F0-E8B6B80D34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627" name="Rectangle 3">
            <a:extLst>
              <a:ext uri="{FF2B5EF4-FFF2-40B4-BE49-F238E27FC236}">
                <a16:creationId xmlns:a16="http://schemas.microsoft.com/office/drawing/2014/main" id="{ADA026CF-BC2F-4FEB-8772-F916726B7A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031">
            <a:extLst>
              <a:ext uri="{FF2B5EF4-FFF2-40B4-BE49-F238E27FC236}">
                <a16:creationId xmlns:a16="http://schemas.microsoft.com/office/drawing/2014/main" id="{6EFFD912-5541-4F91-A552-951D0FED4D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1AE776F-DB2A-41B9-83DD-098082DA0B1F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16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3E5F71F3-C625-400D-B695-D1241AF6BB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7747" name="Rectangle 3">
            <a:extLst>
              <a:ext uri="{FF2B5EF4-FFF2-40B4-BE49-F238E27FC236}">
                <a16:creationId xmlns:a16="http://schemas.microsoft.com/office/drawing/2014/main" id="{226886CD-AC74-42EA-9C51-A13121CEF6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031">
            <a:extLst>
              <a:ext uri="{FF2B5EF4-FFF2-40B4-BE49-F238E27FC236}">
                <a16:creationId xmlns:a16="http://schemas.microsoft.com/office/drawing/2014/main" id="{FC173DEC-227B-4D87-B672-D24D6F0E2C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9AE803F5-F36D-4BB6-9B9A-407C9542B0DD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17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888AF129-1236-46E6-BB69-0062B8D63E9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8771" name="Rectangle 3">
            <a:extLst>
              <a:ext uri="{FF2B5EF4-FFF2-40B4-BE49-F238E27FC236}">
                <a16:creationId xmlns:a16="http://schemas.microsoft.com/office/drawing/2014/main" id="{5F44EA06-F432-42F3-9D8F-D3220BB34D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031">
            <a:extLst>
              <a:ext uri="{FF2B5EF4-FFF2-40B4-BE49-F238E27FC236}">
                <a16:creationId xmlns:a16="http://schemas.microsoft.com/office/drawing/2014/main" id="{37314AB6-111E-48C3-8A74-2483ECB547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A9C11B3-8191-43DF-B4AD-CBAC7DE05C65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169DFE09-48F7-49A2-B7E3-B9677C0FCF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9795" name="Rectangle 3">
            <a:extLst>
              <a:ext uri="{FF2B5EF4-FFF2-40B4-BE49-F238E27FC236}">
                <a16:creationId xmlns:a16="http://schemas.microsoft.com/office/drawing/2014/main" id="{887319B2-96C5-42ED-A9DB-3A81027DE3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031">
            <a:extLst>
              <a:ext uri="{FF2B5EF4-FFF2-40B4-BE49-F238E27FC236}">
                <a16:creationId xmlns:a16="http://schemas.microsoft.com/office/drawing/2014/main" id="{1FEC2CE9-6523-432F-9FE9-2155E45919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AB09F47-70EC-4C07-8B2E-6854C47697B2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19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23273250-3FC3-4DBC-9838-3D1A2E6127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0819" name="Rectangle 3">
            <a:extLst>
              <a:ext uri="{FF2B5EF4-FFF2-40B4-BE49-F238E27FC236}">
                <a16:creationId xmlns:a16="http://schemas.microsoft.com/office/drawing/2014/main" id="{06AB882F-F3EE-4FCE-86F2-19AF4A3D20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1031">
            <a:extLst>
              <a:ext uri="{FF2B5EF4-FFF2-40B4-BE49-F238E27FC236}">
                <a16:creationId xmlns:a16="http://schemas.microsoft.com/office/drawing/2014/main" id="{A2AE3589-64C1-4D64-99AE-FEA3032D5C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CEFEE54-92FF-49EA-84C3-CFE475FB28C2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20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5BB6A7F6-1E19-4FB2-BB9D-7287B2EE70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3891" name="Rectangle 3">
            <a:extLst>
              <a:ext uri="{FF2B5EF4-FFF2-40B4-BE49-F238E27FC236}">
                <a16:creationId xmlns:a16="http://schemas.microsoft.com/office/drawing/2014/main" id="{1851ABCF-96B6-4EFC-82D8-CE9D38412C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031">
            <a:extLst>
              <a:ext uri="{FF2B5EF4-FFF2-40B4-BE49-F238E27FC236}">
                <a16:creationId xmlns:a16="http://schemas.microsoft.com/office/drawing/2014/main" id="{6D264495-A306-46E5-89AC-BB985E69D1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6C18050-C4D2-45C6-96B1-7A49D2CC82F4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21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225779FA-EE61-4218-8E85-863303782B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7987" name="Rectangle 3">
            <a:extLst>
              <a:ext uri="{FF2B5EF4-FFF2-40B4-BE49-F238E27FC236}">
                <a16:creationId xmlns:a16="http://schemas.microsoft.com/office/drawing/2014/main" id="{41F1496A-24A5-48DB-BC47-C226773547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1031">
            <a:extLst>
              <a:ext uri="{FF2B5EF4-FFF2-40B4-BE49-F238E27FC236}">
                <a16:creationId xmlns:a16="http://schemas.microsoft.com/office/drawing/2014/main" id="{8CEB02A9-5A3B-441E-8EC2-821062E0B8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09346DF-EDB1-4017-9AFD-5A805D89335D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22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DA85389B-2F7A-4291-A9AC-58978CDF1E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0035" name="Rectangle 3">
            <a:extLst>
              <a:ext uri="{FF2B5EF4-FFF2-40B4-BE49-F238E27FC236}">
                <a16:creationId xmlns:a16="http://schemas.microsoft.com/office/drawing/2014/main" id="{E069AB74-1BFF-4DFC-A42B-CB924E5F5F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031">
            <a:extLst>
              <a:ext uri="{FF2B5EF4-FFF2-40B4-BE49-F238E27FC236}">
                <a16:creationId xmlns:a16="http://schemas.microsoft.com/office/drawing/2014/main" id="{CEBC0B72-AE82-4E24-8946-5A9CF7A8BA4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1AC7C9F-232B-450C-9DAE-BB96835CF31A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23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2987D3BD-A801-4AA9-A86B-D0CE86E039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083" name="Rectangle 3">
            <a:extLst>
              <a:ext uri="{FF2B5EF4-FFF2-40B4-BE49-F238E27FC236}">
                <a16:creationId xmlns:a16="http://schemas.microsoft.com/office/drawing/2014/main" id="{8D14EAF2-E1D2-4AAD-AE77-9463FBFB07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1031">
            <a:extLst>
              <a:ext uri="{FF2B5EF4-FFF2-40B4-BE49-F238E27FC236}">
                <a16:creationId xmlns:a16="http://schemas.microsoft.com/office/drawing/2014/main" id="{DF00AD4B-18A8-4FCB-98AA-204320895A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5CD2875-5753-4CDF-BE58-0065CE9E13F0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24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CF1A38FA-DE37-43C6-BE71-97053D7EB3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3107" name="Rectangle 3">
            <a:extLst>
              <a:ext uri="{FF2B5EF4-FFF2-40B4-BE49-F238E27FC236}">
                <a16:creationId xmlns:a16="http://schemas.microsoft.com/office/drawing/2014/main" id="{EF8A8635-3F26-42ED-B62B-F6348C9F23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800">
              <a:cs typeface="+mn-cs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031">
            <a:extLst>
              <a:ext uri="{FF2B5EF4-FFF2-40B4-BE49-F238E27FC236}">
                <a16:creationId xmlns:a16="http://schemas.microsoft.com/office/drawing/2014/main" id="{E2C2CDDC-CF35-4261-9C75-73A0C50837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9B6E2E7-9A12-4F76-B24A-E61A926EAEDD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25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A9DA5E4C-824D-4D01-8482-671D92262D9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4131" name="Rectangle 3">
            <a:extLst>
              <a:ext uri="{FF2B5EF4-FFF2-40B4-BE49-F238E27FC236}">
                <a16:creationId xmlns:a16="http://schemas.microsoft.com/office/drawing/2014/main" id="{CE362850-34DD-4164-8724-7B7608619B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z="1800">
              <a:cs typeface="+mn-cs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Number Placeholder 7">
            <a:extLst>
              <a:ext uri="{FF2B5EF4-FFF2-40B4-BE49-F238E27FC236}">
                <a16:creationId xmlns:a16="http://schemas.microsoft.com/office/drawing/2014/main" id="{6BD68CEC-A499-484C-8D1A-50F13F1BC7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2FA5B68-6B2E-4DE8-A458-FEB785E9CA5A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26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2467" name="Rectangle 7">
            <a:extLst>
              <a:ext uri="{FF2B5EF4-FFF2-40B4-BE49-F238E27FC236}">
                <a16:creationId xmlns:a16="http://schemas.microsoft.com/office/drawing/2014/main" id="{0D01DE4D-CE29-4EE8-9D61-75BABB3A9E3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3E13A9CF-9E0D-48CD-9E7A-47143055D04B}" type="slidenum">
              <a:rPr lang="en-CA" altLang="en-US">
                <a:latin typeface="Tahoma" panose="020B0604030504040204" pitchFamily="34" charset="0"/>
              </a:rPr>
              <a:pPr algn="r" eaLnBrk="1" hangingPunct="1">
                <a:spcBef>
                  <a:spcPct val="0"/>
                </a:spcBef>
              </a:pPr>
              <a:t>26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2468" name="Rectangle 2">
            <a:extLst>
              <a:ext uri="{FF2B5EF4-FFF2-40B4-BE49-F238E27FC236}">
                <a16:creationId xmlns:a16="http://schemas.microsoft.com/office/drawing/2014/main" id="{45AE57BE-BC06-4963-96D9-C98765FF93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04" name="Rectangle 3">
            <a:extLst>
              <a:ext uri="{FF2B5EF4-FFF2-40B4-BE49-F238E27FC236}">
                <a16:creationId xmlns:a16="http://schemas.microsoft.com/office/drawing/2014/main" id="{2F5450C1-26B1-4BDD-A741-2FDB334D96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z="1800">
              <a:cs typeface="+mn-cs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Number Placeholder 7">
            <a:extLst>
              <a:ext uri="{FF2B5EF4-FFF2-40B4-BE49-F238E27FC236}">
                <a16:creationId xmlns:a16="http://schemas.microsoft.com/office/drawing/2014/main" id="{241D8409-EC18-4A1E-BD08-B462D8D864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CCF47FA-1720-4DE6-A6CB-104DC42AE382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27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3491" name="Rectangle 7">
            <a:extLst>
              <a:ext uri="{FF2B5EF4-FFF2-40B4-BE49-F238E27FC236}">
                <a16:creationId xmlns:a16="http://schemas.microsoft.com/office/drawing/2014/main" id="{6C812AAF-139A-4B89-AA5C-8C3EFFCFE13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77C3CBC9-EE2D-4C9C-9658-25481D429E1D}" type="slidenum">
              <a:rPr lang="en-CA" altLang="en-US">
                <a:latin typeface="Tahoma" panose="020B0604030504040204" pitchFamily="34" charset="0"/>
              </a:rPr>
              <a:pPr algn="r" eaLnBrk="1" hangingPunct="1">
                <a:spcBef>
                  <a:spcPct val="0"/>
                </a:spcBef>
              </a:pPr>
              <a:t>27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3492" name="Rectangle 2">
            <a:extLst>
              <a:ext uri="{FF2B5EF4-FFF2-40B4-BE49-F238E27FC236}">
                <a16:creationId xmlns:a16="http://schemas.microsoft.com/office/drawing/2014/main" id="{5D6D3E9E-94BB-46F6-A783-67A9414013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2340" name="Rectangle 3">
            <a:extLst>
              <a:ext uri="{FF2B5EF4-FFF2-40B4-BE49-F238E27FC236}">
                <a16:creationId xmlns:a16="http://schemas.microsoft.com/office/drawing/2014/main" id="{87B44145-E675-4D13-8C12-FFE8DD5678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z="1800">
              <a:cs typeface="+mn-cs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Number Placeholder 7">
            <a:extLst>
              <a:ext uri="{FF2B5EF4-FFF2-40B4-BE49-F238E27FC236}">
                <a16:creationId xmlns:a16="http://schemas.microsoft.com/office/drawing/2014/main" id="{28E2FA93-E63E-4A2B-A330-F7549F566E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3900863C-66AD-4C21-B769-F8AE9CC5C623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28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4515" name="Rectangle 7">
            <a:extLst>
              <a:ext uri="{FF2B5EF4-FFF2-40B4-BE49-F238E27FC236}">
                <a16:creationId xmlns:a16="http://schemas.microsoft.com/office/drawing/2014/main" id="{DB0D1022-1837-458F-A3A1-180C7F31990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E991EB32-F262-404E-8F17-F8354A393EFB}" type="slidenum">
              <a:rPr lang="en-CA" altLang="en-US">
                <a:latin typeface="Tahoma" panose="020B0604030504040204" pitchFamily="34" charset="0"/>
              </a:rPr>
              <a:pPr algn="r" eaLnBrk="1" hangingPunct="1">
                <a:spcBef>
                  <a:spcPct val="0"/>
                </a:spcBef>
              </a:pPr>
              <a:t>28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4516" name="Rectangle 2">
            <a:extLst>
              <a:ext uri="{FF2B5EF4-FFF2-40B4-BE49-F238E27FC236}">
                <a16:creationId xmlns:a16="http://schemas.microsoft.com/office/drawing/2014/main" id="{64EDC667-6DFB-434E-B26D-2E4A49083E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4388" name="Rectangle 3">
            <a:extLst>
              <a:ext uri="{FF2B5EF4-FFF2-40B4-BE49-F238E27FC236}">
                <a16:creationId xmlns:a16="http://schemas.microsoft.com/office/drawing/2014/main" id="{142F6F20-127F-4FF2-9A9A-0CA7BD6DF3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z="1800">
              <a:cs typeface="+mn-cs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Number Placeholder 7">
            <a:extLst>
              <a:ext uri="{FF2B5EF4-FFF2-40B4-BE49-F238E27FC236}">
                <a16:creationId xmlns:a16="http://schemas.microsoft.com/office/drawing/2014/main" id="{49832816-FBAC-4EAA-B3FB-3344919D50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89455497-A767-40DF-842F-9FFDACB4B4D8}" type="slidenum">
              <a:rPr lang="en-CA" altLang="en-US">
                <a:latin typeface="Tahoma" panose="020B0604030504040204" pitchFamily="34" charset="0"/>
              </a:rPr>
              <a:pPr>
                <a:spcBef>
                  <a:spcPct val="0"/>
                </a:spcBef>
              </a:pPr>
              <a:t>29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5539" name="Rectangle 7">
            <a:extLst>
              <a:ext uri="{FF2B5EF4-FFF2-40B4-BE49-F238E27FC236}">
                <a16:creationId xmlns:a16="http://schemas.microsoft.com/office/drawing/2014/main" id="{499E985A-C4E3-4860-ACB2-4DD441E40EE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C923E05-38EB-4921-9578-BF752FEC712E}" type="slidenum">
              <a:rPr lang="en-CA" altLang="en-US">
                <a:latin typeface="Tahoma" panose="020B0604030504040204" pitchFamily="34" charset="0"/>
              </a:rPr>
              <a:pPr algn="r" eaLnBrk="1" hangingPunct="1">
                <a:spcBef>
                  <a:spcPct val="0"/>
                </a:spcBef>
              </a:pPr>
              <a:t>29</a:t>
            </a:fld>
            <a:endParaRPr lang="en-CA" altLang="en-US">
              <a:latin typeface="Tahoma" panose="020B0604030504040204" pitchFamily="34" charset="0"/>
            </a:endParaRPr>
          </a:p>
        </p:txBody>
      </p:sp>
      <p:sp>
        <p:nvSpPr>
          <p:cNvPr id="65540" name="Rectangle 2">
            <a:extLst>
              <a:ext uri="{FF2B5EF4-FFF2-40B4-BE49-F238E27FC236}">
                <a16:creationId xmlns:a16="http://schemas.microsoft.com/office/drawing/2014/main" id="{BA5E8178-E46B-4144-9473-967238EEA3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6436" name="Rectangle 3">
            <a:extLst>
              <a:ext uri="{FF2B5EF4-FFF2-40B4-BE49-F238E27FC236}">
                <a16:creationId xmlns:a16="http://schemas.microsoft.com/office/drawing/2014/main" id="{86A4C5B5-103D-44E6-8E78-7B6857E1CA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z="1800"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>
            <a:extLst>
              <a:ext uri="{FF2B5EF4-FFF2-40B4-BE49-F238E27FC236}">
                <a16:creationId xmlns:a16="http://schemas.microsoft.com/office/drawing/2014/main" id="{21C1F2C6-FC3E-4240-9CA5-7DC6DD2DFE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35875" y="3276600"/>
            <a:ext cx="381000" cy="142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C20AA-A357-4034-91A6-DF42CC8841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CA" altLang="en-US" sz="4400" b="1" dirty="0"/>
              <a:t>Monopolistic Competition</a:t>
            </a:r>
            <a:br>
              <a:rPr lang="en-CA" altLang="en-US" sz="4400" dirty="0">
                <a:solidFill>
                  <a:srgbClr val="000000"/>
                </a:solidFill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7B86C3-EB2C-4737-A081-80C794AFA8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8124B623-BEC5-436F-8875-4A5B537C1A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0" y="5638800"/>
            <a:ext cx="37338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1143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lvl="1" eaLnBrk="1" hangingPunct="1">
              <a:lnSpc>
                <a:spcPts val="1500"/>
              </a:lnSpc>
              <a:spcBef>
                <a:spcPct val="20000"/>
              </a:spcBef>
              <a:spcAft>
                <a:spcPct val="50000"/>
              </a:spcAft>
            </a:pPr>
            <a:r>
              <a:rPr lang="en-CA" altLang="en-US" b="1">
                <a:solidFill>
                  <a:srgbClr val="487A84"/>
                </a:solidFill>
              </a:rPr>
              <a:t>Which cell phone?</a:t>
            </a:r>
            <a:endParaRPr lang="en-US" altLang="en-US" b="1">
              <a:solidFill>
                <a:srgbClr val="487A84"/>
              </a:solidFill>
            </a:endParaRPr>
          </a:p>
        </p:txBody>
      </p:sp>
      <p:pic>
        <p:nvPicPr>
          <p:cNvPr id="8195" name="Picture 4">
            <a:extLst>
              <a:ext uri="{FF2B5EF4-FFF2-40B4-BE49-F238E27FC236}">
                <a16:creationId xmlns:a16="http://schemas.microsoft.com/office/drawing/2014/main" id="{A793BDB2-2FA6-4AD3-8FB4-312A9D94E7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09075" cy="536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6661" name="TextBox 6">
            <a:extLst>
              <a:ext uri="{FF2B5EF4-FFF2-40B4-BE49-F238E27FC236}">
                <a16:creationId xmlns:a16="http://schemas.microsoft.com/office/drawing/2014/main" id="{78BE193B-75BE-45A3-A5A0-83E36987F2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218" y="1556792"/>
            <a:ext cx="823500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CA" altLang="en-US" b="1" dirty="0"/>
              <a:t>When you have completed this session, you will be able to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1324FC-6A21-45CF-BA52-F1F30615CC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321" y="3011299"/>
            <a:ext cx="8686800" cy="145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defTabSz="4000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114300" defTabSz="4000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4000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4000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4000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000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000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000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000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lvl="1" eaLnBrk="1" hangingPunct="1">
              <a:spcBef>
                <a:spcPct val="20000"/>
              </a:spcBef>
              <a:spcAft>
                <a:spcPct val="50000"/>
              </a:spcAft>
            </a:pPr>
            <a:r>
              <a:rPr lang="en-US" altLang="en-US" b="1" dirty="0">
                <a:solidFill>
                  <a:srgbClr val="FF0000"/>
                </a:solidFill>
              </a:rPr>
              <a:t>1</a:t>
            </a:r>
            <a:r>
              <a:rPr lang="en-US" altLang="en-US" b="1" dirty="0"/>
              <a:t> </a:t>
            </a:r>
            <a:r>
              <a:rPr lang="en-US" altLang="en-US" dirty="0"/>
              <a:t>Describe and identify monopolistic competition.</a:t>
            </a:r>
          </a:p>
          <a:p>
            <a:pPr lvl="1" eaLnBrk="1" hangingPunct="1">
              <a:spcBef>
                <a:spcPct val="20000"/>
              </a:spcBef>
              <a:spcAft>
                <a:spcPct val="50000"/>
              </a:spcAft>
            </a:pPr>
            <a:r>
              <a:rPr lang="en-US" altLang="en-US" b="1" dirty="0">
                <a:solidFill>
                  <a:srgbClr val="FF0000"/>
                </a:solidFill>
              </a:rPr>
              <a:t>2	</a:t>
            </a:r>
            <a:r>
              <a:rPr lang="en-US" altLang="en-US" dirty="0"/>
              <a:t>Explain why advertising costs are high and why firms use 	brand names in monopolistic competition.</a:t>
            </a:r>
          </a:p>
        </p:txBody>
      </p:sp>
      <p:sp>
        <p:nvSpPr>
          <p:cNvPr id="9221" name="Rectangle 1">
            <a:extLst>
              <a:ext uri="{FF2B5EF4-FFF2-40B4-BE49-F238E27FC236}">
                <a16:creationId xmlns:a16="http://schemas.microsoft.com/office/drawing/2014/main" id="{64E6B8B9-F467-4D7E-8489-107124545B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7664" y="548680"/>
            <a:ext cx="676875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CA" altLang="en-US" sz="2800" b="1" dirty="0"/>
              <a:t>Learning Outcomes</a:t>
            </a:r>
            <a:endParaRPr lang="en-CA" altLang="en-US" sz="2800" dirty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6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6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666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3316" name="Rectangle 4">
            <a:extLst>
              <a:ext uri="{FF2B5EF4-FFF2-40B4-BE49-F238E27FC236}">
                <a16:creationId xmlns:a16="http://schemas.microsoft.com/office/drawing/2014/main" id="{58AD45EF-3918-47FE-B58F-AF5976D52B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b="1" dirty="0">
                <a:cs typeface="+mj-cs"/>
              </a:rPr>
              <a:t>WHAT IS MONOPOLISTIC COMPETITION? (1)</a:t>
            </a:r>
            <a:endParaRPr lang="en-CA" sz="2800" b="1" dirty="0">
              <a:cs typeface="+mj-cs"/>
            </a:endParaRPr>
          </a:p>
        </p:txBody>
      </p:sp>
      <p:sp>
        <p:nvSpPr>
          <p:cNvPr id="653317" name="Rectangle 5">
            <a:extLst>
              <a:ext uri="{FF2B5EF4-FFF2-40B4-BE49-F238E27FC236}">
                <a16:creationId xmlns:a16="http://schemas.microsoft.com/office/drawing/2014/main" id="{5A8F001E-5CB7-42FB-85B2-2F7CA42F60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b="1" noProof="1">
                <a:solidFill>
                  <a:srgbClr val="FF0000"/>
                </a:solidFill>
              </a:rPr>
              <a:t>Monopolistic competition </a:t>
            </a:r>
            <a:r>
              <a:rPr lang="en-GB" altLang="en-US" sz="2800" noProof="1"/>
              <a:t>is a market structure in which;</a:t>
            </a:r>
          </a:p>
          <a:p>
            <a:pPr eaLnBrk="1" hangingPunct="1">
              <a:buFontTx/>
              <a:buNone/>
            </a:pPr>
            <a:endParaRPr lang="en-GB" altLang="en-US" sz="2800" noProof="1"/>
          </a:p>
          <a:p>
            <a:pPr lvl="2" eaLnBrk="1" hangingPunct="1"/>
            <a:r>
              <a:rPr lang="en-US" altLang="en-US" noProof="1"/>
              <a:t>A large number of firms compete.</a:t>
            </a:r>
            <a:endParaRPr lang="en-US" altLang="en-US" dirty="0"/>
          </a:p>
          <a:p>
            <a:pPr lvl="2" eaLnBrk="1" hangingPunct="1"/>
            <a:r>
              <a:rPr lang="en-US" altLang="en-US" noProof="1"/>
              <a:t>Each firm produces a differentiated product.</a:t>
            </a:r>
            <a:endParaRPr lang="en-US" altLang="en-US" dirty="0"/>
          </a:p>
          <a:p>
            <a:pPr lvl="2" eaLnBrk="1" hangingPunct="1"/>
            <a:r>
              <a:rPr lang="en-US" altLang="en-US" noProof="1"/>
              <a:t>Firms compete on </a:t>
            </a:r>
            <a:r>
              <a:rPr lang="en-US" altLang="en-US" dirty="0"/>
              <a:t>price, </a:t>
            </a:r>
            <a:r>
              <a:rPr lang="en-US" altLang="en-US" noProof="1"/>
              <a:t>product quality, and marketing.</a:t>
            </a:r>
            <a:endParaRPr lang="en-US" altLang="en-US" dirty="0"/>
          </a:p>
          <a:p>
            <a:pPr lvl="2" eaLnBrk="1" hangingPunct="1"/>
            <a:r>
              <a:rPr lang="en-US" altLang="en-US" noProof="1"/>
              <a:t>Firms are free to enter an</a:t>
            </a:r>
            <a:r>
              <a:rPr lang="en-US" altLang="en-US" dirty="0"/>
              <a:t>d</a:t>
            </a:r>
            <a:r>
              <a:rPr lang="en-US" altLang="en-US" noProof="1"/>
              <a:t> exit.</a:t>
            </a:r>
            <a:endParaRPr lang="en-CA" altLang="en-US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3317" grpId="0" build="p" bldLvl="3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339" name="Rectangle 3">
            <a:extLst>
              <a:ext uri="{FF2B5EF4-FFF2-40B4-BE49-F238E27FC236}">
                <a16:creationId xmlns:a16="http://schemas.microsoft.com/office/drawing/2014/main" id="{49F5F2DD-835E-4FFF-BDAD-4D2128C3C6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ts val="1200"/>
              </a:spcBef>
              <a:spcAft>
                <a:spcPts val="600"/>
              </a:spcAft>
            </a:pPr>
            <a:r>
              <a:rPr lang="en-GB" altLang="en-US" noProof="1">
                <a:ea typeface="MS Mincho" panose="02020609040205080304" pitchFamily="49" charset="-128"/>
              </a:rPr>
              <a:t>Large Number of Firms</a:t>
            </a:r>
            <a:endParaRPr lang="en-GB" altLang="en-US" sz="2400" noProof="1">
              <a:ea typeface="MS Mincho" panose="02020609040205080304" pitchFamily="49" charset="-128"/>
            </a:endParaRPr>
          </a:p>
          <a:p>
            <a:pPr lvl="1" eaLnBrk="1" hangingPunct="1">
              <a:spcBef>
                <a:spcPts val="1200"/>
              </a:spcBef>
              <a:spcAft>
                <a:spcPts val="600"/>
              </a:spcAft>
              <a:buFontTx/>
              <a:buNone/>
            </a:pPr>
            <a:r>
              <a:rPr lang="en-US" altLang="en-US" dirty="0"/>
              <a:t>Like perfect competition, the market has a large number of firms. Three implications are</a:t>
            </a:r>
            <a:endParaRPr lang="en-US" altLang="en-US" b="1" dirty="0">
              <a:solidFill>
                <a:srgbClr val="00468F"/>
              </a:solidFill>
            </a:endParaRPr>
          </a:p>
          <a:p>
            <a:pPr lvl="2" eaLnBrk="1" hangingPunct="1">
              <a:spcBef>
                <a:spcPts val="1200"/>
              </a:spcBef>
              <a:spcAft>
                <a:spcPts val="600"/>
              </a:spcAft>
            </a:pPr>
            <a:r>
              <a:rPr lang="en-US" altLang="en-US" dirty="0"/>
              <a:t>Small market share</a:t>
            </a:r>
          </a:p>
          <a:p>
            <a:pPr lvl="2" eaLnBrk="1" hangingPunct="1">
              <a:spcBef>
                <a:spcPts val="1200"/>
              </a:spcBef>
              <a:spcAft>
                <a:spcPts val="600"/>
              </a:spcAft>
            </a:pPr>
            <a:r>
              <a:rPr lang="en-US" altLang="en-US" dirty="0"/>
              <a:t>No market dominance</a:t>
            </a:r>
          </a:p>
          <a:p>
            <a:pPr lvl="2" eaLnBrk="1" hangingPunct="1">
              <a:spcBef>
                <a:spcPts val="1200"/>
              </a:spcBef>
              <a:spcAft>
                <a:spcPts val="600"/>
              </a:spcAft>
            </a:pPr>
            <a:r>
              <a:rPr lang="en-US" altLang="en-US" dirty="0"/>
              <a:t>Collusion impossible</a:t>
            </a:r>
          </a:p>
        </p:txBody>
      </p:sp>
      <p:sp>
        <p:nvSpPr>
          <p:cNvPr id="654341" name="Rectangle 5">
            <a:extLst>
              <a:ext uri="{FF2B5EF4-FFF2-40B4-BE49-F238E27FC236}">
                <a16:creationId xmlns:a16="http://schemas.microsoft.com/office/drawing/2014/main" id="{D096D12B-D71C-46E0-8D8B-B5EFA7D3BE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b="1" dirty="0">
                <a:cs typeface="+mj-cs"/>
              </a:rPr>
              <a:t>WHAT IS MONOPOLISTIC COMPETITION?(2)</a:t>
            </a:r>
            <a:endParaRPr lang="en-CA" sz="2800" b="1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4339" grpId="0" build="p" bldLvl="3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63" name="Rectangle 3">
            <a:extLst>
              <a:ext uri="{FF2B5EF4-FFF2-40B4-BE49-F238E27FC236}">
                <a16:creationId xmlns:a16="http://schemas.microsoft.com/office/drawing/2014/main" id="{3C10050C-F89D-4563-B00B-626E538AED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ts val="1200"/>
              </a:spcBef>
              <a:spcAft>
                <a:spcPts val="600"/>
              </a:spcAft>
            </a:pPr>
            <a:r>
              <a:rPr lang="en-GB" altLang="en-US" sz="2800" noProof="1">
                <a:ea typeface="MS Mincho" panose="02020609040205080304" pitchFamily="49" charset="-128"/>
              </a:rPr>
              <a:t>Product Differentation</a:t>
            </a:r>
          </a:p>
          <a:p>
            <a:pPr lvl="1" eaLnBrk="1" hangingPunct="1">
              <a:spcBef>
                <a:spcPts val="12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FF0000"/>
                </a:solidFill>
                <a:ea typeface="MS Mincho" panose="02020609040205080304" pitchFamily="49" charset="-128"/>
              </a:rPr>
              <a:t>Product differentiation </a:t>
            </a:r>
            <a:r>
              <a:rPr lang="en-US" altLang="en-US" sz="2400" dirty="0">
                <a:ea typeface="MS Mincho" panose="02020609040205080304" pitchFamily="49" charset="-128"/>
              </a:rPr>
              <a:t>is m</a:t>
            </a:r>
            <a:r>
              <a:rPr lang="en-US" altLang="en-US" sz="2400" noProof="1">
                <a:ea typeface="MS Mincho" panose="02020609040205080304" pitchFamily="49" charset="-128"/>
              </a:rPr>
              <a:t>aking a product that is slightly different from the products of competing firms.</a:t>
            </a:r>
            <a:endParaRPr lang="en-US" altLang="en-US" sz="2400" dirty="0">
              <a:ea typeface="MS Mincho" panose="02020609040205080304" pitchFamily="49" charset="-128"/>
            </a:endParaRPr>
          </a:p>
          <a:p>
            <a:pPr lvl="1" eaLnBrk="1" hangingPunct="1">
              <a:spcBef>
                <a:spcPts val="12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>
                <a:ea typeface="MS Mincho" panose="02020609040205080304" pitchFamily="49" charset="-128"/>
              </a:rPr>
              <a:t>A differentiated product has close substitutes but it does not have perfect substitutes.</a:t>
            </a:r>
          </a:p>
          <a:p>
            <a:pPr lvl="1" eaLnBrk="1" hangingPunct="1">
              <a:spcBef>
                <a:spcPts val="12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>
                <a:ea typeface="MS Mincho" panose="02020609040205080304" pitchFamily="49" charset="-128"/>
              </a:rPr>
              <a:t>When the price of one firm’s product rises, the quantity demanded of that firm’s product decreases.</a:t>
            </a:r>
            <a:endParaRPr lang="en-US" altLang="en-US" sz="2400" dirty="0"/>
          </a:p>
        </p:txBody>
      </p:sp>
      <p:sp>
        <p:nvSpPr>
          <p:cNvPr id="655365" name="Rectangle 5">
            <a:extLst>
              <a:ext uri="{FF2B5EF4-FFF2-40B4-BE49-F238E27FC236}">
                <a16:creationId xmlns:a16="http://schemas.microsoft.com/office/drawing/2014/main" id="{E382615B-56DA-489D-ADAF-C3394DA726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b="1" dirty="0">
                <a:cs typeface="+mj-cs"/>
              </a:rPr>
              <a:t>WHAT IS MONOPOLISTIC COMPETITION? (3)</a:t>
            </a:r>
            <a:endParaRPr lang="en-CA" sz="2800" b="1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63" grpId="0" build="p" bldLvl="3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2035" name="Rectangle 3">
            <a:extLst>
              <a:ext uri="{FF2B5EF4-FFF2-40B4-BE49-F238E27FC236}">
                <a16:creationId xmlns:a16="http://schemas.microsoft.com/office/drawing/2014/main" id="{8753049A-EBC8-40CD-9B2B-EF338456C0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417638"/>
            <a:ext cx="8229600" cy="49831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altLang="en-US" sz="2800" noProof="1">
                <a:ea typeface="MS Mincho" panose="02020609040205080304" pitchFamily="49" charset="-128"/>
              </a:rPr>
              <a:t>Competing on Quality, Price, and Marketing</a:t>
            </a:r>
          </a:p>
          <a:p>
            <a:pPr lvl="1" eaLnBrk="1" hangingPunct="1">
              <a:lnSpc>
                <a:spcPct val="85000"/>
              </a:lnSpc>
              <a:spcBef>
                <a:spcPts val="12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00468F"/>
                </a:solidFill>
              </a:rPr>
              <a:t>Quality</a:t>
            </a:r>
          </a:p>
          <a:p>
            <a:pPr lvl="1" eaLnBrk="1" hangingPunct="1">
              <a:lnSpc>
                <a:spcPct val="85000"/>
              </a:lnSpc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Design, reliability, after-sales service, and buyer’s ease of access to the product.</a:t>
            </a:r>
          </a:p>
          <a:p>
            <a:pPr lvl="1" eaLnBrk="1" hangingPunct="1">
              <a:lnSpc>
                <a:spcPct val="85000"/>
              </a:lnSpc>
              <a:spcBef>
                <a:spcPts val="12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00468F"/>
                </a:solidFill>
              </a:rPr>
              <a:t>Price</a:t>
            </a:r>
          </a:p>
          <a:p>
            <a:pPr lvl="1" eaLnBrk="1" hangingPunct="1">
              <a:lnSpc>
                <a:spcPct val="85000"/>
              </a:lnSpc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Because of product differentiation, the demand curve for the firms’ product is downward sloping.</a:t>
            </a:r>
          </a:p>
          <a:p>
            <a:pPr lvl="1" eaLnBrk="1" hangingPunct="1">
              <a:lnSpc>
                <a:spcPct val="85000"/>
              </a:lnSpc>
              <a:spcBef>
                <a:spcPts val="12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00468F"/>
                </a:solidFill>
              </a:rPr>
              <a:t>Marketing</a:t>
            </a:r>
          </a:p>
          <a:p>
            <a:pPr lvl="1" eaLnBrk="1" hangingPunct="1">
              <a:lnSpc>
                <a:spcPct val="85000"/>
              </a:lnSpc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Marketing has two main forms: Advertising and packaging.</a:t>
            </a:r>
          </a:p>
        </p:txBody>
      </p:sp>
      <p:sp>
        <p:nvSpPr>
          <p:cNvPr id="812037" name="Rectangle 5">
            <a:extLst>
              <a:ext uri="{FF2B5EF4-FFF2-40B4-BE49-F238E27FC236}">
                <a16:creationId xmlns:a16="http://schemas.microsoft.com/office/drawing/2014/main" id="{F54EDD82-27BE-42EA-A5FD-4A7EA850A9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b="1" dirty="0">
                <a:cs typeface="+mj-cs"/>
              </a:rPr>
              <a:t>WHAT IS MONOPOLISTIC COMPETITION? (4)</a:t>
            </a:r>
            <a:endParaRPr lang="en-CA" sz="2800" b="1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2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2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1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1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1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2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12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2035" grpId="0" build="p" bldLvl="3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387" name="Rectangle 3">
            <a:extLst>
              <a:ext uri="{FF2B5EF4-FFF2-40B4-BE49-F238E27FC236}">
                <a16:creationId xmlns:a16="http://schemas.microsoft.com/office/drawing/2014/main" id="{DA9C7189-71E2-4504-B5EF-FE43A16E26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ts val="1200"/>
              </a:spcBef>
              <a:spcAft>
                <a:spcPts val="600"/>
              </a:spcAft>
              <a:buFont typeface="Webdings" charset="0"/>
              <a:buChar char="&lt;"/>
              <a:defRPr/>
            </a:pPr>
            <a:r>
              <a:rPr lang="en-US" sz="2400" dirty="0">
                <a:cs typeface="+mn-cs"/>
              </a:rPr>
              <a:t> Entry and Exit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sz="2000" dirty="0"/>
              <a:t>No barriers to entry. …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sz="2000" dirty="0"/>
              <a:t>So the firm cannot make economic profit in the long run.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endParaRPr lang="en-US" sz="2000" dirty="0"/>
          </a:p>
          <a:p>
            <a:pPr eaLnBrk="1" hangingPunct="1">
              <a:spcBef>
                <a:spcPts val="1200"/>
              </a:spcBef>
              <a:spcAft>
                <a:spcPts val="600"/>
              </a:spcAft>
              <a:buFont typeface="Webdings" charset="0"/>
              <a:buChar char="&lt;"/>
              <a:defRPr/>
            </a:pPr>
            <a:r>
              <a:rPr lang="en-US" sz="2400" dirty="0">
                <a:cs typeface="+mn-cs"/>
              </a:rPr>
              <a:t> Identifying Monopolistic Competition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sz="2000" dirty="0"/>
              <a:t>Two indexes:</a:t>
            </a:r>
          </a:p>
          <a:p>
            <a:pPr lvl="2"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1800" dirty="0"/>
              <a:t>The four-firm concentration ratio</a:t>
            </a:r>
          </a:p>
          <a:p>
            <a:pPr lvl="2"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1800" dirty="0"/>
              <a:t>The </a:t>
            </a:r>
            <a:r>
              <a:rPr lang="en-US" sz="1800" dirty="0" err="1"/>
              <a:t>Herfindahl</a:t>
            </a:r>
            <a:r>
              <a:rPr lang="en-US" sz="1800" dirty="0"/>
              <a:t>-Hirschman Index</a:t>
            </a:r>
          </a:p>
        </p:txBody>
      </p:sp>
      <p:sp>
        <p:nvSpPr>
          <p:cNvPr id="656389" name="Rectangle 5">
            <a:extLst>
              <a:ext uri="{FF2B5EF4-FFF2-40B4-BE49-F238E27FC236}">
                <a16:creationId xmlns:a16="http://schemas.microsoft.com/office/drawing/2014/main" id="{167D59AD-0826-455D-9F0D-8D933D4373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b="1" dirty="0">
                <a:cs typeface="+mj-cs"/>
              </a:rPr>
              <a:t>WHAT IS MONOPOLISTIC COMPETITION? (5)</a:t>
            </a:r>
            <a:endParaRPr lang="en-CA" sz="2800" b="1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5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6387" grpId="0" build="p" bldLvl="3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437" name="Rectangle 5">
            <a:extLst>
              <a:ext uri="{FF2B5EF4-FFF2-40B4-BE49-F238E27FC236}">
                <a16:creationId xmlns:a16="http://schemas.microsoft.com/office/drawing/2014/main" id="{9FC90A1A-B2AB-4155-81F6-12190C8191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196752"/>
            <a:ext cx="8363272" cy="4464496"/>
          </a:xfrm>
        </p:spPr>
        <p:txBody>
          <a:bodyPr/>
          <a:lstStyle/>
          <a:p>
            <a:pPr eaLnBrk="1" hangingPunct="1">
              <a:lnSpc>
                <a:spcPct val="95000"/>
              </a:lnSpc>
              <a:buFontTx/>
              <a:buNone/>
            </a:pPr>
            <a:r>
              <a:rPr lang="en-US" altLang="en-US" sz="2800" dirty="0"/>
              <a:t>The</a:t>
            </a:r>
            <a:r>
              <a:rPr lang="en-US" altLang="en-US" sz="2800" b="1" dirty="0">
                <a:solidFill>
                  <a:srgbClr val="FF0000"/>
                </a:solidFill>
              </a:rPr>
              <a:t> four-firm concentration ratio </a:t>
            </a:r>
            <a:r>
              <a:rPr lang="en-US" altLang="en-US" sz="2800" dirty="0"/>
              <a:t>is the percentage of the value of sales accounted for by the four largest firms in the industry.</a:t>
            </a:r>
          </a:p>
          <a:p>
            <a:pPr eaLnBrk="1" hangingPunct="1">
              <a:lnSpc>
                <a:spcPct val="95000"/>
              </a:lnSpc>
              <a:buFontTx/>
              <a:buNone/>
            </a:pPr>
            <a:endParaRPr lang="en-US" altLang="en-US" sz="2800" dirty="0"/>
          </a:p>
          <a:p>
            <a:pPr eaLnBrk="1" hangingPunct="1">
              <a:lnSpc>
                <a:spcPct val="95000"/>
              </a:lnSpc>
              <a:buFontTx/>
              <a:buNone/>
            </a:pPr>
            <a:r>
              <a:rPr lang="en-US" altLang="en-US" sz="2800" dirty="0"/>
              <a:t>The range of concentration ratio is from almost zero for perfect competition to 100 percent for monopoly.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A ratio that exceeds 60 percent is an indication of oligopoly.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A ratio of less than 40 percent is an indication of a competitive market</a:t>
            </a:r>
            <a:r>
              <a:rPr lang="en-US" altLang="en-US" sz="2400" dirty="0">
                <a:cs typeface="Arial" panose="020B0604020202020204" pitchFamily="34" charset="0"/>
              </a:rPr>
              <a:t>—</a:t>
            </a:r>
            <a:r>
              <a:rPr lang="en-US" altLang="en-US" sz="2400" dirty="0"/>
              <a:t>monopolistic competition.</a:t>
            </a:r>
          </a:p>
        </p:txBody>
      </p:sp>
      <p:sp>
        <p:nvSpPr>
          <p:cNvPr id="658439" name="Rectangle 7">
            <a:extLst>
              <a:ext uri="{FF2B5EF4-FFF2-40B4-BE49-F238E27FC236}">
                <a16:creationId xmlns:a16="http://schemas.microsoft.com/office/drawing/2014/main" id="{FCA60F37-A541-4AD7-A79D-DF9A2E3929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lvl="1" eaLnBrk="1" hangingPunct="1">
              <a:lnSpc>
                <a:spcPct val="95000"/>
              </a:lnSpc>
              <a:buFontTx/>
              <a:buNone/>
            </a:pPr>
            <a:r>
              <a:rPr lang="en-US" altLang="en-US" sz="3600" b="1" dirty="0">
                <a:solidFill>
                  <a:srgbClr val="00468F"/>
                </a:solidFill>
              </a:rPr>
              <a:t>The Four-Firm Concentration Ratio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84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8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84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8437" grpId="0" build="p" bldLvl="3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461" name="Rectangle 5">
            <a:extLst>
              <a:ext uri="{FF2B5EF4-FFF2-40B4-BE49-F238E27FC236}">
                <a16:creationId xmlns:a16="http://schemas.microsoft.com/office/drawing/2014/main" id="{DF7CF97D-B723-42D3-8E21-1CE360314A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836712"/>
            <a:ext cx="8229600" cy="5640288"/>
          </a:xfrm>
        </p:spPr>
        <p:txBody>
          <a:bodyPr/>
          <a:lstStyle/>
          <a:p>
            <a:pPr lvl="1" eaLnBrk="1" hangingPunct="1">
              <a:buFontTx/>
              <a:buNone/>
            </a:pPr>
            <a:r>
              <a:rPr lang="en-US" altLang="en-US" dirty="0"/>
              <a:t>The </a:t>
            </a:r>
            <a:r>
              <a:rPr lang="en-US" altLang="en-US" sz="2600" b="1" dirty="0">
                <a:solidFill>
                  <a:srgbClr val="FF0000"/>
                </a:solidFill>
              </a:rPr>
              <a:t>Herfindahl-Hirschman Index</a:t>
            </a:r>
            <a:r>
              <a:rPr lang="en-US" altLang="en-US" dirty="0"/>
              <a:t> (HHI) is the square of the percentage market share of each firm summed over the largest 50 firms in a market.</a:t>
            </a:r>
          </a:p>
          <a:p>
            <a:pPr lvl="1" eaLnBrk="1" hangingPunct="1">
              <a:buFontTx/>
              <a:buNone/>
            </a:pPr>
            <a:r>
              <a:rPr lang="en-US" altLang="en-US" dirty="0"/>
              <a:t>For example, if four firms have market shares of 50 percent, 25 percent, 15 percent, and 10 percent, then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US" altLang="en-US" dirty="0"/>
              <a:t>HHI = 50</a:t>
            </a:r>
            <a:r>
              <a:rPr lang="en-US" altLang="en-US" baseline="30000" dirty="0"/>
              <a:t>2</a:t>
            </a:r>
            <a:r>
              <a:rPr lang="en-US" altLang="en-US" dirty="0"/>
              <a:t> + 25</a:t>
            </a:r>
            <a:r>
              <a:rPr lang="en-US" altLang="en-US" baseline="30000" dirty="0"/>
              <a:t>2</a:t>
            </a:r>
            <a:r>
              <a:rPr lang="en-US" altLang="en-US" dirty="0"/>
              <a:t> + 15</a:t>
            </a:r>
            <a:r>
              <a:rPr lang="en-US" altLang="en-US" baseline="30000" dirty="0"/>
              <a:t>2</a:t>
            </a:r>
            <a:r>
              <a:rPr lang="en-US" altLang="en-US" dirty="0"/>
              <a:t> + 10</a:t>
            </a:r>
            <a:r>
              <a:rPr lang="en-US" altLang="en-US" baseline="30000" dirty="0"/>
              <a:t>2</a:t>
            </a:r>
            <a:r>
              <a:rPr lang="en-US" altLang="en-US" dirty="0"/>
              <a:t> = 3,450.</a:t>
            </a:r>
          </a:p>
          <a:p>
            <a:pPr lvl="1" eaLnBrk="1" hangingPunct="1">
              <a:buFontTx/>
              <a:buNone/>
            </a:pPr>
            <a:r>
              <a:rPr lang="en-US" altLang="en-US" dirty="0"/>
              <a:t>A market with an HHI of less than 1,000 is regarded as competitive and between 1,000 and 1,800 is moderately competitive.</a:t>
            </a:r>
          </a:p>
        </p:txBody>
      </p:sp>
      <p:sp>
        <p:nvSpPr>
          <p:cNvPr id="659463" name="Rectangle 7">
            <a:extLst>
              <a:ext uri="{FF2B5EF4-FFF2-40B4-BE49-F238E27FC236}">
                <a16:creationId xmlns:a16="http://schemas.microsoft.com/office/drawing/2014/main" id="{4CDC2A33-98B9-4044-8699-8C6380B645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599728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solidFill>
                  <a:srgbClr val="00468F"/>
                </a:solidFill>
              </a:rPr>
              <a:t>The Herfindahl-Hirschman Index</a:t>
            </a:r>
            <a:br>
              <a:rPr lang="en-US" altLang="en-US" b="1" dirty="0">
                <a:solidFill>
                  <a:srgbClr val="00468F"/>
                </a:solidFill>
              </a:rPr>
            </a:br>
            <a:endParaRPr lang="en-CA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4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94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9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94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94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9461" grpId="0" build="p" bldLvl="3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5586" name="Rectangle 2">
            <a:extLst>
              <a:ext uri="{FF2B5EF4-FFF2-40B4-BE49-F238E27FC236}">
                <a16:creationId xmlns:a16="http://schemas.microsoft.com/office/drawing/2014/main" id="{D8BC0310-67E2-42FC-9D7D-C6AE7DD4CA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905000"/>
            <a:ext cx="8229600" cy="4572000"/>
          </a:xfrm>
        </p:spPr>
        <p:txBody>
          <a:bodyPr/>
          <a:lstStyle/>
          <a:p>
            <a:pPr marL="461963" lvl="1" indent="-4763" eaLnBrk="1" hangingPunct="1">
              <a:lnSpc>
                <a:spcPct val="95000"/>
              </a:lnSpc>
              <a:buFontTx/>
              <a:buNone/>
            </a:pPr>
            <a:r>
              <a:rPr lang="en-US" altLang="en-US" dirty="0"/>
              <a:t>The two main limitations of concentration measures alone as determinants of market structure are their failure to take proper account of</a:t>
            </a:r>
          </a:p>
          <a:p>
            <a:pPr lvl="2" eaLnBrk="1" hangingPunct="1">
              <a:lnSpc>
                <a:spcPct val="95000"/>
              </a:lnSpc>
            </a:pPr>
            <a:r>
              <a:rPr lang="en-US" altLang="en-US" dirty="0"/>
              <a:t>The geographical scope of a market</a:t>
            </a:r>
          </a:p>
          <a:p>
            <a:pPr lvl="2" eaLnBrk="1" hangingPunct="1">
              <a:lnSpc>
                <a:spcPct val="95000"/>
              </a:lnSpc>
            </a:pPr>
            <a:r>
              <a:rPr lang="en-US" altLang="en-US" dirty="0"/>
              <a:t>Barriers to entry and firm turnover</a:t>
            </a:r>
          </a:p>
        </p:txBody>
      </p:sp>
      <p:sp>
        <p:nvSpPr>
          <p:cNvPr id="835587" name="Rectangle 3">
            <a:extLst>
              <a:ext uri="{FF2B5EF4-FFF2-40B4-BE49-F238E27FC236}">
                <a16:creationId xmlns:a16="http://schemas.microsoft.com/office/drawing/2014/main" id="{644765D6-E45D-43E3-B518-FFC7B9EBE2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3200" b="1" dirty="0">
                <a:solidFill>
                  <a:srgbClr val="00468F"/>
                </a:solidFill>
              </a:rPr>
              <a:t>Limitations of Concentration Measures</a:t>
            </a:r>
            <a:endParaRPr lang="en-CA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5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35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35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5586" grpId="0" build="p" bldLvl="3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658" name="Rectangle 2">
            <a:extLst>
              <a:ext uri="{FF2B5EF4-FFF2-40B4-BE49-F238E27FC236}">
                <a16:creationId xmlns:a16="http://schemas.microsoft.com/office/drawing/2014/main" id="{BAA82DF9-4795-46CE-B291-836B0E28EF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+mj-cs"/>
              </a:rPr>
              <a:t>OUTPUT AND PRICE DECISIONS (1)</a:t>
            </a:r>
            <a:endParaRPr lang="en-CA" sz="3600" dirty="0">
              <a:cs typeface="+mj-cs"/>
            </a:endParaRPr>
          </a:p>
        </p:txBody>
      </p:sp>
      <p:sp>
        <p:nvSpPr>
          <p:cNvPr id="710659" name="Rectangle 3">
            <a:extLst>
              <a:ext uri="{FF2B5EF4-FFF2-40B4-BE49-F238E27FC236}">
                <a16:creationId xmlns:a16="http://schemas.microsoft.com/office/drawing/2014/main" id="{45D15262-E888-460B-BCE6-FAA10BABF9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How, given its costs and the demand for its jeans, does Lucky brand decide the quantity of jeans to produce and the price at which to sell them?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endParaRPr lang="en-US" altLang="en-US" sz="2400" dirty="0"/>
          </a:p>
          <a:p>
            <a:pPr eaLnBrk="1" hangingPunct="1">
              <a:spcBef>
                <a:spcPts val="300"/>
              </a:spcBef>
              <a:spcAft>
                <a:spcPts val="600"/>
              </a:spcAft>
            </a:pPr>
            <a:r>
              <a:rPr lang="en-US" altLang="en-US" sz="2800" dirty="0"/>
              <a:t>The Firm’s Profit-Maximizing Decision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The firm in monopolistic competition makes its output and price decision just like a monopoly firm does.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0659" grpId="0" build="p" bldLvl="3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2707" name="Rectangle 3">
            <a:extLst>
              <a:ext uri="{FF2B5EF4-FFF2-40B4-BE49-F238E27FC236}">
                <a16:creationId xmlns:a16="http://schemas.microsoft.com/office/drawing/2014/main" id="{1112DF62-5BF0-4945-870C-3507E5DC39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spcBef>
                <a:spcPts val="300"/>
              </a:spcBef>
              <a:spcAft>
                <a:spcPts val="600"/>
              </a:spcAft>
              <a:buFont typeface="Webdings" charset="0"/>
              <a:buChar char="&lt;"/>
              <a:defRPr/>
            </a:pPr>
            <a:r>
              <a:rPr lang="en-US" sz="2800" dirty="0">
                <a:cs typeface="+mn-cs"/>
              </a:rPr>
              <a:t>Long Run:  Zero Economic Profit</a:t>
            </a:r>
          </a:p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sz="2400" dirty="0"/>
              <a:t>Economic profit induces entry and economic loss induces exit, as in perfect competition.</a:t>
            </a:r>
          </a:p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sz="2400" dirty="0"/>
              <a:t>Entry decreases the demand for the product of each firm.</a:t>
            </a:r>
          </a:p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sz="2400" dirty="0"/>
              <a:t>Exit increases the demand for the product of each firm.</a:t>
            </a:r>
          </a:p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sz="2400" dirty="0"/>
              <a:t>In the long run, economic profit is competed away and firms make zero economic profit.</a:t>
            </a:r>
          </a:p>
        </p:txBody>
      </p:sp>
      <p:sp>
        <p:nvSpPr>
          <p:cNvPr id="712709" name="Rectangle 5">
            <a:extLst>
              <a:ext uri="{FF2B5EF4-FFF2-40B4-BE49-F238E27FC236}">
                <a16:creationId xmlns:a16="http://schemas.microsoft.com/office/drawing/2014/main" id="{892BFD1F-FBD8-44A5-8412-1FCBD35164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+mj-cs"/>
              </a:rPr>
              <a:t>OUTPUT AND PRICE DECISIONS (2)</a:t>
            </a:r>
            <a:endParaRPr lang="en-CA" sz="3600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2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2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2707" grpId="0" build="p" bldLvl="3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4755" name="Rectangle 3">
            <a:extLst>
              <a:ext uri="{FF2B5EF4-FFF2-40B4-BE49-F238E27FC236}">
                <a16:creationId xmlns:a16="http://schemas.microsoft.com/office/drawing/2014/main" id="{E3A3B148-6B97-4E1B-AD75-3AD9439804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ts val="300"/>
              </a:spcBef>
              <a:spcAft>
                <a:spcPts val="600"/>
              </a:spcAft>
              <a:buFont typeface="Webdings" charset="0"/>
              <a:buChar char="&lt;"/>
              <a:defRPr/>
            </a:pPr>
            <a:r>
              <a:rPr lang="en-US">
                <a:cs typeface="+mn-cs"/>
              </a:rPr>
              <a:t>Monopolistic Competition and Perfect Competition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/>
              <a:t>The two key differences between monopolistic competition and perfect competition are that in monopolistic competition, there is</a:t>
            </a:r>
          </a:p>
          <a:p>
            <a:pPr lvl="2"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/>
              <a:t>Excess capacity</a:t>
            </a:r>
          </a:p>
          <a:p>
            <a:pPr lvl="2"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/>
              <a:t>A markup of price over marginal cost</a:t>
            </a:r>
          </a:p>
        </p:txBody>
      </p:sp>
      <p:sp>
        <p:nvSpPr>
          <p:cNvPr id="714757" name="Rectangle 5">
            <a:extLst>
              <a:ext uri="{FF2B5EF4-FFF2-40B4-BE49-F238E27FC236}">
                <a16:creationId xmlns:a16="http://schemas.microsoft.com/office/drawing/2014/main" id="{C742A36F-915C-4E6E-A353-3F6F37D77C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+mj-cs"/>
              </a:rPr>
              <a:t>OUTPUT AND PRICE DECISIONS (3)</a:t>
            </a:r>
            <a:endParaRPr lang="en-CA" sz="3600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4755" grpId="0" build="p" bldLvl="3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5779" name="Rectangle 3">
            <a:extLst>
              <a:ext uri="{FF2B5EF4-FFF2-40B4-BE49-F238E27FC236}">
                <a16:creationId xmlns:a16="http://schemas.microsoft.com/office/drawing/2014/main" id="{5B8222AB-D304-4ECA-A50F-AB557B5BD5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905000"/>
            <a:ext cx="8229600" cy="4191000"/>
          </a:xfrm>
        </p:spPr>
        <p:txBody>
          <a:bodyPr/>
          <a:lstStyle/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00468F"/>
                </a:solidFill>
              </a:rPr>
              <a:t>Excess Capacity</a:t>
            </a:r>
            <a:endParaRPr lang="en-US" altLang="en-US" sz="2400" b="1" dirty="0"/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A firm has </a:t>
            </a:r>
            <a:r>
              <a:rPr lang="en-US" altLang="en-US" sz="2400" b="1" dirty="0">
                <a:solidFill>
                  <a:srgbClr val="FF0000"/>
                </a:solidFill>
              </a:rPr>
              <a:t>excess capacity </a:t>
            </a:r>
            <a:r>
              <a:rPr lang="en-US" altLang="en-US" sz="2400" dirty="0"/>
              <a:t>if the quantity it produces is less that the quantity at which average total cost is a minimum.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A firm’s</a:t>
            </a:r>
            <a:r>
              <a:rPr lang="en-US" altLang="en-US" sz="2400" b="1" dirty="0">
                <a:solidFill>
                  <a:srgbClr val="FF0000"/>
                </a:solidFill>
              </a:rPr>
              <a:t> efficient scale</a:t>
            </a:r>
            <a:r>
              <a:rPr lang="en-US" altLang="en-US" sz="2400" dirty="0"/>
              <a:t> is the quantity of production at which average total cost is a minimum.</a:t>
            </a:r>
            <a:endParaRPr lang="en-US" altLang="en-US" sz="2400" b="1" dirty="0">
              <a:solidFill>
                <a:srgbClr val="FF0000"/>
              </a:solidFill>
            </a:endParaRP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00468F"/>
                </a:solidFill>
              </a:rPr>
              <a:t>Markup</a:t>
            </a:r>
            <a:endParaRPr lang="en-US" altLang="en-US" sz="2400" b="1" dirty="0"/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A firm’s </a:t>
            </a:r>
            <a:r>
              <a:rPr lang="en-US" altLang="en-US" sz="2400" b="1" dirty="0">
                <a:solidFill>
                  <a:srgbClr val="FF0000"/>
                </a:solidFill>
              </a:rPr>
              <a:t>markup </a:t>
            </a:r>
            <a:r>
              <a:rPr lang="en-US" altLang="en-US" sz="2400" dirty="0"/>
              <a:t>is the amount by which price exceeds marginal cost.</a:t>
            </a:r>
          </a:p>
        </p:txBody>
      </p:sp>
      <p:sp>
        <p:nvSpPr>
          <p:cNvPr id="715781" name="Rectangle 5">
            <a:extLst>
              <a:ext uri="{FF2B5EF4-FFF2-40B4-BE49-F238E27FC236}">
                <a16:creationId xmlns:a16="http://schemas.microsoft.com/office/drawing/2014/main" id="{FD8DE7B5-B13D-408B-AAAA-92A2ED15C9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+mj-cs"/>
              </a:rPr>
              <a:t>OUTPUT AND PRICE DECISIONS (4)</a:t>
            </a:r>
            <a:endParaRPr lang="en-CA" sz="3600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5779" grpId="0" build="p" bldLvl="3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658" name="Rectangle 2">
            <a:extLst>
              <a:ext uri="{FF2B5EF4-FFF2-40B4-BE49-F238E27FC236}">
                <a16:creationId xmlns:a16="http://schemas.microsoft.com/office/drawing/2014/main" id="{24435992-1556-482D-A9C4-C39B04A771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417638"/>
            <a:ext cx="8686800" cy="5135562"/>
          </a:xfrm>
        </p:spPr>
        <p:txBody>
          <a:bodyPr/>
          <a:lstStyle/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00468F"/>
                </a:solidFill>
              </a:rPr>
              <a:t>Deadweight Loss</a:t>
            </a:r>
            <a:endParaRPr lang="en-US" altLang="en-US" sz="2400" dirty="0"/>
          </a:p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Because price exceeds marginal cost, monopolistic competition creates deadweight loss</a:t>
            </a:r>
            <a:r>
              <a:rPr lang="en-US" altLang="en-US" sz="2400" dirty="0">
                <a:cs typeface="Arial" panose="020B0604020202020204" pitchFamily="34" charset="0"/>
              </a:rPr>
              <a:t>—an</a:t>
            </a:r>
            <a:r>
              <a:rPr lang="en-US" altLang="en-US" sz="2400" dirty="0"/>
              <a:t> indicator of inefficiency.</a:t>
            </a:r>
          </a:p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00468F"/>
                </a:solidFill>
              </a:rPr>
              <a:t>Making the Relevant Comparison</a:t>
            </a:r>
          </a:p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Price exceeds marginal cost because of product differentiation. But product variety is valued.</a:t>
            </a:r>
          </a:p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00468F"/>
                </a:solidFill>
              </a:rPr>
              <a:t>The Bottom Line</a:t>
            </a:r>
          </a:p>
          <a:p>
            <a:pPr lvl="1" eaLnBrk="1" hangingPunct="1">
              <a:lnSpc>
                <a:spcPct val="95000"/>
              </a:lnSpc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Product variety is both valued and costly. But compared to the alternative, monopolistic competition looks efficient.</a:t>
            </a:r>
          </a:p>
        </p:txBody>
      </p:sp>
      <p:sp>
        <p:nvSpPr>
          <p:cNvPr id="838659" name="Rectangle 3">
            <a:extLst>
              <a:ext uri="{FF2B5EF4-FFF2-40B4-BE49-F238E27FC236}">
                <a16:creationId xmlns:a16="http://schemas.microsoft.com/office/drawing/2014/main" id="{EAFBD9B4-E1EA-4046-B4A0-465C6BB1FB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3200" b="1" dirty="0"/>
              <a:t>Is Monopolistic Competition Efficient?</a:t>
            </a:r>
            <a:br>
              <a:rPr lang="en-US" altLang="en-US" sz="4400" dirty="0"/>
            </a:br>
            <a:endParaRPr lang="en-CA" dirty="0">
              <a:cs typeface="+mj-cs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6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86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6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386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6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386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6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386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6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386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6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386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8658" grpId="0" build="p" bldLvl="3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852" name="Rectangle 4">
            <a:extLst>
              <a:ext uri="{FF2B5EF4-FFF2-40B4-BE49-F238E27FC236}">
                <a16:creationId xmlns:a16="http://schemas.microsoft.com/office/drawing/2014/main" id="{FC1F304D-E0A7-4A68-9843-986645BE7C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b="1" dirty="0">
                <a:cs typeface="+mj-cs"/>
              </a:rPr>
              <a:t>PRODUCT DEVELOPMENT AND MARKETING</a:t>
            </a:r>
            <a:endParaRPr lang="en-CA" sz="2800" b="1" dirty="0">
              <a:cs typeface="+mj-cs"/>
            </a:endParaRPr>
          </a:p>
        </p:txBody>
      </p:sp>
      <p:sp>
        <p:nvSpPr>
          <p:cNvPr id="718853" name="Rectangle 5">
            <a:extLst>
              <a:ext uri="{FF2B5EF4-FFF2-40B4-BE49-F238E27FC236}">
                <a16:creationId xmlns:a16="http://schemas.microsoft.com/office/drawing/2014/main" id="{4357A51B-01E4-40FD-9414-0705944454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ebdings" charset="0"/>
              <a:buChar char="&lt;"/>
              <a:defRPr/>
            </a:pPr>
            <a:r>
              <a:rPr lang="en-US" sz="2800" dirty="0">
                <a:cs typeface="+mn-cs"/>
              </a:rPr>
              <a:t>Product Development</a:t>
            </a:r>
          </a:p>
          <a:p>
            <a:pPr lvl="1" eaLnBrk="1" hangingPunct="1">
              <a:buFontTx/>
              <a:buNone/>
              <a:defRPr/>
            </a:pPr>
            <a:r>
              <a:rPr lang="en-US" sz="2400" dirty="0"/>
              <a:t>Wherever economic profits are earned, imitators emerge.  </a:t>
            </a:r>
          </a:p>
          <a:p>
            <a:pPr lvl="1" eaLnBrk="1" hangingPunct="1">
              <a:buFontTx/>
              <a:buNone/>
              <a:defRPr/>
            </a:pPr>
            <a:r>
              <a:rPr lang="en-US" sz="2400" dirty="0"/>
              <a:t>To maintain economic profit, a firm must seek out new products.</a:t>
            </a:r>
          </a:p>
          <a:p>
            <a:pPr lvl="1" eaLnBrk="1" hangingPunct="1">
              <a:buFontTx/>
              <a:buNone/>
              <a:defRPr/>
            </a:pPr>
            <a:r>
              <a:rPr lang="en-US" sz="2400" b="1" dirty="0">
                <a:solidFill>
                  <a:srgbClr val="00468F"/>
                </a:solidFill>
              </a:rPr>
              <a:t>Profit-Maximizing Product Development</a:t>
            </a:r>
          </a:p>
          <a:p>
            <a:pPr lvl="1" eaLnBrk="1" hangingPunct="1">
              <a:buFontTx/>
              <a:buNone/>
              <a:defRPr/>
            </a:pPr>
            <a:r>
              <a:rPr lang="en-US" sz="2400" dirty="0"/>
              <a:t>When the marginal cost of a better product equals the marginal revenue from a better product, the firm is doing the profit-maximizing amount of product development.</a:t>
            </a:r>
            <a:endParaRPr lang="en-CA" sz="24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8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8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8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8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18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853" grpId="0" build="p" bldLvl="3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874" name="Rectangle 2">
            <a:extLst>
              <a:ext uri="{FF2B5EF4-FFF2-40B4-BE49-F238E27FC236}">
                <a16:creationId xmlns:a16="http://schemas.microsoft.com/office/drawing/2014/main" id="{A975E7BB-F99E-4E62-BD80-287DC0EE71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cs typeface="+mj-cs"/>
              </a:rPr>
              <a:t>PRODUCT DEVELOPMENT AND MARKETING</a:t>
            </a:r>
            <a:endParaRPr lang="en-CA" dirty="0">
              <a:cs typeface="+mj-cs"/>
            </a:endParaRPr>
          </a:p>
        </p:txBody>
      </p:sp>
      <p:sp>
        <p:nvSpPr>
          <p:cNvPr id="719875" name="Rectangle 3">
            <a:extLst>
              <a:ext uri="{FF2B5EF4-FFF2-40B4-BE49-F238E27FC236}">
                <a16:creationId xmlns:a16="http://schemas.microsoft.com/office/drawing/2014/main" id="{2A4E2B49-DA5C-4329-8390-E27E69CC4D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b="1" dirty="0">
                <a:solidFill>
                  <a:srgbClr val="00468F"/>
                </a:solidFill>
              </a:rPr>
              <a:t>Efficiency and Product Development</a:t>
            </a:r>
            <a:endParaRPr lang="en-US" altLang="en-US" sz="2400" dirty="0"/>
          </a:p>
          <a:p>
            <a:pPr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Regardless of whether a product improvement is real or imagined, its value to the consumer is its marginal benefit, which equals the amount the consumer is willing to pay.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The marginal benefit to the producer is the marginal revenue, which in equilibrium equals marginal cost.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sz="2400" dirty="0"/>
              <a:t>Because price exceeds marginal cost, product improvement is not pushed to its efficient level.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9875" grpId="0" build="p" bldLvl="3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0898" name="Rectangle 2">
            <a:extLst>
              <a:ext uri="{FF2B5EF4-FFF2-40B4-BE49-F238E27FC236}">
                <a16:creationId xmlns:a16="http://schemas.microsoft.com/office/drawing/2014/main" id="{EDE357CA-CF64-467A-A69F-C98DD71591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cs typeface="+mj-cs"/>
              </a:rPr>
              <a:t> PRODUCT DEVELOPMENT AND MARKETING</a:t>
            </a:r>
            <a:endParaRPr lang="en-CA" dirty="0">
              <a:cs typeface="+mj-cs"/>
            </a:endParaRPr>
          </a:p>
        </p:txBody>
      </p:sp>
      <p:sp>
        <p:nvSpPr>
          <p:cNvPr id="720899" name="Rectangle 3">
            <a:extLst>
              <a:ext uri="{FF2B5EF4-FFF2-40B4-BE49-F238E27FC236}">
                <a16:creationId xmlns:a16="http://schemas.microsoft.com/office/drawing/2014/main" id="{D3064D99-30CB-4933-89BB-73FD140973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ts val="300"/>
              </a:spcBef>
              <a:spcAft>
                <a:spcPts val="600"/>
              </a:spcAft>
              <a:buFont typeface="Webdings" charset="0"/>
              <a:buChar char="&lt;"/>
              <a:defRPr/>
            </a:pPr>
            <a:r>
              <a:rPr lang="en-US" dirty="0">
                <a:cs typeface="+mn-cs"/>
              </a:rPr>
              <a:t>Marketing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dirty="0"/>
              <a:t>Firms in monopolistic competition spend a large amount on advertising and packaging their products.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b="1" dirty="0">
                <a:solidFill>
                  <a:srgbClr val="00468F"/>
                </a:solidFill>
              </a:rPr>
              <a:t>Marketing Expenditures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dirty="0"/>
              <a:t>A large proportion of the prices that we pay cover the cost of selling a good.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2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0899" grpId="0" build="p" bldLvl="3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2946" name="Rectangle 2">
            <a:extLst>
              <a:ext uri="{FF2B5EF4-FFF2-40B4-BE49-F238E27FC236}">
                <a16:creationId xmlns:a16="http://schemas.microsoft.com/office/drawing/2014/main" id="{3C9A21BA-97C3-4241-83F8-01C088C7F2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cs typeface="+mj-cs"/>
              </a:rPr>
              <a:t>PRODUCT DEVELOPMENT AND MARKETING</a:t>
            </a:r>
            <a:endParaRPr lang="en-CA" dirty="0">
              <a:cs typeface="+mj-cs"/>
            </a:endParaRPr>
          </a:p>
        </p:txBody>
      </p:sp>
      <p:sp>
        <p:nvSpPr>
          <p:cNvPr id="722947" name="Rectangle 3">
            <a:extLst>
              <a:ext uri="{FF2B5EF4-FFF2-40B4-BE49-F238E27FC236}">
                <a16:creationId xmlns:a16="http://schemas.microsoft.com/office/drawing/2014/main" id="{E9855A20-2BA0-4355-803D-B490F6830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+mn-cs"/>
              </a:rPr>
              <a:t>Selling Costs and Total Costs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dirty="0"/>
              <a:t>Advertising expenditures increase the costs of a monopolistically competitive firm above those of a perfectly competitive firm or a monopoly.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dirty="0"/>
              <a:t>Advertising costs are fixed costs.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r>
              <a:rPr lang="en-US" dirty="0"/>
              <a:t>Advertising costs per unit decrease as production increases.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endParaRPr lang="en-CA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2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2947" grpId="0" build="p" bldLvl="3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6018" name="Rectangle 2">
            <a:extLst>
              <a:ext uri="{FF2B5EF4-FFF2-40B4-BE49-F238E27FC236}">
                <a16:creationId xmlns:a16="http://schemas.microsoft.com/office/drawing/2014/main" id="{B8503522-68DF-4C66-9FD6-474A68E645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cs typeface="+mj-cs"/>
              </a:rPr>
              <a:t>PRODUCT DEVELOPMENT AND MARKETING</a:t>
            </a:r>
            <a:endParaRPr lang="en-CA" dirty="0">
              <a:cs typeface="+mj-cs"/>
            </a:endParaRPr>
          </a:p>
        </p:txBody>
      </p:sp>
      <p:sp>
        <p:nvSpPr>
          <p:cNvPr id="726019" name="Rectangle 3">
            <a:extLst>
              <a:ext uri="{FF2B5EF4-FFF2-40B4-BE49-F238E27FC236}">
                <a16:creationId xmlns:a16="http://schemas.microsoft.com/office/drawing/2014/main" id="{2C01F420-799D-4F9A-9C1E-256823C550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905000"/>
            <a:ext cx="8229600" cy="4648200"/>
          </a:xfrm>
        </p:spPr>
        <p:txBody>
          <a:bodyPr/>
          <a:lstStyle/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 b="1">
                <a:solidFill>
                  <a:srgbClr val="00468F"/>
                </a:solidFill>
              </a:rPr>
              <a:t>Selling Costs and Demand</a:t>
            </a:r>
            <a:endParaRPr lang="en-US" altLang="en-US"/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/>
              <a:t>Advertising and other selling efforts change the demand for a firm’s product.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/>
              <a:t>The effects are complex:</a:t>
            </a:r>
          </a:p>
          <a:p>
            <a:pPr lvl="2" eaLnBrk="1" hangingPunct="1">
              <a:spcBef>
                <a:spcPts val="300"/>
              </a:spcBef>
              <a:spcAft>
                <a:spcPts val="600"/>
              </a:spcAft>
            </a:pPr>
            <a:r>
              <a:rPr lang="en-US" altLang="en-US"/>
              <a:t>A firm’s own advertising increases the demand for its product.</a:t>
            </a:r>
          </a:p>
          <a:p>
            <a:pPr lvl="2" eaLnBrk="1" hangingPunct="1">
              <a:spcBef>
                <a:spcPts val="300"/>
              </a:spcBef>
              <a:spcAft>
                <a:spcPts val="600"/>
              </a:spcAft>
            </a:pPr>
            <a:r>
              <a:rPr lang="en-US" altLang="en-US"/>
              <a:t>Advertising by all firms might decrease the demand for any one firm’s product and might make demand more elastic.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/>
              <a:t>The price and markup might fall.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2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2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2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6019" grpId="0" build="p" bldLvl="3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03" name="Rectangle 3">
            <a:extLst>
              <a:ext uri="{FF2B5EF4-FFF2-40B4-BE49-F238E27FC236}">
                <a16:creationId xmlns:a16="http://schemas.microsoft.com/office/drawing/2014/main" id="{46AFFFAC-F7A0-4F8E-8068-9559623100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828800"/>
            <a:ext cx="8077200" cy="4191000"/>
          </a:xfrm>
        </p:spPr>
        <p:txBody>
          <a:bodyPr/>
          <a:lstStyle/>
          <a:p>
            <a:pPr marL="114300"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/>
              <a:t>With advertising, average total cost increases.</a:t>
            </a:r>
          </a:p>
          <a:p>
            <a:pPr marL="114300"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/>
              <a:t>If advertising enables more firms to survive, new firms might be encouraged to enter the market.</a:t>
            </a:r>
          </a:p>
          <a:p>
            <a:pPr marL="114300"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/>
              <a:t>The number of firms in the market might increase.</a:t>
            </a:r>
          </a:p>
          <a:p>
            <a:pPr marL="114300"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/>
              <a:t>The demand for any one firm’s product decreases.</a:t>
            </a:r>
          </a:p>
          <a:p>
            <a:pPr marL="114300"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r>
              <a:rPr lang="en-US" altLang="en-US"/>
              <a:t>If all firms advertise, the demand for any one firm’s product becomes more elastic.</a:t>
            </a:r>
          </a:p>
          <a:p>
            <a:pPr marL="114300"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endParaRPr lang="en-US" altLang="en-US"/>
          </a:p>
          <a:p>
            <a:pPr marL="114300"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endParaRPr lang="en-US" altLang="en-US" b="1"/>
          </a:p>
        </p:txBody>
      </p:sp>
      <p:sp>
        <p:nvSpPr>
          <p:cNvPr id="28675" name="Rectangle 16">
            <a:extLst>
              <a:ext uri="{FF2B5EF4-FFF2-40B4-BE49-F238E27FC236}">
                <a16:creationId xmlns:a16="http://schemas.microsoft.com/office/drawing/2014/main" id="{04DFA768-CF01-4288-8C75-2E9C09510F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2667000"/>
            <a:ext cx="80772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468F"/>
              </a:buClr>
              <a:buFont typeface="Webdings" panose="05030102010509060703" pitchFamily="18" charset="2"/>
              <a:buChar char="&lt;"/>
              <a:defRPr sz="2800" b="1">
                <a:solidFill>
                  <a:srgbClr val="00468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114300">
              <a:lnSpc>
                <a:spcPct val="105000"/>
              </a:lnSpc>
              <a:spcBef>
                <a:spcPct val="5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00468F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endParaRPr lang="en-US" altLang="en-US"/>
          </a:p>
        </p:txBody>
      </p:sp>
      <p:sp>
        <p:nvSpPr>
          <p:cNvPr id="28676" name="Rectangle 17">
            <a:extLst>
              <a:ext uri="{FF2B5EF4-FFF2-40B4-BE49-F238E27FC236}">
                <a16:creationId xmlns:a16="http://schemas.microsoft.com/office/drawing/2014/main" id="{D3767CC0-5DBB-42FD-A253-562EF05598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4114800"/>
            <a:ext cx="80772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468F"/>
              </a:buClr>
              <a:buFont typeface="Webdings" panose="05030102010509060703" pitchFamily="18" charset="2"/>
              <a:buChar char="&lt;"/>
              <a:defRPr sz="2800" b="1">
                <a:solidFill>
                  <a:srgbClr val="00468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114300">
              <a:lnSpc>
                <a:spcPct val="105000"/>
              </a:lnSpc>
              <a:spcBef>
                <a:spcPct val="5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00468F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</a:pPr>
            <a:endParaRPr lang="en-US" altLang="en-US"/>
          </a:p>
        </p:txBody>
      </p:sp>
      <p:sp>
        <p:nvSpPr>
          <p:cNvPr id="870418" name="Rectangle 18">
            <a:extLst>
              <a:ext uri="{FF2B5EF4-FFF2-40B4-BE49-F238E27FC236}">
                <a16:creationId xmlns:a16="http://schemas.microsoft.com/office/drawing/2014/main" id="{64176575-A781-4131-8F5F-DB726A9640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cs typeface="+mj-cs"/>
              </a:rPr>
              <a:t>PRODUCT DEVELOPMENT AND MARKETING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70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70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7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3778" name="Rectangle 2">
            <a:extLst>
              <a:ext uri="{FF2B5EF4-FFF2-40B4-BE49-F238E27FC236}">
                <a16:creationId xmlns:a16="http://schemas.microsoft.com/office/drawing/2014/main" id="{125B3E64-67E0-449B-B79D-3271B01F1A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3600" b="1" dirty="0">
                <a:cs typeface="+mn-cs"/>
              </a:rPr>
              <a:t>Using Advertising to Signal Quality</a:t>
            </a:r>
          </a:p>
        </p:txBody>
      </p:sp>
      <p:sp>
        <p:nvSpPr>
          <p:cNvPr id="843779" name="Rectangle 3">
            <a:extLst>
              <a:ext uri="{FF2B5EF4-FFF2-40B4-BE49-F238E27FC236}">
                <a16:creationId xmlns:a16="http://schemas.microsoft.com/office/drawing/2014/main" id="{7A451B49-304D-4081-B992-7642115FFD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905000"/>
            <a:ext cx="8229600" cy="4648200"/>
          </a:xfrm>
        </p:spPr>
        <p:txBody>
          <a:bodyPr/>
          <a:lstStyle/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400" dirty="0"/>
              <a:t>Some advertising is very costly and has almost no information content about the item being advertised.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400" dirty="0"/>
              <a:t>Such advertising is used to signal high quality.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400" dirty="0"/>
              <a:t>A </a:t>
            </a:r>
            <a:r>
              <a:rPr lang="en-US" sz="2400" b="1" dirty="0">
                <a:solidFill>
                  <a:srgbClr val="FF0000"/>
                </a:solidFill>
              </a:rPr>
              <a:t>signal</a:t>
            </a:r>
            <a:r>
              <a:rPr lang="en-US" sz="2400" dirty="0"/>
              <a:t> is an action taken by an informed person or firm to send a message to uninformed people.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400" dirty="0"/>
              <a:t>Signaling works because it is profitable to signal high quality and deliver it but unprofitable to signal a high quality product and not deliver it. 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endParaRPr lang="en-US" sz="24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3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3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3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43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3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43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3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43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3779" grpId="0" build="p" bldLvl="3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4802" name="Rectangle 2">
            <a:extLst>
              <a:ext uri="{FF2B5EF4-FFF2-40B4-BE49-F238E27FC236}">
                <a16:creationId xmlns:a16="http://schemas.microsoft.com/office/drawing/2014/main" id="{47CC135B-6E53-48A4-AF34-1D886D8FA3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b="1" dirty="0">
                <a:cs typeface="+mn-cs"/>
              </a:rPr>
              <a:t>Brand Names</a:t>
            </a:r>
          </a:p>
        </p:txBody>
      </p:sp>
      <p:sp>
        <p:nvSpPr>
          <p:cNvPr id="844803" name="Rectangle 3">
            <a:extLst>
              <a:ext uri="{FF2B5EF4-FFF2-40B4-BE49-F238E27FC236}">
                <a16:creationId xmlns:a16="http://schemas.microsoft.com/office/drawing/2014/main" id="{63FF8EEC-69E2-4AAF-9FDE-D69D7131F0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417638"/>
            <a:ext cx="8229600" cy="5135562"/>
          </a:xfrm>
        </p:spPr>
        <p:txBody>
          <a:bodyPr/>
          <a:lstStyle/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800" dirty="0"/>
              <a:t>Brand names are also used to provide information about the quality of a product.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800" dirty="0"/>
              <a:t>It is costly to establish a widely recognized brand name.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800" dirty="0"/>
              <a:t>Like costly advertising, a brand name signals high quality.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800" dirty="0"/>
              <a:t>Brand names work because it is unprofitable to incur the cost of creating a brand name and then deliver a low quality product. 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endParaRPr lang="en-US" sz="28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4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44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44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4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44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4803" grpId="0" build="p" bldLvl="3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5826" name="Rectangle 2">
            <a:extLst>
              <a:ext uri="{FF2B5EF4-FFF2-40B4-BE49-F238E27FC236}">
                <a16:creationId xmlns:a16="http://schemas.microsoft.com/office/drawing/2014/main" id="{969964FE-575C-42B0-8A8C-503FF1D272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b="1" dirty="0">
                <a:cs typeface="+mn-cs"/>
              </a:rPr>
              <a:t>Efficiency of Advertising and Brand Names</a:t>
            </a:r>
            <a:br>
              <a:rPr lang="en-US" dirty="0">
                <a:cs typeface="+mn-cs"/>
              </a:rPr>
            </a:br>
            <a:endParaRPr lang="en-CA" dirty="0">
              <a:cs typeface="+mj-cs"/>
            </a:endParaRPr>
          </a:p>
        </p:txBody>
      </p:sp>
      <p:sp>
        <p:nvSpPr>
          <p:cNvPr id="845827" name="Rectangle 3">
            <a:extLst>
              <a:ext uri="{FF2B5EF4-FFF2-40B4-BE49-F238E27FC236}">
                <a16:creationId xmlns:a16="http://schemas.microsoft.com/office/drawing/2014/main" id="{B02D0EC4-1967-4A9B-9912-22A2B7C2E8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908720"/>
            <a:ext cx="8229600" cy="5644480"/>
          </a:xfrm>
        </p:spPr>
        <p:txBody>
          <a:bodyPr/>
          <a:lstStyle/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800" dirty="0"/>
              <a:t>Advertising and brand names that provide information  about the quality of products enable buyers to make better choices.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endParaRPr lang="en-US" sz="2800" dirty="0"/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800" dirty="0"/>
              <a:t>Advertising and brand names can be efficient if the marginal cost of the information equals its marginal benefit.</a:t>
            </a:r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endParaRPr lang="en-US" sz="2800" dirty="0"/>
          </a:p>
          <a:p>
            <a:pPr eaLnBrk="1" hangingPunct="1">
              <a:spcBef>
                <a:spcPts val="300"/>
              </a:spcBef>
              <a:spcAft>
                <a:spcPts val="600"/>
              </a:spcAft>
              <a:defRPr/>
            </a:pPr>
            <a:r>
              <a:rPr lang="en-US" sz="2800" dirty="0"/>
              <a:t>The final verdict on the efficiency of monopolistic competition is ambiguous.</a:t>
            </a:r>
          </a:p>
          <a:p>
            <a:pPr lvl="1" eaLnBrk="1" hangingPunct="1">
              <a:spcBef>
                <a:spcPts val="300"/>
              </a:spcBef>
              <a:spcAft>
                <a:spcPts val="600"/>
              </a:spcAft>
              <a:buFontTx/>
              <a:buNone/>
              <a:defRPr/>
            </a:pPr>
            <a:endParaRPr lang="en-US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4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5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45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5827" grpId="0" build="p" bldLvl="3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>
            <a:extLst>
              <a:ext uri="{FF2B5EF4-FFF2-40B4-BE49-F238E27FC236}">
                <a16:creationId xmlns:a16="http://schemas.microsoft.com/office/drawing/2014/main" id="{C80D5C00-A69E-4F43-8AA2-B0C9E92D9F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1457325"/>
            <a:ext cx="8507288" cy="509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marL="342900" indent="-3429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lvl="1" eaLnBrk="1" hangingPunct="1">
              <a:spcBef>
                <a:spcPct val="20000"/>
              </a:spcBef>
              <a:spcAft>
                <a:spcPct val="50000"/>
              </a:spcAft>
              <a:defRPr/>
            </a:pPr>
            <a:r>
              <a:rPr lang="en-US" sz="2800" dirty="0">
                <a:latin typeface="Arial" charset="0"/>
              </a:rPr>
              <a:t>There is a lot of product differentiation in cell phones:</a:t>
            </a:r>
          </a:p>
          <a:p>
            <a:pPr lvl="1" eaLnBrk="1" hangingPunct="1">
              <a:spcBef>
                <a:spcPct val="20000"/>
              </a:spcBef>
              <a:spcAft>
                <a:spcPct val="50000"/>
              </a:spcAft>
              <a:defRPr/>
            </a:pPr>
            <a:endParaRPr lang="en-US" sz="2800" dirty="0">
              <a:latin typeface="Arial" charset="0"/>
            </a:endParaRPr>
          </a:p>
          <a:p>
            <a:pPr lvl="1" eaLnBrk="1" hangingPunct="1">
              <a:spcBef>
                <a:spcPct val="20000"/>
              </a:spcBef>
              <a:spcAft>
                <a:spcPct val="50000"/>
              </a:spcAft>
              <a:defRPr/>
            </a:pPr>
            <a:r>
              <a:rPr lang="en-US" sz="2800" dirty="0">
                <a:latin typeface="Arial" charset="0"/>
              </a:rPr>
              <a:t>Why is there so much variety in cell phones?</a:t>
            </a:r>
          </a:p>
          <a:p>
            <a:pPr lvl="1" eaLnBrk="1" hangingPunct="1">
              <a:spcBef>
                <a:spcPct val="20000"/>
              </a:spcBef>
              <a:spcAft>
                <a:spcPct val="50000"/>
              </a:spcAft>
              <a:defRPr/>
            </a:pPr>
            <a:endParaRPr lang="en-US" sz="2800" dirty="0">
              <a:latin typeface="Arial" charset="0"/>
            </a:endParaRPr>
          </a:p>
          <a:p>
            <a:pPr lvl="1" eaLnBrk="1" hangingPunct="1">
              <a:defRPr/>
            </a:pPr>
            <a:r>
              <a:rPr lang="en-US" sz="2800" dirty="0">
                <a:latin typeface="Arial" charset="0"/>
              </a:rPr>
              <a:t>The answer is that preferences are diverse and the cost of matching the diversity of preference is low.</a:t>
            </a:r>
          </a:p>
          <a:p>
            <a:pPr lvl="1" eaLnBrk="1" hangingPunct="1">
              <a:spcBef>
                <a:spcPct val="20000"/>
              </a:spcBef>
              <a:spcAft>
                <a:spcPct val="50000"/>
              </a:spcAft>
              <a:defRPr/>
            </a:pPr>
            <a:endParaRPr lang="en-US" sz="2000" dirty="0">
              <a:latin typeface="Arial" charset="0"/>
            </a:endParaRPr>
          </a:p>
        </p:txBody>
      </p:sp>
      <p:pic>
        <p:nvPicPr>
          <p:cNvPr id="32771" name="Picture 5">
            <a:extLst>
              <a:ext uri="{FF2B5EF4-FFF2-40B4-BE49-F238E27FC236}">
                <a16:creationId xmlns:a16="http://schemas.microsoft.com/office/drawing/2014/main" id="{E2032F9B-8675-41EC-A34E-C77192ACA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219825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>
            <a:extLst>
              <a:ext uri="{FF2B5EF4-FFF2-40B4-BE49-F238E27FC236}">
                <a16:creationId xmlns:a16="http://schemas.microsoft.com/office/drawing/2014/main" id="{5DA993DA-FD30-4AD1-B4D0-D372F3277E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600200"/>
            <a:ext cx="8077200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468F"/>
              </a:buClr>
              <a:buFont typeface="Webdings" panose="05030102010509060703" pitchFamily="18" charset="2"/>
              <a:buChar char="&lt;"/>
              <a:defRPr sz="2800" b="1">
                <a:solidFill>
                  <a:srgbClr val="00468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114300">
              <a:lnSpc>
                <a:spcPct val="105000"/>
              </a:lnSpc>
              <a:spcBef>
                <a:spcPct val="5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00468F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Think about the ways in which cell phones differ. 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Just a few examples are its dimensions, weight, navigation tools, talk time, standby time, screen, camera features, audio features, memory, connectivity, processor speed, storage, and network capability.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Each one of these features comes in dozens of varieties.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How many possible designs?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For example, if a phone had 10 features and each feature comes in 6 varieties, there are 1 million different possible cell-phone designs.</a:t>
            </a:r>
          </a:p>
        </p:txBody>
      </p:sp>
      <p:pic>
        <p:nvPicPr>
          <p:cNvPr id="33795" name="Picture 4">
            <a:extLst>
              <a:ext uri="{FF2B5EF4-FFF2-40B4-BE49-F238E27FC236}">
                <a16:creationId xmlns:a16="http://schemas.microsoft.com/office/drawing/2014/main" id="{5BFEC50D-E5CC-44EF-8946-1DEA599806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219825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>
            <a:extLst>
              <a:ext uri="{FF2B5EF4-FFF2-40B4-BE49-F238E27FC236}">
                <a16:creationId xmlns:a16="http://schemas.microsoft.com/office/drawing/2014/main" id="{F7CCE673-77B5-45EE-8083-F3E6EEDD00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600200"/>
            <a:ext cx="8077200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468F"/>
              </a:buClr>
              <a:buFont typeface="Webdings" panose="05030102010509060703" pitchFamily="18" charset="2"/>
              <a:buChar char="&lt;"/>
              <a:defRPr sz="2800" b="1">
                <a:solidFill>
                  <a:srgbClr val="00468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114300">
              <a:lnSpc>
                <a:spcPct val="105000"/>
              </a:lnSpc>
              <a:spcBef>
                <a:spcPct val="5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00468F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Firms produce variety only when the marginal cost of doing so is less than the marginal benefit.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The marginal cost of some cell-phone variety is not large.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But a technology exists for adding variety at almost zero cost that increases product differentiation to make each cell phone unique to the preferences of each individual.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This technology is the app.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 sz="2000" dirty="0"/>
              <a:t>Apple has only many versions of the iPhone, but with a large and growing number of apps, each iPhone owner can load their phone with exactly the apps they want.</a:t>
            </a:r>
          </a:p>
        </p:txBody>
      </p:sp>
      <p:pic>
        <p:nvPicPr>
          <p:cNvPr id="34819" name="Picture 4">
            <a:extLst>
              <a:ext uri="{FF2B5EF4-FFF2-40B4-BE49-F238E27FC236}">
                <a16:creationId xmlns:a16="http://schemas.microsoft.com/office/drawing/2014/main" id="{1983D52F-B92C-4BB2-B3E3-A59F33DA2A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219825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>
            <a:extLst>
              <a:ext uri="{FF2B5EF4-FFF2-40B4-BE49-F238E27FC236}">
                <a16:creationId xmlns:a16="http://schemas.microsoft.com/office/drawing/2014/main" id="{0AB5DBB8-9CE2-4B43-BD73-E2ACE0F2C6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1676400"/>
            <a:ext cx="80772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rgbClr val="00468F"/>
              </a:buClr>
              <a:buFont typeface="Webdings" panose="05030102010509060703" pitchFamily="18" charset="2"/>
              <a:buChar char="&lt;"/>
              <a:defRPr sz="2800" b="1">
                <a:solidFill>
                  <a:srgbClr val="00468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114300">
              <a:lnSpc>
                <a:spcPct val="105000"/>
              </a:lnSpc>
              <a:spcBef>
                <a:spcPct val="5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rgbClr val="00468F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/>
              <a:t>In the long-run equilibrium, entry and innovation by each competitor will drive the economic profit toward zero.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/>
              <a:t>Each cell-phone maker will offer a degree of product differentiation that equates the marginal cost of variety with its marginal benefit.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/>
              <a:t>But the pursuit of economic profit will spur ever more innovation.</a:t>
            </a:r>
          </a:p>
          <a:p>
            <a:pPr lvl="1" eaLnBrk="1" hangingPunct="1">
              <a:lnSpc>
                <a:spcPct val="100000"/>
              </a:lnSpc>
              <a:spcBef>
                <a:spcPct val="20000"/>
              </a:spcBef>
              <a:spcAft>
                <a:spcPct val="50000"/>
              </a:spcAft>
              <a:buFontTx/>
              <a:buNone/>
            </a:pPr>
            <a:r>
              <a:rPr lang="en-US" altLang="en-US"/>
              <a:t>Consumers will be confronted with ever wider choice.</a:t>
            </a:r>
          </a:p>
        </p:txBody>
      </p:sp>
      <p:pic>
        <p:nvPicPr>
          <p:cNvPr id="35843" name="Picture 4">
            <a:extLst>
              <a:ext uri="{FF2B5EF4-FFF2-40B4-BE49-F238E27FC236}">
                <a16:creationId xmlns:a16="http://schemas.microsoft.com/office/drawing/2014/main" id="{2B2855EC-8A9A-4FD2-A811-D861495D3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219825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1084</TotalTime>
  <Words>1661</Words>
  <Application>Microsoft Office PowerPoint</Application>
  <PresentationFormat>On-screen Show (4:3)</PresentationFormat>
  <Paragraphs>186</Paragraphs>
  <Slides>29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Myriad Pro</vt:lpstr>
      <vt:lpstr>Tahoma</vt:lpstr>
      <vt:lpstr>Times New Roman</vt:lpstr>
      <vt:lpstr>Verdana</vt:lpstr>
      <vt:lpstr>Webdings</vt:lpstr>
      <vt:lpstr>20140311PresentationUWTSDTemplate</vt:lpstr>
      <vt:lpstr>Monopolistic Competition </vt:lpstr>
      <vt:lpstr>PowerPoint Presentation</vt:lpstr>
      <vt:lpstr>PowerPoint Presentation</vt:lpstr>
      <vt:lpstr>WHAT IS MONOPOLISTIC COMPETITION? (1)</vt:lpstr>
      <vt:lpstr>WHAT IS MONOPOLISTIC COMPETITION?(2)</vt:lpstr>
      <vt:lpstr>WHAT IS MONOPOLISTIC COMPETITION? (3)</vt:lpstr>
      <vt:lpstr>WHAT IS MONOPOLISTIC COMPETITION? (4)</vt:lpstr>
      <vt:lpstr>WHAT IS MONOPOLISTIC COMPETITION? (5)</vt:lpstr>
      <vt:lpstr>The Four-Firm Concentration Ratio</vt:lpstr>
      <vt:lpstr>The Herfindahl-Hirschman Index </vt:lpstr>
      <vt:lpstr>Limitations of Concentration Measures</vt:lpstr>
      <vt:lpstr>OUTPUT AND PRICE DECISIONS (1)</vt:lpstr>
      <vt:lpstr>OUTPUT AND PRICE DECISIONS (2)</vt:lpstr>
      <vt:lpstr>OUTPUT AND PRICE DECISIONS (3)</vt:lpstr>
      <vt:lpstr>OUTPUT AND PRICE DECISIONS (4)</vt:lpstr>
      <vt:lpstr>Is Monopolistic Competition Efficient? </vt:lpstr>
      <vt:lpstr>PRODUCT DEVELOPMENT AND MARKETING</vt:lpstr>
      <vt:lpstr>PRODUCT DEVELOPMENT AND MARKETING</vt:lpstr>
      <vt:lpstr> PRODUCT DEVELOPMENT AND MARKETING</vt:lpstr>
      <vt:lpstr>PRODUCT DEVELOPMENT AND MARKETING</vt:lpstr>
      <vt:lpstr>PRODUCT DEVELOPMENT AND MARKETING</vt:lpstr>
      <vt:lpstr>PRODUCT DEVELOPMENT AND MARKETING</vt:lpstr>
      <vt:lpstr>Using Advertising to Signal Quality</vt:lpstr>
      <vt:lpstr>Brand Names</vt:lpstr>
      <vt:lpstr>Efficiency of Advertising and Brand Names 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John-Paul Okeke</cp:lastModifiedBy>
  <cp:revision>84</cp:revision>
  <cp:lastPrinted>2018-07-09T15:27:01Z</cp:lastPrinted>
  <dcterms:created xsi:type="dcterms:W3CDTF">2002-10-07T19:43:58Z</dcterms:created>
  <dcterms:modified xsi:type="dcterms:W3CDTF">2021-04-15T11:41:43Z</dcterms:modified>
</cp:coreProperties>
</file>