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66" r:id="rId3"/>
    <p:sldId id="259" r:id="rId4"/>
    <p:sldId id="265" r:id="rId5"/>
    <p:sldId id="260" r:id="rId6"/>
    <p:sldId id="261" r:id="rId7"/>
    <p:sldId id="262" r:id="rId8"/>
    <p:sldId id="263" r:id="rId9"/>
    <p:sldId id="267" r:id="rId10"/>
    <p:sldId id="270" r:id="rId11"/>
    <p:sldId id="271" r:id="rId12"/>
    <p:sldId id="268" r:id="rId13"/>
    <p:sldId id="269" r:id="rId14"/>
    <p:sldId id="274" r:id="rId15"/>
    <p:sldId id="272" r:id="rId16"/>
    <p:sldId id="275" r:id="rId17"/>
    <p:sldId id="284" r:id="rId18"/>
    <p:sldId id="276" r:id="rId19"/>
    <p:sldId id="277" r:id="rId20"/>
    <p:sldId id="286" r:id="rId21"/>
    <p:sldId id="278" r:id="rId22"/>
    <p:sldId id="282" r:id="rId23"/>
    <p:sldId id="279" r:id="rId24"/>
    <p:sldId id="283" r:id="rId25"/>
    <p:sldId id="285" r:id="rId26"/>
    <p:sldId id="280" r:id="rId27"/>
    <p:sldId id="28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7908F4-7DB2-46AC-8542-E6334950F4B1}"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CB092C59-2525-4780-89CD-2859AD66A59F}">
      <dgm:prSet custT="1"/>
      <dgm:spPr/>
      <dgm:t>
        <a:bodyPr/>
        <a:lstStyle/>
        <a:p>
          <a:r>
            <a:rPr lang="en-GB" sz="1800" b="1" dirty="0">
              <a:latin typeface="Arial" panose="020B0604020202020204" pitchFamily="34" charset="0"/>
              <a:cs typeface="Arial" panose="020B0604020202020204" pitchFamily="34" charset="0"/>
            </a:rPr>
            <a:t>Advantages and disadvantages?</a:t>
          </a:r>
          <a:endParaRPr lang="en-US" sz="1800" dirty="0">
            <a:latin typeface="Arial" panose="020B0604020202020204" pitchFamily="34" charset="0"/>
            <a:cs typeface="Arial" panose="020B0604020202020204" pitchFamily="34" charset="0"/>
          </a:endParaRPr>
        </a:p>
      </dgm:t>
    </dgm:pt>
    <dgm:pt modelId="{0985284C-CE39-4B3A-A719-79BA8B771B3F}" type="parTrans" cxnId="{F4A12F4D-F2F2-47C3-A532-93D53AD44224}">
      <dgm:prSet/>
      <dgm:spPr/>
      <dgm:t>
        <a:bodyPr/>
        <a:lstStyle/>
        <a:p>
          <a:endParaRPr lang="en-US"/>
        </a:p>
      </dgm:t>
    </dgm:pt>
    <dgm:pt modelId="{BBA5BA6A-E005-4BA5-A82D-3837A4A5B299}" type="sibTrans" cxnId="{F4A12F4D-F2F2-47C3-A532-93D53AD44224}">
      <dgm:prSet/>
      <dgm:spPr/>
      <dgm:t>
        <a:bodyPr/>
        <a:lstStyle/>
        <a:p>
          <a:endParaRPr lang="en-US"/>
        </a:p>
      </dgm:t>
    </dgm:pt>
    <dgm:pt modelId="{853C0624-A141-49E9-9A71-886A4DE68535}">
      <dgm:prSet custT="1"/>
      <dgm:spPr/>
      <dgm:t>
        <a:bodyPr/>
        <a:lstStyle/>
        <a:p>
          <a:r>
            <a:rPr lang="en-GB" sz="1800">
              <a:latin typeface="Arial" panose="020B0604020202020204" pitchFamily="34" charset="0"/>
              <a:cs typeface="Arial" panose="020B0604020202020204" pitchFamily="34" charset="0"/>
            </a:rPr>
            <a:t>Observation class – mainstream schooling?</a:t>
          </a:r>
          <a:endParaRPr lang="en-US" sz="1800" dirty="0">
            <a:latin typeface="Arial" panose="020B0604020202020204" pitchFamily="34" charset="0"/>
            <a:cs typeface="Arial" panose="020B0604020202020204" pitchFamily="34" charset="0"/>
          </a:endParaRPr>
        </a:p>
      </dgm:t>
    </dgm:pt>
    <dgm:pt modelId="{80990258-1B79-4DD9-AE21-707E2C33DA41}" type="parTrans" cxnId="{94A655E6-004C-4EAC-999C-18637816D965}">
      <dgm:prSet/>
      <dgm:spPr/>
      <dgm:t>
        <a:bodyPr/>
        <a:lstStyle/>
        <a:p>
          <a:endParaRPr lang="en-US"/>
        </a:p>
      </dgm:t>
    </dgm:pt>
    <dgm:pt modelId="{28352346-4865-4304-89C9-61AB3DEE1EE0}" type="sibTrans" cxnId="{94A655E6-004C-4EAC-999C-18637816D965}">
      <dgm:prSet/>
      <dgm:spPr/>
      <dgm:t>
        <a:bodyPr/>
        <a:lstStyle/>
        <a:p>
          <a:endParaRPr lang="en-US"/>
        </a:p>
      </dgm:t>
    </dgm:pt>
    <dgm:pt modelId="{B16C2EEB-0F8B-4D6B-86AB-147E31EEE3C1}">
      <dgm:prSet custT="1"/>
      <dgm:spPr/>
      <dgm:t>
        <a:bodyPr/>
        <a:lstStyle/>
        <a:p>
          <a:r>
            <a:rPr lang="en-GB" sz="1800">
              <a:latin typeface="Arial" panose="020B0604020202020204" pitchFamily="34" charset="0"/>
              <a:cs typeface="Arial" panose="020B0604020202020204" pitchFamily="34" charset="0"/>
            </a:rPr>
            <a:t>Full inclusion – mainstream schooling?</a:t>
          </a:r>
          <a:endParaRPr lang="en-US" sz="1800" dirty="0">
            <a:latin typeface="Arial" panose="020B0604020202020204" pitchFamily="34" charset="0"/>
            <a:cs typeface="Arial" panose="020B0604020202020204" pitchFamily="34" charset="0"/>
          </a:endParaRPr>
        </a:p>
      </dgm:t>
    </dgm:pt>
    <dgm:pt modelId="{4907666A-FBEB-481F-9299-A1B85DE69D9C}" type="parTrans" cxnId="{405BF92A-9491-432F-9F76-81EE77CC5B9E}">
      <dgm:prSet/>
      <dgm:spPr/>
      <dgm:t>
        <a:bodyPr/>
        <a:lstStyle/>
        <a:p>
          <a:endParaRPr lang="en-US"/>
        </a:p>
      </dgm:t>
    </dgm:pt>
    <dgm:pt modelId="{59ECBB53-C29C-4470-8DE6-B81A2B7FA3D4}" type="sibTrans" cxnId="{405BF92A-9491-432F-9F76-81EE77CC5B9E}">
      <dgm:prSet/>
      <dgm:spPr/>
      <dgm:t>
        <a:bodyPr/>
        <a:lstStyle/>
        <a:p>
          <a:endParaRPr lang="en-US"/>
        </a:p>
      </dgm:t>
    </dgm:pt>
    <dgm:pt modelId="{568B7099-31E3-43D3-ACCD-CDCB84B8F308}">
      <dgm:prSet custT="1"/>
      <dgm:spPr/>
      <dgm:t>
        <a:bodyPr/>
        <a:lstStyle/>
        <a:p>
          <a:r>
            <a:rPr lang="en-GB" sz="1800">
              <a:latin typeface="Arial" panose="020B0604020202020204" pitchFamily="34" charset="0"/>
              <a:cs typeface="Arial" panose="020B0604020202020204" pitchFamily="34" charset="0"/>
            </a:rPr>
            <a:t>Special schools?</a:t>
          </a:r>
          <a:endParaRPr lang="en-US" sz="1800" dirty="0">
            <a:latin typeface="Arial" panose="020B0604020202020204" pitchFamily="34" charset="0"/>
            <a:cs typeface="Arial" panose="020B0604020202020204" pitchFamily="34" charset="0"/>
          </a:endParaRPr>
        </a:p>
      </dgm:t>
    </dgm:pt>
    <dgm:pt modelId="{5E8D2701-622A-4A02-B00D-DD43ED1EC6BB}" type="parTrans" cxnId="{3C40CB37-6511-45D7-A436-18A94B8A2A52}">
      <dgm:prSet/>
      <dgm:spPr/>
      <dgm:t>
        <a:bodyPr/>
        <a:lstStyle/>
        <a:p>
          <a:endParaRPr lang="en-US"/>
        </a:p>
      </dgm:t>
    </dgm:pt>
    <dgm:pt modelId="{CCA68006-0583-4F33-9391-E5CF76F969CD}" type="sibTrans" cxnId="{3C40CB37-6511-45D7-A436-18A94B8A2A52}">
      <dgm:prSet/>
      <dgm:spPr/>
      <dgm:t>
        <a:bodyPr/>
        <a:lstStyle/>
        <a:p>
          <a:endParaRPr lang="en-US"/>
        </a:p>
      </dgm:t>
    </dgm:pt>
    <dgm:pt modelId="{A2A50610-3675-47BB-B9AF-FAB34E86EC16}">
      <dgm:prSet custT="1"/>
      <dgm:spPr/>
      <dgm:t>
        <a:bodyPr/>
        <a:lstStyle/>
        <a:p>
          <a:r>
            <a:rPr lang="en-GB" sz="3200" b="1">
              <a:latin typeface="Arial" panose="020B0604020202020204" pitchFamily="34" charset="0"/>
              <a:cs typeface="Arial" panose="020B0604020202020204" pitchFamily="34" charset="0"/>
            </a:rPr>
            <a:t>Early intervention </a:t>
          </a:r>
          <a:endParaRPr lang="en-US" sz="3200" dirty="0">
            <a:latin typeface="Arial" panose="020B0604020202020204" pitchFamily="34" charset="0"/>
            <a:cs typeface="Arial" panose="020B0604020202020204" pitchFamily="34" charset="0"/>
          </a:endParaRPr>
        </a:p>
      </dgm:t>
    </dgm:pt>
    <dgm:pt modelId="{BFDA7BE3-9997-4E09-BC6C-D0ED384C6A25}" type="parTrans" cxnId="{530BDBFD-C2E6-4ACE-AC52-3D3B3B57285D}">
      <dgm:prSet/>
      <dgm:spPr/>
      <dgm:t>
        <a:bodyPr/>
        <a:lstStyle/>
        <a:p>
          <a:endParaRPr lang="en-US"/>
        </a:p>
      </dgm:t>
    </dgm:pt>
    <dgm:pt modelId="{4C6975FE-2F9E-48F0-875E-5E771C1EF6DB}" type="sibTrans" cxnId="{530BDBFD-C2E6-4ACE-AC52-3D3B3B57285D}">
      <dgm:prSet/>
      <dgm:spPr/>
      <dgm:t>
        <a:bodyPr/>
        <a:lstStyle/>
        <a:p>
          <a:endParaRPr lang="en-US"/>
        </a:p>
      </dgm:t>
    </dgm:pt>
    <dgm:pt modelId="{7345A78C-47D6-4989-878E-07163C6EEA92}">
      <dgm:prSet/>
      <dgm:spPr/>
      <dgm:t>
        <a:bodyPr/>
        <a:lstStyle/>
        <a:p>
          <a:r>
            <a:rPr lang="en-GB" dirty="0">
              <a:latin typeface="Arial" panose="020B0604020202020204" pitchFamily="34" charset="0"/>
              <a:cs typeface="Arial" panose="020B0604020202020204" pitchFamily="34" charset="0"/>
            </a:rPr>
            <a:t>Many researchers believe ASD does not have to be disabling and with early intervention many children can be included in mainstream schooling, with 25% eventually having the diagnosis removed (</a:t>
          </a:r>
          <a:r>
            <a:rPr lang="en-GB" dirty="0" err="1">
              <a:latin typeface="Arial" panose="020B0604020202020204" pitchFamily="34" charset="0"/>
              <a:cs typeface="Arial" panose="020B0604020202020204" pitchFamily="34" charset="0"/>
            </a:rPr>
            <a:t>Koegel</a:t>
          </a:r>
          <a:r>
            <a:rPr lang="en-GB" dirty="0">
              <a:latin typeface="Arial" panose="020B0604020202020204" pitchFamily="34" charset="0"/>
              <a:cs typeface="Arial" panose="020B0604020202020204" pitchFamily="34" charset="0"/>
            </a:rPr>
            <a:t> et al, 2014) . </a:t>
          </a:r>
          <a:endParaRPr lang="en-US" dirty="0">
            <a:latin typeface="Arial" panose="020B0604020202020204" pitchFamily="34" charset="0"/>
            <a:cs typeface="Arial" panose="020B0604020202020204" pitchFamily="34" charset="0"/>
          </a:endParaRPr>
        </a:p>
      </dgm:t>
    </dgm:pt>
    <dgm:pt modelId="{5E0903FE-9ACF-4438-8340-452FEC9AEFAA}" type="parTrans" cxnId="{8867BD15-39C6-453D-951A-0D7DC100F53E}">
      <dgm:prSet/>
      <dgm:spPr/>
      <dgm:t>
        <a:bodyPr/>
        <a:lstStyle/>
        <a:p>
          <a:endParaRPr lang="en-US"/>
        </a:p>
      </dgm:t>
    </dgm:pt>
    <dgm:pt modelId="{059C964C-AC15-414F-8E31-30F8E5FBEC3F}" type="sibTrans" cxnId="{8867BD15-39C6-453D-951A-0D7DC100F53E}">
      <dgm:prSet/>
      <dgm:spPr/>
      <dgm:t>
        <a:bodyPr/>
        <a:lstStyle/>
        <a:p>
          <a:endParaRPr lang="en-US"/>
        </a:p>
      </dgm:t>
    </dgm:pt>
    <dgm:pt modelId="{4A88A67C-F3FB-4396-8A74-FE943995F7A9}">
      <dgm:prSet/>
      <dgm:spPr/>
      <dgm:t>
        <a:bodyPr/>
        <a:lstStyle/>
        <a:p>
          <a:r>
            <a:rPr lang="en-GB" dirty="0">
              <a:latin typeface="Arial" panose="020B0604020202020204" pitchFamily="34" charset="0"/>
              <a:cs typeface="Arial" panose="020B0604020202020204" pitchFamily="34" charset="0"/>
            </a:rPr>
            <a:t>According to Department for Children, Schools and Families (2008) when examining early intervention from speech and language therapists (SALT), they found communications skills improved and these finding are prevalent in what is seen in current provision</a:t>
          </a:r>
          <a:r>
            <a:rPr lang="en-GB" dirty="0"/>
            <a:t>.</a:t>
          </a:r>
          <a:endParaRPr lang="en-US" dirty="0"/>
        </a:p>
      </dgm:t>
    </dgm:pt>
    <dgm:pt modelId="{756222A2-73B8-4109-99A7-93CE2B6E9D8A}" type="parTrans" cxnId="{C3DB2FC6-3F23-4A16-B39D-E58CCA12EC6F}">
      <dgm:prSet/>
      <dgm:spPr/>
      <dgm:t>
        <a:bodyPr/>
        <a:lstStyle/>
        <a:p>
          <a:endParaRPr lang="en-US"/>
        </a:p>
      </dgm:t>
    </dgm:pt>
    <dgm:pt modelId="{4E6863B9-1BDE-4F3B-9A99-9E4FAD0FF4FC}" type="sibTrans" cxnId="{C3DB2FC6-3F23-4A16-B39D-E58CCA12EC6F}">
      <dgm:prSet/>
      <dgm:spPr/>
      <dgm:t>
        <a:bodyPr/>
        <a:lstStyle/>
        <a:p>
          <a:endParaRPr lang="en-US"/>
        </a:p>
      </dgm:t>
    </dgm:pt>
    <dgm:pt modelId="{FDEADB6C-305F-4976-9DE5-D9B44A058D28}" type="pres">
      <dgm:prSet presAssocID="{6C7908F4-7DB2-46AC-8542-E6334950F4B1}" presName="Name0" presStyleCnt="0">
        <dgm:presLayoutVars>
          <dgm:dir/>
          <dgm:resizeHandles val="exact"/>
        </dgm:presLayoutVars>
      </dgm:prSet>
      <dgm:spPr/>
    </dgm:pt>
    <dgm:pt modelId="{FBF4FD55-2E43-41EF-9D28-4EF00F22A2B8}" type="pres">
      <dgm:prSet presAssocID="{CB092C59-2525-4780-89CD-2859AD66A59F}" presName="node" presStyleLbl="node1" presStyleIdx="0" presStyleCnt="4">
        <dgm:presLayoutVars>
          <dgm:bulletEnabled val="1"/>
        </dgm:presLayoutVars>
      </dgm:prSet>
      <dgm:spPr/>
    </dgm:pt>
    <dgm:pt modelId="{C0146741-231B-4D24-90AE-A952AC5701E7}" type="pres">
      <dgm:prSet presAssocID="{BBA5BA6A-E005-4BA5-A82D-3837A4A5B299}" presName="sibTrans" presStyleLbl="sibTrans1D1" presStyleIdx="0" presStyleCnt="3"/>
      <dgm:spPr/>
    </dgm:pt>
    <dgm:pt modelId="{E5F573E1-CF59-4001-A68A-26A53287B7BB}" type="pres">
      <dgm:prSet presAssocID="{BBA5BA6A-E005-4BA5-A82D-3837A4A5B299}" presName="connectorText" presStyleLbl="sibTrans1D1" presStyleIdx="0" presStyleCnt="3"/>
      <dgm:spPr/>
    </dgm:pt>
    <dgm:pt modelId="{A94B0C96-6F5E-47BA-B388-4A735B212A32}" type="pres">
      <dgm:prSet presAssocID="{A2A50610-3675-47BB-B9AF-FAB34E86EC16}" presName="node" presStyleLbl="node1" presStyleIdx="1" presStyleCnt="4">
        <dgm:presLayoutVars>
          <dgm:bulletEnabled val="1"/>
        </dgm:presLayoutVars>
      </dgm:prSet>
      <dgm:spPr/>
    </dgm:pt>
    <dgm:pt modelId="{C1CA04FC-8122-48D3-B8B7-319A3B98A6FF}" type="pres">
      <dgm:prSet presAssocID="{4C6975FE-2F9E-48F0-875E-5E771C1EF6DB}" presName="sibTrans" presStyleLbl="sibTrans1D1" presStyleIdx="1" presStyleCnt="3"/>
      <dgm:spPr/>
    </dgm:pt>
    <dgm:pt modelId="{79AC27A9-A5C4-4D1C-A3AA-F18A9FB3461F}" type="pres">
      <dgm:prSet presAssocID="{4C6975FE-2F9E-48F0-875E-5E771C1EF6DB}" presName="connectorText" presStyleLbl="sibTrans1D1" presStyleIdx="1" presStyleCnt="3"/>
      <dgm:spPr/>
    </dgm:pt>
    <dgm:pt modelId="{F00FC9EC-3040-478D-90CE-D460617E8E42}" type="pres">
      <dgm:prSet presAssocID="{7345A78C-47D6-4989-878E-07163C6EEA92}" presName="node" presStyleLbl="node1" presStyleIdx="2" presStyleCnt="4">
        <dgm:presLayoutVars>
          <dgm:bulletEnabled val="1"/>
        </dgm:presLayoutVars>
      </dgm:prSet>
      <dgm:spPr/>
    </dgm:pt>
    <dgm:pt modelId="{B6B70EF2-7D8E-45E6-A05C-C62AE735B2F4}" type="pres">
      <dgm:prSet presAssocID="{059C964C-AC15-414F-8E31-30F8E5FBEC3F}" presName="sibTrans" presStyleLbl="sibTrans1D1" presStyleIdx="2" presStyleCnt="3"/>
      <dgm:spPr/>
    </dgm:pt>
    <dgm:pt modelId="{EA824C0B-DC36-463D-A125-21EFF7060FA9}" type="pres">
      <dgm:prSet presAssocID="{059C964C-AC15-414F-8E31-30F8E5FBEC3F}" presName="connectorText" presStyleLbl="sibTrans1D1" presStyleIdx="2" presStyleCnt="3"/>
      <dgm:spPr/>
    </dgm:pt>
    <dgm:pt modelId="{16987064-EAD3-4CDF-B127-130565872E03}" type="pres">
      <dgm:prSet presAssocID="{4A88A67C-F3FB-4396-8A74-FE943995F7A9}" presName="node" presStyleLbl="node1" presStyleIdx="3" presStyleCnt="4">
        <dgm:presLayoutVars>
          <dgm:bulletEnabled val="1"/>
        </dgm:presLayoutVars>
      </dgm:prSet>
      <dgm:spPr/>
    </dgm:pt>
  </dgm:ptLst>
  <dgm:cxnLst>
    <dgm:cxn modelId="{AECDB702-882E-4B2A-B463-B3905A9E2058}" type="presOf" srcId="{CB092C59-2525-4780-89CD-2859AD66A59F}" destId="{FBF4FD55-2E43-41EF-9D28-4EF00F22A2B8}" srcOrd="0" destOrd="0" presId="urn:microsoft.com/office/officeart/2016/7/layout/RepeatingBendingProcessNew"/>
    <dgm:cxn modelId="{8867BD15-39C6-453D-951A-0D7DC100F53E}" srcId="{6C7908F4-7DB2-46AC-8542-E6334950F4B1}" destId="{7345A78C-47D6-4989-878E-07163C6EEA92}" srcOrd="2" destOrd="0" parTransId="{5E0903FE-9ACF-4438-8340-452FEC9AEFAA}" sibTransId="{059C964C-AC15-414F-8E31-30F8E5FBEC3F}"/>
    <dgm:cxn modelId="{85B6471A-4157-4587-9FA9-856198FFFF31}" type="presOf" srcId="{853C0624-A141-49E9-9A71-886A4DE68535}" destId="{FBF4FD55-2E43-41EF-9D28-4EF00F22A2B8}" srcOrd="0" destOrd="1" presId="urn:microsoft.com/office/officeart/2016/7/layout/RepeatingBendingProcessNew"/>
    <dgm:cxn modelId="{405BF92A-9491-432F-9F76-81EE77CC5B9E}" srcId="{CB092C59-2525-4780-89CD-2859AD66A59F}" destId="{B16C2EEB-0F8B-4D6B-86AB-147E31EEE3C1}" srcOrd="1" destOrd="0" parTransId="{4907666A-FBEB-481F-9299-A1B85DE69D9C}" sibTransId="{59ECBB53-C29C-4470-8DE6-B81A2B7FA3D4}"/>
    <dgm:cxn modelId="{3C40CB37-6511-45D7-A436-18A94B8A2A52}" srcId="{CB092C59-2525-4780-89CD-2859AD66A59F}" destId="{568B7099-31E3-43D3-ACCD-CDCB84B8F308}" srcOrd="2" destOrd="0" parTransId="{5E8D2701-622A-4A02-B00D-DD43ED1EC6BB}" sibTransId="{CCA68006-0583-4F33-9391-E5CF76F969CD}"/>
    <dgm:cxn modelId="{0C9BF83F-1333-42DB-B8C9-303EAA2D2136}" type="presOf" srcId="{4C6975FE-2F9E-48F0-875E-5E771C1EF6DB}" destId="{79AC27A9-A5C4-4D1C-A3AA-F18A9FB3461F}" srcOrd="1" destOrd="0" presId="urn:microsoft.com/office/officeart/2016/7/layout/RepeatingBendingProcessNew"/>
    <dgm:cxn modelId="{F4A12F4D-F2F2-47C3-A532-93D53AD44224}" srcId="{6C7908F4-7DB2-46AC-8542-E6334950F4B1}" destId="{CB092C59-2525-4780-89CD-2859AD66A59F}" srcOrd="0" destOrd="0" parTransId="{0985284C-CE39-4B3A-A719-79BA8B771B3F}" sibTransId="{BBA5BA6A-E005-4BA5-A82D-3837A4A5B299}"/>
    <dgm:cxn modelId="{70E9796E-ADC9-44D2-8EB7-948163DC8125}" type="presOf" srcId="{059C964C-AC15-414F-8E31-30F8E5FBEC3F}" destId="{B6B70EF2-7D8E-45E6-A05C-C62AE735B2F4}" srcOrd="0" destOrd="0" presId="urn:microsoft.com/office/officeart/2016/7/layout/RepeatingBendingProcessNew"/>
    <dgm:cxn modelId="{B7421D81-BE7F-4C88-A6EF-E0B143FC8EAA}" type="presOf" srcId="{A2A50610-3675-47BB-B9AF-FAB34E86EC16}" destId="{A94B0C96-6F5E-47BA-B388-4A735B212A32}" srcOrd="0" destOrd="0" presId="urn:microsoft.com/office/officeart/2016/7/layout/RepeatingBendingProcessNew"/>
    <dgm:cxn modelId="{0DDD429C-34BF-4A59-A4A3-4A914E830BF3}" type="presOf" srcId="{568B7099-31E3-43D3-ACCD-CDCB84B8F308}" destId="{FBF4FD55-2E43-41EF-9D28-4EF00F22A2B8}" srcOrd="0" destOrd="3" presId="urn:microsoft.com/office/officeart/2016/7/layout/RepeatingBendingProcessNew"/>
    <dgm:cxn modelId="{81088BA9-1AAD-4CE5-85DB-C83856184E53}" type="presOf" srcId="{BBA5BA6A-E005-4BA5-A82D-3837A4A5B299}" destId="{E5F573E1-CF59-4001-A68A-26A53287B7BB}" srcOrd="1" destOrd="0" presId="urn:microsoft.com/office/officeart/2016/7/layout/RepeatingBendingProcessNew"/>
    <dgm:cxn modelId="{61CFF1B4-BFCE-4006-AED6-67CC36AD8963}" type="presOf" srcId="{4A88A67C-F3FB-4396-8A74-FE943995F7A9}" destId="{16987064-EAD3-4CDF-B127-130565872E03}" srcOrd="0" destOrd="0" presId="urn:microsoft.com/office/officeart/2016/7/layout/RepeatingBendingProcessNew"/>
    <dgm:cxn modelId="{DEFA9EBB-9EF1-4DDF-823A-56B4AFDF1152}" type="presOf" srcId="{6C7908F4-7DB2-46AC-8542-E6334950F4B1}" destId="{FDEADB6C-305F-4976-9DE5-D9B44A058D28}" srcOrd="0" destOrd="0" presId="urn:microsoft.com/office/officeart/2016/7/layout/RepeatingBendingProcessNew"/>
    <dgm:cxn modelId="{C3DB2FC6-3F23-4A16-B39D-E58CCA12EC6F}" srcId="{6C7908F4-7DB2-46AC-8542-E6334950F4B1}" destId="{4A88A67C-F3FB-4396-8A74-FE943995F7A9}" srcOrd="3" destOrd="0" parTransId="{756222A2-73B8-4109-99A7-93CE2B6E9D8A}" sibTransId="{4E6863B9-1BDE-4F3B-9A99-9E4FAD0FF4FC}"/>
    <dgm:cxn modelId="{B1B402C7-075F-4EB3-84BE-FE23C7A8B819}" type="presOf" srcId="{4C6975FE-2F9E-48F0-875E-5E771C1EF6DB}" destId="{C1CA04FC-8122-48D3-B8B7-319A3B98A6FF}" srcOrd="0" destOrd="0" presId="urn:microsoft.com/office/officeart/2016/7/layout/RepeatingBendingProcessNew"/>
    <dgm:cxn modelId="{BC3D92C8-989D-42B3-88D5-FD455CA2DEB5}" type="presOf" srcId="{7345A78C-47D6-4989-878E-07163C6EEA92}" destId="{F00FC9EC-3040-478D-90CE-D460617E8E42}" srcOrd="0" destOrd="0" presId="urn:microsoft.com/office/officeart/2016/7/layout/RepeatingBendingProcessNew"/>
    <dgm:cxn modelId="{94A655E6-004C-4EAC-999C-18637816D965}" srcId="{CB092C59-2525-4780-89CD-2859AD66A59F}" destId="{853C0624-A141-49E9-9A71-886A4DE68535}" srcOrd="0" destOrd="0" parTransId="{80990258-1B79-4DD9-AE21-707E2C33DA41}" sibTransId="{28352346-4865-4304-89C9-61AB3DEE1EE0}"/>
    <dgm:cxn modelId="{E25CFFE9-6854-414E-B729-7E6651B8C146}" type="presOf" srcId="{BBA5BA6A-E005-4BA5-A82D-3837A4A5B299}" destId="{C0146741-231B-4D24-90AE-A952AC5701E7}" srcOrd="0" destOrd="0" presId="urn:microsoft.com/office/officeart/2016/7/layout/RepeatingBendingProcessNew"/>
    <dgm:cxn modelId="{F17022EA-5335-483E-84EE-2FA522EDA5DC}" type="presOf" srcId="{B16C2EEB-0F8B-4D6B-86AB-147E31EEE3C1}" destId="{FBF4FD55-2E43-41EF-9D28-4EF00F22A2B8}" srcOrd="0" destOrd="2" presId="urn:microsoft.com/office/officeart/2016/7/layout/RepeatingBendingProcessNew"/>
    <dgm:cxn modelId="{5FD6E0EC-3DCA-4FD7-95A3-04CF53057BC5}" type="presOf" srcId="{059C964C-AC15-414F-8E31-30F8E5FBEC3F}" destId="{EA824C0B-DC36-463D-A125-21EFF7060FA9}" srcOrd="1" destOrd="0" presId="urn:microsoft.com/office/officeart/2016/7/layout/RepeatingBendingProcessNew"/>
    <dgm:cxn modelId="{530BDBFD-C2E6-4ACE-AC52-3D3B3B57285D}" srcId="{6C7908F4-7DB2-46AC-8542-E6334950F4B1}" destId="{A2A50610-3675-47BB-B9AF-FAB34E86EC16}" srcOrd="1" destOrd="0" parTransId="{BFDA7BE3-9997-4E09-BC6C-D0ED384C6A25}" sibTransId="{4C6975FE-2F9E-48F0-875E-5E771C1EF6DB}"/>
    <dgm:cxn modelId="{29BDDBD4-EA8A-4103-8693-DE2594E2CDE8}" type="presParOf" srcId="{FDEADB6C-305F-4976-9DE5-D9B44A058D28}" destId="{FBF4FD55-2E43-41EF-9D28-4EF00F22A2B8}" srcOrd="0" destOrd="0" presId="urn:microsoft.com/office/officeart/2016/7/layout/RepeatingBendingProcessNew"/>
    <dgm:cxn modelId="{0A4731DD-584B-4BF6-8C08-DBF128C6B56C}" type="presParOf" srcId="{FDEADB6C-305F-4976-9DE5-D9B44A058D28}" destId="{C0146741-231B-4D24-90AE-A952AC5701E7}" srcOrd="1" destOrd="0" presId="urn:microsoft.com/office/officeart/2016/7/layout/RepeatingBendingProcessNew"/>
    <dgm:cxn modelId="{44605124-21C2-4334-A6F2-42007407ADAB}" type="presParOf" srcId="{C0146741-231B-4D24-90AE-A952AC5701E7}" destId="{E5F573E1-CF59-4001-A68A-26A53287B7BB}" srcOrd="0" destOrd="0" presId="urn:microsoft.com/office/officeart/2016/7/layout/RepeatingBendingProcessNew"/>
    <dgm:cxn modelId="{07633296-9905-4C42-8705-EB122BF6C3B5}" type="presParOf" srcId="{FDEADB6C-305F-4976-9DE5-D9B44A058D28}" destId="{A94B0C96-6F5E-47BA-B388-4A735B212A32}" srcOrd="2" destOrd="0" presId="urn:microsoft.com/office/officeart/2016/7/layout/RepeatingBendingProcessNew"/>
    <dgm:cxn modelId="{D62D26A8-1B8B-474B-8DAA-5519F8B9D115}" type="presParOf" srcId="{FDEADB6C-305F-4976-9DE5-D9B44A058D28}" destId="{C1CA04FC-8122-48D3-B8B7-319A3B98A6FF}" srcOrd="3" destOrd="0" presId="urn:microsoft.com/office/officeart/2016/7/layout/RepeatingBendingProcessNew"/>
    <dgm:cxn modelId="{C91ECF6D-617C-40A2-891C-473416A43459}" type="presParOf" srcId="{C1CA04FC-8122-48D3-B8B7-319A3B98A6FF}" destId="{79AC27A9-A5C4-4D1C-A3AA-F18A9FB3461F}" srcOrd="0" destOrd="0" presId="urn:microsoft.com/office/officeart/2016/7/layout/RepeatingBendingProcessNew"/>
    <dgm:cxn modelId="{125F62E3-A144-499E-A3E8-D3EA0C5FDC1D}" type="presParOf" srcId="{FDEADB6C-305F-4976-9DE5-D9B44A058D28}" destId="{F00FC9EC-3040-478D-90CE-D460617E8E42}" srcOrd="4" destOrd="0" presId="urn:microsoft.com/office/officeart/2016/7/layout/RepeatingBendingProcessNew"/>
    <dgm:cxn modelId="{6D46CB59-5F6F-44BC-97FB-E199A28BFC41}" type="presParOf" srcId="{FDEADB6C-305F-4976-9DE5-D9B44A058D28}" destId="{B6B70EF2-7D8E-45E6-A05C-C62AE735B2F4}" srcOrd="5" destOrd="0" presId="urn:microsoft.com/office/officeart/2016/7/layout/RepeatingBendingProcessNew"/>
    <dgm:cxn modelId="{7249DCC5-FED4-4BAE-8EFE-5EDF54112264}" type="presParOf" srcId="{B6B70EF2-7D8E-45E6-A05C-C62AE735B2F4}" destId="{EA824C0B-DC36-463D-A125-21EFF7060FA9}" srcOrd="0" destOrd="0" presId="urn:microsoft.com/office/officeart/2016/7/layout/RepeatingBendingProcessNew"/>
    <dgm:cxn modelId="{7F0D39DE-1D19-4BC4-97A6-FED6C85CFE5A}" type="presParOf" srcId="{FDEADB6C-305F-4976-9DE5-D9B44A058D28}" destId="{16987064-EAD3-4CDF-B127-130565872E03}" srcOrd="6"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938AB8-E72B-4FB2-B30C-8AF9172BB318}"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72E067AE-6FF3-46CE-A96E-A1EB175DF1A5}">
      <dgm:prSet custT="1"/>
      <dgm:spPr/>
      <dgm:t>
        <a:bodyPr/>
        <a:lstStyle/>
        <a:p>
          <a:r>
            <a:rPr lang="en-GB" sz="2400" dirty="0">
              <a:latin typeface="Arial" panose="020B0604020202020204" pitchFamily="34" charset="0"/>
              <a:cs typeface="Arial" panose="020B0604020202020204" pitchFamily="34" charset="0"/>
            </a:rPr>
            <a:t>UNCRC Article 28, state all children have an inclusive right to education, facilitated in a uniformed manner of the human dignity of the child (UNICEF, no date). </a:t>
          </a:r>
          <a:endParaRPr lang="en-US" sz="2400" dirty="0">
            <a:latin typeface="Arial" panose="020B0604020202020204" pitchFamily="34" charset="0"/>
            <a:cs typeface="Arial" panose="020B0604020202020204" pitchFamily="34" charset="0"/>
          </a:endParaRPr>
        </a:p>
      </dgm:t>
    </dgm:pt>
    <dgm:pt modelId="{F9127E17-240F-4838-8AD8-954035A704B8}" type="parTrans" cxnId="{4F7AD647-64A7-4232-B6B7-27FAE73D2B68}">
      <dgm:prSet/>
      <dgm:spPr/>
      <dgm:t>
        <a:bodyPr/>
        <a:lstStyle/>
        <a:p>
          <a:endParaRPr lang="en-US"/>
        </a:p>
      </dgm:t>
    </dgm:pt>
    <dgm:pt modelId="{44135389-ED73-44CA-AFDC-325F8491C0DB}" type="sibTrans" cxnId="{4F7AD647-64A7-4232-B6B7-27FAE73D2B68}">
      <dgm:prSet/>
      <dgm:spPr/>
      <dgm:t>
        <a:bodyPr/>
        <a:lstStyle/>
        <a:p>
          <a:endParaRPr lang="en-US"/>
        </a:p>
      </dgm:t>
    </dgm:pt>
    <dgm:pt modelId="{7B94C2D0-7F26-40AA-96A9-FDE5F5A738C9}">
      <dgm:prSet custT="1"/>
      <dgm:spPr/>
      <dgm:t>
        <a:bodyPr/>
        <a:lstStyle/>
        <a:p>
          <a:r>
            <a:rPr lang="en-GB" sz="2400" dirty="0">
              <a:latin typeface="Arial" panose="020B0604020202020204" pitchFamily="34" charset="0"/>
              <a:cs typeface="Arial" panose="020B0604020202020204" pitchFamily="34" charset="0"/>
            </a:rPr>
            <a:t>Educators are in a privileged position to embark on instilling positive outcomes for children They can observe and assess to identify needs and address concerns, enabling appropriate interventions to improve lives for children and their families early on, eliminating issues they may face in later years (Mukherji, 2001). </a:t>
          </a:r>
          <a:endParaRPr lang="en-US" sz="2400" dirty="0">
            <a:latin typeface="Arial" panose="020B0604020202020204" pitchFamily="34" charset="0"/>
            <a:cs typeface="Arial" panose="020B0604020202020204" pitchFamily="34" charset="0"/>
          </a:endParaRPr>
        </a:p>
      </dgm:t>
    </dgm:pt>
    <dgm:pt modelId="{276F18CF-47AA-4B28-A831-EE8B7EFF6632}" type="parTrans" cxnId="{EE9BBC47-C50D-4647-BC21-FA4AEDD467C7}">
      <dgm:prSet/>
      <dgm:spPr/>
      <dgm:t>
        <a:bodyPr/>
        <a:lstStyle/>
        <a:p>
          <a:endParaRPr lang="en-US"/>
        </a:p>
      </dgm:t>
    </dgm:pt>
    <dgm:pt modelId="{9612D78B-8BBA-4B4A-AA64-CEE7B767904B}" type="sibTrans" cxnId="{EE9BBC47-C50D-4647-BC21-FA4AEDD467C7}">
      <dgm:prSet/>
      <dgm:spPr/>
      <dgm:t>
        <a:bodyPr/>
        <a:lstStyle/>
        <a:p>
          <a:endParaRPr lang="en-US"/>
        </a:p>
      </dgm:t>
    </dgm:pt>
    <dgm:pt modelId="{EB0A3859-2F7A-43C6-BAA1-B3C6F8033463}" type="pres">
      <dgm:prSet presAssocID="{72938AB8-E72B-4FB2-B30C-8AF9172BB318}" presName="hierChild1" presStyleCnt="0">
        <dgm:presLayoutVars>
          <dgm:chPref val="1"/>
          <dgm:dir/>
          <dgm:animOne val="branch"/>
          <dgm:animLvl val="lvl"/>
          <dgm:resizeHandles/>
        </dgm:presLayoutVars>
      </dgm:prSet>
      <dgm:spPr/>
    </dgm:pt>
    <dgm:pt modelId="{779BA016-45C2-43A4-8B40-7389741062DC}" type="pres">
      <dgm:prSet presAssocID="{72E067AE-6FF3-46CE-A96E-A1EB175DF1A5}" presName="hierRoot1" presStyleCnt="0"/>
      <dgm:spPr/>
    </dgm:pt>
    <dgm:pt modelId="{BCC4B823-C5AA-4541-8CFB-6DDD64D1FDC4}" type="pres">
      <dgm:prSet presAssocID="{72E067AE-6FF3-46CE-A96E-A1EB175DF1A5}" presName="composite" presStyleCnt="0"/>
      <dgm:spPr/>
    </dgm:pt>
    <dgm:pt modelId="{4C6AD305-0718-4A08-903B-CCB9B0B90323}" type="pres">
      <dgm:prSet presAssocID="{72E067AE-6FF3-46CE-A96E-A1EB175DF1A5}" presName="background" presStyleLbl="node0" presStyleIdx="0" presStyleCnt="2"/>
      <dgm:spPr/>
    </dgm:pt>
    <dgm:pt modelId="{88155B54-748A-458D-B157-71582C4AD103}" type="pres">
      <dgm:prSet presAssocID="{72E067AE-6FF3-46CE-A96E-A1EB175DF1A5}" presName="text" presStyleLbl="fgAcc0" presStyleIdx="0" presStyleCnt="2">
        <dgm:presLayoutVars>
          <dgm:chPref val="3"/>
        </dgm:presLayoutVars>
      </dgm:prSet>
      <dgm:spPr/>
    </dgm:pt>
    <dgm:pt modelId="{CB16F1F3-B494-41DF-9AC2-72BE915A3723}" type="pres">
      <dgm:prSet presAssocID="{72E067AE-6FF3-46CE-A96E-A1EB175DF1A5}" presName="hierChild2" presStyleCnt="0"/>
      <dgm:spPr/>
    </dgm:pt>
    <dgm:pt modelId="{90D263A4-EE3D-4418-85A2-AFE1822E09DC}" type="pres">
      <dgm:prSet presAssocID="{7B94C2D0-7F26-40AA-96A9-FDE5F5A738C9}" presName="hierRoot1" presStyleCnt="0"/>
      <dgm:spPr/>
    </dgm:pt>
    <dgm:pt modelId="{9FD70DAB-0170-4E9D-A8ED-2B29A89A675C}" type="pres">
      <dgm:prSet presAssocID="{7B94C2D0-7F26-40AA-96A9-FDE5F5A738C9}" presName="composite" presStyleCnt="0"/>
      <dgm:spPr/>
    </dgm:pt>
    <dgm:pt modelId="{1820031D-0BD5-457B-8214-645A14F91549}" type="pres">
      <dgm:prSet presAssocID="{7B94C2D0-7F26-40AA-96A9-FDE5F5A738C9}" presName="background" presStyleLbl="node0" presStyleIdx="1" presStyleCnt="2"/>
      <dgm:spPr/>
    </dgm:pt>
    <dgm:pt modelId="{47AF01C7-5E1B-4AF8-AEC6-EEF31B179854}" type="pres">
      <dgm:prSet presAssocID="{7B94C2D0-7F26-40AA-96A9-FDE5F5A738C9}" presName="text" presStyleLbl="fgAcc0" presStyleIdx="1" presStyleCnt="2" custScaleX="123176" custScaleY="143788">
        <dgm:presLayoutVars>
          <dgm:chPref val="3"/>
        </dgm:presLayoutVars>
      </dgm:prSet>
      <dgm:spPr/>
    </dgm:pt>
    <dgm:pt modelId="{3CE3451D-BD86-4FEB-8A31-6B4BDD961B81}" type="pres">
      <dgm:prSet presAssocID="{7B94C2D0-7F26-40AA-96A9-FDE5F5A738C9}" presName="hierChild2" presStyleCnt="0"/>
      <dgm:spPr/>
    </dgm:pt>
  </dgm:ptLst>
  <dgm:cxnLst>
    <dgm:cxn modelId="{53DFA43C-F765-484B-923F-FACE575E5DA1}" type="presOf" srcId="{72938AB8-E72B-4FB2-B30C-8AF9172BB318}" destId="{EB0A3859-2F7A-43C6-BAA1-B3C6F8033463}" srcOrd="0" destOrd="0" presId="urn:microsoft.com/office/officeart/2005/8/layout/hierarchy1"/>
    <dgm:cxn modelId="{EE9BBC47-C50D-4647-BC21-FA4AEDD467C7}" srcId="{72938AB8-E72B-4FB2-B30C-8AF9172BB318}" destId="{7B94C2D0-7F26-40AA-96A9-FDE5F5A738C9}" srcOrd="1" destOrd="0" parTransId="{276F18CF-47AA-4B28-A831-EE8B7EFF6632}" sibTransId="{9612D78B-8BBA-4B4A-AA64-CEE7B767904B}"/>
    <dgm:cxn modelId="{4F7AD647-64A7-4232-B6B7-27FAE73D2B68}" srcId="{72938AB8-E72B-4FB2-B30C-8AF9172BB318}" destId="{72E067AE-6FF3-46CE-A96E-A1EB175DF1A5}" srcOrd="0" destOrd="0" parTransId="{F9127E17-240F-4838-8AD8-954035A704B8}" sibTransId="{44135389-ED73-44CA-AFDC-325F8491C0DB}"/>
    <dgm:cxn modelId="{A97658CC-FDC1-4A43-8039-3973731B4D9F}" type="presOf" srcId="{72E067AE-6FF3-46CE-A96E-A1EB175DF1A5}" destId="{88155B54-748A-458D-B157-71582C4AD103}" srcOrd="0" destOrd="0" presId="urn:microsoft.com/office/officeart/2005/8/layout/hierarchy1"/>
    <dgm:cxn modelId="{78E014CD-8DC8-4604-94AE-C4A63992ECA4}" type="presOf" srcId="{7B94C2D0-7F26-40AA-96A9-FDE5F5A738C9}" destId="{47AF01C7-5E1B-4AF8-AEC6-EEF31B179854}" srcOrd="0" destOrd="0" presId="urn:microsoft.com/office/officeart/2005/8/layout/hierarchy1"/>
    <dgm:cxn modelId="{C5790F3F-C34C-41B2-9AF2-40572CB451C2}" type="presParOf" srcId="{EB0A3859-2F7A-43C6-BAA1-B3C6F8033463}" destId="{779BA016-45C2-43A4-8B40-7389741062DC}" srcOrd="0" destOrd="0" presId="urn:microsoft.com/office/officeart/2005/8/layout/hierarchy1"/>
    <dgm:cxn modelId="{0DC18D6E-A91A-4C77-AF55-29881108B0F9}" type="presParOf" srcId="{779BA016-45C2-43A4-8B40-7389741062DC}" destId="{BCC4B823-C5AA-4541-8CFB-6DDD64D1FDC4}" srcOrd="0" destOrd="0" presId="urn:microsoft.com/office/officeart/2005/8/layout/hierarchy1"/>
    <dgm:cxn modelId="{3C9663A4-86A8-4D38-9256-2F6F57CB5400}" type="presParOf" srcId="{BCC4B823-C5AA-4541-8CFB-6DDD64D1FDC4}" destId="{4C6AD305-0718-4A08-903B-CCB9B0B90323}" srcOrd="0" destOrd="0" presId="urn:microsoft.com/office/officeart/2005/8/layout/hierarchy1"/>
    <dgm:cxn modelId="{985B9DF1-A10C-421B-8710-46BBFD8A0447}" type="presParOf" srcId="{BCC4B823-C5AA-4541-8CFB-6DDD64D1FDC4}" destId="{88155B54-748A-458D-B157-71582C4AD103}" srcOrd="1" destOrd="0" presId="urn:microsoft.com/office/officeart/2005/8/layout/hierarchy1"/>
    <dgm:cxn modelId="{E3098D7D-6ED6-4557-A345-A9D1F3317A33}" type="presParOf" srcId="{779BA016-45C2-43A4-8B40-7389741062DC}" destId="{CB16F1F3-B494-41DF-9AC2-72BE915A3723}" srcOrd="1" destOrd="0" presId="urn:microsoft.com/office/officeart/2005/8/layout/hierarchy1"/>
    <dgm:cxn modelId="{EC528650-2E51-41DA-8582-D2172B84EB5F}" type="presParOf" srcId="{EB0A3859-2F7A-43C6-BAA1-B3C6F8033463}" destId="{90D263A4-EE3D-4418-85A2-AFE1822E09DC}" srcOrd="1" destOrd="0" presId="urn:microsoft.com/office/officeart/2005/8/layout/hierarchy1"/>
    <dgm:cxn modelId="{A5D7E1C1-1363-45EA-AD28-05CCD55C99B2}" type="presParOf" srcId="{90D263A4-EE3D-4418-85A2-AFE1822E09DC}" destId="{9FD70DAB-0170-4E9D-A8ED-2B29A89A675C}" srcOrd="0" destOrd="0" presId="urn:microsoft.com/office/officeart/2005/8/layout/hierarchy1"/>
    <dgm:cxn modelId="{C54C265C-A0C8-4CD9-BFFB-C892349B73D1}" type="presParOf" srcId="{9FD70DAB-0170-4E9D-A8ED-2B29A89A675C}" destId="{1820031D-0BD5-457B-8214-645A14F91549}" srcOrd="0" destOrd="0" presId="urn:microsoft.com/office/officeart/2005/8/layout/hierarchy1"/>
    <dgm:cxn modelId="{61CB2198-3145-4F2D-BE47-FE83EE587185}" type="presParOf" srcId="{9FD70DAB-0170-4E9D-A8ED-2B29A89A675C}" destId="{47AF01C7-5E1B-4AF8-AEC6-EEF31B179854}" srcOrd="1" destOrd="0" presId="urn:microsoft.com/office/officeart/2005/8/layout/hierarchy1"/>
    <dgm:cxn modelId="{EBC70A32-7AF7-4705-AEDB-785155B17792}" type="presParOf" srcId="{90D263A4-EE3D-4418-85A2-AFE1822E09DC}" destId="{3CE3451D-BD86-4FEB-8A31-6B4BDD961B8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87C635-E508-4BD8-BFF4-35CC1D01D7C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7AECDBA-E67B-4984-9542-9E899ACF628E}">
      <dgm:prSet/>
      <dgm:spPr/>
      <dgm:t>
        <a:bodyPr/>
        <a:lstStyle/>
        <a:p>
          <a:r>
            <a:rPr lang="en-GB"/>
            <a:t>P</a:t>
          </a:r>
          <a:r>
            <a:rPr lang="en-GB" b="0" i="0"/>
            <a:t>lay-based learning can co-exist with assessment of children through a developmentally appropriate perspective</a:t>
          </a:r>
          <a:endParaRPr lang="en-US"/>
        </a:p>
      </dgm:t>
    </dgm:pt>
    <dgm:pt modelId="{C1FA4F05-A821-488D-83C4-6965A1B6193B}" type="parTrans" cxnId="{4043D0F0-6FB9-4CFA-A292-3346AF493168}">
      <dgm:prSet/>
      <dgm:spPr/>
      <dgm:t>
        <a:bodyPr/>
        <a:lstStyle/>
        <a:p>
          <a:endParaRPr lang="en-US"/>
        </a:p>
      </dgm:t>
    </dgm:pt>
    <dgm:pt modelId="{CB70B8BA-DEB4-4E99-9081-2CD34357B81C}" type="sibTrans" cxnId="{4043D0F0-6FB9-4CFA-A292-3346AF493168}">
      <dgm:prSet/>
      <dgm:spPr/>
      <dgm:t>
        <a:bodyPr/>
        <a:lstStyle/>
        <a:p>
          <a:endParaRPr lang="en-US"/>
        </a:p>
      </dgm:t>
    </dgm:pt>
    <dgm:pt modelId="{E4F8B841-1935-4C69-A90B-C762C7933384}">
      <dgm:prSet/>
      <dgm:spPr/>
      <dgm:t>
        <a:bodyPr/>
        <a:lstStyle/>
        <a:p>
          <a:r>
            <a:rPr lang="en-GB" b="0" i="0"/>
            <a:t>Many educators are concerned about the loss of child-directed play-based, active learning in favour of teacher-directed instruction</a:t>
          </a:r>
          <a:endParaRPr lang="en-US"/>
        </a:p>
      </dgm:t>
    </dgm:pt>
    <dgm:pt modelId="{29DB6E35-1AEA-4F0B-8111-82EBD7DFEC54}" type="parTrans" cxnId="{DEE836C2-C10A-4CCA-BB14-A81F7A586FA7}">
      <dgm:prSet/>
      <dgm:spPr/>
      <dgm:t>
        <a:bodyPr/>
        <a:lstStyle/>
        <a:p>
          <a:endParaRPr lang="en-US"/>
        </a:p>
      </dgm:t>
    </dgm:pt>
    <dgm:pt modelId="{61014015-65CB-4383-AA6E-F2C1C5034F27}" type="sibTrans" cxnId="{DEE836C2-C10A-4CCA-BB14-A81F7A586FA7}">
      <dgm:prSet/>
      <dgm:spPr/>
      <dgm:t>
        <a:bodyPr/>
        <a:lstStyle/>
        <a:p>
          <a:endParaRPr lang="en-US"/>
        </a:p>
      </dgm:t>
    </dgm:pt>
    <dgm:pt modelId="{F87AE422-39E9-4367-B3D8-E60148083829}">
      <dgm:prSet/>
      <dgm:spPr/>
      <dgm:t>
        <a:bodyPr/>
        <a:lstStyle/>
        <a:p>
          <a:r>
            <a:rPr lang="en-GB"/>
            <a:t>M</a:t>
          </a:r>
          <a:r>
            <a:rPr lang="en-GB" b="0" i="0"/>
            <a:t>ore emphasis on assessment as an end in itself has become more important than it being used as a </a:t>
          </a:r>
          <a:r>
            <a:rPr lang="en-GB"/>
            <a:t>way </a:t>
          </a:r>
          <a:r>
            <a:rPr lang="en-GB" b="0" i="0"/>
            <a:t>for monitoring young children’s growth and development to provide them with more meaningful learning experiences.</a:t>
          </a:r>
          <a:endParaRPr lang="en-US"/>
        </a:p>
      </dgm:t>
    </dgm:pt>
    <dgm:pt modelId="{FFDB152E-04D5-46DF-B0DE-1AAB3505FBF9}" type="parTrans" cxnId="{D0DEB17C-7DA0-43C9-8FF9-9C0035A02728}">
      <dgm:prSet/>
      <dgm:spPr/>
      <dgm:t>
        <a:bodyPr/>
        <a:lstStyle/>
        <a:p>
          <a:endParaRPr lang="en-US"/>
        </a:p>
      </dgm:t>
    </dgm:pt>
    <dgm:pt modelId="{BE9182D2-A605-4D38-B014-59A8CE677B4E}" type="sibTrans" cxnId="{D0DEB17C-7DA0-43C9-8FF9-9C0035A02728}">
      <dgm:prSet/>
      <dgm:spPr/>
      <dgm:t>
        <a:bodyPr/>
        <a:lstStyle/>
        <a:p>
          <a:endParaRPr lang="en-US"/>
        </a:p>
      </dgm:t>
    </dgm:pt>
    <dgm:pt modelId="{1B373CF1-B6E5-4623-A603-AE8ADF2095B8}" type="pres">
      <dgm:prSet presAssocID="{0687C635-E508-4BD8-BFF4-35CC1D01D7C6}" presName="linear" presStyleCnt="0">
        <dgm:presLayoutVars>
          <dgm:animLvl val="lvl"/>
          <dgm:resizeHandles val="exact"/>
        </dgm:presLayoutVars>
      </dgm:prSet>
      <dgm:spPr/>
    </dgm:pt>
    <dgm:pt modelId="{5F128C5E-20E5-4B71-810C-B61C796006A2}" type="pres">
      <dgm:prSet presAssocID="{37AECDBA-E67B-4984-9542-9E899ACF628E}" presName="parentText" presStyleLbl="node1" presStyleIdx="0" presStyleCnt="3">
        <dgm:presLayoutVars>
          <dgm:chMax val="0"/>
          <dgm:bulletEnabled val="1"/>
        </dgm:presLayoutVars>
      </dgm:prSet>
      <dgm:spPr/>
    </dgm:pt>
    <dgm:pt modelId="{7C04150A-5B9C-4D62-AD1D-9D2F8FF0EEDE}" type="pres">
      <dgm:prSet presAssocID="{CB70B8BA-DEB4-4E99-9081-2CD34357B81C}" presName="spacer" presStyleCnt="0"/>
      <dgm:spPr/>
    </dgm:pt>
    <dgm:pt modelId="{7C564719-2DD8-4D07-B028-1EF6E099E101}" type="pres">
      <dgm:prSet presAssocID="{E4F8B841-1935-4C69-A90B-C762C7933384}" presName="parentText" presStyleLbl="node1" presStyleIdx="1" presStyleCnt="3">
        <dgm:presLayoutVars>
          <dgm:chMax val="0"/>
          <dgm:bulletEnabled val="1"/>
        </dgm:presLayoutVars>
      </dgm:prSet>
      <dgm:spPr/>
    </dgm:pt>
    <dgm:pt modelId="{97F4C3DE-D6BD-4FB6-899F-00E6E047E22F}" type="pres">
      <dgm:prSet presAssocID="{61014015-65CB-4383-AA6E-F2C1C5034F27}" presName="spacer" presStyleCnt="0"/>
      <dgm:spPr/>
    </dgm:pt>
    <dgm:pt modelId="{570224EE-3E2A-4F4D-BF26-22237FD7DB58}" type="pres">
      <dgm:prSet presAssocID="{F87AE422-39E9-4367-B3D8-E60148083829}" presName="parentText" presStyleLbl="node1" presStyleIdx="2" presStyleCnt="3">
        <dgm:presLayoutVars>
          <dgm:chMax val="0"/>
          <dgm:bulletEnabled val="1"/>
        </dgm:presLayoutVars>
      </dgm:prSet>
      <dgm:spPr/>
    </dgm:pt>
  </dgm:ptLst>
  <dgm:cxnLst>
    <dgm:cxn modelId="{E4B9E065-B28B-4CA6-8EE7-7D8885C61B9D}" type="presOf" srcId="{37AECDBA-E67B-4984-9542-9E899ACF628E}" destId="{5F128C5E-20E5-4B71-810C-B61C796006A2}" srcOrd="0" destOrd="0" presId="urn:microsoft.com/office/officeart/2005/8/layout/vList2"/>
    <dgm:cxn modelId="{682EDB74-A130-4474-8BB4-C3B6C882945D}" type="presOf" srcId="{E4F8B841-1935-4C69-A90B-C762C7933384}" destId="{7C564719-2DD8-4D07-B028-1EF6E099E101}" srcOrd="0" destOrd="0" presId="urn:microsoft.com/office/officeart/2005/8/layout/vList2"/>
    <dgm:cxn modelId="{D0DEB17C-7DA0-43C9-8FF9-9C0035A02728}" srcId="{0687C635-E508-4BD8-BFF4-35CC1D01D7C6}" destId="{F87AE422-39E9-4367-B3D8-E60148083829}" srcOrd="2" destOrd="0" parTransId="{FFDB152E-04D5-46DF-B0DE-1AAB3505FBF9}" sibTransId="{BE9182D2-A605-4D38-B014-59A8CE677B4E}"/>
    <dgm:cxn modelId="{9756EE9A-D026-400F-AE8A-AEC869750837}" type="presOf" srcId="{0687C635-E508-4BD8-BFF4-35CC1D01D7C6}" destId="{1B373CF1-B6E5-4623-A603-AE8ADF2095B8}" srcOrd="0" destOrd="0" presId="urn:microsoft.com/office/officeart/2005/8/layout/vList2"/>
    <dgm:cxn modelId="{DEE836C2-C10A-4CCA-BB14-A81F7A586FA7}" srcId="{0687C635-E508-4BD8-BFF4-35CC1D01D7C6}" destId="{E4F8B841-1935-4C69-A90B-C762C7933384}" srcOrd="1" destOrd="0" parTransId="{29DB6E35-1AEA-4F0B-8111-82EBD7DFEC54}" sibTransId="{61014015-65CB-4383-AA6E-F2C1C5034F27}"/>
    <dgm:cxn modelId="{4C67F3CF-302D-4BB8-BA54-0F83B01D5B00}" type="presOf" srcId="{F87AE422-39E9-4367-B3D8-E60148083829}" destId="{570224EE-3E2A-4F4D-BF26-22237FD7DB58}" srcOrd="0" destOrd="0" presId="urn:microsoft.com/office/officeart/2005/8/layout/vList2"/>
    <dgm:cxn modelId="{4043D0F0-6FB9-4CFA-A292-3346AF493168}" srcId="{0687C635-E508-4BD8-BFF4-35CC1D01D7C6}" destId="{37AECDBA-E67B-4984-9542-9E899ACF628E}" srcOrd="0" destOrd="0" parTransId="{C1FA4F05-A821-488D-83C4-6965A1B6193B}" sibTransId="{CB70B8BA-DEB4-4E99-9081-2CD34357B81C}"/>
    <dgm:cxn modelId="{984597CB-CFD0-42D4-89CD-7F761446FB0A}" type="presParOf" srcId="{1B373CF1-B6E5-4623-A603-AE8ADF2095B8}" destId="{5F128C5E-20E5-4B71-810C-B61C796006A2}" srcOrd="0" destOrd="0" presId="urn:microsoft.com/office/officeart/2005/8/layout/vList2"/>
    <dgm:cxn modelId="{FFCDC381-4E3A-47AD-9532-C71F0A653593}" type="presParOf" srcId="{1B373CF1-B6E5-4623-A603-AE8ADF2095B8}" destId="{7C04150A-5B9C-4D62-AD1D-9D2F8FF0EEDE}" srcOrd="1" destOrd="0" presId="urn:microsoft.com/office/officeart/2005/8/layout/vList2"/>
    <dgm:cxn modelId="{3B81AEC5-B0FE-4461-9BE6-3D7BD8C79CC9}" type="presParOf" srcId="{1B373CF1-B6E5-4623-A603-AE8ADF2095B8}" destId="{7C564719-2DD8-4D07-B028-1EF6E099E101}" srcOrd="2" destOrd="0" presId="urn:microsoft.com/office/officeart/2005/8/layout/vList2"/>
    <dgm:cxn modelId="{97FBB997-4EBE-4CEC-A87E-C2F1866F4FE7}" type="presParOf" srcId="{1B373CF1-B6E5-4623-A603-AE8ADF2095B8}" destId="{97F4C3DE-D6BD-4FB6-899F-00E6E047E22F}" srcOrd="3" destOrd="0" presId="urn:microsoft.com/office/officeart/2005/8/layout/vList2"/>
    <dgm:cxn modelId="{42AA8D98-A412-47D5-AC84-0E941F21F6D4}" type="presParOf" srcId="{1B373CF1-B6E5-4623-A603-AE8ADF2095B8}" destId="{570224EE-3E2A-4F4D-BF26-22237FD7DB5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A3F66B-5050-49BB-853C-D0430952F20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80ABCF3-0287-44A0-A807-35B2602F924E}">
      <dgm:prSet/>
      <dgm:spPr/>
      <dgm:t>
        <a:bodyPr/>
        <a:lstStyle/>
        <a:p>
          <a:r>
            <a:rPr lang="en-GB" b="0" i="0"/>
            <a:t>Will it impact the ability to access? </a:t>
          </a:r>
          <a:endParaRPr lang="en-US"/>
        </a:p>
      </dgm:t>
    </dgm:pt>
    <dgm:pt modelId="{F175F51C-B1F8-4643-BB75-C1DA62CD3516}" type="parTrans" cxnId="{38AD6972-8F78-4D31-9961-E498ADDFF6C7}">
      <dgm:prSet/>
      <dgm:spPr/>
      <dgm:t>
        <a:bodyPr/>
        <a:lstStyle/>
        <a:p>
          <a:endParaRPr lang="en-US"/>
        </a:p>
      </dgm:t>
    </dgm:pt>
    <dgm:pt modelId="{5069E95A-6225-451C-971C-4B399DA981B7}" type="sibTrans" cxnId="{38AD6972-8F78-4D31-9961-E498ADDFF6C7}">
      <dgm:prSet/>
      <dgm:spPr/>
      <dgm:t>
        <a:bodyPr/>
        <a:lstStyle/>
        <a:p>
          <a:endParaRPr lang="en-US"/>
        </a:p>
      </dgm:t>
    </dgm:pt>
    <dgm:pt modelId="{FD290C83-BEDE-4B18-A410-E94D867BA8D1}">
      <dgm:prSet/>
      <dgm:spPr/>
      <dgm:t>
        <a:bodyPr/>
        <a:lstStyle/>
        <a:p>
          <a:r>
            <a:rPr lang="en-GB" b="0" i="0"/>
            <a:t>Observing young students as they play gives an insight on the ways they think and learn </a:t>
          </a:r>
          <a:endParaRPr lang="en-US"/>
        </a:p>
      </dgm:t>
    </dgm:pt>
    <dgm:pt modelId="{EF2F49BA-53BE-45E7-A159-CEC78EB21B8C}" type="parTrans" cxnId="{EF90E03F-3B0A-49A3-A752-F93F4B86487F}">
      <dgm:prSet/>
      <dgm:spPr/>
      <dgm:t>
        <a:bodyPr/>
        <a:lstStyle/>
        <a:p>
          <a:endParaRPr lang="en-US"/>
        </a:p>
      </dgm:t>
    </dgm:pt>
    <dgm:pt modelId="{72F1C681-34F2-401D-8DB0-7ACB9F470184}" type="sibTrans" cxnId="{EF90E03F-3B0A-49A3-A752-F93F4B86487F}">
      <dgm:prSet/>
      <dgm:spPr/>
      <dgm:t>
        <a:bodyPr/>
        <a:lstStyle/>
        <a:p>
          <a:endParaRPr lang="en-US"/>
        </a:p>
      </dgm:t>
    </dgm:pt>
    <dgm:pt modelId="{DCDE2E70-823C-40A6-9E5B-1631C3BAC4C1}">
      <dgm:prSet/>
      <dgm:spPr/>
      <dgm:t>
        <a:bodyPr/>
        <a:lstStyle/>
        <a:p>
          <a:r>
            <a:rPr lang="en-GB"/>
            <a:t>This </a:t>
          </a:r>
          <a:r>
            <a:rPr lang="en-GB" b="0" i="0"/>
            <a:t>knowledge helps address their individual needs more effectively</a:t>
          </a:r>
          <a:endParaRPr lang="en-US"/>
        </a:p>
      </dgm:t>
    </dgm:pt>
    <dgm:pt modelId="{47E802D2-EE5B-45A0-9B87-34B219F37D46}" type="parTrans" cxnId="{58784080-51E0-4A1A-AB5B-80BF7BC59FD9}">
      <dgm:prSet/>
      <dgm:spPr/>
      <dgm:t>
        <a:bodyPr/>
        <a:lstStyle/>
        <a:p>
          <a:endParaRPr lang="en-US"/>
        </a:p>
      </dgm:t>
    </dgm:pt>
    <dgm:pt modelId="{6CBE6B3D-E7BE-4C9D-8D6B-4E0C21CCD1CC}" type="sibTrans" cxnId="{58784080-51E0-4A1A-AB5B-80BF7BC59FD9}">
      <dgm:prSet/>
      <dgm:spPr/>
      <dgm:t>
        <a:bodyPr/>
        <a:lstStyle/>
        <a:p>
          <a:endParaRPr lang="en-US"/>
        </a:p>
      </dgm:t>
    </dgm:pt>
    <dgm:pt modelId="{919A1E7B-1E03-493D-A2B7-BDC5C36B8199}">
      <dgm:prSet/>
      <dgm:spPr/>
      <dgm:t>
        <a:bodyPr/>
        <a:lstStyle/>
        <a:p>
          <a:r>
            <a:rPr lang="en-GB" b="0" i="0"/>
            <a:t>Children will be more motivated to explore within their play because it is meaningful to them</a:t>
          </a:r>
          <a:endParaRPr lang="en-US"/>
        </a:p>
      </dgm:t>
    </dgm:pt>
    <dgm:pt modelId="{FC8DB5E9-3D34-4942-B14B-7ED92B36B982}" type="parTrans" cxnId="{36AA2D3C-8218-4A8E-99D0-24BFF2DDCF24}">
      <dgm:prSet/>
      <dgm:spPr/>
      <dgm:t>
        <a:bodyPr/>
        <a:lstStyle/>
        <a:p>
          <a:endParaRPr lang="en-US"/>
        </a:p>
      </dgm:t>
    </dgm:pt>
    <dgm:pt modelId="{2C253E72-CB20-4D78-A66F-D8B7F91B543B}" type="sibTrans" cxnId="{36AA2D3C-8218-4A8E-99D0-24BFF2DDCF24}">
      <dgm:prSet/>
      <dgm:spPr/>
      <dgm:t>
        <a:bodyPr/>
        <a:lstStyle/>
        <a:p>
          <a:endParaRPr lang="en-US"/>
        </a:p>
      </dgm:t>
    </dgm:pt>
    <dgm:pt modelId="{87AB96B9-1E3A-4FF2-9C6C-BFD08528B72F}">
      <dgm:prSet/>
      <dgm:spPr/>
      <dgm:t>
        <a:bodyPr/>
        <a:lstStyle/>
        <a:p>
          <a:r>
            <a:rPr lang="en-GB" b="0" i="0"/>
            <a:t>Children will remain focused and motivated.</a:t>
          </a:r>
          <a:endParaRPr lang="en-US"/>
        </a:p>
      </dgm:t>
    </dgm:pt>
    <dgm:pt modelId="{8E8C9DAE-4B86-4387-A2D8-642BC7587EC4}" type="parTrans" cxnId="{656E5C0F-96B3-41A6-B167-E0C0C2A6A62A}">
      <dgm:prSet/>
      <dgm:spPr/>
      <dgm:t>
        <a:bodyPr/>
        <a:lstStyle/>
        <a:p>
          <a:endParaRPr lang="en-US"/>
        </a:p>
      </dgm:t>
    </dgm:pt>
    <dgm:pt modelId="{C4D0B7FD-1A8D-4BF2-ADE0-96E5B6914055}" type="sibTrans" cxnId="{656E5C0F-96B3-41A6-B167-E0C0C2A6A62A}">
      <dgm:prSet/>
      <dgm:spPr/>
      <dgm:t>
        <a:bodyPr/>
        <a:lstStyle/>
        <a:p>
          <a:endParaRPr lang="en-US"/>
        </a:p>
      </dgm:t>
    </dgm:pt>
    <dgm:pt modelId="{BE9084CB-C5D6-4262-B058-1A18C59B2ECC}">
      <dgm:prSet/>
      <dgm:spPr/>
      <dgm:t>
        <a:bodyPr/>
        <a:lstStyle/>
        <a:p>
          <a:r>
            <a:rPr lang="en-GB"/>
            <a:t>Developing</a:t>
          </a:r>
          <a:r>
            <a:rPr lang="en-GB" b="0" i="0"/>
            <a:t> play-based learning in the classroom creates balance, deepens learning, and defined a classroom community as a place where children can learn and grow together.</a:t>
          </a:r>
          <a:endParaRPr lang="en-US"/>
        </a:p>
      </dgm:t>
    </dgm:pt>
    <dgm:pt modelId="{245CB568-9DC0-4881-8046-37A846696B5F}" type="parTrans" cxnId="{A28C9D7E-5A22-430C-8E52-455A7FD59CA1}">
      <dgm:prSet/>
      <dgm:spPr/>
      <dgm:t>
        <a:bodyPr/>
        <a:lstStyle/>
        <a:p>
          <a:endParaRPr lang="en-US"/>
        </a:p>
      </dgm:t>
    </dgm:pt>
    <dgm:pt modelId="{50933EF0-F2D8-4043-BD9A-EFD2543307FB}" type="sibTrans" cxnId="{A28C9D7E-5A22-430C-8E52-455A7FD59CA1}">
      <dgm:prSet/>
      <dgm:spPr/>
      <dgm:t>
        <a:bodyPr/>
        <a:lstStyle/>
        <a:p>
          <a:endParaRPr lang="en-US"/>
        </a:p>
      </dgm:t>
    </dgm:pt>
    <dgm:pt modelId="{AD0D371C-C50E-43DD-ABFF-797A379556C0}" type="pres">
      <dgm:prSet presAssocID="{87A3F66B-5050-49BB-853C-D0430952F20B}" presName="diagram" presStyleCnt="0">
        <dgm:presLayoutVars>
          <dgm:dir/>
          <dgm:resizeHandles val="exact"/>
        </dgm:presLayoutVars>
      </dgm:prSet>
      <dgm:spPr/>
    </dgm:pt>
    <dgm:pt modelId="{50DC3AAF-DC47-4893-B235-059B13101320}" type="pres">
      <dgm:prSet presAssocID="{280ABCF3-0287-44A0-A807-35B2602F924E}" presName="node" presStyleLbl="node1" presStyleIdx="0" presStyleCnt="6">
        <dgm:presLayoutVars>
          <dgm:bulletEnabled val="1"/>
        </dgm:presLayoutVars>
      </dgm:prSet>
      <dgm:spPr/>
    </dgm:pt>
    <dgm:pt modelId="{D0875A3B-4C2F-4E95-9E9C-7CE9EFE7B1E2}" type="pres">
      <dgm:prSet presAssocID="{5069E95A-6225-451C-971C-4B399DA981B7}" presName="sibTrans" presStyleCnt="0"/>
      <dgm:spPr/>
    </dgm:pt>
    <dgm:pt modelId="{DCDA933C-E34C-4659-B4D4-6C61E5A82B5B}" type="pres">
      <dgm:prSet presAssocID="{FD290C83-BEDE-4B18-A410-E94D867BA8D1}" presName="node" presStyleLbl="node1" presStyleIdx="1" presStyleCnt="6">
        <dgm:presLayoutVars>
          <dgm:bulletEnabled val="1"/>
        </dgm:presLayoutVars>
      </dgm:prSet>
      <dgm:spPr/>
    </dgm:pt>
    <dgm:pt modelId="{261BE5F1-11C6-4F56-B3F1-E6194B2ABFDD}" type="pres">
      <dgm:prSet presAssocID="{72F1C681-34F2-401D-8DB0-7ACB9F470184}" presName="sibTrans" presStyleCnt="0"/>
      <dgm:spPr/>
    </dgm:pt>
    <dgm:pt modelId="{A319280E-83D7-45B9-8475-4E45C7CFE124}" type="pres">
      <dgm:prSet presAssocID="{DCDE2E70-823C-40A6-9E5B-1631C3BAC4C1}" presName="node" presStyleLbl="node1" presStyleIdx="2" presStyleCnt="6">
        <dgm:presLayoutVars>
          <dgm:bulletEnabled val="1"/>
        </dgm:presLayoutVars>
      </dgm:prSet>
      <dgm:spPr/>
    </dgm:pt>
    <dgm:pt modelId="{16B78BEB-97CD-4B78-BF5E-42CA9E490A06}" type="pres">
      <dgm:prSet presAssocID="{6CBE6B3D-E7BE-4C9D-8D6B-4E0C21CCD1CC}" presName="sibTrans" presStyleCnt="0"/>
      <dgm:spPr/>
    </dgm:pt>
    <dgm:pt modelId="{5135A325-A443-452B-B351-DCE4BCD7915F}" type="pres">
      <dgm:prSet presAssocID="{919A1E7B-1E03-493D-A2B7-BDC5C36B8199}" presName="node" presStyleLbl="node1" presStyleIdx="3" presStyleCnt="6">
        <dgm:presLayoutVars>
          <dgm:bulletEnabled val="1"/>
        </dgm:presLayoutVars>
      </dgm:prSet>
      <dgm:spPr/>
    </dgm:pt>
    <dgm:pt modelId="{9056B36A-5C8D-409B-BA38-3859F4DC3953}" type="pres">
      <dgm:prSet presAssocID="{2C253E72-CB20-4D78-A66F-D8B7F91B543B}" presName="sibTrans" presStyleCnt="0"/>
      <dgm:spPr/>
    </dgm:pt>
    <dgm:pt modelId="{EA973BC1-D1B0-4C2C-87C2-21C2BF89161F}" type="pres">
      <dgm:prSet presAssocID="{87AB96B9-1E3A-4FF2-9C6C-BFD08528B72F}" presName="node" presStyleLbl="node1" presStyleIdx="4" presStyleCnt="6">
        <dgm:presLayoutVars>
          <dgm:bulletEnabled val="1"/>
        </dgm:presLayoutVars>
      </dgm:prSet>
      <dgm:spPr/>
    </dgm:pt>
    <dgm:pt modelId="{C5822FA7-2C64-4FE1-BBA0-AA42F0CF1D30}" type="pres">
      <dgm:prSet presAssocID="{C4D0B7FD-1A8D-4BF2-ADE0-96E5B6914055}" presName="sibTrans" presStyleCnt="0"/>
      <dgm:spPr/>
    </dgm:pt>
    <dgm:pt modelId="{E75F00B4-18A4-4292-A868-450E666645ED}" type="pres">
      <dgm:prSet presAssocID="{BE9084CB-C5D6-4262-B058-1A18C59B2ECC}" presName="node" presStyleLbl="node1" presStyleIdx="5" presStyleCnt="6">
        <dgm:presLayoutVars>
          <dgm:bulletEnabled val="1"/>
        </dgm:presLayoutVars>
      </dgm:prSet>
      <dgm:spPr/>
    </dgm:pt>
  </dgm:ptLst>
  <dgm:cxnLst>
    <dgm:cxn modelId="{9B513206-5AED-45C8-ADDC-3649A01AD7A2}" type="presOf" srcId="{280ABCF3-0287-44A0-A807-35B2602F924E}" destId="{50DC3AAF-DC47-4893-B235-059B13101320}" srcOrd="0" destOrd="0" presId="urn:microsoft.com/office/officeart/2005/8/layout/default"/>
    <dgm:cxn modelId="{656E5C0F-96B3-41A6-B167-E0C0C2A6A62A}" srcId="{87A3F66B-5050-49BB-853C-D0430952F20B}" destId="{87AB96B9-1E3A-4FF2-9C6C-BFD08528B72F}" srcOrd="4" destOrd="0" parTransId="{8E8C9DAE-4B86-4387-A2D8-642BC7587EC4}" sibTransId="{C4D0B7FD-1A8D-4BF2-ADE0-96E5B6914055}"/>
    <dgm:cxn modelId="{36AA2D3C-8218-4A8E-99D0-24BFF2DDCF24}" srcId="{87A3F66B-5050-49BB-853C-D0430952F20B}" destId="{919A1E7B-1E03-493D-A2B7-BDC5C36B8199}" srcOrd="3" destOrd="0" parTransId="{FC8DB5E9-3D34-4942-B14B-7ED92B36B982}" sibTransId="{2C253E72-CB20-4D78-A66F-D8B7F91B543B}"/>
    <dgm:cxn modelId="{EF90E03F-3B0A-49A3-A752-F93F4B86487F}" srcId="{87A3F66B-5050-49BB-853C-D0430952F20B}" destId="{FD290C83-BEDE-4B18-A410-E94D867BA8D1}" srcOrd="1" destOrd="0" parTransId="{EF2F49BA-53BE-45E7-A159-CEC78EB21B8C}" sibTransId="{72F1C681-34F2-401D-8DB0-7ACB9F470184}"/>
    <dgm:cxn modelId="{5B86076A-C576-4CAD-B81C-11759DA6282F}" type="presOf" srcId="{DCDE2E70-823C-40A6-9E5B-1631C3BAC4C1}" destId="{A319280E-83D7-45B9-8475-4E45C7CFE124}" srcOrd="0" destOrd="0" presId="urn:microsoft.com/office/officeart/2005/8/layout/default"/>
    <dgm:cxn modelId="{E0CD8C51-6E69-4280-9B16-C755D84DFBC9}" type="presOf" srcId="{FD290C83-BEDE-4B18-A410-E94D867BA8D1}" destId="{DCDA933C-E34C-4659-B4D4-6C61E5A82B5B}" srcOrd="0" destOrd="0" presId="urn:microsoft.com/office/officeart/2005/8/layout/default"/>
    <dgm:cxn modelId="{A9C91452-7197-4250-8731-C07300D9982F}" type="presOf" srcId="{919A1E7B-1E03-493D-A2B7-BDC5C36B8199}" destId="{5135A325-A443-452B-B351-DCE4BCD7915F}" srcOrd="0" destOrd="0" presId="urn:microsoft.com/office/officeart/2005/8/layout/default"/>
    <dgm:cxn modelId="{38AD6972-8F78-4D31-9961-E498ADDFF6C7}" srcId="{87A3F66B-5050-49BB-853C-D0430952F20B}" destId="{280ABCF3-0287-44A0-A807-35B2602F924E}" srcOrd="0" destOrd="0" parTransId="{F175F51C-B1F8-4643-BB75-C1DA62CD3516}" sibTransId="{5069E95A-6225-451C-971C-4B399DA981B7}"/>
    <dgm:cxn modelId="{A28C9D7E-5A22-430C-8E52-455A7FD59CA1}" srcId="{87A3F66B-5050-49BB-853C-D0430952F20B}" destId="{BE9084CB-C5D6-4262-B058-1A18C59B2ECC}" srcOrd="5" destOrd="0" parTransId="{245CB568-9DC0-4881-8046-37A846696B5F}" sibTransId="{50933EF0-F2D8-4043-BD9A-EFD2543307FB}"/>
    <dgm:cxn modelId="{58784080-51E0-4A1A-AB5B-80BF7BC59FD9}" srcId="{87A3F66B-5050-49BB-853C-D0430952F20B}" destId="{DCDE2E70-823C-40A6-9E5B-1631C3BAC4C1}" srcOrd="2" destOrd="0" parTransId="{47E802D2-EE5B-45A0-9B87-34B219F37D46}" sibTransId="{6CBE6B3D-E7BE-4C9D-8D6B-4E0C21CCD1CC}"/>
    <dgm:cxn modelId="{0A175FA8-D433-4708-B0D4-70EDFA64607C}" type="presOf" srcId="{87A3F66B-5050-49BB-853C-D0430952F20B}" destId="{AD0D371C-C50E-43DD-ABFF-797A379556C0}" srcOrd="0" destOrd="0" presId="urn:microsoft.com/office/officeart/2005/8/layout/default"/>
    <dgm:cxn modelId="{738CADC1-B09F-4180-B16F-404A89D1135C}" type="presOf" srcId="{BE9084CB-C5D6-4262-B058-1A18C59B2ECC}" destId="{E75F00B4-18A4-4292-A868-450E666645ED}" srcOrd="0" destOrd="0" presId="urn:microsoft.com/office/officeart/2005/8/layout/default"/>
    <dgm:cxn modelId="{11E1B7E6-031D-4E9F-92B2-AD2962567072}" type="presOf" srcId="{87AB96B9-1E3A-4FF2-9C6C-BFD08528B72F}" destId="{EA973BC1-D1B0-4C2C-87C2-21C2BF89161F}" srcOrd="0" destOrd="0" presId="urn:microsoft.com/office/officeart/2005/8/layout/default"/>
    <dgm:cxn modelId="{5E6F20FE-69B0-475A-B78D-B35B56E0D9EE}" type="presParOf" srcId="{AD0D371C-C50E-43DD-ABFF-797A379556C0}" destId="{50DC3AAF-DC47-4893-B235-059B13101320}" srcOrd="0" destOrd="0" presId="urn:microsoft.com/office/officeart/2005/8/layout/default"/>
    <dgm:cxn modelId="{8368C187-C259-4677-AA68-E1AD47060FE6}" type="presParOf" srcId="{AD0D371C-C50E-43DD-ABFF-797A379556C0}" destId="{D0875A3B-4C2F-4E95-9E9C-7CE9EFE7B1E2}" srcOrd="1" destOrd="0" presId="urn:microsoft.com/office/officeart/2005/8/layout/default"/>
    <dgm:cxn modelId="{D02093ED-A360-4183-A550-FD68B35E441E}" type="presParOf" srcId="{AD0D371C-C50E-43DD-ABFF-797A379556C0}" destId="{DCDA933C-E34C-4659-B4D4-6C61E5A82B5B}" srcOrd="2" destOrd="0" presId="urn:microsoft.com/office/officeart/2005/8/layout/default"/>
    <dgm:cxn modelId="{6E258686-549E-478A-8786-0CE0A5734F6B}" type="presParOf" srcId="{AD0D371C-C50E-43DD-ABFF-797A379556C0}" destId="{261BE5F1-11C6-4F56-B3F1-E6194B2ABFDD}" srcOrd="3" destOrd="0" presId="urn:microsoft.com/office/officeart/2005/8/layout/default"/>
    <dgm:cxn modelId="{68B38061-7AF5-4615-8CB6-02274D239B94}" type="presParOf" srcId="{AD0D371C-C50E-43DD-ABFF-797A379556C0}" destId="{A319280E-83D7-45B9-8475-4E45C7CFE124}" srcOrd="4" destOrd="0" presId="urn:microsoft.com/office/officeart/2005/8/layout/default"/>
    <dgm:cxn modelId="{A5FBE9C3-6A36-4D76-B783-23645E362113}" type="presParOf" srcId="{AD0D371C-C50E-43DD-ABFF-797A379556C0}" destId="{16B78BEB-97CD-4B78-BF5E-42CA9E490A06}" srcOrd="5" destOrd="0" presId="urn:microsoft.com/office/officeart/2005/8/layout/default"/>
    <dgm:cxn modelId="{DCC76F9E-7988-4A16-A03B-421CD98C6186}" type="presParOf" srcId="{AD0D371C-C50E-43DD-ABFF-797A379556C0}" destId="{5135A325-A443-452B-B351-DCE4BCD7915F}" srcOrd="6" destOrd="0" presId="urn:microsoft.com/office/officeart/2005/8/layout/default"/>
    <dgm:cxn modelId="{DC8FA66A-E8B7-440F-B0F6-069C541A8829}" type="presParOf" srcId="{AD0D371C-C50E-43DD-ABFF-797A379556C0}" destId="{9056B36A-5C8D-409B-BA38-3859F4DC3953}" srcOrd="7" destOrd="0" presId="urn:microsoft.com/office/officeart/2005/8/layout/default"/>
    <dgm:cxn modelId="{0680CE4B-174F-4491-A965-5142DBEAC352}" type="presParOf" srcId="{AD0D371C-C50E-43DD-ABFF-797A379556C0}" destId="{EA973BC1-D1B0-4C2C-87C2-21C2BF89161F}" srcOrd="8" destOrd="0" presId="urn:microsoft.com/office/officeart/2005/8/layout/default"/>
    <dgm:cxn modelId="{88B4D852-0604-44BD-B924-CBBF7109E7F2}" type="presParOf" srcId="{AD0D371C-C50E-43DD-ABFF-797A379556C0}" destId="{C5822FA7-2C64-4FE1-BBA0-AA42F0CF1D30}" srcOrd="9" destOrd="0" presId="urn:microsoft.com/office/officeart/2005/8/layout/default"/>
    <dgm:cxn modelId="{285AA219-30BD-43E5-9424-58B15B8F5E3C}" type="presParOf" srcId="{AD0D371C-C50E-43DD-ABFF-797A379556C0}" destId="{E75F00B4-18A4-4292-A868-450E666645E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146741-231B-4D24-90AE-A952AC5701E7}">
      <dsp:nvSpPr>
        <dsp:cNvPr id="0" name=""/>
        <dsp:cNvSpPr/>
      </dsp:nvSpPr>
      <dsp:spPr>
        <a:xfrm>
          <a:off x="5175276" y="1260317"/>
          <a:ext cx="967670" cy="91440"/>
        </a:xfrm>
        <a:custGeom>
          <a:avLst/>
          <a:gdLst/>
          <a:ahLst/>
          <a:cxnLst/>
          <a:rect l="0" t="0" r="0" b="0"/>
          <a:pathLst>
            <a:path>
              <a:moveTo>
                <a:pt x="0" y="45720"/>
              </a:moveTo>
              <a:lnTo>
                <a:pt x="967670"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34155" y="1301046"/>
        <a:ext cx="49913" cy="9982"/>
      </dsp:txXfrm>
    </dsp:sp>
    <dsp:sp modelId="{FBF4FD55-2E43-41EF-9D28-4EF00F22A2B8}">
      <dsp:nvSpPr>
        <dsp:cNvPr id="0" name=""/>
        <dsp:cNvSpPr/>
      </dsp:nvSpPr>
      <dsp:spPr>
        <a:xfrm>
          <a:off x="836770" y="3945"/>
          <a:ext cx="4340306" cy="2604183"/>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2679" tIns="223244" rIns="212679" bIns="223244"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Advantages and disadvantages?</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a:latin typeface="Arial" panose="020B0604020202020204" pitchFamily="34" charset="0"/>
              <a:cs typeface="Arial" panose="020B0604020202020204" pitchFamily="34" charset="0"/>
            </a:rPr>
            <a:t>Observation class – mainstream schooling?</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a:latin typeface="Arial" panose="020B0604020202020204" pitchFamily="34" charset="0"/>
              <a:cs typeface="Arial" panose="020B0604020202020204" pitchFamily="34" charset="0"/>
            </a:rPr>
            <a:t>Full inclusion – mainstream schooling?</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a:latin typeface="Arial" panose="020B0604020202020204" pitchFamily="34" charset="0"/>
              <a:cs typeface="Arial" panose="020B0604020202020204" pitchFamily="34" charset="0"/>
            </a:rPr>
            <a:t>Special schools?</a:t>
          </a:r>
          <a:endParaRPr lang="en-US" sz="1800" kern="1200" dirty="0">
            <a:latin typeface="Arial" panose="020B0604020202020204" pitchFamily="34" charset="0"/>
            <a:cs typeface="Arial" panose="020B0604020202020204" pitchFamily="34" charset="0"/>
          </a:endParaRPr>
        </a:p>
      </dsp:txBody>
      <dsp:txXfrm>
        <a:off x="836770" y="3945"/>
        <a:ext cx="4340306" cy="2604183"/>
      </dsp:txXfrm>
    </dsp:sp>
    <dsp:sp modelId="{C1CA04FC-8122-48D3-B8B7-319A3B98A6FF}">
      <dsp:nvSpPr>
        <dsp:cNvPr id="0" name=""/>
        <dsp:cNvSpPr/>
      </dsp:nvSpPr>
      <dsp:spPr>
        <a:xfrm>
          <a:off x="3006923" y="2606329"/>
          <a:ext cx="5338577" cy="967670"/>
        </a:xfrm>
        <a:custGeom>
          <a:avLst/>
          <a:gdLst/>
          <a:ahLst/>
          <a:cxnLst/>
          <a:rect l="0" t="0" r="0" b="0"/>
          <a:pathLst>
            <a:path>
              <a:moveTo>
                <a:pt x="5338577" y="0"/>
              </a:moveTo>
              <a:lnTo>
                <a:pt x="5338577" y="500935"/>
              </a:lnTo>
              <a:lnTo>
                <a:pt x="0" y="500935"/>
              </a:lnTo>
              <a:lnTo>
                <a:pt x="0" y="967670"/>
              </a:lnTo>
            </a:path>
          </a:pathLst>
        </a:custGeom>
        <a:noFill/>
        <a:ln w="9525" cap="flat" cmpd="sng" algn="ctr">
          <a:solidFill>
            <a:schemeClr val="accent2">
              <a:hueOff val="-542947"/>
              <a:satOff val="20594"/>
              <a:lumOff val="-1127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40434" y="3085173"/>
        <a:ext cx="271555" cy="9982"/>
      </dsp:txXfrm>
    </dsp:sp>
    <dsp:sp modelId="{A94B0C96-6F5E-47BA-B388-4A735B212A32}">
      <dsp:nvSpPr>
        <dsp:cNvPr id="0" name=""/>
        <dsp:cNvSpPr/>
      </dsp:nvSpPr>
      <dsp:spPr>
        <a:xfrm>
          <a:off x="6175347" y="3945"/>
          <a:ext cx="4340306" cy="2604183"/>
        </a:xfrm>
        <a:prstGeom prst="rect">
          <a:avLst/>
        </a:prstGeom>
        <a:gradFill rotWithShape="0">
          <a:gsLst>
            <a:gs pos="0">
              <a:schemeClr val="accent2">
                <a:hueOff val="-361964"/>
                <a:satOff val="13729"/>
                <a:lumOff val="-7516"/>
                <a:alphaOff val="0"/>
                <a:tint val="98000"/>
                <a:satMod val="110000"/>
                <a:lumMod val="104000"/>
              </a:schemeClr>
            </a:gs>
            <a:gs pos="69000">
              <a:schemeClr val="accent2">
                <a:hueOff val="-361964"/>
                <a:satOff val="13729"/>
                <a:lumOff val="-7516"/>
                <a:alphaOff val="0"/>
                <a:shade val="88000"/>
                <a:satMod val="130000"/>
                <a:lumMod val="92000"/>
              </a:schemeClr>
            </a:gs>
            <a:gs pos="100000">
              <a:schemeClr val="accent2">
                <a:hueOff val="-361964"/>
                <a:satOff val="13729"/>
                <a:lumOff val="-7516"/>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2679" tIns="223244" rIns="212679" bIns="223244" numCol="1" spcCol="1270" anchor="ctr" anchorCtr="0">
          <a:noAutofit/>
        </a:bodyPr>
        <a:lstStyle/>
        <a:p>
          <a:pPr marL="0" lvl="0" indent="0" algn="ctr" defTabSz="1422400">
            <a:lnSpc>
              <a:spcPct val="90000"/>
            </a:lnSpc>
            <a:spcBef>
              <a:spcPct val="0"/>
            </a:spcBef>
            <a:spcAft>
              <a:spcPct val="35000"/>
            </a:spcAft>
            <a:buNone/>
          </a:pPr>
          <a:r>
            <a:rPr lang="en-GB" sz="3200" b="1" kern="1200">
              <a:latin typeface="Arial" panose="020B0604020202020204" pitchFamily="34" charset="0"/>
              <a:cs typeface="Arial" panose="020B0604020202020204" pitchFamily="34" charset="0"/>
            </a:rPr>
            <a:t>Early intervention </a:t>
          </a:r>
          <a:endParaRPr lang="en-US" sz="3200" kern="1200" dirty="0">
            <a:latin typeface="Arial" panose="020B0604020202020204" pitchFamily="34" charset="0"/>
            <a:cs typeface="Arial" panose="020B0604020202020204" pitchFamily="34" charset="0"/>
          </a:endParaRPr>
        </a:p>
      </dsp:txBody>
      <dsp:txXfrm>
        <a:off x="6175347" y="3945"/>
        <a:ext cx="4340306" cy="2604183"/>
      </dsp:txXfrm>
    </dsp:sp>
    <dsp:sp modelId="{B6B70EF2-7D8E-45E6-A05C-C62AE735B2F4}">
      <dsp:nvSpPr>
        <dsp:cNvPr id="0" name=""/>
        <dsp:cNvSpPr/>
      </dsp:nvSpPr>
      <dsp:spPr>
        <a:xfrm>
          <a:off x="5175276" y="4862772"/>
          <a:ext cx="967670" cy="91440"/>
        </a:xfrm>
        <a:custGeom>
          <a:avLst/>
          <a:gdLst/>
          <a:ahLst/>
          <a:cxnLst/>
          <a:rect l="0" t="0" r="0" b="0"/>
          <a:pathLst>
            <a:path>
              <a:moveTo>
                <a:pt x="0" y="45720"/>
              </a:moveTo>
              <a:lnTo>
                <a:pt x="967670" y="45720"/>
              </a:lnTo>
            </a:path>
          </a:pathLst>
        </a:custGeom>
        <a:noFill/>
        <a:ln w="9525" cap="flat" cmpd="sng" algn="ctr">
          <a:solidFill>
            <a:schemeClr val="accent2">
              <a:hueOff val="-1085893"/>
              <a:satOff val="41188"/>
              <a:lumOff val="-2254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34155" y="4903500"/>
        <a:ext cx="49913" cy="9982"/>
      </dsp:txXfrm>
    </dsp:sp>
    <dsp:sp modelId="{F00FC9EC-3040-478D-90CE-D460617E8E42}">
      <dsp:nvSpPr>
        <dsp:cNvPr id="0" name=""/>
        <dsp:cNvSpPr/>
      </dsp:nvSpPr>
      <dsp:spPr>
        <a:xfrm>
          <a:off x="836770" y="3606400"/>
          <a:ext cx="4340306" cy="2604183"/>
        </a:xfrm>
        <a:prstGeom prst="rect">
          <a:avLst/>
        </a:prstGeom>
        <a:gradFill rotWithShape="0">
          <a:gsLst>
            <a:gs pos="0">
              <a:schemeClr val="accent2">
                <a:hueOff val="-723929"/>
                <a:satOff val="27459"/>
                <a:lumOff val="-15031"/>
                <a:alphaOff val="0"/>
                <a:tint val="98000"/>
                <a:satMod val="110000"/>
                <a:lumMod val="104000"/>
              </a:schemeClr>
            </a:gs>
            <a:gs pos="69000">
              <a:schemeClr val="accent2">
                <a:hueOff val="-723929"/>
                <a:satOff val="27459"/>
                <a:lumOff val="-15031"/>
                <a:alphaOff val="0"/>
                <a:shade val="88000"/>
                <a:satMod val="130000"/>
                <a:lumMod val="92000"/>
              </a:schemeClr>
            </a:gs>
            <a:gs pos="100000">
              <a:schemeClr val="accent2">
                <a:hueOff val="-723929"/>
                <a:satOff val="27459"/>
                <a:lumOff val="-1503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2679" tIns="223244" rIns="212679" bIns="223244"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Many researchers believe ASD does not have to be disabling and with early intervention many children can be included in mainstream schooling, with 25% eventually having the diagnosis removed (</a:t>
          </a:r>
          <a:r>
            <a:rPr lang="en-GB" sz="1800" kern="1200" dirty="0" err="1">
              <a:latin typeface="Arial" panose="020B0604020202020204" pitchFamily="34" charset="0"/>
              <a:cs typeface="Arial" panose="020B0604020202020204" pitchFamily="34" charset="0"/>
            </a:rPr>
            <a:t>Koegel</a:t>
          </a:r>
          <a:r>
            <a:rPr lang="en-GB" sz="1800" kern="1200" dirty="0">
              <a:latin typeface="Arial" panose="020B0604020202020204" pitchFamily="34" charset="0"/>
              <a:cs typeface="Arial" panose="020B0604020202020204" pitchFamily="34" charset="0"/>
            </a:rPr>
            <a:t> et al, 2014) . </a:t>
          </a:r>
          <a:endParaRPr lang="en-US" sz="1800" kern="1200" dirty="0">
            <a:latin typeface="Arial" panose="020B0604020202020204" pitchFamily="34" charset="0"/>
            <a:cs typeface="Arial" panose="020B0604020202020204" pitchFamily="34" charset="0"/>
          </a:endParaRPr>
        </a:p>
      </dsp:txBody>
      <dsp:txXfrm>
        <a:off x="836770" y="3606400"/>
        <a:ext cx="4340306" cy="2604183"/>
      </dsp:txXfrm>
    </dsp:sp>
    <dsp:sp modelId="{16987064-EAD3-4CDF-B127-130565872E03}">
      <dsp:nvSpPr>
        <dsp:cNvPr id="0" name=""/>
        <dsp:cNvSpPr/>
      </dsp:nvSpPr>
      <dsp:spPr>
        <a:xfrm>
          <a:off x="6175347" y="3606400"/>
          <a:ext cx="4340306" cy="2604183"/>
        </a:xfrm>
        <a:prstGeom prst="rect">
          <a:avLst/>
        </a:prstGeom>
        <a:gradFill rotWithShape="0">
          <a:gsLst>
            <a:gs pos="0">
              <a:schemeClr val="accent2">
                <a:hueOff val="-1085893"/>
                <a:satOff val="41188"/>
                <a:lumOff val="-22547"/>
                <a:alphaOff val="0"/>
                <a:tint val="98000"/>
                <a:satMod val="110000"/>
                <a:lumMod val="104000"/>
              </a:schemeClr>
            </a:gs>
            <a:gs pos="69000">
              <a:schemeClr val="accent2">
                <a:hueOff val="-1085893"/>
                <a:satOff val="41188"/>
                <a:lumOff val="-22547"/>
                <a:alphaOff val="0"/>
                <a:shade val="88000"/>
                <a:satMod val="130000"/>
                <a:lumMod val="92000"/>
              </a:schemeClr>
            </a:gs>
            <a:gs pos="100000">
              <a:schemeClr val="accent2">
                <a:hueOff val="-1085893"/>
                <a:satOff val="41188"/>
                <a:lumOff val="-2254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2679" tIns="223244" rIns="212679" bIns="223244"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According to Department for Children, Schools and Families (2008) when examining early intervention from speech and language therapists (SALT), they found communications skills improved and these finding are prevalent in what is seen in current provision</a:t>
          </a:r>
          <a:r>
            <a:rPr lang="en-GB" sz="1800" kern="1200" dirty="0"/>
            <a:t>.</a:t>
          </a:r>
          <a:endParaRPr lang="en-US" sz="1800" kern="1200" dirty="0"/>
        </a:p>
      </dsp:txBody>
      <dsp:txXfrm>
        <a:off x="6175347" y="3606400"/>
        <a:ext cx="4340306" cy="26041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AD305-0718-4A08-903B-CCB9B0B90323}">
      <dsp:nvSpPr>
        <dsp:cNvPr id="0" name=""/>
        <dsp:cNvSpPr/>
      </dsp:nvSpPr>
      <dsp:spPr>
        <a:xfrm>
          <a:off x="702" y="99939"/>
          <a:ext cx="3920713" cy="2489652"/>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8155B54-748A-458D-B157-71582C4AD103}">
      <dsp:nvSpPr>
        <dsp:cNvPr id="0" name=""/>
        <dsp:cNvSpPr/>
      </dsp:nvSpPr>
      <dsp:spPr>
        <a:xfrm>
          <a:off x="436337" y="513792"/>
          <a:ext cx="3920713" cy="2489652"/>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UNCRC Article 28, state all children have an inclusive right to education, facilitated in a uniformed manner of the human dignity of the child (UNICEF, no date). </a:t>
          </a:r>
          <a:endParaRPr lang="en-US" sz="2400" kern="1200" dirty="0">
            <a:latin typeface="Arial" panose="020B0604020202020204" pitchFamily="34" charset="0"/>
            <a:cs typeface="Arial" panose="020B0604020202020204" pitchFamily="34" charset="0"/>
          </a:endParaRPr>
        </a:p>
      </dsp:txBody>
      <dsp:txXfrm>
        <a:off x="509256" y="586711"/>
        <a:ext cx="3774875" cy="2343814"/>
      </dsp:txXfrm>
    </dsp:sp>
    <dsp:sp modelId="{1820031D-0BD5-457B-8214-645A14F91549}">
      <dsp:nvSpPr>
        <dsp:cNvPr id="0" name=""/>
        <dsp:cNvSpPr/>
      </dsp:nvSpPr>
      <dsp:spPr>
        <a:xfrm>
          <a:off x="4792685" y="99939"/>
          <a:ext cx="4829377" cy="3579822"/>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7AF01C7-5E1B-4AF8-AEC6-EEF31B179854}">
      <dsp:nvSpPr>
        <dsp:cNvPr id="0" name=""/>
        <dsp:cNvSpPr/>
      </dsp:nvSpPr>
      <dsp:spPr>
        <a:xfrm>
          <a:off x="5228319" y="513792"/>
          <a:ext cx="4829377" cy="3579822"/>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Educators are in a privileged position to embark on instilling positive outcomes for children They can observe and assess to identify needs and address concerns, enabling appropriate interventions to improve lives for children and their families early on, eliminating issues they may face in later years (Mukherji, 2001). </a:t>
          </a:r>
          <a:endParaRPr lang="en-US" sz="2400" kern="1200" dirty="0">
            <a:latin typeface="Arial" panose="020B0604020202020204" pitchFamily="34" charset="0"/>
            <a:cs typeface="Arial" panose="020B0604020202020204" pitchFamily="34" charset="0"/>
          </a:endParaRPr>
        </a:p>
      </dsp:txBody>
      <dsp:txXfrm>
        <a:off x="5333168" y="618641"/>
        <a:ext cx="4619679" cy="33701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128C5E-20E5-4B71-810C-B61C796006A2}">
      <dsp:nvSpPr>
        <dsp:cNvPr id="0" name=""/>
        <dsp:cNvSpPr/>
      </dsp:nvSpPr>
      <dsp:spPr>
        <a:xfrm>
          <a:off x="0" y="31958"/>
          <a:ext cx="5913437" cy="149175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a:t>
          </a:r>
          <a:r>
            <a:rPr lang="en-GB" sz="1700" b="0" i="0" kern="1200"/>
            <a:t>lay-based learning can co-exist with assessment of children through a developmentally appropriate perspective</a:t>
          </a:r>
          <a:endParaRPr lang="en-US" sz="1700" kern="1200"/>
        </a:p>
      </dsp:txBody>
      <dsp:txXfrm>
        <a:off x="72821" y="104779"/>
        <a:ext cx="5767795" cy="1346108"/>
      </dsp:txXfrm>
    </dsp:sp>
    <dsp:sp modelId="{7C564719-2DD8-4D07-B028-1EF6E099E101}">
      <dsp:nvSpPr>
        <dsp:cNvPr id="0" name=""/>
        <dsp:cNvSpPr/>
      </dsp:nvSpPr>
      <dsp:spPr>
        <a:xfrm>
          <a:off x="0" y="1572668"/>
          <a:ext cx="5913437" cy="1491750"/>
        </a:xfrm>
        <a:prstGeom prst="roundRect">
          <a:avLst/>
        </a:prstGeom>
        <a:gradFill rotWithShape="0">
          <a:gsLst>
            <a:gs pos="0">
              <a:schemeClr val="accent2">
                <a:hueOff val="-542947"/>
                <a:satOff val="20594"/>
                <a:lumOff val="-11274"/>
                <a:alphaOff val="0"/>
                <a:tint val="98000"/>
                <a:satMod val="110000"/>
                <a:lumMod val="104000"/>
              </a:schemeClr>
            </a:gs>
            <a:gs pos="69000">
              <a:schemeClr val="accent2">
                <a:hueOff val="-542947"/>
                <a:satOff val="20594"/>
                <a:lumOff val="-11274"/>
                <a:alphaOff val="0"/>
                <a:shade val="88000"/>
                <a:satMod val="130000"/>
                <a:lumMod val="92000"/>
              </a:schemeClr>
            </a:gs>
            <a:gs pos="100000">
              <a:schemeClr val="accent2">
                <a:hueOff val="-542947"/>
                <a:satOff val="20594"/>
                <a:lumOff val="-112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Many educators are concerned about the loss of child-directed play-based, active learning in favour of teacher-directed instruction</a:t>
          </a:r>
          <a:endParaRPr lang="en-US" sz="1700" kern="1200"/>
        </a:p>
      </dsp:txBody>
      <dsp:txXfrm>
        <a:off x="72821" y="1645489"/>
        <a:ext cx="5767795" cy="1346108"/>
      </dsp:txXfrm>
    </dsp:sp>
    <dsp:sp modelId="{570224EE-3E2A-4F4D-BF26-22237FD7DB58}">
      <dsp:nvSpPr>
        <dsp:cNvPr id="0" name=""/>
        <dsp:cNvSpPr/>
      </dsp:nvSpPr>
      <dsp:spPr>
        <a:xfrm>
          <a:off x="0" y="3113379"/>
          <a:ext cx="5913437" cy="1491750"/>
        </a:xfrm>
        <a:prstGeom prst="roundRect">
          <a:avLst/>
        </a:prstGeom>
        <a:gradFill rotWithShape="0">
          <a:gsLst>
            <a:gs pos="0">
              <a:schemeClr val="accent2">
                <a:hueOff val="-1085893"/>
                <a:satOff val="41188"/>
                <a:lumOff val="-22547"/>
                <a:alphaOff val="0"/>
                <a:tint val="98000"/>
                <a:satMod val="110000"/>
                <a:lumMod val="104000"/>
              </a:schemeClr>
            </a:gs>
            <a:gs pos="69000">
              <a:schemeClr val="accent2">
                <a:hueOff val="-1085893"/>
                <a:satOff val="41188"/>
                <a:lumOff val="-22547"/>
                <a:alphaOff val="0"/>
                <a:shade val="88000"/>
                <a:satMod val="130000"/>
                <a:lumMod val="92000"/>
              </a:schemeClr>
            </a:gs>
            <a:gs pos="100000">
              <a:schemeClr val="accent2">
                <a:hueOff val="-1085893"/>
                <a:satOff val="41188"/>
                <a:lumOff val="-2254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a:t>
          </a:r>
          <a:r>
            <a:rPr lang="en-GB" sz="1700" b="0" i="0" kern="1200"/>
            <a:t>ore emphasis on assessment as an end in itself has become more important than it being used as a </a:t>
          </a:r>
          <a:r>
            <a:rPr lang="en-GB" sz="1700" kern="1200"/>
            <a:t>way </a:t>
          </a:r>
          <a:r>
            <a:rPr lang="en-GB" sz="1700" b="0" i="0" kern="1200"/>
            <a:t>for monitoring young children’s growth and development to provide them with more meaningful learning experiences.</a:t>
          </a:r>
          <a:endParaRPr lang="en-US" sz="1700" kern="1200"/>
        </a:p>
      </dsp:txBody>
      <dsp:txXfrm>
        <a:off x="72821" y="3186200"/>
        <a:ext cx="5767795" cy="13461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DC3AAF-DC47-4893-B235-059B13101320}">
      <dsp:nvSpPr>
        <dsp:cNvPr id="0" name=""/>
        <dsp:cNvSpPr/>
      </dsp:nvSpPr>
      <dsp:spPr>
        <a:xfrm>
          <a:off x="255116" y="522"/>
          <a:ext cx="2841919" cy="170515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Will it impact the ability to access? </a:t>
          </a:r>
          <a:endParaRPr lang="en-US" sz="1600" kern="1200"/>
        </a:p>
      </dsp:txBody>
      <dsp:txXfrm>
        <a:off x="255116" y="522"/>
        <a:ext cx="2841919" cy="1705151"/>
      </dsp:txXfrm>
    </dsp:sp>
    <dsp:sp modelId="{DCDA933C-E34C-4659-B4D4-6C61E5A82B5B}">
      <dsp:nvSpPr>
        <dsp:cNvPr id="0" name=""/>
        <dsp:cNvSpPr/>
      </dsp:nvSpPr>
      <dsp:spPr>
        <a:xfrm>
          <a:off x="3381227" y="522"/>
          <a:ext cx="2841919" cy="170515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Observing young students as they play gives an insight on the ways they think and learn </a:t>
          </a:r>
          <a:endParaRPr lang="en-US" sz="1600" kern="1200"/>
        </a:p>
      </dsp:txBody>
      <dsp:txXfrm>
        <a:off x="3381227" y="522"/>
        <a:ext cx="2841919" cy="1705151"/>
      </dsp:txXfrm>
    </dsp:sp>
    <dsp:sp modelId="{A319280E-83D7-45B9-8475-4E45C7CFE124}">
      <dsp:nvSpPr>
        <dsp:cNvPr id="0" name=""/>
        <dsp:cNvSpPr/>
      </dsp:nvSpPr>
      <dsp:spPr>
        <a:xfrm>
          <a:off x="6507339" y="522"/>
          <a:ext cx="2841919" cy="1705151"/>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This </a:t>
          </a:r>
          <a:r>
            <a:rPr lang="en-GB" sz="1600" b="0" i="0" kern="1200"/>
            <a:t>knowledge helps address their individual needs more effectively</a:t>
          </a:r>
          <a:endParaRPr lang="en-US" sz="1600" kern="1200"/>
        </a:p>
      </dsp:txBody>
      <dsp:txXfrm>
        <a:off x="6507339" y="522"/>
        <a:ext cx="2841919" cy="1705151"/>
      </dsp:txXfrm>
    </dsp:sp>
    <dsp:sp modelId="{5135A325-A443-452B-B351-DCE4BCD7915F}">
      <dsp:nvSpPr>
        <dsp:cNvPr id="0" name=""/>
        <dsp:cNvSpPr/>
      </dsp:nvSpPr>
      <dsp:spPr>
        <a:xfrm>
          <a:off x="255116" y="1989865"/>
          <a:ext cx="2841919" cy="170515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Children will be more motivated to explore within their play because it is meaningful to them</a:t>
          </a:r>
          <a:endParaRPr lang="en-US" sz="1600" kern="1200"/>
        </a:p>
      </dsp:txBody>
      <dsp:txXfrm>
        <a:off x="255116" y="1989865"/>
        <a:ext cx="2841919" cy="1705151"/>
      </dsp:txXfrm>
    </dsp:sp>
    <dsp:sp modelId="{EA973BC1-D1B0-4C2C-87C2-21C2BF89161F}">
      <dsp:nvSpPr>
        <dsp:cNvPr id="0" name=""/>
        <dsp:cNvSpPr/>
      </dsp:nvSpPr>
      <dsp:spPr>
        <a:xfrm>
          <a:off x="3381227" y="1989865"/>
          <a:ext cx="2841919" cy="1705151"/>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Children will remain focused and motivated.</a:t>
          </a:r>
          <a:endParaRPr lang="en-US" sz="1600" kern="1200"/>
        </a:p>
      </dsp:txBody>
      <dsp:txXfrm>
        <a:off x="3381227" y="1989865"/>
        <a:ext cx="2841919" cy="1705151"/>
      </dsp:txXfrm>
    </dsp:sp>
    <dsp:sp modelId="{E75F00B4-18A4-4292-A868-450E666645ED}">
      <dsp:nvSpPr>
        <dsp:cNvPr id="0" name=""/>
        <dsp:cNvSpPr/>
      </dsp:nvSpPr>
      <dsp:spPr>
        <a:xfrm>
          <a:off x="6507339" y="1989865"/>
          <a:ext cx="2841919" cy="170515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Developing</a:t>
          </a:r>
          <a:r>
            <a:rPr lang="en-GB" sz="1600" b="0" i="0" kern="1200"/>
            <a:t> play-based learning in the classroom creates balance, deepens learning, and defined a classroom community as a place where children can learn and grow together.</a:t>
          </a:r>
          <a:endParaRPr lang="en-US" sz="1600" kern="1200"/>
        </a:p>
      </dsp:txBody>
      <dsp:txXfrm>
        <a:off x="6507339" y="1989865"/>
        <a:ext cx="2841919" cy="170515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9C464D-63EC-459D-9655-11625DF10048}" type="datetimeFigureOut">
              <a:rPr lang="en-GB" smtClean="0"/>
              <a:t>28/01/2021</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A4968F7F-819B-40CF-AEEE-A9FA09EDE84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443912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569C464D-63EC-459D-9655-11625DF10048}" type="datetimeFigureOut">
              <a:rPr lang="en-GB" smtClean="0"/>
              <a:t>28/01/2021</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A4968F7F-819B-40CF-AEEE-A9FA09EDE84D}"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223104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69C464D-63EC-459D-9655-11625DF10048}"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968F7F-819B-40CF-AEEE-A9FA09EDE84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327009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9C464D-63EC-459D-9655-11625DF10048}"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968F7F-819B-40CF-AEEE-A9FA09EDE84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507683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9C464D-63EC-459D-9655-11625DF10048}" type="datetimeFigureOut">
              <a:rPr lang="en-GB" smtClean="0"/>
              <a:t>28/01/2021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968F7F-819B-40CF-AEEE-A9FA09EDE84D}"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539970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9C464D-63EC-459D-9655-11625DF10048}" type="datetimeFigureOut">
              <a:rPr lang="en-GB" smtClean="0"/>
              <a:t>28/01/2021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968F7F-819B-40CF-AEEE-A9FA09EDE84D}"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85643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9C464D-63EC-459D-9655-11625DF10048}" type="datetimeFigureOut">
              <a:rPr lang="en-GB" smtClean="0"/>
              <a:t>28/01/2021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968F7F-819B-40CF-AEEE-A9FA09EDE84D}" type="slidenum">
              <a:rPr lang="en-GB" smtClean="0"/>
              <a:t>‹#›</a:t>
            </a:fld>
            <a:endParaRPr lang="en-GB"/>
          </a:p>
        </p:txBody>
      </p:sp>
    </p:spTree>
    <p:extLst>
      <p:ext uri="{BB962C8B-B14F-4D97-AF65-F5344CB8AC3E}">
        <p14:creationId xmlns:p14="http://schemas.microsoft.com/office/powerpoint/2010/main" val="4147480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9C464D-63EC-459D-9655-11625DF10048}"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968F7F-819B-40CF-AEEE-A9FA09EDE84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102723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569C464D-63EC-459D-9655-11625DF10048}" type="datetimeFigureOut">
              <a:rPr lang="en-GB" smtClean="0"/>
              <a:t>28/01/2021</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A4968F7F-819B-40CF-AEEE-A9FA09EDE84D}"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14393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9C464D-63EC-459D-9655-11625DF10048}"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968F7F-819B-40CF-AEEE-A9FA09EDE84D}"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978900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9C464D-63EC-459D-9655-11625DF10048}"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968F7F-819B-40CF-AEEE-A9FA09EDE84D}"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2441312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69C464D-63EC-459D-9655-11625DF10048}" type="datetimeFigureOut">
              <a:rPr lang="en-GB" smtClean="0"/>
              <a:t>28/01/2021</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A4968F7F-819B-40CF-AEEE-A9FA09EDE84D}" type="slidenum">
              <a:rPr lang="en-GB" smtClean="0"/>
              <a:t>‹#›</a:t>
            </a:fld>
            <a:endParaRPr lang="en-GB"/>
          </a:p>
        </p:txBody>
      </p:sp>
    </p:spTree>
    <p:extLst>
      <p:ext uri="{BB962C8B-B14F-4D97-AF65-F5344CB8AC3E}">
        <p14:creationId xmlns:p14="http://schemas.microsoft.com/office/powerpoint/2010/main" val="3884022711"/>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emf"/><Relationship Id="rId7" Type="http://schemas.openxmlformats.org/officeDocument/2006/relationships/diagramColors" Target="../diagrams/colors1.xm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question-mark-question-response-1020165/"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emf"/><Relationship Id="rId7" Type="http://schemas.openxmlformats.org/officeDocument/2006/relationships/diagramColors" Target="../diagrams/colors2.xm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burnsbyyourside.or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emf"/><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8.svg"/></Relationships>
</file>

<file path=ppt/slides/_rels/slide26.xml.rels><?xml version="1.0" encoding="UTF-8" standalone="yes"?>
<Relationships xmlns="http://schemas.openxmlformats.org/package/2006/relationships"><Relationship Id="rId3" Type="http://schemas.openxmlformats.org/officeDocument/2006/relationships/hyperlink" Target="https://education.ucsb.edu/sites/default/files/autism_center/images/Koegel,%20Koegel,%20Ashbaugh,%20Bradshaw%20(2014)%20The%20importance%20of%20early%20identification%20and%20intervention%20for%20children%20with%20or%20at%20risk%20for%20autisms%20pectrum%20disorders_0.pdf" TargetMode="External"/><Relationship Id="rId2" Type="http://schemas.openxmlformats.org/officeDocument/2006/relationships/hyperlink" Target="https://www.equalityhumanrights.com/sites/default/files/ehrc_feb_2017_disability_rights_in_wales.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unicef.org.uk/wp-content/uploads/2010/05/UNCRC_summary-1.pdf" TargetMode="External"/><Relationship Id="rId2" Type="http://schemas.openxmlformats.org/officeDocument/2006/relationships/hyperlink" Target="file:///C:\Users\mlady\AppData\Local\Packages\Microsoft.MicrosoftEdge_8wekyb3d8bbwe\TempState\Downloads\Parekh%20(2017)%20(3).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D6BEEA9-97F4-47C8-B0CB-9720FA367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8852D3D-40BE-4F44-8207-35749382BB65}"/>
              </a:ext>
            </a:extLst>
          </p:cNvPr>
          <p:cNvSpPr>
            <a:spLocks noGrp="1"/>
          </p:cNvSpPr>
          <p:nvPr>
            <p:ph type="ctrTitle"/>
          </p:nvPr>
        </p:nvSpPr>
        <p:spPr>
          <a:xfrm>
            <a:off x="1752966" y="1427304"/>
            <a:ext cx="8686800" cy="3722334"/>
          </a:xfrm>
        </p:spPr>
        <p:txBody>
          <a:bodyPr anchor="ctr">
            <a:normAutofit/>
          </a:bodyPr>
          <a:lstStyle/>
          <a:p>
            <a:r>
              <a:rPr lang="en-GB" sz="5000"/>
              <a:t>Assessment and Evaluation for primary school children with Additional Learning Needs.</a:t>
            </a:r>
          </a:p>
        </p:txBody>
      </p:sp>
      <p:pic>
        <p:nvPicPr>
          <p:cNvPr id="43" name="Picture 42">
            <a:extLst>
              <a:ext uri="{FF2B5EF4-FFF2-40B4-BE49-F238E27FC236}">
                <a16:creationId xmlns:a16="http://schemas.microsoft.com/office/drawing/2014/main" id="{CE06E001-0954-4F7D-A019-BD4A2D457E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7964" t="7249" r="15828" b="37306"/>
          <a:stretch/>
        </p:blipFill>
        <p:spPr>
          <a:xfrm>
            <a:off x="1750608" y="1065831"/>
            <a:ext cx="8689158" cy="153041"/>
          </a:xfrm>
          <a:prstGeom prst="rect">
            <a:avLst/>
          </a:prstGeom>
          <a:noFill/>
          <a:ln>
            <a:noFill/>
          </a:ln>
        </p:spPr>
      </p:pic>
      <p:pic>
        <p:nvPicPr>
          <p:cNvPr id="45" name="Picture 44">
            <a:extLst>
              <a:ext uri="{FF2B5EF4-FFF2-40B4-BE49-F238E27FC236}">
                <a16:creationId xmlns:a16="http://schemas.microsoft.com/office/drawing/2014/main" id="{FBCC1F01-AE46-4AE3-BA99-4E3B256A7A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7964" t="7249" r="15828" b="37306"/>
          <a:stretch/>
        </p:blipFill>
        <p:spPr>
          <a:xfrm>
            <a:off x="1750608" y="5358070"/>
            <a:ext cx="8689158" cy="153041"/>
          </a:xfrm>
          <a:prstGeom prst="rect">
            <a:avLst/>
          </a:prstGeom>
          <a:noFill/>
          <a:ln>
            <a:noFill/>
          </a:ln>
        </p:spPr>
      </p:pic>
    </p:spTree>
    <p:extLst>
      <p:ext uri="{BB962C8B-B14F-4D97-AF65-F5344CB8AC3E}">
        <p14:creationId xmlns:p14="http://schemas.microsoft.com/office/powerpoint/2010/main" val="3415404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5B6AC-E581-48EC-995F-5DF89335F744}"/>
              </a:ext>
            </a:extLst>
          </p:cNvPr>
          <p:cNvSpPr>
            <a:spLocks noGrp="1"/>
          </p:cNvSpPr>
          <p:nvPr>
            <p:ph type="title"/>
          </p:nvPr>
        </p:nvSpPr>
        <p:spPr>
          <a:xfrm>
            <a:off x="1126436" y="953324"/>
            <a:ext cx="9607110" cy="782711"/>
          </a:xfrm>
        </p:spPr>
        <p:txBody>
          <a:bodyPr>
            <a:normAutofit/>
          </a:bodyPr>
          <a:lstStyle/>
          <a:p>
            <a:r>
              <a:rPr lang="en-GB" sz="2800" b="1" dirty="0">
                <a:latin typeface="Arial" panose="020B0604020202020204" pitchFamily="34" charset="0"/>
                <a:cs typeface="Arial" panose="020B0604020202020204" pitchFamily="34" charset="0"/>
              </a:rPr>
              <a:t>Aims and Objectives</a:t>
            </a:r>
          </a:p>
        </p:txBody>
      </p:sp>
      <p:sp>
        <p:nvSpPr>
          <p:cNvPr id="3" name="Content Placeholder 2">
            <a:extLst>
              <a:ext uri="{FF2B5EF4-FFF2-40B4-BE49-F238E27FC236}">
                <a16:creationId xmlns:a16="http://schemas.microsoft.com/office/drawing/2014/main" id="{B60993E3-BEDD-4214-8E44-780D91FF71F9}"/>
              </a:ext>
            </a:extLst>
          </p:cNvPr>
          <p:cNvSpPr>
            <a:spLocks noGrp="1"/>
          </p:cNvSpPr>
          <p:nvPr>
            <p:ph idx="1"/>
          </p:nvPr>
        </p:nvSpPr>
        <p:spPr>
          <a:xfrm>
            <a:off x="0" y="1736035"/>
            <a:ext cx="12085983" cy="4306956"/>
          </a:xfrm>
        </p:spPr>
        <p:txBody>
          <a:bodyPr>
            <a:normAutofit fontScale="62500" lnSpcReduction="20000"/>
          </a:bodyPr>
          <a:lstStyle/>
          <a:p>
            <a:pPr marL="0" indent="0">
              <a:buNone/>
            </a:pPr>
            <a:r>
              <a:rPr lang="en-GB" sz="3400" b="1" dirty="0">
                <a:latin typeface="Arial" panose="020B0604020202020204" pitchFamily="34" charset="0"/>
                <a:cs typeface="Arial" panose="020B0604020202020204" pitchFamily="34" charset="0"/>
              </a:rPr>
              <a:t>Aims</a:t>
            </a:r>
          </a:p>
          <a:p>
            <a:r>
              <a:rPr lang="en-GB" sz="3400" dirty="0">
                <a:latin typeface="Arial" panose="020B0604020202020204" pitchFamily="34" charset="0"/>
                <a:cs typeface="Arial" panose="020B0604020202020204" pitchFamily="34" charset="0"/>
              </a:rPr>
              <a:t>Consider Additional Learning Needs in the education system</a:t>
            </a:r>
          </a:p>
          <a:p>
            <a:r>
              <a:rPr lang="en-GB" sz="3400" dirty="0">
                <a:latin typeface="Arial" panose="020B0604020202020204" pitchFamily="34" charset="0"/>
                <a:cs typeface="Arial" panose="020B0604020202020204" pitchFamily="34" charset="0"/>
              </a:rPr>
              <a:t>Analyse different assessment and evaluation in Additional Learning Needs education </a:t>
            </a:r>
          </a:p>
          <a:p>
            <a:r>
              <a:rPr lang="en-GB" sz="3400" dirty="0">
                <a:latin typeface="Arial" panose="020B0604020202020204" pitchFamily="34" charset="0"/>
                <a:cs typeface="Arial" panose="020B0604020202020204" pitchFamily="34" charset="0"/>
              </a:rPr>
              <a:t>Measure the advantages and disadvantages of Special Education Needs settings.</a:t>
            </a:r>
          </a:p>
          <a:p>
            <a:endParaRPr lang="en-GB" sz="3400" dirty="0">
              <a:latin typeface="Arial" panose="020B0604020202020204" pitchFamily="34" charset="0"/>
              <a:cs typeface="Arial" panose="020B0604020202020204" pitchFamily="34" charset="0"/>
            </a:endParaRPr>
          </a:p>
          <a:p>
            <a:pPr marL="0" indent="0">
              <a:buNone/>
            </a:pPr>
            <a:r>
              <a:rPr lang="en-GB" sz="3400" b="1" dirty="0">
                <a:latin typeface="Arial" panose="020B0604020202020204" pitchFamily="34" charset="0"/>
                <a:cs typeface="Arial" panose="020B0604020202020204" pitchFamily="34" charset="0"/>
              </a:rPr>
              <a:t>Objectives</a:t>
            </a:r>
          </a:p>
          <a:p>
            <a:r>
              <a:rPr lang="en-GB" sz="3400" dirty="0">
                <a:latin typeface="Arial" panose="020B0604020202020204" pitchFamily="34" charset="0"/>
                <a:cs typeface="Arial" panose="020B0604020202020204" pitchFamily="34" charset="0"/>
              </a:rPr>
              <a:t>Gain an insight into Additional Learning Needs in the education system</a:t>
            </a:r>
          </a:p>
          <a:p>
            <a:r>
              <a:rPr lang="en-GB" sz="3400" dirty="0">
                <a:latin typeface="Arial" panose="020B0604020202020204" pitchFamily="34" charset="0"/>
                <a:cs typeface="Arial" panose="020B0604020202020204" pitchFamily="34" charset="0"/>
              </a:rPr>
              <a:t>Identify assessment and evaluation in Additional Learning Needs education</a:t>
            </a:r>
          </a:p>
          <a:p>
            <a:r>
              <a:rPr lang="en-GB" sz="3400" dirty="0">
                <a:latin typeface="Arial" panose="020B0604020202020204" pitchFamily="34" charset="0"/>
                <a:cs typeface="Arial" panose="020B0604020202020204" pitchFamily="34" charset="0"/>
              </a:rPr>
              <a:t>Recognise advantages and disadvantages of Special Education Needs settings.</a:t>
            </a:r>
          </a:p>
          <a:p>
            <a:endParaRPr lang="en-GB" dirty="0"/>
          </a:p>
        </p:txBody>
      </p:sp>
    </p:spTree>
    <p:extLst>
      <p:ext uri="{BB962C8B-B14F-4D97-AF65-F5344CB8AC3E}">
        <p14:creationId xmlns:p14="http://schemas.microsoft.com/office/powerpoint/2010/main" val="3982177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13EE355-0D4C-4D91-8AE1-2876567D1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2" name="Rectangle 11">
            <a:extLst>
              <a:ext uri="{FF2B5EF4-FFF2-40B4-BE49-F238E27FC236}">
                <a16:creationId xmlns:a16="http://schemas.microsoft.com/office/drawing/2014/main" id="{A01B9BFB-0E23-404F-936C-2681B3883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CA188135-D6F0-4A77-85B9-2E45772B34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8FB62CA7-7168-452A-8E46-BFE14ECFBF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graphicFrame>
        <p:nvGraphicFramePr>
          <p:cNvPr id="9" name="TextBox 3">
            <a:extLst>
              <a:ext uri="{FF2B5EF4-FFF2-40B4-BE49-F238E27FC236}">
                <a16:creationId xmlns:a16="http://schemas.microsoft.com/office/drawing/2014/main" id="{B621A8D3-EEE2-40FC-A8F4-A660E37B1DAF}"/>
              </a:ext>
            </a:extLst>
          </p:cNvPr>
          <p:cNvGraphicFramePr/>
          <p:nvPr>
            <p:extLst>
              <p:ext uri="{D42A27DB-BD31-4B8C-83A1-F6EECF244321}">
                <p14:modId xmlns:p14="http://schemas.microsoft.com/office/powerpoint/2010/main" val="3807503712"/>
              </p:ext>
            </p:extLst>
          </p:nvPr>
        </p:nvGraphicFramePr>
        <p:xfrm>
          <a:off x="254420" y="632154"/>
          <a:ext cx="11352424" cy="62145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B5EB3F3A-D7A7-4AD7-AF33-5378A38B8D69}"/>
              </a:ext>
            </a:extLst>
          </p:cNvPr>
          <p:cNvSpPr txBox="1"/>
          <p:nvPr/>
        </p:nvSpPr>
        <p:spPr>
          <a:xfrm>
            <a:off x="1404731" y="0"/>
            <a:ext cx="9331074"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Special education needs (SEN)/Additional learning needs (ALN)</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2535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icon&#10;&#10;Description automatically generated">
            <a:extLst>
              <a:ext uri="{FF2B5EF4-FFF2-40B4-BE49-F238E27FC236}">
                <a16:creationId xmlns:a16="http://schemas.microsoft.com/office/drawing/2014/main" id="{9A45DA2E-C9E5-4E04-8A18-D7EA08F34D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62120" y="365171"/>
            <a:ext cx="5571066" cy="5571066"/>
          </a:xfrm>
          <a:prstGeom prst="rect">
            <a:avLst/>
          </a:prstGeom>
        </p:spPr>
      </p:pic>
      <p:sp>
        <p:nvSpPr>
          <p:cNvPr id="2" name="TextBox 1">
            <a:extLst>
              <a:ext uri="{FF2B5EF4-FFF2-40B4-BE49-F238E27FC236}">
                <a16:creationId xmlns:a16="http://schemas.microsoft.com/office/drawing/2014/main" id="{D055E2B4-E80D-44D1-A5D3-768704DDF578}"/>
              </a:ext>
            </a:extLst>
          </p:cNvPr>
          <p:cNvSpPr txBox="1"/>
          <p:nvPr/>
        </p:nvSpPr>
        <p:spPr>
          <a:xfrm>
            <a:off x="530087" y="530087"/>
            <a:ext cx="4757530" cy="535531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Think about the reasons it may be suitable for a child with ALN to receive education through:</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Observation classrooms in a mainstream setting</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Main stream classrooms</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SEN schools</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a:p>
            <a:endParaRPr lang="en-GB" dirty="0"/>
          </a:p>
          <a:p>
            <a:r>
              <a:rPr lang="en-GB" dirty="0"/>
              <a:t> </a:t>
            </a:r>
          </a:p>
        </p:txBody>
      </p:sp>
    </p:spTree>
    <p:extLst>
      <p:ext uri="{BB962C8B-B14F-4D97-AF65-F5344CB8AC3E}">
        <p14:creationId xmlns:p14="http://schemas.microsoft.com/office/powerpoint/2010/main" val="3733307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42E05C-249D-44EE-9C26-2FF8DBA4A47C}"/>
              </a:ext>
            </a:extLst>
          </p:cNvPr>
          <p:cNvSpPr txBox="1"/>
          <p:nvPr/>
        </p:nvSpPr>
        <p:spPr>
          <a:xfrm>
            <a:off x="357809" y="318052"/>
            <a:ext cx="11516139" cy="6124754"/>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Think about these considerations for children with ALN, in relation to inclusion in main stream schools:</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Facilities</a:t>
            </a:r>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can a school offer?</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Resources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Do schools have adequate resources?</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Funding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Do schools have enough funding?</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Training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Are practitioners trained in how to assess and evaluate?</a:t>
            </a:r>
          </a:p>
          <a:p>
            <a:pPr marL="342900" indent="-342900">
              <a:buFont typeface="Arial" panose="020B0604020202020204" pitchFamily="34" charset="0"/>
              <a:buChar char="•"/>
            </a:pPr>
            <a:endParaRPr lang="en-GB" sz="2400" dirty="0"/>
          </a:p>
          <a:p>
            <a:endParaRPr lang="en-GB" sz="2400" dirty="0"/>
          </a:p>
        </p:txBody>
      </p:sp>
    </p:spTree>
    <p:extLst>
      <p:ext uri="{BB962C8B-B14F-4D97-AF65-F5344CB8AC3E}">
        <p14:creationId xmlns:p14="http://schemas.microsoft.com/office/powerpoint/2010/main" val="965709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13EE355-0D4C-4D91-8AE1-2876567D1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1" name="Rectangle 10">
            <a:extLst>
              <a:ext uri="{FF2B5EF4-FFF2-40B4-BE49-F238E27FC236}">
                <a16:creationId xmlns:a16="http://schemas.microsoft.com/office/drawing/2014/main" id="{A01B9BFB-0E23-404F-936C-2681B3883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CA188135-D6F0-4A77-85B9-2E45772B34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8FB62CA7-7168-452A-8E46-BFE14ECFBF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graphicFrame>
        <p:nvGraphicFramePr>
          <p:cNvPr id="5" name="TextBox 2">
            <a:extLst>
              <a:ext uri="{FF2B5EF4-FFF2-40B4-BE49-F238E27FC236}">
                <a16:creationId xmlns:a16="http://schemas.microsoft.com/office/drawing/2014/main" id="{E2DCEBE5-9FC0-40B5-8BE8-A76EA1D03C63}"/>
              </a:ext>
            </a:extLst>
          </p:cNvPr>
          <p:cNvGraphicFramePr/>
          <p:nvPr>
            <p:extLst>
              <p:ext uri="{D42A27DB-BD31-4B8C-83A1-F6EECF244321}">
                <p14:modId xmlns:p14="http://schemas.microsoft.com/office/powerpoint/2010/main" val="3961089629"/>
              </p:ext>
            </p:extLst>
          </p:nvPr>
        </p:nvGraphicFramePr>
        <p:xfrm>
          <a:off x="861391" y="1272210"/>
          <a:ext cx="10058400" cy="41935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73528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67A541-EDEA-4519-BA16-5F2EB8B60A36}"/>
              </a:ext>
            </a:extLst>
          </p:cNvPr>
          <p:cNvSpPr txBox="1"/>
          <p:nvPr/>
        </p:nvSpPr>
        <p:spPr>
          <a:xfrm>
            <a:off x="0" y="0"/>
            <a:ext cx="12192000" cy="4575612"/>
          </a:xfrm>
          <a:prstGeom prst="rect">
            <a:avLst/>
          </a:prstGeom>
          <a:noFill/>
        </p:spPr>
        <p:txBody>
          <a:bodyPr wrap="square">
            <a:spAutoFit/>
          </a:bodyPr>
          <a:lstStyle/>
          <a:p>
            <a:pPr marL="342900" indent="-342900">
              <a:spcAft>
                <a:spcPts val="800"/>
              </a:spcAft>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342900" indent="-342900">
              <a:spcAft>
                <a:spcPts val="800"/>
              </a:spcAft>
              <a:buFont typeface="Arial" panose="020B0604020202020204" pitchFamily="34" charset="0"/>
              <a:buChar char="•"/>
            </a:pPr>
            <a:r>
              <a:rPr lang="en-GB" sz="2400" dirty="0">
                <a:effectLst/>
                <a:latin typeface="Arial" panose="020B0604020202020204" pitchFamily="34" charset="0"/>
                <a:ea typeface="Calibri" panose="020F0502020204030204" pitchFamily="34" charset="0"/>
                <a:cs typeface="Arial" panose="020B0604020202020204" pitchFamily="34" charset="0"/>
              </a:rPr>
              <a:t>However, according to Disability Rights in Wales (2017), there are shortcomings in the education sector</a:t>
            </a:r>
            <a:r>
              <a:rPr lang="en-GB" sz="2400" dirty="0">
                <a:latin typeface="Arial" panose="020B0604020202020204" pitchFamily="34" charset="0"/>
                <a:ea typeface="Calibri" panose="020F0502020204030204" pitchFamily="34" charset="0"/>
                <a:cs typeface="Arial" panose="020B0604020202020204" pitchFamily="34" charset="0"/>
              </a:rPr>
              <a:t>.</a:t>
            </a:r>
          </a:p>
          <a:p>
            <a:pPr marL="342900" indent="-342900">
              <a:spcAft>
                <a:spcPts val="800"/>
              </a:spcAft>
              <a:buFont typeface="Arial" panose="020B0604020202020204" pitchFamily="34" charset="0"/>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U</a:t>
            </a:r>
            <a:r>
              <a:rPr lang="en-GB" sz="2400" dirty="0">
                <a:effectLst/>
                <a:latin typeface="Arial" panose="020B0604020202020204" pitchFamily="34" charset="0"/>
                <a:ea typeface="Calibri" panose="020F0502020204030204" pitchFamily="34" charset="0"/>
                <a:cs typeface="Arial" panose="020B0604020202020204" pitchFamily="34" charset="0"/>
              </a:rPr>
              <a:t>ltimately these failings should be rectified by the new ALN reforms due to roll out, these outline ways to enhance education opportunities by introducing multi-agency written Individual Development Plans </a:t>
            </a:r>
            <a:r>
              <a:rPr lang="en-GB" sz="2400" dirty="0">
                <a:latin typeface="Arial" panose="020B0604020202020204" pitchFamily="34" charset="0"/>
                <a:ea typeface="Calibri" panose="020F0502020204030204" pitchFamily="34" charset="0"/>
                <a:cs typeface="Arial" panose="020B0604020202020204" pitchFamily="34" charset="0"/>
              </a:rPr>
              <a:t>(IDP) </a:t>
            </a:r>
            <a:r>
              <a:rPr lang="en-GB" sz="2400" dirty="0">
                <a:effectLst/>
                <a:latin typeface="Arial" panose="020B0604020202020204" pitchFamily="34" charset="0"/>
                <a:ea typeface="Calibri" panose="020F0502020204030204" pitchFamily="34" charset="0"/>
                <a:cs typeface="Arial" panose="020B0604020202020204" pitchFamily="34" charset="0"/>
              </a:rPr>
              <a:t>for all children with ALN from age 0-25.</a:t>
            </a:r>
          </a:p>
          <a:p>
            <a:pPr marL="342900" indent="-342900">
              <a:spcAft>
                <a:spcPts val="800"/>
              </a:spcAft>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spcAft>
                <a:spcPts val="800"/>
              </a:spcAft>
              <a:buFont typeface="Arial" panose="020B0604020202020204" pitchFamily="34" charset="0"/>
              <a:buChar char="•"/>
            </a:pPr>
            <a:r>
              <a:rPr lang="en-GB" sz="2400" dirty="0">
                <a:effectLst/>
                <a:latin typeface="Arial" panose="020B0604020202020204" pitchFamily="34" charset="0"/>
                <a:ea typeface="Calibri" panose="020F0502020204030204" pitchFamily="34" charset="0"/>
                <a:cs typeface="Arial" panose="020B0604020202020204" pitchFamily="34" charset="0"/>
              </a:rPr>
              <a:t>However, If an IDP is not produced in an acceptable timescale, a child may not receive the bespoke learning experience, which goes against everything the ALN reforms concede as essential (</a:t>
            </a:r>
            <a:r>
              <a:rPr lang="en-GB" sz="2400" dirty="0" err="1">
                <a:effectLst/>
                <a:latin typeface="Arial" panose="020B0604020202020204" pitchFamily="34" charset="0"/>
                <a:ea typeface="Calibri" panose="020F0502020204030204" pitchFamily="34" charset="0"/>
                <a:cs typeface="Arial" panose="020B0604020202020204" pitchFamily="34" charset="0"/>
              </a:rPr>
              <a:t>Parakh</a:t>
            </a:r>
            <a:r>
              <a:rPr lang="en-GB" sz="2400" dirty="0">
                <a:effectLst/>
                <a:latin typeface="Arial" panose="020B0604020202020204" pitchFamily="34" charset="0"/>
                <a:ea typeface="Calibri" panose="020F0502020204030204" pitchFamily="34" charset="0"/>
                <a:cs typeface="Arial" panose="020B0604020202020204" pitchFamily="34" charset="0"/>
              </a:rPr>
              <a:t>, 2017).</a:t>
            </a:r>
          </a:p>
        </p:txBody>
      </p:sp>
    </p:spTree>
    <p:extLst>
      <p:ext uri="{BB962C8B-B14F-4D97-AF65-F5344CB8AC3E}">
        <p14:creationId xmlns:p14="http://schemas.microsoft.com/office/powerpoint/2010/main" val="4066155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C8A3B1-D847-4333-A13A-92C340E17A10}"/>
              </a:ext>
            </a:extLst>
          </p:cNvPr>
          <p:cNvSpPr txBox="1"/>
          <p:nvPr/>
        </p:nvSpPr>
        <p:spPr>
          <a:xfrm>
            <a:off x="0" y="90280"/>
            <a:ext cx="12192000" cy="4585871"/>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Do a little research into these areas:</a:t>
            </a:r>
          </a:p>
          <a:p>
            <a:endParaRPr lang="en-GB" sz="32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Have teachers got sufficient experience in SEN/ALN?</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Have teaching assistants/support staff got sufficient experience in SEN/ALN?</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Does legislation get adhered to? Class ratios, behaviour management etc</a:t>
            </a:r>
          </a:p>
          <a:p>
            <a:pPr marL="342900" indent="-342900">
              <a:buFont typeface="Arial" panose="020B0604020202020204" pitchFamily="34" charset="0"/>
              <a:buChar char="•"/>
            </a:pPr>
            <a:endParaRPr lang="en-GB" sz="2400" dirty="0"/>
          </a:p>
          <a:p>
            <a:endParaRPr lang="en-GB" sz="2400" dirty="0"/>
          </a:p>
          <a:p>
            <a:endParaRPr lang="en-GB" sz="2400" dirty="0"/>
          </a:p>
          <a:p>
            <a:endParaRPr lang="en-GB" dirty="0"/>
          </a:p>
          <a:p>
            <a:endParaRPr lang="en-GB" dirty="0"/>
          </a:p>
        </p:txBody>
      </p:sp>
      <p:pic>
        <p:nvPicPr>
          <p:cNvPr id="6" name="Picture 5" descr="A child sitting at a table&#10;&#10;Description automatically generated">
            <a:extLst>
              <a:ext uri="{FF2B5EF4-FFF2-40B4-BE49-F238E27FC236}">
                <a16:creationId xmlns:a16="http://schemas.microsoft.com/office/drawing/2014/main" id="{AA350D32-6340-4B08-B60C-B7829B6457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8805" y="3429000"/>
            <a:ext cx="4730934" cy="3015435"/>
          </a:xfrm>
          <a:prstGeom prst="rect">
            <a:avLst/>
          </a:prstGeom>
        </p:spPr>
      </p:pic>
    </p:spTree>
    <p:extLst>
      <p:ext uri="{BB962C8B-B14F-4D97-AF65-F5344CB8AC3E}">
        <p14:creationId xmlns:p14="http://schemas.microsoft.com/office/powerpoint/2010/main" val="3080233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6FE7134-47B1-4BFF-93CB-669E11257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2E80A1-A3CC-42E4-B2F6-99C9F6F77653}"/>
              </a:ext>
            </a:extLst>
          </p:cNvPr>
          <p:cNvSpPr>
            <a:spLocks noGrp="1"/>
          </p:cNvSpPr>
          <p:nvPr>
            <p:ph type="title"/>
          </p:nvPr>
        </p:nvSpPr>
        <p:spPr>
          <a:xfrm>
            <a:off x="849683" y="1240076"/>
            <a:ext cx="2777397" cy="4584527"/>
          </a:xfrm>
        </p:spPr>
        <p:txBody>
          <a:bodyPr>
            <a:normAutofit/>
          </a:bodyPr>
          <a:lstStyle/>
          <a:p>
            <a:r>
              <a:rPr lang="en-GB" b="1">
                <a:solidFill>
                  <a:srgbClr val="FFFFFF"/>
                </a:solidFill>
                <a:latin typeface="Arial" panose="020B0604020202020204" pitchFamily="34" charset="0"/>
                <a:cs typeface="Arial" panose="020B0604020202020204" pitchFamily="34" charset="0"/>
              </a:rPr>
              <a:t>A whole school approach</a:t>
            </a:r>
          </a:p>
        </p:txBody>
      </p:sp>
      <p:sp>
        <p:nvSpPr>
          <p:cNvPr id="3" name="Content Placeholder 2">
            <a:extLst>
              <a:ext uri="{FF2B5EF4-FFF2-40B4-BE49-F238E27FC236}">
                <a16:creationId xmlns:a16="http://schemas.microsoft.com/office/drawing/2014/main" id="{45092B24-5514-4DDF-8D10-BD746EF08D92}"/>
              </a:ext>
            </a:extLst>
          </p:cNvPr>
          <p:cNvSpPr>
            <a:spLocks noGrp="1"/>
          </p:cNvSpPr>
          <p:nvPr>
            <p:ph idx="1"/>
          </p:nvPr>
        </p:nvSpPr>
        <p:spPr>
          <a:xfrm>
            <a:off x="4476460" y="337625"/>
            <a:ext cx="6263961" cy="5818917"/>
          </a:xfrm>
        </p:spPr>
        <p:txBody>
          <a:bodyPr anchor="t">
            <a:normAutofit lnSpcReduction="10000"/>
          </a:bodyPr>
          <a:lstStyle/>
          <a:p>
            <a:pPr>
              <a:lnSpc>
                <a:spcPct val="110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In 2012, United Kingdom (UK) implemented Achievement for All</a:t>
            </a:r>
          </a:p>
          <a:p>
            <a:pPr>
              <a:lnSpc>
                <a:spcPct val="110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20% of learners have an identified disability or special education need</a:t>
            </a:r>
          </a:p>
          <a:p>
            <a:pPr>
              <a:lnSpc>
                <a:spcPct val="11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A</a:t>
            </a:r>
            <a:r>
              <a:rPr lang="en-GB" dirty="0">
                <a:effectLst/>
                <a:latin typeface="Arial" panose="020B0604020202020204" pitchFamily="34" charset="0"/>
                <a:ea typeface="Calibri" panose="020F0502020204030204" pitchFamily="34" charset="0"/>
                <a:cs typeface="Arial" panose="020B0604020202020204" pitchFamily="34" charset="0"/>
              </a:rPr>
              <a:t> whole school approach was introduced centring on improving wider outcomes for all children and young people</a:t>
            </a:r>
          </a:p>
          <a:p>
            <a:pPr>
              <a:lnSpc>
                <a:spcPct val="110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However, it is evident that a gap between theory and practice effects the way practitioners identify barriers</a:t>
            </a:r>
          </a:p>
          <a:p>
            <a:pPr>
              <a:lnSpc>
                <a:spcPct val="11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R</a:t>
            </a:r>
            <a:r>
              <a:rPr lang="en-GB" dirty="0">
                <a:effectLst/>
                <a:latin typeface="Arial" panose="020B0604020202020204" pitchFamily="34" charset="0"/>
                <a:ea typeface="Calibri" panose="020F0502020204030204" pitchFamily="34" charset="0"/>
                <a:cs typeface="Arial" panose="020B0604020202020204" pitchFamily="34" charset="0"/>
              </a:rPr>
              <a:t>emoving barriers to participation and learning furthers inclusive education </a:t>
            </a:r>
          </a:p>
          <a:p>
            <a:pPr>
              <a:lnSpc>
                <a:spcPct val="110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The Salamanca Statement states all learners should be included wherever possible.</a:t>
            </a:r>
          </a:p>
          <a:p>
            <a:pPr>
              <a:lnSpc>
                <a:spcPct val="110000"/>
              </a:lnSpc>
            </a:pPr>
            <a:endParaRPr lang="en-GB" sz="1600" dirty="0"/>
          </a:p>
        </p:txBody>
      </p:sp>
    </p:spTree>
    <p:extLst>
      <p:ext uri="{BB962C8B-B14F-4D97-AF65-F5344CB8AC3E}">
        <p14:creationId xmlns:p14="http://schemas.microsoft.com/office/powerpoint/2010/main" val="396478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FE7134-47B1-4BFF-93CB-669E11257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AEAD0-6504-45CD-A201-C4B1EA20611B}"/>
              </a:ext>
            </a:extLst>
          </p:cNvPr>
          <p:cNvSpPr>
            <a:spLocks noGrp="1"/>
          </p:cNvSpPr>
          <p:nvPr>
            <p:ph type="title"/>
          </p:nvPr>
        </p:nvSpPr>
        <p:spPr>
          <a:xfrm>
            <a:off x="849683" y="1240076"/>
            <a:ext cx="2777397" cy="4584527"/>
          </a:xfrm>
        </p:spPr>
        <p:txBody>
          <a:bodyPr>
            <a:normAutofit/>
          </a:bodyPr>
          <a:lstStyle/>
          <a:p>
            <a:r>
              <a:rPr lang="en-GB" b="1">
                <a:solidFill>
                  <a:srgbClr val="FFFFFF"/>
                </a:solidFill>
                <a:latin typeface="Arial" panose="020B0604020202020204" pitchFamily="34" charset="0"/>
                <a:cs typeface="Arial" panose="020B0604020202020204" pitchFamily="34" charset="0"/>
              </a:rPr>
              <a:t>Barriers to learning</a:t>
            </a:r>
          </a:p>
        </p:txBody>
      </p:sp>
      <p:sp>
        <p:nvSpPr>
          <p:cNvPr id="3" name="Content Placeholder 2">
            <a:extLst>
              <a:ext uri="{FF2B5EF4-FFF2-40B4-BE49-F238E27FC236}">
                <a16:creationId xmlns:a16="http://schemas.microsoft.com/office/drawing/2014/main" id="{FE2EF795-4BAA-4073-851C-F62143E4412A}"/>
              </a:ext>
            </a:extLst>
          </p:cNvPr>
          <p:cNvSpPr>
            <a:spLocks noGrp="1"/>
          </p:cNvSpPr>
          <p:nvPr>
            <p:ph idx="1"/>
          </p:nvPr>
        </p:nvSpPr>
        <p:spPr>
          <a:xfrm>
            <a:off x="4705594" y="1240077"/>
            <a:ext cx="6034827" cy="4916465"/>
          </a:xfrm>
        </p:spPr>
        <p:txBody>
          <a:bodyPr anchor="t">
            <a:normAutofit/>
          </a:bodyPr>
          <a:lstStyle/>
          <a:p>
            <a:pPr lvl="0"/>
            <a:r>
              <a:rPr lang="en-GB" dirty="0">
                <a:latin typeface="Arial" panose="020B0604020202020204" pitchFamily="34" charset="0"/>
                <a:cs typeface="Arial" panose="020B0604020202020204" pitchFamily="34" charset="0"/>
              </a:rPr>
              <a:t>Some children may have learning difficulties</a:t>
            </a:r>
          </a:p>
          <a:p>
            <a:pPr lvl="0"/>
            <a:r>
              <a:rPr lang="en-GB" dirty="0">
                <a:latin typeface="Arial" panose="020B0604020202020204" pitchFamily="34" charset="0"/>
                <a:cs typeface="Arial" panose="020B0604020202020204" pitchFamily="34" charset="0"/>
              </a:rPr>
              <a:t>Dyslexia/speech/hearing impairment </a:t>
            </a:r>
          </a:p>
          <a:p>
            <a:pPr lvl="0"/>
            <a:r>
              <a:rPr lang="en-GB" dirty="0">
                <a:latin typeface="Arial" panose="020B0604020202020204" pitchFamily="34" charset="0"/>
                <a:cs typeface="Arial" panose="020B0604020202020204" pitchFamily="34" charset="0"/>
              </a:rPr>
              <a:t>Need more time to learn </a:t>
            </a:r>
          </a:p>
          <a:p>
            <a:pPr marL="0" lvl="0" indent="0">
              <a:buNone/>
            </a:pPr>
            <a:r>
              <a:rPr lang="en-GB" dirty="0">
                <a:latin typeface="Arial" panose="020B0604020202020204" pitchFamily="34" charset="0"/>
                <a:cs typeface="Arial" panose="020B0604020202020204" pitchFamily="34" charset="0"/>
              </a:rPr>
              <a:t>Assessment using the Foundation Phase Profile will help identify if a child may need different teaching methods (do something they like, technology, rewards) or may need intervention from professionals, this may lead to consideration of a SEN school.</a:t>
            </a:r>
            <a:endParaRPr lang="en-GB" dirty="0"/>
          </a:p>
        </p:txBody>
      </p:sp>
    </p:spTree>
    <p:extLst>
      <p:ext uri="{BB962C8B-B14F-4D97-AF65-F5344CB8AC3E}">
        <p14:creationId xmlns:p14="http://schemas.microsoft.com/office/powerpoint/2010/main" val="3128481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53BE8-308E-44FE-860B-2D7A299E78C4}"/>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Assessment interventions</a:t>
            </a:r>
          </a:p>
        </p:txBody>
      </p:sp>
      <p:sp>
        <p:nvSpPr>
          <p:cNvPr id="3" name="Content Placeholder 2">
            <a:extLst>
              <a:ext uri="{FF2B5EF4-FFF2-40B4-BE49-F238E27FC236}">
                <a16:creationId xmlns:a16="http://schemas.microsoft.com/office/drawing/2014/main" id="{2D2D22D3-F75E-4540-A5ED-1F28A91E92C5}"/>
              </a:ext>
            </a:extLst>
          </p:cNvPr>
          <p:cNvSpPr>
            <a:spLocks noGrp="1"/>
          </p:cNvSpPr>
          <p:nvPr>
            <p:ph idx="1"/>
          </p:nvPr>
        </p:nvSpPr>
        <p:spPr>
          <a:xfrm>
            <a:off x="212035" y="2002558"/>
            <a:ext cx="11635408" cy="3902117"/>
          </a:xfrm>
        </p:spPr>
        <p:txBody>
          <a:bodyPr>
            <a:normAutofit/>
          </a:bodyPr>
          <a:lstStyle/>
          <a:p>
            <a:r>
              <a:rPr lang="en-GB" sz="2400" dirty="0">
                <a:latin typeface="Arial" panose="020B0604020202020204" pitchFamily="34" charset="0"/>
                <a:cs typeface="Arial" panose="020B0604020202020204" pitchFamily="34" charset="0"/>
              </a:rPr>
              <a:t>During assessment, if a child if having difficulties, consider reasons behind this, one reason may be lack of confidence</a:t>
            </a:r>
          </a:p>
          <a:p>
            <a:r>
              <a:rPr lang="en-GB" sz="2400" dirty="0">
                <a:latin typeface="Arial" panose="020B0604020202020204" pitchFamily="34" charset="0"/>
                <a:cs typeface="Arial" panose="020B0604020202020204" pitchFamily="34" charset="0"/>
              </a:rPr>
              <a:t>A child may enjoy reading but does not feel confident reading out loud</a:t>
            </a:r>
          </a:p>
          <a:p>
            <a:r>
              <a:rPr lang="en-GB" sz="2400" dirty="0">
                <a:latin typeface="Arial" panose="020B0604020202020204" pitchFamily="34" charset="0"/>
                <a:cs typeface="Arial" panose="020B0604020202020204" pitchFamily="34" charset="0"/>
              </a:rPr>
              <a:t>It is important to embrace new ideas to assist, such as Burns by Your Side, an animal assisted intervention </a:t>
            </a:r>
          </a:p>
          <a:p>
            <a:r>
              <a:rPr lang="en-GB" sz="2400" u="sng" dirty="0">
                <a:latin typeface="Arial" panose="020B0604020202020204" pitchFamily="34" charset="0"/>
                <a:cs typeface="Arial" panose="020B0604020202020204" pitchFamily="34" charset="0"/>
                <a:hlinkClick r:id="rId2"/>
              </a:rPr>
              <a:t>www.burnsbyyourside.org/</a:t>
            </a:r>
            <a:endParaRPr lang="en-GB" sz="2400"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approach improves a child's confidence, in turn, the child will advance further.</a:t>
            </a:r>
          </a:p>
          <a:p>
            <a:endParaRPr lang="en-GB" sz="2400" dirty="0"/>
          </a:p>
        </p:txBody>
      </p:sp>
    </p:spTree>
    <p:extLst>
      <p:ext uri="{BB962C8B-B14F-4D97-AF65-F5344CB8AC3E}">
        <p14:creationId xmlns:p14="http://schemas.microsoft.com/office/powerpoint/2010/main" val="3484101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5B4D2-5441-40F0-BEE3-B052FEB7F377}"/>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A SEN school approach</a:t>
            </a:r>
          </a:p>
        </p:txBody>
      </p:sp>
      <p:sp>
        <p:nvSpPr>
          <p:cNvPr id="3" name="Content Placeholder 2">
            <a:extLst>
              <a:ext uri="{FF2B5EF4-FFF2-40B4-BE49-F238E27FC236}">
                <a16:creationId xmlns:a16="http://schemas.microsoft.com/office/drawing/2014/main" id="{1A36C3CD-9B98-41D6-BAC2-7F21F7D6B0BA}"/>
              </a:ext>
            </a:extLst>
          </p:cNvPr>
          <p:cNvSpPr>
            <a:spLocks noGrp="1"/>
          </p:cNvSpPr>
          <p:nvPr>
            <p:ph idx="1"/>
          </p:nvPr>
        </p:nvSpPr>
        <p:spPr>
          <a:xfrm>
            <a:off x="0" y="2002559"/>
            <a:ext cx="12192000" cy="4133198"/>
          </a:xfrm>
        </p:spPr>
        <p:txBody>
          <a:bodyPr>
            <a:normAutofit/>
          </a:bodyPr>
          <a:lstStyle/>
          <a:p>
            <a:r>
              <a:rPr lang="en-GB" sz="2400" dirty="0">
                <a:latin typeface="Arial" panose="020B0604020202020204" pitchFamily="34" charset="0"/>
                <a:cs typeface="Arial" panose="020B0604020202020204" pitchFamily="34" charset="0"/>
              </a:rPr>
              <a:t>The Foundation Phase curriculum is adhered to alongside principles from UNCRC </a:t>
            </a:r>
          </a:p>
          <a:p>
            <a:r>
              <a:rPr lang="en-GB" sz="2400" dirty="0">
                <a:latin typeface="Arial" panose="020B0604020202020204" pitchFamily="34" charset="0"/>
                <a:cs typeface="Arial" panose="020B0604020202020204" pitchFamily="34" charset="0"/>
              </a:rPr>
              <a:t>Children are assessed during their first six weeks in reception class using an Instep document showing initial abilities, aiding planning and allowing targets to be set </a:t>
            </a:r>
          </a:p>
          <a:p>
            <a:r>
              <a:rPr lang="en-GB" sz="2400" dirty="0">
                <a:latin typeface="Arial" panose="020B0604020202020204" pitchFamily="34" charset="0"/>
                <a:cs typeface="Arial" panose="020B0604020202020204" pitchFamily="34" charset="0"/>
              </a:rPr>
              <a:t>Following assessment takes place using the Foundation Phase Development Assessment Profile using observations </a:t>
            </a:r>
          </a:p>
          <a:p>
            <a:r>
              <a:rPr lang="en-GB" sz="2400" dirty="0">
                <a:latin typeface="Arial" panose="020B0604020202020204" pitchFamily="34" charset="0"/>
                <a:cs typeface="Arial" panose="020B0604020202020204" pitchFamily="34" charset="0"/>
              </a:rPr>
              <a:t>Children have annual reviews using a multi-disciplinary approach, identifying any issues and possible interventions.</a:t>
            </a:r>
            <a:endParaRPr lang="en-GB" sz="2400" dirty="0"/>
          </a:p>
        </p:txBody>
      </p:sp>
    </p:spTree>
    <p:extLst>
      <p:ext uri="{BB962C8B-B14F-4D97-AF65-F5344CB8AC3E}">
        <p14:creationId xmlns:p14="http://schemas.microsoft.com/office/powerpoint/2010/main" val="2704264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B1DE69F-569C-4A49-8E50-4093C135AE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1" name="Rectangle 10">
            <a:extLst>
              <a:ext uri="{FF2B5EF4-FFF2-40B4-BE49-F238E27FC236}">
                <a16:creationId xmlns:a16="http://schemas.microsoft.com/office/drawing/2014/main" id="{50B488F5-9CE4-4346-B22F-600286ED4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5F76596F-57DF-4A0C-96D9-046DC3B30E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38DB3A91-B9E8-4451-ACED-026398635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17" name="Rectangle 16">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4" name="TextBox 3">
            <a:extLst>
              <a:ext uri="{FF2B5EF4-FFF2-40B4-BE49-F238E27FC236}">
                <a16:creationId xmlns:a16="http://schemas.microsoft.com/office/drawing/2014/main" id="{9476EB3C-F394-414E-BFAF-E86D6B1CEBDA}"/>
              </a:ext>
            </a:extLst>
          </p:cNvPr>
          <p:cNvSpPr txBox="1"/>
          <p:nvPr/>
        </p:nvSpPr>
        <p:spPr>
          <a:xfrm>
            <a:off x="1121030" y="2167151"/>
            <a:ext cx="4503066" cy="3299194"/>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r>
              <a:rPr lang="en-US" sz="2800" b="1" dirty="0">
                <a:latin typeface="Arial" panose="020B0604020202020204" pitchFamily="34" charset="0"/>
                <a:cs typeface="Arial" panose="020B0604020202020204" pitchFamily="34" charset="0"/>
              </a:rPr>
              <a:t>Example of an assessment checklist used in SEN settings</a:t>
            </a:r>
          </a:p>
        </p:txBody>
      </p:sp>
      <p:pic>
        <p:nvPicPr>
          <p:cNvPr id="23" name="Picture 22">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5" name="Straight Connector 24">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36FF3C2F-2798-4927-9B1E-9FC3E3591624}"/>
              </a:ext>
            </a:extLst>
          </p:cNvPr>
          <p:cNvSpPr>
            <a:spLocks noChangeArrowheads="1"/>
          </p:cNvSpPr>
          <p:nvPr/>
        </p:nvSpPr>
        <p:spPr bwMode="auto">
          <a:xfrm>
            <a:off x="-1839394" y="806011"/>
            <a:ext cx="23996862" cy="681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aphicFrame>
        <p:nvGraphicFramePr>
          <p:cNvPr id="2" name="Table 1">
            <a:extLst>
              <a:ext uri="{FF2B5EF4-FFF2-40B4-BE49-F238E27FC236}">
                <a16:creationId xmlns:a16="http://schemas.microsoft.com/office/drawing/2014/main" id="{AB3CAC85-99C6-43F9-8EAD-C8413AFB9EDC}"/>
              </a:ext>
            </a:extLst>
          </p:cNvPr>
          <p:cNvGraphicFramePr>
            <a:graphicFrameLocks noGrp="1"/>
          </p:cNvGraphicFramePr>
          <p:nvPr>
            <p:extLst>
              <p:ext uri="{D42A27DB-BD31-4B8C-83A1-F6EECF244321}">
                <p14:modId xmlns:p14="http://schemas.microsoft.com/office/powerpoint/2010/main" val="1060413233"/>
              </p:ext>
            </p:extLst>
          </p:nvPr>
        </p:nvGraphicFramePr>
        <p:xfrm>
          <a:off x="5624096" y="736730"/>
          <a:ext cx="5430759" cy="5315256"/>
        </p:xfrm>
        <a:graphic>
          <a:graphicData uri="http://schemas.openxmlformats.org/drawingml/2006/table">
            <a:tbl>
              <a:tblPr firstRow="1" firstCol="1" bandRow="1">
                <a:tableStyleId>{5C22544A-7EE6-4342-B048-85BDC9FD1C3A}</a:tableStyleId>
              </a:tblPr>
              <a:tblGrid>
                <a:gridCol w="1385908">
                  <a:extLst>
                    <a:ext uri="{9D8B030D-6E8A-4147-A177-3AD203B41FA5}">
                      <a16:colId xmlns:a16="http://schemas.microsoft.com/office/drawing/2014/main" val="3529151169"/>
                    </a:ext>
                  </a:extLst>
                </a:gridCol>
                <a:gridCol w="1879252">
                  <a:extLst>
                    <a:ext uri="{9D8B030D-6E8A-4147-A177-3AD203B41FA5}">
                      <a16:colId xmlns:a16="http://schemas.microsoft.com/office/drawing/2014/main" val="3707514491"/>
                    </a:ext>
                  </a:extLst>
                </a:gridCol>
                <a:gridCol w="2165599">
                  <a:extLst>
                    <a:ext uri="{9D8B030D-6E8A-4147-A177-3AD203B41FA5}">
                      <a16:colId xmlns:a16="http://schemas.microsoft.com/office/drawing/2014/main" val="1474043098"/>
                    </a:ext>
                  </a:extLst>
                </a:gridCol>
              </a:tblGrid>
              <a:tr h="296132">
                <a:tc gridSpan="3">
                  <a:txBody>
                    <a:bodyPr/>
                    <a:lstStyle/>
                    <a:p>
                      <a:pPr algn="ctr">
                        <a:lnSpc>
                          <a:spcPct val="107000"/>
                        </a:lnSpc>
                        <a:spcAft>
                          <a:spcPts val="800"/>
                        </a:spcAft>
                      </a:pPr>
                      <a:r>
                        <a:rPr lang="en-GB" sz="1100">
                          <a:effectLst/>
                        </a:rPr>
                        <a:t>Assessment checklist </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56051073"/>
                  </a:ext>
                </a:extLst>
              </a:tr>
              <a:tr h="461838">
                <a:tc>
                  <a:txBody>
                    <a:bodyPr/>
                    <a:lstStyle/>
                    <a:p>
                      <a:pPr>
                        <a:lnSpc>
                          <a:spcPct val="107000"/>
                        </a:lnSpc>
                        <a:spcAft>
                          <a:spcPts val="800"/>
                        </a:spcAft>
                      </a:pPr>
                      <a:r>
                        <a:rPr lang="en-GB" sz="1000">
                          <a:effectLst/>
                        </a:rPr>
                        <a:t>Task</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Achievement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Prompted/assisted/independent/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extLst>
                  <a:ext uri="{0D108BD9-81ED-4DB2-BD59-A6C34878D82A}">
                    <a16:rowId xmlns:a16="http://schemas.microsoft.com/office/drawing/2014/main" val="1017106772"/>
                  </a:ext>
                </a:extLst>
              </a:tr>
              <a:tr h="461838">
                <a:tc>
                  <a:txBody>
                    <a:bodyPr/>
                    <a:lstStyle/>
                    <a:p>
                      <a:pPr>
                        <a:lnSpc>
                          <a:spcPct val="107000"/>
                        </a:lnSpc>
                        <a:spcAft>
                          <a:spcPts val="800"/>
                        </a:spcAft>
                      </a:pPr>
                      <a:r>
                        <a:rPr lang="en-GB" sz="1000">
                          <a:effectLst/>
                        </a:rPr>
                        <a:t>Holding pen</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Able to hold the pen correctly </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Independent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extLst>
                  <a:ext uri="{0D108BD9-81ED-4DB2-BD59-A6C34878D82A}">
                    <a16:rowId xmlns:a16="http://schemas.microsoft.com/office/drawing/2014/main" val="2176043864"/>
                  </a:ext>
                </a:extLst>
              </a:tr>
              <a:tr h="511931">
                <a:tc>
                  <a:txBody>
                    <a:bodyPr/>
                    <a:lstStyle/>
                    <a:p>
                      <a:pPr>
                        <a:lnSpc>
                          <a:spcPct val="107000"/>
                        </a:lnSpc>
                        <a:spcAft>
                          <a:spcPts val="800"/>
                        </a:spcAft>
                      </a:pPr>
                      <a:r>
                        <a:rPr lang="en-GB" sz="1000">
                          <a:effectLst/>
                        </a:rPr>
                        <a:t>Putting pen on to whiteboard</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Can put the pen on to the whiteboard</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Independent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extLst>
                  <a:ext uri="{0D108BD9-81ED-4DB2-BD59-A6C34878D82A}">
                    <a16:rowId xmlns:a16="http://schemas.microsoft.com/office/drawing/2014/main" val="776525660"/>
                  </a:ext>
                </a:extLst>
              </a:tr>
              <a:tr h="511931">
                <a:tc>
                  <a:txBody>
                    <a:bodyPr/>
                    <a:lstStyle/>
                    <a:p>
                      <a:pPr>
                        <a:lnSpc>
                          <a:spcPct val="107000"/>
                        </a:lnSpc>
                        <a:spcAft>
                          <a:spcPts val="800"/>
                        </a:spcAft>
                      </a:pPr>
                      <a:r>
                        <a:rPr lang="en-GB" sz="1000">
                          <a:effectLst/>
                        </a:rPr>
                        <a:t>Following lines with pen</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dirty="0">
                          <a:effectLst/>
                        </a:rPr>
                        <a:t>Able to follow lines with the pen</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Independent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extLst>
                  <a:ext uri="{0D108BD9-81ED-4DB2-BD59-A6C34878D82A}">
                    <a16:rowId xmlns:a16="http://schemas.microsoft.com/office/drawing/2014/main" val="58891358"/>
                  </a:ext>
                </a:extLst>
              </a:tr>
              <a:tr h="511931">
                <a:tc>
                  <a:txBody>
                    <a:bodyPr/>
                    <a:lstStyle/>
                    <a:p>
                      <a:pPr>
                        <a:lnSpc>
                          <a:spcPct val="107000"/>
                        </a:lnSpc>
                        <a:spcAft>
                          <a:spcPts val="800"/>
                        </a:spcAft>
                      </a:pPr>
                      <a:r>
                        <a:rPr lang="en-GB" sz="1000">
                          <a:effectLst/>
                        </a:rPr>
                        <a:t>Following curves with pen</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Able to follow curves with the pen</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Independent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extLst>
                  <a:ext uri="{0D108BD9-81ED-4DB2-BD59-A6C34878D82A}">
                    <a16:rowId xmlns:a16="http://schemas.microsoft.com/office/drawing/2014/main" val="3465015880"/>
                  </a:ext>
                </a:extLst>
              </a:tr>
              <a:tr h="511931">
                <a:tc>
                  <a:txBody>
                    <a:bodyPr/>
                    <a:lstStyle/>
                    <a:p>
                      <a:pPr>
                        <a:lnSpc>
                          <a:spcPct val="107000"/>
                        </a:lnSpc>
                        <a:spcAft>
                          <a:spcPts val="800"/>
                        </a:spcAft>
                      </a:pPr>
                      <a:r>
                        <a:rPr lang="en-GB" sz="1000">
                          <a:effectLst/>
                        </a:rPr>
                        <a:t>Following shapes with pen</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Able to follow curves with the pen</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Independent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extLst>
                  <a:ext uri="{0D108BD9-81ED-4DB2-BD59-A6C34878D82A}">
                    <a16:rowId xmlns:a16="http://schemas.microsoft.com/office/drawing/2014/main" val="2945872371"/>
                  </a:ext>
                </a:extLst>
              </a:tr>
              <a:tr h="511931">
                <a:tc>
                  <a:txBody>
                    <a:bodyPr/>
                    <a:lstStyle/>
                    <a:p>
                      <a:pPr>
                        <a:lnSpc>
                          <a:spcPct val="107000"/>
                        </a:lnSpc>
                        <a:spcAft>
                          <a:spcPts val="800"/>
                        </a:spcAft>
                      </a:pPr>
                      <a:r>
                        <a:rPr lang="en-GB" sz="1000">
                          <a:effectLst/>
                        </a:rPr>
                        <a:t>Following letters of name with pen</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Able to overwrite letters of name with pen</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Independent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extLst>
                  <a:ext uri="{0D108BD9-81ED-4DB2-BD59-A6C34878D82A}">
                    <a16:rowId xmlns:a16="http://schemas.microsoft.com/office/drawing/2014/main" val="3228056128"/>
                  </a:ext>
                </a:extLst>
              </a:tr>
              <a:tr h="511931">
                <a:tc>
                  <a:txBody>
                    <a:bodyPr/>
                    <a:lstStyle/>
                    <a:p>
                      <a:pPr>
                        <a:lnSpc>
                          <a:spcPct val="107000"/>
                        </a:lnSpc>
                        <a:spcAft>
                          <a:spcPts val="800"/>
                        </a:spcAft>
                      </a:pPr>
                      <a:r>
                        <a:rPr lang="en-GB" sz="1000">
                          <a:effectLst/>
                        </a:rPr>
                        <a:t>Holding colouring pencils</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Able to hold pencil correctly</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Independent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extLst>
                  <a:ext uri="{0D108BD9-81ED-4DB2-BD59-A6C34878D82A}">
                    <a16:rowId xmlns:a16="http://schemas.microsoft.com/office/drawing/2014/main" val="1605417658"/>
                  </a:ext>
                </a:extLst>
              </a:tr>
              <a:tr h="511931">
                <a:tc>
                  <a:txBody>
                    <a:bodyPr/>
                    <a:lstStyle/>
                    <a:p>
                      <a:pPr>
                        <a:lnSpc>
                          <a:spcPct val="107000"/>
                        </a:lnSpc>
                        <a:spcAft>
                          <a:spcPts val="800"/>
                        </a:spcAft>
                      </a:pPr>
                      <a:r>
                        <a:rPr lang="en-GB" sz="1000">
                          <a:effectLst/>
                        </a:rPr>
                        <a:t>Putting pencil to picture</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Able to put pencil on to paper</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Independent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extLst>
                  <a:ext uri="{0D108BD9-81ED-4DB2-BD59-A6C34878D82A}">
                    <a16:rowId xmlns:a16="http://schemas.microsoft.com/office/drawing/2014/main" val="3590684526"/>
                  </a:ext>
                </a:extLst>
              </a:tr>
              <a:tr h="511931">
                <a:tc>
                  <a:txBody>
                    <a:bodyPr/>
                    <a:lstStyle/>
                    <a:p>
                      <a:pPr>
                        <a:lnSpc>
                          <a:spcPct val="107000"/>
                        </a:lnSpc>
                        <a:spcAft>
                          <a:spcPts val="800"/>
                        </a:spcAft>
                      </a:pPr>
                      <a:r>
                        <a:rPr lang="en-GB" sz="1000">
                          <a:effectLst/>
                        </a:rPr>
                        <a:t>Colouring in the lines of a picture</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a:effectLst/>
                        </a:rPr>
                        <a:t>Able to colour between the lines of the picture</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tc>
                  <a:txBody>
                    <a:bodyPr/>
                    <a:lstStyle/>
                    <a:p>
                      <a:pPr>
                        <a:lnSpc>
                          <a:spcPct val="107000"/>
                        </a:lnSpc>
                        <a:spcAft>
                          <a:spcPts val="800"/>
                        </a:spcAft>
                      </a:pPr>
                      <a:r>
                        <a:rPr lang="en-GB" sz="1000" dirty="0">
                          <a:effectLst/>
                        </a:rPr>
                        <a:t>Independent</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40362" marR="40362" marT="0" marB="0"/>
                </a:tc>
                <a:extLst>
                  <a:ext uri="{0D108BD9-81ED-4DB2-BD59-A6C34878D82A}">
                    <a16:rowId xmlns:a16="http://schemas.microsoft.com/office/drawing/2014/main" val="267390274"/>
                  </a:ext>
                </a:extLst>
              </a:tr>
            </a:tbl>
          </a:graphicData>
        </a:graphic>
      </p:graphicFrame>
    </p:spTree>
    <p:extLst>
      <p:ext uri="{BB962C8B-B14F-4D97-AF65-F5344CB8AC3E}">
        <p14:creationId xmlns:p14="http://schemas.microsoft.com/office/powerpoint/2010/main" val="2633857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EEB27-E1F8-4FCF-A274-93F2657830C4}"/>
              </a:ext>
            </a:extLst>
          </p:cNvPr>
          <p:cNvSpPr>
            <a:spLocks noGrp="1"/>
          </p:cNvSpPr>
          <p:nvPr>
            <p:ph type="title"/>
          </p:nvPr>
        </p:nvSpPr>
        <p:spPr/>
        <p:txBody>
          <a:bodyPr/>
          <a:lstStyle/>
          <a:p>
            <a:r>
              <a:rPr lang="en-GB" b="1" dirty="0"/>
              <a:t>Development Assessment Profile</a:t>
            </a:r>
          </a:p>
        </p:txBody>
      </p:sp>
      <p:sp>
        <p:nvSpPr>
          <p:cNvPr id="3" name="Content Placeholder 2">
            <a:extLst>
              <a:ext uri="{FF2B5EF4-FFF2-40B4-BE49-F238E27FC236}">
                <a16:creationId xmlns:a16="http://schemas.microsoft.com/office/drawing/2014/main" id="{FC52480F-651E-4766-A4E4-E43EDC3796CD}"/>
              </a:ext>
            </a:extLst>
          </p:cNvPr>
          <p:cNvSpPr>
            <a:spLocks noGrp="1"/>
          </p:cNvSpPr>
          <p:nvPr>
            <p:ph idx="1"/>
          </p:nvPr>
        </p:nvSpPr>
        <p:spPr>
          <a:xfrm>
            <a:off x="942536" y="1603717"/>
            <a:ext cx="10508566" cy="3910818"/>
          </a:xfrm>
        </p:spPr>
        <p:txBody>
          <a:bodyPr>
            <a:normAutofit lnSpcReduction="10000"/>
          </a:bodyPr>
          <a:lstStyle/>
          <a:p>
            <a:r>
              <a:rPr lang="en-GB" sz="2400" dirty="0"/>
              <a:t>Used within the first 6 weeks of a child starting school</a:t>
            </a:r>
          </a:p>
          <a:p>
            <a:r>
              <a:rPr lang="en-GB" sz="2400" dirty="0"/>
              <a:t>Identify ALN </a:t>
            </a:r>
          </a:p>
          <a:p>
            <a:r>
              <a:rPr lang="en-GB" sz="2400" dirty="0"/>
              <a:t>Consider additional resources to support children with ALN </a:t>
            </a:r>
          </a:p>
          <a:p>
            <a:r>
              <a:rPr lang="en-GB" sz="2400" dirty="0"/>
              <a:t>The informal, observational and spontaneous spirit of the assessment must be maintained</a:t>
            </a:r>
          </a:p>
          <a:p>
            <a:r>
              <a:rPr lang="en-GB" sz="2400" dirty="0"/>
              <a:t>Practitioners should continue to support the child’s development, encourage engagement as well as reinforce a positive sense of achievement, whatever the activity.</a:t>
            </a:r>
          </a:p>
        </p:txBody>
      </p:sp>
    </p:spTree>
    <p:extLst>
      <p:ext uri="{BB962C8B-B14F-4D97-AF65-F5344CB8AC3E}">
        <p14:creationId xmlns:p14="http://schemas.microsoft.com/office/powerpoint/2010/main" val="2515663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9E79385-216D-409D-8804-89D11D72C433}"/>
              </a:ext>
            </a:extLst>
          </p:cNvPr>
          <p:cNvSpPr>
            <a:spLocks noGrp="1"/>
          </p:cNvSpPr>
          <p:nvPr>
            <p:ph type="title"/>
          </p:nvPr>
        </p:nvSpPr>
        <p:spPr>
          <a:xfrm>
            <a:off x="1451581" y="1138228"/>
            <a:ext cx="3202716" cy="3858767"/>
          </a:xfrm>
        </p:spPr>
        <p:txBody>
          <a:bodyPr anchor="ctr">
            <a:normAutofit/>
          </a:bodyPr>
          <a:lstStyle/>
          <a:p>
            <a:r>
              <a:rPr lang="en-GB" sz="3600" b="1" dirty="0"/>
              <a:t>Ways to assess</a:t>
            </a:r>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848958-A573-430A-863D-A1888FAF2DBA}"/>
              </a:ext>
            </a:extLst>
          </p:cNvPr>
          <p:cNvSpPr>
            <a:spLocks noGrp="1"/>
          </p:cNvSpPr>
          <p:nvPr>
            <p:ph idx="1"/>
          </p:nvPr>
        </p:nvSpPr>
        <p:spPr>
          <a:xfrm>
            <a:off x="5584483" y="1138228"/>
            <a:ext cx="5440680" cy="3858768"/>
          </a:xfrm>
        </p:spPr>
        <p:txBody>
          <a:bodyPr anchor="ctr">
            <a:normAutofit/>
          </a:bodyPr>
          <a:lstStyle/>
          <a:p>
            <a:pPr>
              <a:lnSpc>
                <a:spcPct val="110000"/>
              </a:lnSpc>
              <a:buFont typeface="+mj-lt"/>
              <a:buAutoNum type="arabicPeriod"/>
            </a:pPr>
            <a:r>
              <a:rPr lang="en-GB" sz="1700" b="0" i="0" u="none" strike="noStrike">
                <a:solidFill>
                  <a:srgbClr val="000000"/>
                </a:solidFill>
                <a:effectLst/>
                <a:latin typeface="Roboto" pitchFamily="2" charset="0"/>
              </a:rPr>
              <a:t>Instruct.</a:t>
            </a:r>
          </a:p>
          <a:p>
            <a:pPr>
              <a:lnSpc>
                <a:spcPct val="110000"/>
              </a:lnSpc>
              <a:buFont typeface="+mj-lt"/>
              <a:buAutoNum type="arabicPeriod"/>
            </a:pPr>
            <a:r>
              <a:rPr lang="en-GB" sz="1700" b="0" i="0" u="none" strike="noStrike">
                <a:solidFill>
                  <a:srgbClr val="000000"/>
                </a:solidFill>
                <a:effectLst/>
                <a:latin typeface="Roboto" pitchFamily="2" charset="0"/>
              </a:rPr>
              <a:t>Observe </a:t>
            </a:r>
            <a:r>
              <a:rPr lang="en-GB" sz="1700" i="0" u="none" strike="noStrike">
                <a:solidFill>
                  <a:srgbClr val="000000"/>
                </a:solidFill>
                <a:effectLst/>
                <a:latin typeface="Roboto" pitchFamily="2" charset="0"/>
              </a:rPr>
              <a:t>children</a:t>
            </a:r>
            <a:r>
              <a:rPr lang="en-GB" sz="1700" b="0" i="0" u="none" strike="noStrike">
                <a:solidFill>
                  <a:srgbClr val="000000"/>
                </a:solidFill>
                <a:effectLst/>
                <a:latin typeface="Roboto" pitchFamily="2" charset="0"/>
              </a:rPr>
              <a:t> in various situations.</a:t>
            </a:r>
          </a:p>
          <a:p>
            <a:pPr>
              <a:lnSpc>
                <a:spcPct val="110000"/>
              </a:lnSpc>
              <a:buFont typeface="+mj-lt"/>
              <a:buAutoNum type="arabicPeriod"/>
            </a:pPr>
            <a:r>
              <a:rPr lang="en-GB" sz="1700" b="0" i="0" u="none" strike="noStrike">
                <a:solidFill>
                  <a:srgbClr val="000000"/>
                </a:solidFill>
                <a:effectLst/>
                <a:latin typeface="Roboto" pitchFamily="2" charset="0"/>
              </a:rPr>
              <a:t>Document, Reflect. Record while observing or as soon as possible.</a:t>
            </a:r>
          </a:p>
          <a:p>
            <a:pPr>
              <a:lnSpc>
                <a:spcPct val="110000"/>
              </a:lnSpc>
              <a:buFont typeface="+mj-lt"/>
              <a:buAutoNum type="arabicPeriod"/>
            </a:pPr>
            <a:r>
              <a:rPr lang="en-GB" sz="1700" b="0" i="0" u="none" strike="noStrike">
                <a:solidFill>
                  <a:srgbClr val="000000"/>
                </a:solidFill>
                <a:effectLst/>
                <a:latin typeface="Roboto" pitchFamily="2" charset="0"/>
              </a:rPr>
              <a:t>Analyse, Evaluate. Study the data with </a:t>
            </a:r>
            <a:r>
              <a:rPr lang="en-GB" sz="1700" i="0" u="none" strike="noStrike">
                <a:solidFill>
                  <a:srgbClr val="000000"/>
                </a:solidFill>
                <a:effectLst/>
                <a:latin typeface="Roboto" pitchFamily="2" charset="0"/>
              </a:rPr>
              <a:t>assessment</a:t>
            </a:r>
            <a:r>
              <a:rPr lang="en-GB" sz="1700" b="0" i="0" u="none" strike="noStrike">
                <a:solidFill>
                  <a:srgbClr val="000000"/>
                </a:solidFill>
                <a:effectLst/>
                <a:latin typeface="Roboto" pitchFamily="2" charset="0"/>
              </a:rPr>
              <a:t> tools. ... </a:t>
            </a:r>
          </a:p>
          <a:p>
            <a:pPr>
              <a:lnSpc>
                <a:spcPct val="110000"/>
              </a:lnSpc>
              <a:buFont typeface="+mj-lt"/>
              <a:buAutoNum type="arabicPeriod"/>
            </a:pPr>
            <a:r>
              <a:rPr lang="en-GB" sz="1700" b="0" i="0" u="none" strike="noStrike">
                <a:solidFill>
                  <a:srgbClr val="000000"/>
                </a:solidFill>
                <a:effectLst/>
                <a:latin typeface="Roboto" pitchFamily="2" charset="0"/>
              </a:rPr>
              <a:t>Summarise, Plan, and Communicate. This informs a </a:t>
            </a:r>
            <a:r>
              <a:rPr lang="en-GB" sz="1700" i="0" u="none" strike="noStrike">
                <a:solidFill>
                  <a:srgbClr val="000000"/>
                </a:solidFill>
                <a:effectLst/>
                <a:latin typeface="Roboto" pitchFamily="2" charset="0"/>
              </a:rPr>
              <a:t>child's</a:t>
            </a:r>
            <a:r>
              <a:rPr lang="en-GB" sz="1700" b="0" i="0" u="none" strike="noStrike">
                <a:solidFill>
                  <a:srgbClr val="000000"/>
                </a:solidFill>
                <a:effectLst/>
                <a:latin typeface="Roboto" pitchFamily="2" charset="0"/>
              </a:rPr>
              <a:t> specific needs and future curriculum.</a:t>
            </a:r>
          </a:p>
          <a:p>
            <a:pPr>
              <a:lnSpc>
                <a:spcPct val="110000"/>
              </a:lnSpc>
              <a:buFont typeface="+mj-lt"/>
              <a:buAutoNum type="arabicPeriod"/>
            </a:pPr>
            <a:r>
              <a:rPr lang="en-GB" sz="1700" b="0" i="0" u="none" strike="noStrike">
                <a:solidFill>
                  <a:srgbClr val="000000"/>
                </a:solidFill>
                <a:effectLst/>
                <a:latin typeface="Roboto" pitchFamily="2" charset="0"/>
              </a:rPr>
              <a:t>Instruct.</a:t>
            </a:r>
          </a:p>
          <a:p>
            <a:pPr>
              <a:lnSpc>
                <a:spcPct val="110000"/>
              </a:lnSpc>
            </a:pPr>
            <a:endParaRPr lang="en-GB" sz="1700">
              <a:solidFill>
                <a:srgbClr val="000000"/>
              </a:solidFill>
            </a:endParaRPr>
          </a:p>
        </p:txBody>
      </p:sp>
      <p:cxnSp>
        <p:nvCxnSpPr>
          <p:cNvPr id="18" name="Straight Connector 17">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B1E64CB6-C7F2-46FF-AA99-58C7969729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30094"/>
            <a:ext cx="12192000" cy="742950"/>
          </a:xfrm>
          <a:prstGeom prst="rect">
            <a:avLst/>
          </a:prstGeom>
        </p:spPr>
      </p:pic>
    </p:spTree>
    <p:extLst>
      <p:ext uri="{BB962C8B-B14F-4D97-AF65-F5344CB8AC3E}">
        <p14:creationId xmlns:p14="http://schemas.microsoft.com/office/powerpoint/2010/main" val="1446321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BF7680B5-1A78-4401-BA9A-78832F0FD9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44" name="Rectangle 43">
            <a:extLst>
              <a:ext uri="{FF2B5EF4-FFF2-40B4-BE49-F238E27FC236}">
                <a16:creationId xmlns:a16="http://schemas.microsoft.com/office/drawing/2014/main" id="{50F21DC9-D0AC-495C-8CC8-D5DDF8C11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6" name="Straight Connector 45">
            <a:extLst>
              <a:ext uri="{FF2B5EF4-FFF2-40B4-BE49-F238E27FC236}">
                <a16:creationId xmlns:a16="http://schemas.microsoft.com/office/drawing/2014/main" id="{A26B82D7-D05B-412B-9A0D-6430BCD118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8" name="Picture 47">
            <a:extLst>
              <a:ext uri="{FF2B5EF4-FFF2-40B4-BE49-F238E27FC236}">
                <a16:creationId xmlns:a16="http://schemas.microsoft.com/office/drawing/2014/main" id="{1E1838EA-1FA2-4DC4-B182-B8D2C57E7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50" name="Rectangle 49">
            <a:extLst>
              <a:ext uri="{FF2B5EF4-FFF2-40B4-BE49-F238E27FC236}">
                <a16:creationId xmlns:a16="http://schemas.microsoft.com/office/drawing/2014/main" id="{287BC35A-CCF7-4032-B4D6-435BAC8A7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C58E3752-40AD-4E6C-957B-1468518BD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4A0BF-E66B-40E6-B87C-DA68EFFC4948}"/>
              </a:ext>
            </a:extLst>
          </p:cNvPr>
          <p:cNvSpPr>
            <a:spLocks noGrp="1"/>
          </p:cNvSpPr>
          <p:nvPr>
            <p:ph type="title"/>
          </p:nvPr>
        </p:nvSpPr>
        <p:spPr>
          <a:xfrm>
            <a:off x="7221866" y="977827"/>
            <a:ext cx="3844774" cy="2423474"/>
          </a:xfrm>
        </p:spPr>
        <p:txBody>
          <a:bodyPr vert="horz" lIns="91440" tIns="45720" rIns="91440" bIns="0" rtlCol="0" anchor="b">
            <a:normAutofit/>
          </a:bodyPr>
          <a:lstStyle/>
          <a:p>
            <a:r>
              <a:rPr lang="en-US" sz="4800" dirty="0"/>
              <a:t>The unique child</a:t>
            </a:r>
          </a:p>
        </p:txBody>
      </p:sp>
      <p:sp>
        <p:nvSpPr>
          <p:cNvPr id="3" name="Content Placeholder 2">
            <a:extLst>
              <a:ext uri="{FF2B5EF4-FFF2-40B4-BE49-F238E27FC236}">
                <a16:creationId xmlns:a16="http://schemas.microsoft.com/office/drawing/2014/main" id="{0567F10A-E796-4F66-9185-1700A2EF5685}"/>
              </a:ext>
            </a:extLst>
          </p:cNvPr>
          <p:cNvSpPr>
            <a:spLocks noGrp="1"/>
          </p:cNvSpPr>
          <p:nvPr>
            <p:ph idx="1"/>
          </p:nvPr>
        </p:nvSpPr>
        <p:spPr>
          <a:xfrm>
            <a:off x="7223472" y="3402362"/>
            <a:ext cx="3843168" cy="2423474"/>
          </a:xfrm>
        </p:spPr>
        <p:txBody>
          <a:bodyPr vert="horz" lIns="91440" tIns="91440" rIns="91440" bIns="91440" rtlCol="0">
            <a:noAutofit/>
          </a:bodyPr>
          <a:lstStyle/>
          <a:p>
            <a:pPr marL="0" indent="0">
              <a:buNone/>
            </a:pPr>
            <a:r>
              <a:rPr lang="en-US" sz="2400" dirty="0">
                <a:latin typeface="Calibri Light" panose="020F0302020204030204" pitchFamily="34" charset="0"/>
                <a:cs typeface="Calibri Light" panose="020F0302020204030204" pitchFamily="34" charset="0"/>
              </a:rPr>
              <a:t>Consider what you learnt about the unique child?</a:t>
            </a:r>
          </a:p>
          <a:p>
            <a:pPr marL="0" indent="0">
              <a:buNone/>
            </a:pPr>
            <a:r>
              <a:rPr lang="en-US" sz="2400" dirty="0">
                <a:latin typeface="Calibri Light" panose="020F0302020204030204" pitchFamily="34" charset="0"/>
                <a:cs typeface="Calibri Light" panose="020F0302020204030204" pitchFamily="34" charset="0"/>
              </a:rPr>
              <a:t>How do you think we can assess the learning of a child with ALN?</a:t>
            </a:r>
          </a:p>
        </p:txBody>
      </p:sp>
      <p:grpSp>
        <p:nvGrpSpPr>
          <p:cNvPr id="54" name="Group 53">
            <a:extLst>
              <a:ext uri="{FF2B5EF4-FFF2-40B4-BE49-F238E27FC236}">
                <a16:creationId xmlns:a16="http://schemas.microsoft.com/office/drawing/2014/main" id="{EF929B5B-8CED-436A-B56E-ADDB20B65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632237" y="482171"/>
            <a:chExt cx="6104331" cy="5149101"/>
          </a:xfrm>
        </p:grpSpPr>
        <p:sp>
          <p:nvSpPr>
            <p:cNvPr id="55" name="Rectangle 54">
              <a:extLst>
                <a:ext uri="{FF2B5EF4-FFF2-40B4-BE49-F238E27FC236}">
                  <a16:creationId xmlns:a16="http://schemas.microsoft.com/office/drawing/2014/main" id="{9B902E8F-650F-4EA2-A9D9-EC259669BF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87D97382-43ED-4C88-9A81-CFC2F2505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8" name="Picture 57">
            <a:extLst>
              <a:ext uri="{FF2B5EF4-FFF2-40B4-BE49-F238E27FC236}">
                <a16:creationId xmlns:a16="http://schemas.microsoft.com/office/drawing/2014/main" id="{081DEE09-9D33-4FC9-974F-DD7B90826E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6353" b="36564"/>
          <a:stretch/>
        </p:blipFill>
        <p:spPr>
          <a:xfrm>
            <a:off x="7217062" y="643464"/>
            <a:ext cx="3849624" cy="155448"/>
          </a:xfrm>
          <a:prstGeom prst="rect">
            <a:avLst/>
          </a:prstGeom>
          <a:noFill/>
          <a:ln>
            <a:noFill/>
          </a:ln>
        </p:spPr>
      </p:pic>
      <p:pic>
        <p:nvPicPr>
          <p:cNvPr id="5" name="Picture 4">
            <a:extLst>
              <a:ext uri="{FF2B5EF4-FFF2-40B4-BE49-F238E27FC236}">
                <a16:creationId xmlns:a16="http://schemas.microsoft.com/office/drawing/2014/main" id="{46F4C827-E8D1-450B-8E9A-46C18D31C85C}"/>
              </a:ext>
            </a:extLst>
          </p:cNvPr>
          <p:cNvPicPr>
            <a:picLocks noChangeAspect="1"/>
          </p:cNvPicPr>
          <p:nvPr/>
        </p:nvPicPr>
        <p:blipFill rotWithShape="1">
          <a:blip r:embed="rId4"/>
          <a:srcRect r="16693"/>
          <a:stretch/>
        </p:blipFill>
        <p:spPr>
          <a:xfrm>
            <a:off x="1271223" y="1116345"/>
            <a:ext cx="4825148" cy="3866172"/>
          </a:xfrm>
          <a:prstGeom prst="rect">
            <a:avLst/>
          </a:prstGeom>
        </p:spPr>
      </p:pic>
      <p:pic>
        <p:nvPicPr>
          <p:cNvPr id="60" name="Picture 59">
            <a:extLst>
              <a:ext uri="{FF2B5EF4-FFF2-40B4-BE49-F238E27FC236}">
                <a16:creationId xmlns:a16="http://schemas.microsoft.com/office/drawing/2014/main" id="{7742F654-2FB8-4262-BB2A-D59D62AF2A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62" name="Straight Connector 61">
            <a:extLst>
              <a:ext uri="{FF2B5EF4-FFF2-40B4-BE49-F238E27FC236}">
                <a16:creationId xmlns:a16="http://schemas.microsoft.com/office/drawing/2014/main" id="{F78D76E0-CE46-488D-A9B7-DE67A550E0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5902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8">
            <a:extLst>
              <a:ext uri="{FF2B5EF4-FFF2-40B4-BE49-F238E27FC236}">
                <a16:creationId xmlns:a16="http://schemas.microsoft.com/office/drawing/2014/main" id="{BF7680B5-1A78-4401-BA9A-78832F0FD9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30" name="Rectangle 10">
            <a:extLst>
              <a:ext uri="{FF2B5EF4-FFF2-40B4-BE49-F238E27FC236}">
                <a16:creationId xmlns:a16="http://schemas.microsoft.com/office/drawing/2014/main" id="{50F21DC9-D0AC-495C-8CC8-D5DDF8C11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12">
            <a:extLst>
              <a:ext uri="{FF2B5EF4-FFF2-40B4-BE49-F238E27FC236}">
                <a16:creationId xmlns:a16="http://schemas.microsoft.com/office/drawing/2014/main" id="{A26B82D7-D05B-412B-9A0D-6430BCD118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2" name="Picture 14">
            <a:extLst>
              <a:ext uri="{FF2B5EF4-FFF2-40B4-BE49-F238E27FC236}">
                <a16:creationId xmlns:a16="http://schemas.microsoft.com/office/drawing/2014/main" id="{E4E78000-301F-4983-ACD5-7F50C0C3F5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33" name="Rectangle 1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4" descr="Toy plastic numbers">
            <a:extLst>
              <a:ext uri="{FF2B5EF4-FFF2-40B4-BE49-F238E27FC236}">
                <a16:creationId xmlns:a16="http://schemas.microsoft.com/office/drawing/2014/main" id="{341D71BE-81B7-4E3B-891E-71B2FA332579}"/>
              </a:ext>
            </a:extLst>
          </p:cNvPr>
          <p:cNvPicPr>
            <a:picLocks noChangeAspect="1"/>
          </p:cNvPicPr>
          <p:nvPr/>
        </p:nvPicPr>
        <p:blipFill rotWithShape="1">
          <a:blip r:embed="rId4">
            <a:alphaModFix amt="50000"/>
          </a:blip>
          <a:srcRect t="9379" r="-1" b="6348"/>
          <a:stretch/>
        </p:blipFill>
        <p:spPr>
          <a:xfrm>
            <a:off x="305" y="10"/>
            <a:ext cx="12191695" cy="6857990"/>
          </a:xfrm>
          <a:prstGeom prst="rect">
            <a:avLst/>
          </a:prstGeom>
        </p:spPr>
      </p:pic>
      <p:sp>
        <p:nvSpPr>
          <p:cNvPr id="35"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7" name="Rectangle 2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38" name="Straight Connector 2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74D330C-758B-4C12-9BCC-FE6C6D9714CA}"/>
              </a:ext>
            </a:extLst>
          </p:cNvPr>
          <p:cNvSpPr txBox="1"/>
          <p:nvPr/>
        </p:nvSpPr>
        <p:spPr>
          <a:xfrm>
            <a:off x="4976636" y="1193800"/>
            <a:ext cx="6085091" cy="4699000"/>
          </a:xfrm>
          <a:prstGeom prst="rect">
            <a:avLst/>
          </a:prstGeom>
        </p:spPr>
        <p:txBody>
          <a:bodyPr vert="horz" lIns="91440" tIns="45720" rIns="91440" bIns="45720" rtlCol="0" anchor="ctr">
            <a:normAutofit lnSpcReduction="10000"/>
          </a:bodyPr>
          <a:lstStyle/>
          <a:p>
            <a:pPr indent="-228600" defTabSz="914400">
              <a:lnSpc>
                <a:spcPct val="120000"/>
              </a:lnSpc>
              <a:spcAft>
                <a:spcPts val="800"/>
              </a:spcAft>
              <a:buClr>
                <a:schemeClr val="accent1"/>
              </a:buClr>
              <a:buSzPct val="100000"/>
              <a:buFont typeface="Arial" panose="020B0604020202020204" pitchFamily="34" charset="0"/>
              <a:buChar char="•"/>
            </a:pPr>
            <a:r>
              <a:rPr lang="en-US" sz="2000" dirty="0"/>
              <a:t>Vygotsky believed all children are unique, no two children are comparable. To support a child’s learning adults will benefit from sustained combined thinking alongside the child, this will contribute to improved cognitive development. Vygotsky views that no two children are the same, links into the notion that every child is unique. If practitioners develop skills in sustained shared thinking to support cognitive development, where adults and children contribute together, a child’s learning experience will undoubtedly improve (Weller et al.  2011)</a:t>
            </a:r>
          </a:p>
        </p:txBody>
      </p:sp>
      <p:sp>
        <p:nvSpPr>
          <p:cNvPr id="3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54975356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28373B5-F4E4-4102-9D27-E17631B4C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0" name="Rectangle 9">
            <a:extLst>
              <a:ext uri="{FF2B5EF4-FFF2-40B4-BE49-F238E27FC236}">
                <a16:creationId xmlns:a16="http://schemas.microsoft.com/office/drawing/2014/main" id="{F23306E6-5D0B-439F-BB88-7F1CEA89B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23D9016E-713D-40ED-A242-4F407E9053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06E4F4B6-B981-4284-BB88-5B702BA3D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16" name="Rectangle 15">
            <a:extLst>
              <a:ext uri="{FF2B5EF4-FFF2-40B4-BE49-F238E27FC236}">
                <a16:creationId xmlns:a16="http://schemas.microsoft.com/office/drawing/2014/main" id="{F8454B2E-D2DB-42C2-A224-BCEC47B86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B61146-1CF0-40E1-B66E-C22BD920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C63025A-B919-424E-A3AA-862D451F7754}"/>
              </a:ext>
            </a:extLst>
          </p:cNvPr>
          <p:cNvSpPr>
            <a:spLocks noGrp="1"/>
          </p:cNvSpPr>
          <p:nvPr>
            <p:ph type="title"/>
          </p:nvPr>
        </p:nvSpPr>
        <p:spPr>
          <a:xfrm>
            <a:off x="1964987" y="802298"/>
            <a:ext cx="9089865" cy="3656747"/>
          </a:xfrm>
        </p:spPr>
        <p:txBody>
          <a:bodyPr vert="horz" lIns="91440" tIns="45720" rIns="91440" bIns="0" rtlCol="0" anchor="b">
            <a:normAutofit/>
          </a:bodyPr>
          <a:lstStyle/>
          <a:p>
            <a:r>
              <a:rPr lang="en-US" sz="6600"/>
              <a:t>The new curriculum for Wales</a:t>
            </a:r>
          </a:p>
        </p:txBody>
      </p:sp>
      <p:sp>
        <p:nvSpPr>
          <p:cNvPr id="3" name="Content Placeholder 2">
            <a:extLst>
              <a:ext uri="{FF2B5EF4-FFF2-40B4-BE49-F238E27FC236}">
                <a16:creationId xmlns:a16="http://schemas.microsoft.com/office/drawing/2014/main" id="{D540DAD0-4EB9-4168-B471-8B59C29C6F7E}"/>
              </a:ext>
            </a:extLst>
          </p:cNvPr>
          <p:cNvSpPr>
            <a:spLocks noGrp="1"/>
          </p:cNvSpPr>
          <p:nvPr>
            <p:ph idx="1"/>
          </p:nvPr>
        </p:nvSpPr>
        <p:spPr>
          <a:xfrm>
            <a:off x="1964988" y="5039958"/>
            <a:ext cx="9089864" cy="879325"/>
          </a:xfrm>
        </p:spPr>
        <p:txBody>
          <a:bodyPr vert="horz" lIns="91440" tIns="91440" rIns="91440" bIns="91440" rtlCol="0">
            <a:normAutofit/>
          </a:bodyPr>
          <a:lstStyle/>
          <a:p>
            <a:pPr marL="0" indent="0">
              <a:buNone/>
            </a:pPr>
            <a:r>
              <a:rPr lang="en-US" dirty="0"/>
              <a:t>How will the new curriculum for Wales be an advantage for assessing children with ALN?</a:t>
            </a:r>
          </a:p>
        </p:txBody>
      </p:sp>
      <p:pic>
        <p:nvPicPr>
          <p:cNvPr id="20" name="Picture 19">
            <a:extLst>
              <a:ext uri="{FF2B5EF4-FFF2-40B4-BE49-F238E27FC236}">
                <a16:creationId xmlns:a16="http://schemas.microsoft.com/office/drawing/2014/main" id="{DB0BC59A-2B7C-4A64-A799-D5A9D81CBF1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7964" t="7249" r="15828" b="37306"/>
          <a:stretch/>
        </p:blipFill>
        <p:spPr>
          <a:xfrm>
            <a:off x="2033170" y="4727388"/>
            <a:ext cx="8689158" cy="153041"/>
          </a:xfrm>
          <a:prstGeom prst="rect">
            <a:avLst/>
          </a:prstGeom>
          <a:noFill/>
          <a:ln>
            <a:noFill/>
          </a:ln>
        </p:spPr>
      </p:pic>
      <p:pic>
        <p:nvPicPr>
          <p:cNvPr id="22" name="Picture 21">
            <a:extLst>
              <a:ext uri="{FF2B5EF4-FFF2-40B4-BE49-F238E27FC236}">
                <a16:creationId xmlns:a16="http://schemas.microsoft.com/office/drawing/2014/main" id="{82F98C5B-B608-4654-AE47-5FB1726512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30094"/>
            <a:ext cx="12192000" cy="742950"/>
          </a:xfrm>
          <a:prstGeom prst="rect">
            <a:avLst/>
          </a:prstGeom>
        </p:spPr>
      </p:pic>
    </p:spTree>
    <p:extLst>
      <p:ext uri="{BB962C8B-B14F-4D97-AF65-F5344CB8AC3E}">
        <p14:creationId xmlns:p14="http://schemas.microsoft.com/office/powerpoint/2010/main" val="1796232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6FE7134-47B1-4BFF-93CB-669E11257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261DE-1D07-45B9-B3C9-75450DB4F4D9}"/>
              </a:ext>
            </a:extLst>
          </p:cNvPr>
          <p:cNvSpPr>
            <a:spLocks noGrp="1"/>
          </p:cNvSpPr>
          <p:nvPr>
            <p:ph type="title"/>
          </p:nvPr>
        </p:nvSpPr>
        <p:spPr>
          <a:xfrm>
            <a:off x="849683" y="1240076"/>
            <a:ext cx="2777397" cy="4584527"/>
          </a:xfrm>
        </p:spPr>
        <p:txBody>
          <a:bodyPr>
            <a:normAutofit/>
          </a:bodyPr>
          <a:lstStyle/>
          <a:p>
            <a:r>
              <a:rPr lang="en-GB">
                <a:solidFill>
                  <a:srgbClr val="FFFFFF"/>
                </a:solidFill>
              </a:rPr>
              <a:t>Stage versus age</a:t>
            </a:r>
          </a:p>
        </p:txBody>
      </p:sp>
      <p:sp>
        <p:nvSpPr>
          <p:cNvPr id="3" name="Content Placeholder 2">
            <a:extLst>
              <a:ext uri="{FF2B5EF4-FFF2-40B4-BE49-F238E27FC236}">
                <a16:creationId xmlns:a16="http://schemas.microsoft.com/office/drawing/2014/main" id="{DF4F7DF7-A477-40C5-9C99-D0446142A59B}"/>
              </a:ext>
            </a:extLst>
          </p:cNvPr>
          <p:cNvSpPr>
            <a:spLocks noGrp="1"/>
          </p:cNvSpPr>
          <p:nvPr>
            <p:ph idx="1"/>
          </p:nvPr>
        </p:nvSpPr>
        <p:spPr>
          <a:xfrm>
            <a:off x="4705594" y="468767"/>
            <a:ext cx="6872117" cy="6389231"/>
          </a:xfrm>
        </p:spPr>
        <p:txBody>
          <a:bodyPr anchor="t">
            <a:normAutofit/>
          </a:bodyPr>
          <a:lstStyle/>
          <a:p>
            <a:pPr>
              <a:lnSpc>
                <a:spcPct val="110000"/>
              </a:lnSpc>
            </a:pPr>
            <a:r>
              <a:rPr lang="en-GB" dirty="0">
                <a:effectLst/>
                <a:latin typeface="Arial" panose="020B0604020202020204" pitchFamily="34" charset="0"/>
                <a:ea typeface="Calibri" panose="020F0502020204030204" pitchFamily="34" charset="0"/>
                <a:cs typeface="Times New Roman" panose="02020603050405020304" pitchFamily="18" charset="0"/>
              </a:rPr>
              <a:t>To practice a child centred approach (constructivist theory) a practitioner should allow a child to discover by experimenting and allow them opportunities to be involved in open ended activities. During these activities the practitioner can observe the child, and an assessment can be made considering the existing knowledge they have, then linking this into planning for the next experience of learning (Thomas and Lewis, 2016).</a:t>
            </a:r>
          </a:p>
          <a:p>
            <a:pPr>
              <a:lnSpc>
                <a:spcPct val="110000"/>
              </a:lnSpc>
            </a:pPr>
            <a:r>
              <a:rPr lang="en-GB">
                <a:effectLst/>
                <a:latin typeface="Arial" panose="020B0604020202020204" pitchFamily="34" charset="0"/>
                <a:ea typeface="Calibri" panose="020F0502020204030204" pitchFamily="34" charset="0"/>
                <a:cs typeface="Times New Roman" panose="02020603050405020304" pitchFamily="18" charset="0"/>
              </a:rPr>
              <a:t>Vygotsky’s </a:t>
            </a:r>
            <a:r>
              <a:rPr lang="en-GB" dirty="0">
                <a:effectLst/>
                <a:latin typeface="Arial" panose="020B0604020202020204" pitchFamily="34" charset="0"/>
                <a:ea typeface="Calibri" panose="020F0502020204030204" pitchFamily="34" charset="0"/>
                <a:cs typeface="Times New Roman" panose="02020603050405020304" pitchFamily="18" charset="0"/>
              </a:rPr>
              <a:t>zone of proximal development (ZPD) identifies the difference between a child’s current development to the possible development (where they could advance) defined via problem solving. The ZDP mentions this needs to be identified through observation by an adult or peers with additional capabilities. This can improve assessment and help forthcoming planning and teaching (stage not age) (Weller et al.  2011).</a:t>
            </a:r>
          </a:p>
          <a:p>
            <a:pPr>
              <a:lnSpc>
                <a:spcPct val="110000"/>
              </a:lnSpc>
            </a:pPr>
            <a:endParaRPr lang="en-GB" sz="1700" dirty="0"/>
          </a:p>
        </p:txBody>
      </p:sp>
    </p:spTree>
    <p:extLst>
      <p:ext uri="{BB962C8B-B14F-4D97-AF65-F5344CB8AC3E}">
        <p14:creationId xmlns:p14="http://schemas.microsoft.com/office/powerpoint/2010/main" val="3961920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0E77C-DBD4-4610-88A4-A292B1BE0E16}"/>
              </a:ext>
            </a:extLst>
          </p:cNvPr>
          <p:cNvSpPr>
            <a:spLocks noGrp="1"/>
          </p:cNvSpPr>
          <p:nvPr>
            <p:ph type="title"/>
          </p:nvPr>
        </p:nvSpPr>
        <p:spPr/>
        <p:txBody>
          <a:bodyPr/>
          <a:lstStyle/>
          <a:p>
            <a:r>
              <a:rPr lang="en-GB" dirty="0"/>
              <a:t>Assessment for students with disabilities</a:t>
            </a:r>
          </a:p>
        </p:txBody>
      </p:sp>
      <p:sp>
        <p:nvSpPr>
          <p:cNvPr id="3" name="Content Placeholder 2">
            <a:extLst>
              <a:ext uri="{FF2B5EF4-FFF2-40B4-BE49-F238E27FC236}">
                <a16:creationId xmlns:a16="http://schemas.microsoft.com/office/drawing/2014/main" id="{6BBE7ABC-F976-43F7-8F23-3EBA37FD11A2}"/>
              </a:ext>
            </a:extLst>
          </p:cNvPr>
          <p:cNvSpPr>
            <a:spLocks noGrp="1"/>
          </p:cNvSpPr>
          <p:nvPr>
            <p:ph idx="1"/>
          </p:nvPr>
        </p:nvSpPr>
        <p:spPr>
          <a:xfrm>
            <a:off x="1130270" y="2171769"/>
            <a:ext cx="9603275" cy="3905474"/>
          </a:xfrm>
        </p:spPr>
        <p:txBody>
          <a:bodyPr>
            <a:normAutofit fontScale="92500"/>
          </a:bodyPr>
          <a:lstStyle/>
          <a:p>
            <a:r>
              <a:rPr lang="en-GB" dirty="0"/>
              <a:t>Sharing learning targets and criteria for success is paramount for formative assessment</a:t>
            </a:r>
          </a:p>
          <a:p>
            <a:r>
              <a:rPr lang="en-GB" dirty="0"/>
              <a:t>The student needs to define ‘what am I trying to learn?’</a:t>
            </a:r>
          </a:p>
          <a:p>
            <a:r>
              <a:rPr lang="en-GB" dirty="0"/>
              <a:t>Students with memory capacity may need information they can refer back to</a:t>
            </a:r>
          </a:p>
          <a:p>
            <a:r>
              <a:rPr lang="en-GB" dirty="0"/>
              <a:t>If a student is easily distracted, keep reminding them of their target</a:t>
            </a:r>
          </a:p>
          <a:p>
            <a:r>
              <a:rPr lang="en-GB" dirty="0"/>
              <a:t>The lesson needs a variety of things for the students to do (not just listening to the teacher)</a:t>
            </a:r>
          </a:p>
          <a:p>
            <a:r>
              <a:rPr lang="en-GB" dirty="0"/>
              <a:t>Provide success through rubrics, guiding questions, a list of ‘I can’ statements.</a:t>
            </a:r>
          </a:p>
          <a:p>
            <a:endParaRPr lang="en-GB" dirty="0"/>
          </a:p>
        </p:txBody>
      </p:sp>
    </p:spTree>
    <p:extLst>
      <p:ext uri="{BB962C8B-B14F-4D97-AF65-F5344CB8AC3E}">
        <p14:creationId xmlns:p14="http://schemas.microsoft.com/office/powerpoint/2010/main" val="3457226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3F09F3E-03DB-417F-A826-7650DF320A99}"/>
              </a:ext>
            </a:extLst>
          </p:cNvPr>
          <p:cNvSpPr>
            <a:spLocks noGrp="1"/>
          </p:cNvSpPr>
          <p:nvPr>
            <p:ph type="title"/>
          </p:nvPr>
        </p:nvSpPr>
        <p:spPr>
          <a:xfrm>
            <a:off x="1249961" y="1600199"/>
            <a:ext cx="3171432" cy="4297680"/>
          </a:xfrm>
        </p:spPr>
        <p:txBody>
          <a:bodyPr anchor="ctr">
            <a:normAutofit/>
          </a:bodyPr>
          <a:lstStyle/>
          <a:p>
            <a:r>
              <a:rPr lang="en-GB" dirty="0"/>
              <a:t>Play based learning for assessment</a:t>
            </a:r>
          </a:p>
        </p:txBody>
      </p:sp>
      <p:pic>
        <p:nvPicPr>
          <p:cNvPr id="12" name="Picture 11">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339E8B4E-360E-4BA9-AC5C-7B616E8DEBA7}"/>
              </a:ext>
            </a:extLst>
          </p:cNvPr>
          <p:cNvSpPr>
            <a:spLocks noGrp="1"/>
          </p:cNvSpPr>
          <p:nvPr>
            <p:ph idx="1"/>
          </p:nvPr>
        </p:nvSpPr>
        <p:spPr>
          <a:xfrm>
            <a:off x="4887200" y="633046"/>
            <a:ext cx="6167654" cy="6091311"/>
          </a:xfrm>
        </p:spPr>
        <p:txBody>
          <a:bodyPr anchor="ctr">
            <a:noAutofit/>
          </a:bodyPr>
          <a:lstStyle/>
          <a:p>
            <a:r>
              <a:rPr lang="en-GB" b="0" i="0" u="none" strike="noStrike" dirty="0">
                <a:effectLst/>
                <a:latin typeface="Roboto" pitchFamily="2" charset="0"/>
              </a:rPr>
              <a:t>The </a:t>
            </a:r>
            <a:r>
              <a:rPr lang="en-GB" dirty="0">
                <a:latin typeface="Roboto" pitchFamily="2" charset="0"/>
              </a:rPr>
              <a:t>p</a:t>
            </a:r>
            <a:r>
              <a:rPr lang="en-GB" b="0" i="0" u="none" strike="noStrike" dirty="0">
                <a:effectLst/>
                <a:latin typeface="Roboto" pitchFamily="2" charset="0"/>
              </a:rPr>
              <a:t>sychological </a:t>
            </a:r>
            <a:r>
              <a:rPr lang="en-GB" b="0" dirty="0">
                <a:latin typeface="Roboto" pitchFamily="2" charset="0"/>
              </a:rPr>
              <a:t>t</a:t>
            </a:r>
            <a:r>
              <a:rPr lang="en-GB" i="0" u="none" strike="noStrike" dirty="0">
                <a:effectLst/>
                <a:latin typeface="Roboto" pitchFamily="2" charset="0"/>
              </a:rPr>
              <a:t>heories</a:t>
            </a:r>
            <a:r>
              <a:rPr lang="en-GB" b="0" i="0" u="none" strike="noStrike" dirty="0">
                <a:effectLst/>
                <a:latin typeface="Roboto" pitchFamily="2" charset="0"/>
              </a:rPr>
              <a:t> </a:t>
            </a:r>
            <a:r>
              <a:rPr lang="en-GB" dirty="0">
                <a:latin typeface="Roboto" pitchFamily="2" charset="0"/>
              </a:rPr>
              <a:t>b</a:t>
            </a:r>
            <a:r>
              <a:rPr lang="en-GB" b="0" i="0" u="none" strike="noStrike" dirty="0">
                <a:effectLst/>
                <a:latin typeface="Roboto" pitchFamily="2" charset="0"/>
              </a:rPr>
              <a:t>ehind </a:t>
            </a:r>
            <a:r>
              <a:rPr lang="en-GB" b="0" dirty="0">
                <a:latin typeface="Roboto" pitchFamily="2" charset="0"/>
              </a:rPr>
              <a:t>l</a:t>
            </a:r>
            <a:r>
              <a:rPr lang="en-GB" i="0" u="none" strike="noStrike" dirty="0">
                <a:effectLst/>
                <a:latin typeface="Roboto" pitchFamily="2" charset="0"/>
              </a:rPr>
              <a:t>earning </a:t>
            </a:r>
            <a:r>
              <a:rPr lang="en-GB" dirty="0">
                <a:latin typeface="Roboto" pitchFamily="2" charset="0"/>
              </a:rPr>
              <a:t>t</a:t>
            </a:r>
            <a:r>
              <a:rPr lang="en-GB" b="0" i="0" u="none" strike="noStrike" dirty="0">
                <a:effectLst/>
                <a:latin typeface="Roboto" pitchFamily="2" charset="0"/>
              </a:rPr>
              <a:t>hrough </a:t>
            </a:r>
            <a:r>
              <a:rPr lang="en-GB" b="0" dirty="0">
                <a:latin typeface="Roboto" pitchFamily="2" charset="0"/>
              </a:rPr>
              <a:t>pl</a:t>
            </a:r>
            <a:r>
              <a:rPr lang="en-GB" i="0" u="none" strike="noStrike" dirty="0">
                <a:effectLst/>
                <a:latin typeface="Roboto" pitchFamily="2" charset="0"/>
              </a:rPr>
              <a:t>ay</a:t>
            </a:r>
            <a:r>
              <a:rPr lang="en-GB" dirty="0">
                <a:latin typeface="Roboto" pitchFamily="2" charset="0"/>
              </a:rPr>
              <a:t> were viewed by </a:t>
            </a:r>
            <a:r>
              <a:rPr lang="en-GB" b="0" i="0" u="none" strike="noStrike" dirty="0">
                <a:effectLst/>
                <a:latin typeface="Roboto" pitchFamily="2" charset="0"/>
              </a:rPr>
              <a:t>Piaget as integral to the development of intelligence in children</a:t>
            </a:r>
          </a:p>
          <a:p>
            <a:r>
              <a:rPr lang="en-GB" b="0" i="0" u="none" strike="noStrike" dirty="0">
                <a:effectLst/>
                <a:latin typeface="Roboto" pitchFamily="2" charset="0"/>
              </a:rPr>
              <a:t>His </a:t>
            </a:r>
            <a:r>
              <a:rPr lang="en-GB" i="0" u="none" strike="noStrike" dirty="0">
                <a:effectLst/>
                <a:latin typeface="Roboto" pitchFamily="2" charset="0"/>
              </a:rPr>
              <a:t>theory</a:t>
            </a:r>
            <a:r>
              <a:rPr lang="en-GB" b="0" i="0" u="none" strike="noStrike" dirty="0">
                <a:effectLst/>
                <a:latin typeface="Roboto" pitchFamily="2" charset="0"/>
              </a:rPr>
              <a:t> of </a:t>
            </a:r>
            <a:r>
              <a:rPr lang="en-GB" i="0" u="none" strike="noStrike" dirty="0">
                <a:effectLst/>
                <a:latin typeface="Roboto" pitchFamily="2" charset="0"/>
              </a:rPr>
              <a:t>play</a:t>
            </a:r>
            <a:r>
              <a:rPr lang="en-GB" b="0" i="0" u="none" strike="noStrike" dirty="0">
                <a:effectLst/>
                <a:latin typeface="Roboto" pitchFamily="2" charset="0"/>
              </a:rPr>
              <a:t> argues that as the child matures, their environment and </a:t>
            </a:r>
            <a:r>
              <a:rPr lang="en-GB" i="0" u="none" strike="noStrike" dirty="0">
                <a:effectLst/>
                <a:latin typeface="Roboto" pitchFamily="2" charset="0"/>
              </a:rPr>
              <a:t>play</a:t>
            </a:r>
            <a:r>
              <a:rPr lang="en-GB" b="0" i="0" u="none" strike="noStrike" dirty="0">
                <a:effectLst/>
                <a:latin typeface="Roboto" pitchFamily="2" charset="0"/>
              </a:rPr>
              <a:t> should encourage further cognitive and language development</a:t>
            </a:r>
          </a:p>
          <a:p>
            <a:r>
              <a:rPr lang="en-GB" b="0" i="0" u="none" strike="noStrike" dirty="0">
                <a:effectLst/>
                <a:latin typeface="Roboto" pitchFamily="2" charset="0"/>
              </a:rPr>
              <a:t>A </a:t>
            </a:r>
            <a:r>
              <a:rPr lang="en-GB" i="0" u="none" strike="noStrike" dirty="0">
                <a:effectLst/>
                <a:latin typeface="Roboto" pitchFamily="2" charset="0"/>
              </a:rPr>
              <a:t>play-based approach </a:t>
            </a:r>
            <a:r>
              <a:rPr lang="en-GB" b="0" i="0" u="none" strike="noStrike" dirty="0">
                <a:effectLst/>
                <a:latin typeface="Roboto" pitchFamily="2" charset="0"/>
              </a:rPr>
              <a:t>involves both child-initiated and teacher-supported </a:t>
            </a:r>
            <a:r>
              <a:rPr lang="en-GB" i="0" u="none" strike="noStrike" dirty="0">
                <a:effectLst/>
                <a:latin typeface="Roboto" pitchFamily="2" charset="0"/>
              </a:rPr>
              <a:t>learning</a:t>
            </a:r>
            <a:endParaRPr lang="en-GB" dirty="0">
              <a:latin typeface="Roboto" pitchFamily="2" charset="0"/>
            </a:endParaRPr>
          </a:p>
          <a:p>
            <a:r>
              <a:rPr lang="en-GB" b="0" i="0" u="none" strike="noStrike" dirty="0">
                <a:effectLst/>
                <a:latin typeface="Roboto" pitchFamily="2" charset="0"/>
              </a:rPr>
              <a:t>The teacher encourages </a:t>
            </a:r>
            <a:r>
              <a:rPr lang="en-GB" i="0" u="none" strike="noStrike" dirty="0">
                <a:effectLst/>
                <a:latin typeface="Roboto" pitchFamily="2" charset="0"/>
              </a:rPr>
              <a:t>children's learning </a:t>
            </a:r>
            <a:r>
              <a:rPr lang="en-GB" b="0" i="0" u="none" strike="noStrike" dirty="0">
                <a:effectLst/>
                <a:latin typeface="Roboto" pitchFamily="2" charset="0"/>
              </a:rPr>
              <a:t>and inquiry through interactions that aim to stretch their thinking to higher levels.</a:t>
            </a:r>
            <a:endParaRPr lang="en-GB" dirty="0"/>
          </a:p>
        </p:txBody>
      </p:sp>
    </p:spTree>
    <p:extLst>
      <p:ext uri="{BB962C8B-B14F-4D97-AF65-F5344CB8AC3E}">
        <p14:creationId xmlns:p14="http://schemas.microsoft.com/office/powerpoint/2010/main" val="4105796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FE7134-47B1-4BFF-93CB-669E11257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42D65-9955-4133-A5DF-78E1C14793D8}"/>
              </a:ext>
            </a:extLst>
          </p:cNvPr>
          <p:cNvSpPr>
            <a:spLocks noGrp="1"/>
          </p:cNvSpPr>
          <p:nvPr>
            <p:ph type="title"/>
          </p:nvPr>
        </p:nvSpPr>
        <p:spPr>
          <a:xfrm>
            <a:off x="849683" y="1240076"/>
            <a:ext cx="2777397" cy="4584527"/>
          </a:xfrm>
        </p:spPr>
        <p:txBody>
          <a:bodyPr>
            <a:normAutofit/>
          </a:bodyPr>
          <a:lstStyle/>
          <a:p>
            <a:r>
              <a:rPr lang="en-GB">
                <a:solidFill>
                  <a:srgbClr val="FFFFFF"/>
                </a:solidFill>
              </a:rPr>
              <a:t>Play based learning activities</a:t>
            </a:r>
          </a:p>
        </p:txBody>
      </p:sp>
      <p:sp>
        <p:nvSpPr>
          <p:cNvPr id="3" name="Content Placeholder 2">
            <a:extLst>
              <a:ext uri="{FF2B5EF4-FFF2-40B4-BE49-F238E27FC236}">
                <a16:creationId xmlns:a16="http://schemas.microsoft.com/office/drawing/2014/main" id="{19DB9499-CD4B-42F3-B1A2-CAAE9E25BE48}"/>
              </a:ext>
            </a:extLst>
          </p:cNvPr>
          <p:cNvSpPr>
            <a:spLocks noGrp="1"/>
          </p:cNvSpPr>
          <p:nvPr>
            <p:ph idx="1"/>
          </p:nvPr>
        </p:nvSpPr>
        <p:spPr>
          <a:xfrm>
            <a:off x="4346917" y="239151"/>
            <a:ext cx="7413673" cy="6389231"/>
          </a:xfrm>
        </p:spPr>
        <p:txBody>
          <a:bodyPr anchor="t">
            <a:normAutofit/>
          </a:bodyPr>
          <a:lstStyle/>
          <a:p>
            <a:pPr>
              <a:lnSpc>
                <a:spcPct val="110000"/>
              </a:lnSpc>
              <a:buFont typeface="Arial" panose="020B0604020202020204" pitchFamily="34" charset="0"/>
              <a:buChar char="•"/>
            </a:pPr>
            <a:r>
              <a:rPr lang="en-GB" sz="2400" b="0" i="0" u="none" strike="noStrike" dirty="0">
                <a:effectLst/>
                <a:latin typeface="Roboto" pitchFamily="2" charset="0"/>
              </a:rPr>
              <a:t>Make something together in the kitchen </a:t>
            </a:r>
          </a:p>
          <a:p>
            <a:pPr>
              <a:lnSpc>
                <a:spcPct val="110000"/>
              </a:lnSpc>
              <a:buFont typeface="Arial" panose="020B0604020202020204" pitchFamily="34" charset="0"/>
              <a:buChar char="•"/>
            </a:pPr>
            <a:r>
              <a:rPr lang="en-GB" sz="2400" i="0" u="none" strike="noStrike" dirty="0">
                <a:effectLst/>
                <a:latin typeface="Roboto" pitchFamily="2" charset="0"/>
              </a:rPr>
              <a:t>Play</a:t>
            </a:r>
            <a:r>
              <a:rPr lang="en-GB" sz="2400" b="0" i="0" u="none" strike="noStrike" dirty="0">
                <a:effectLst/>
                <a:latin typeface="Roboto" pitchFamily="2" charset="0"/>
              </a:rPr>
              <a:t> along – role play </a:t>
            </a:r>
          </a:p>
          <a:p>
            <a:pPr>
              <a:lnSpc>
                <a:spcPct val="110000"/>
              </a:lnSpc>
              <a:buFont typeface="Arial" panose="020B0604020202020204" pitchFamily="34" charset="0"/>
              <a:buChar char="•"/>
            </a:pPr>
            <a:r>
              <a:rPr lang="en-GB" sz="2400" b="0" i="0" u="none" strike="noStrike" dirty="0">
                <a:effectLst/>
                <a:latin typeface="Roboto" pitchFamily="2" charset="0"/>
              </a:rPr>
              <a:t>Discover the outdoors</a:t>
            </a:r>
          </a:p>
          <a:p>
            <a:pPr>
              <a:lnSpc>
                <a:spcPct val="110000"/>
              </a:lnSpc>
              <a:buFont typeface="Arial" panose="020B0604020202020204" pitchFamily="34" charset="0"/>
              <a:buChar char="•"/>
            </a:pPr>
            <a:r>
              <a:rPr lang="en-GB" sz="2400" b="0" i="0" u="none" strike="noStrike" dirty="0">
                <a:effectLst/>
                <a:latin typeface="Roboto" pitchFamily="2" charset="0"/>
              </a:rPr>
              <a:t>Get sensory </a:t>
            </a:r>
          </a:p>
          <a:p>
            <a:pPr>
              <a:lnSpc>
                <a:spcPct val="110000"/>
              </a:lnSpc>
              <a:buFont typeface="Arial" panose="020B0604020202020204" pitchFamily="34" charset="0"/>
              <a:buChar char="•"/>
            </a:pPr>
            <a:r>
              <a:rPr lang="en-GB" sz="2400" b="0" i="0" u="none" strike="noStrike" dirty="0">
                <a:effectLst/>
                <a:latin typeface="Roboto" pitchFamily="2" charset="0"/>
              </a:rPr>
              <a:t>Read together</a:t>
            </a:r>
          </a:p>
          <a:p>
            <a:pPr marL="0" indent="0">
              <a:lnSpc>
                <a:spcPct val="110000"/>
              </a:lnSpc>
              <a:buNone/>
            </a:pPr>
            <a:r>
              <a:rPr lang="en-GB" sz="2400" dirty="0">
                <a:latin typeface="Roboto" pitchFamily="2" charset="0"/>
              </a:rPr>
              <a:t>These are a few of the play based activities used with children with ALN.</a:t>
            </a:r>
            <a:endParaRPr lang="en-GB" sz="2400" b="0" i="0" u="none" strike="noStrike" dirty="0">
              <a:effectLst/>
              <a:latin typeface="Roboto" pitchFamily="2" charset="0"/>
            </a:endParaRPr>
          </a:p>
          <a:p>
            <a:pPr>
              <a:lnSpc>
                <a:spcPct val="110000"/>
              </a:lnSpc>
            </a:pPr>
            <a:r>
              <a:rPr lang="en-GB" sz="2400" b="0" i="0" u="none" strike="noStrike" dirty="0">
                <a:effectLst/>
                <a:latin typeface="Roboto" pitchFamily="2" charset="0"/>
              </a:rPr>
              <a:t>These activities allow children to develop their own language, customs, and culture into play</a:t>
            </a:r>
          </a:p>
          <a:p>
            <a:pPr>
              <a:lnSpc>
                <a:spcPct val="110000"/>
              </a:lnSpc>
            </a:pPr>
            <a:r>
              <a:rPr lang="en-GB" sz="2400" b="0" i="0" u="none" strike="noStrike" dirty="0">
                <a:effectLst/>
                <a:latin typeface="Roboto" pitchFamily="2" charset="0"/>
              </a:rPr>
              <a:t>As an added benefit, they learn about their peers' in the process</a:t>
            </a:r>
          </a:p>
          <a:p>
            <a:pPr>
              <a:lnSpc>
                <a:spcPct val="110000"/>
              </a:lnSpc>
            </a:pPr>
            <a:r>
              <a:rPr lang="en-GB" sz="2400" b="0" i="0" u="none" strike="noStrike" dirty="0">
                <a:effectLst/>
                <a:latin typeface="Roboto" pitchFamily="2" charset="0"/>
              </a:rPr>
              <a:t>Involvement in play stimulates a child's drive for exploration and discovery.</a:t>
            </a:r>
            <a:endParaRPr lang="en-GB" sz="2400" dirty="0"/>
          </a:p>
        </p:txBody>
      </p:sp>
    </p:spTree>
    <p:extLst>
      <p:ext uri="{BB962C8B-B14F-4D97-AF65-F5344CB8AC3E}">
        <p14:creationId xmlns:p14="http://schemas.microsoft.com/office/powerpoint/2010/main" val="21314651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F545E06B-29C0-4F08-9F61-140CD1A7A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66E54A31-B091-4774-BDD5-9F726783E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376E963-BC3F-4D4A-9554-5F8887163728}"/>
              </a:ext>
            </a:extLst>
          </p:cNvPr>
          <p:cNvSpPr>
            <a:spLocks noGrp="1"/>
          </p:cNvSpPr>
          <p:nvPr>
            <p:ph type="title"/>
          </p:nvPr>
        </p:nvSpPr>
        <p:spPr>
          <a:xfrm>
            <a:off x="1451579" y="2303047"/>
            <a:ext cx="3272093" cy="2674198"/>
          </a:xfrm>
        </p:spPr>
        <p:txBody>
          <a:bodyPr anchor="t">
            <a:normAutofit/>
          </a:bodyPr>
          <a:lstStyle/>
          <a:p>
            <a:r>
              <a:rPr lang="en-GB" dirty="0"/>
              <a:t>Assessment of play based learning</a:t>
            </a:r>
          </a:p>
        </p:txBody>
      </p:sp>
      <p:cxnSp>
        <p:nvCxnSpPr>
          <p:cNvPr id="20" name="Straight Connector 12">
            <a:extLst>
              <a:ext uri="{FF2B5EF4-FFF2-40B4-BE49-F238E27FC236}">
                <a16:creationId xmlns:a16="http://schemas.microsoft.com/office/drawing/2014/main" id="{424E0E46-9D8A-46BA-8EF9-FC43A7EE7A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565909D0-D2D2-46A8-8332-49E6173A4B3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7" name="Straight Connector 16">
            <a:extLst>
              <a:ext uri="{FF2B5EF4-FFF2-40B4-BE49-F238E27FC236}">
                <a16:creationId xmlns:a16="http://schemas.microsoft.com/office/drawing/2014/main" id="{F3D2EAFB-E46A-4A8C-9E83-AF5286317C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AFEA4BCF-1CF9-4959-A2D8-A97926D25B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graphicFrame>
        <p:nvGraphicFramePr>
          <p:cNvPr id="21" name="Content Placeholder 2">
            <a:extLst>
              <a:ext uri="{FF2B5EF4-FFF2-40B4-BE49-F238E27FC236}">
                <a16:creationId xmlns:a16="http://schemas.microsoft.com/office/drawing/2014/main" id="{00F959FC-2E1D-4E4D-8859-A98CB92EA556}"/>
              </a:ext>
            </a:extLst>
          </p:cNvPr>
          <p:cNvGraphicFramePr>
            <a:graphicFrameLocks noGrp="1"/>
          </p:cNvGraphicFramePr>
          <p:nvPr>
            <p:ph idx="1"/>
            <p:extLst>
              <p:ext uri="{D42A27DB-BD31-4B8C-83A1-F6EECF244321}">
                <p14:modId xmlns:p14="http://schemas.microsoft.com/office/powerpoint/2010/main" val="2879172621"/>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4937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F2B985F-E839-44D5-9DD8-BC9DEE34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B4C78-F4AC-49C7-87E8-FE0C9EED08F3}"/>
              </a:ext>
            </a:extLst>
          </p:cNvPr>
          <p:cNvSpPr>
            <a:spLocks noGrp="1"/>
          </p:cNvSpPr>
          <p:nvPr>
            <p:ph type="title"/>
          </p:nvPr>
        </p:nvSpPr>
        <p:spPr>
          <a:xfrm>
            <a:off x="1130270" y="953324"/>
            <a:ext cx="9603275" cy="1049235"/>
          </a:xfrm>
        </p:spPr>
        <p:txBody>
          <a:bodyPr>
            <a:normAutofit/>
          </a:bodyPr>
          <a:lstStyle/>
          <a:p>
            <a:r>
              <a:rPr lang="en-GB" dirty="0"/>
              <a:t>Concerns about play based learning</a:t>
            </a:r>
          </a:p>
        </p:txBody>
      </p:sp>
      <p:cxnSp>
        <p:nvCxnSpPr>
          <p:cNvPr id="11" name="Straight Connector 10">
            <a:extLst>
              <a:ext uri="{FF2B5EF4-FFF2-40B4-BE49-F238E27FC236}">
                <a16:creationId xmlns:a16="http://schemas.microsoft.com/office/drawing/2014/main" id="{52D73AC3-7DF7-43FB-9D67-3CE387E94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B965CCFE-3123-4C5E-BA80-B081F41E6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3EE9C9A7-D684-4037-BA89-81B200182083}"/>
              </a:ext>
            </a:extLst>
          </p:cNvPr>
          <p:cNvGraphicFramePr>
            <a:graphicFrameLocks noGrp="1"/>
          </p:cNvGraphicFramePr>
          <p:nvPr>
            <p:ph idx="1"/>
            <p:extLst>
              <p:ext uri="{D42A27DB-BD31-4B8C-83A1-F6EECF244321}">
                <p14:modId xmlns:p14="http://schemas.microsoft.com/office/powerpoint/2010/main" val="2476071673"/>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0680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D652E-409B-459A-BEE3-571ACA208CF6}"/>
              </a:ext>
            </a:extLst>
          </p:cNvPr>
          <p:cNvSpPr>
            <a:spLocks noGrp="1"/>
          </p:cNvSpPr>
          <p:nvPr>
            <p:ph type="title"/>
          </p:nvPr>
        </p:nvSpPr>
        <p:spPr>
          <a:xfrm>
            <a:off x="1121028" y="948706"/>
            <a:ext cx="4507707" cy="1049235"/>
          </a:xfrm>
        </p:spPr>
        <p:txBody>
          <a:bodyPr>
            <a:normAutofit/>
          </a:bodyPr>
          <a:lstStyle/>
          <a:p>
            <a:r>
              <a:rPr lang="en-GB" dirty="0"/>
              <a:t>Task</a:t>
            </a:r>
          </a:p>
        </p:txBody>
      </p:sp>
      <p:pic>
        <p:nvPicPr>
          <p:cNvPr id="14" name="Picture 13">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3" name="Content Placeholder 2">
            <a:extLst>
              <a:ext uri="{FF2B5EF4-FFF2-40B4-BE49-F238E27FC236}">
                <a16:creationId xmlns:a16="http://schemas.microsoft.com/office/drawing/2014/main" id="{39906BA0-1EDF-4CB4-8C4A-584006330B89}"/>
              </a:ext>
            </a:extLst>
          </p:cNvPr>
          <p:cNvSpPr>
            <a:spLocks noGrp="1"/>
          </p:cNvSpPr>
          <p:nvPr>
            <p:ph idx="1"/>
          </p:nvPr>
        </p:nvSpPr>
        <p:spPr>
          <a:xfrm>
            <a:off x="1121030" y="2167151"/>
            <a:ext cx="4503066" cy="3299194"/>
          </a:xfrm>
        </p:spPr>
        <p:txBody>
          <a:bodyPr>
            <a:normAutofit/>
          </a:bodyPr>
          <a:lstStyle/>
          <a:p>
            <a:r>
              <a:rPr lang="en-GB" sz="2400" dirty="0"/>
              <a:t>Read through all the information on </a:t>
            </a:r>
            <a:r>
              <a:rPr lang="en-GB" sz="2400" dirty="0" err="1"/>
              <a:t>wakelet</a:t>
            </a:r>
            <a:r>
              <a:rPr lang="en-GB" sz="2400" dirty="0"/>
              <a:t> and then complete the Kahoot quiz</a:t>
            </a:r>
          </a:p>
          <a:p>
            <a:endParaRPr lang="en-GB" dirty="0"/>
          </a:p>
          <a:p>
            <a:endParaRPr lang="en-GB" dirty="0"/>
          </a:p>
        </p:txBody>
      </p:sp>
      <p:pic>
        <p:nvPicPr>
          <p:cNvPr id="7" name="Graphic 6" descr="Pencil">
            <a:extLst>
              <a:ext uri="{FF2B5EF4-FFF2-40B4-BE49-F238E27FC236}">
                <a16:creationId xmlns:a16="http://schemas.microsoft.com/office/drawing/2014/main" id="{8C1B0F75-3C95-4F01-9536-8A79290F306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8" name="Straight Connector 17">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18453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7CAA3-C812-4A27-8AC3-DAB47E426D6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D9D1913-FE1F-44B8-848F-4906FC15DAEB}"/>
              </a:ext>
            </a:extLst>
          </p:cNvPr>
          <p:cNvSpPr>
            <a:spLocks noGrp="1"/>
          </p:cNvSpPr>
          <p:nvPr>
            <p:ph idx="1"/>
          </p:nvPr>
        </p:nvSpPr>
        <p:spPr>
          <a:xfrm>
            <a:off x="304801" y="1484242"/>
            <a:ext cx="11555896" cy="4420433"/>
          </a:xfrm>
        </p:spPr>
        <p:txBody>
          <a:bodyPr>
            <a:normAutofit fontScale="92500" lnSpcReduction="10000"/>
          </a:bodyPr>
          <a:lstStyle/>
          <a:p>
            <a:r>
              <a:rPr lang="en-GB" sz="1900" dirty="0">
                <a:effectLst/>
                <a:latin typeface="Arial" panose="020B0604020202020204" pitchFamily="34" charset="0"/>
                <a:ea typeface="Calibri" panose="020F0502020204030204" pitchFamily="34" charset="0"/>
                <a:cs typeface="Arial" panose="020B0604020202020204" pitchFamily="34" charset="0"/>
              </a:rPr>
              <a:t>Department for Children, Schools and Families (DCSF) (2008) </a:t>
            </a:r>
            <a:r>
              <a:rPr lang="en-GB" sz="1900" i="1" dirty="0">
                <a:effectLst/>
                <a:latin typeface="Arial" panose="020B0604020202020204" pitchFamily="34" charset="0"/>
                <a:ea typeface="Calibri" panose="020F0502020204030204" pitchFamily="34" charset="0"/>
                <a:cs typeface="Arial" panose="020B0604020202020204" pitchFamily="34" charset="0"/>
              </a:rPr>
              <a:t>The Bercow Report: A Review of Services for Children and. Young People (0–19) with Speech, Language and Communication Needs</a:t>
            </a:r>
            <a:r>
              <a:rPr lang="en-GB" sz="1900" dirty="0">
                <a:effectLst/>
                <a:latin typeface="Arial" panose="020B0604020202020204" pitchFamily="34" charset="0"/>
                <a:ea typeface="Calibri" panose="020F0502020204030204" pitchFamily="34" charset="0"/>
                <a:cs typeface="Arial" panose="020B0604020202020204" pitchFamily="34" charset="0"/>
              </a:rPr>
              <a:t>.  London:  DCSF.</a:t>
            </a:r>
          </a:p>
          <a:p>
            <a:r>
              <a:rPr lang="en-GB" sz="1900" dirty="0">
                <a:effectLst/>
                <a:latin typeface="Arial" panose="020B0604020202020204" pitchFamily="34" charset="0"/>
                <a:ea typeface="Calibri" panose="020F0502020204030204" pitchFamily="34" charset="0"/>
                <a:cs typeface="Arial" panose="020B0604020202020204" pitchFamily="34" charset="0"/>
              </a:rPr>
              <a:t>Disability Rights in Wales.  (2017) </a:t>
            </a:r>
            <a:r>
              <a:rPr lang="en-GB" sz="1900" i="1" dirty="0">
                <a:effectLst/>
                <a:latin typeface="Arial" panose="020B0604020202020204" pitchFamily="34" charset="0"/>
                <a:ea typeface="Calibri" panose="020F0502020204030204" pitchFamily="34" charset="0"/>
                <a:cs typeface="Arial" panose="020B0604020202020204" pitchFamily="34" charset="0"/>
              </a:rPr>
              <a:t>Supplementary submission to inform the CRPD List of Issues on the UK.  </a:t>
            </a:r>
            <a:r>
              <a:rPr lang="en-GB" sz="1900" dirty="0">
                <a:effectLst/>
                <a:latin typeface="Arial" panose="020B0604020202020204" pitchFamily="34" charset="0"/>
                <a:ea typeface="Calibri" panose="020F0502020204030204" pitchFamily="34" charset="0"/>
                <a:cs typeface="Arial" panose="020B0604020202020204" pitchFamily="34" charset="0"/>
              </a:rPr>
              <a:t>Available at:  </a:t>
            </a:r>
            <a:r>
              <a:rPr lang="en-GB" sz="19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https://www.equalityhumanrights.com/sites/default/files/ehrc_feb_2017_disability_rights_in_wales.pdf</a:t>
            </a:r>
            <a:r>
              <a:rPr lang="en-GB" sz="1900" dirty="0">
                <a:effectLst/>
                <a:latin typeface="Arial" panose="020B0604020202020204" pitchFamily="34" charset="0"/>
                <a:ea typeface="Calibri" panose="020F0502020204030204" pitchFamily="34" charset="0"/>
                <a:cs typeface="Arial" panose="020B0604020202020204" pitchFamily="34" charset="0"/>
              </a:rPr>
              <a:t> (Accessed:  25</a:t>
            </a:r>
            <a:r>
              <a:rPr lang="en-GB" sz="1900" baseline="30000" dirty="0">
                <a:effectLst/>
                <a:latin typeface="Arial" panose="020B0604020202020204" pitchFamily="34" charset="0"/>
                <a:ea typeface="Calibri" panose="020F0502020204030204" pitchFamily="34" charset="0"/>
                <a:cs typeface="Arial" panose="020B0604020202020204" pitchFamily="34" charset="0"/>
              </a:rPr>
              <a:t>th</a:t>
            </a:r>
            <a:r>
              <a:rPr lang="en-GB" sz="1900" dirty="0">
                <a:effectLst/>
                <a:latin typeface="Arial" panose="020B0604020202020204" pitchFamily="34" charset="0"/>
                <a:ea typeface="Calibri" panose="020F0502020204030204" pitchFamily="34" charset="0"/>
                <a:cs typeface="Arial" panose="020B0604020202020204" pitchFamily="34" charset="0"/>
              </a:rPr>
              <a:t> January 2021).</a:t>
            </a:r>
          </a:p>
          <a:p>
            <a:r>
              <a:rPr lang="en-GB" sz="1900" dirty="0" err="1">
                <a:effectLst/>
                <a:latin typeface="Arial" panose="020B0604020202020204" pitchFamily="34" charset="0"/>
                <a:ea typeface="Calibri" panose="020F0502020204030204" pitchFamily="34" charset="0"/>
                <a:cs typeface="Arial" panose="020B0604020202020204" pitchFamily="34" charset="0"/>
              </a:rPr>
              <a:t>Koegel</a:t>
            </a:r>
            <a:r>
              <a:rPr lang="en-GB" sz="1900" dirty="0">
                <a:effectLst/>
                <a:latin typeface="Arial" panose="020B0604020202020204" pitchFamily="34" charset="0"/>
                <a:ea typeface="Calibri" panose="020F0502020204030204" pitchFamily="34" charset="0"/>
                <a:cs typeface="Arial" panose="020B0604020202020204" pitchFamily="34" charset="0"/>
              </a:rPr>
              <a:t>, L., </a:t>
            </a:r>
            <a:r>
              <a:rPr lang="en-GB" sz="1900" dirty="0" err="1">
                <a:effectLst/>
                <a:latin typeface="Arial" panose="020B0604020202020204" pitchFamily="34" charset="0"/>
                <a:ea typeface="Calibri" panose="020F0502020204030204" pitchFamily="34" charset="0"/>
                <a:cs typeface="Arial" panose="020B0604020202020204" pitchFamily="34" charset="0"/>
              </a:rPr>
              <a:t>Koegel</a:t>
            </a:r>
            <a:r>
              <a:rPr lang="en-GB" sz="1900" dirty="0">
                <a:effectLst/>
                <a:latin typeface="Arial" panose="020B0604020202020204" pitchFamily="34" charset="0"/>
                <a:ea typeface="Calibri" panose="020F0502020204030204" pitchFamily="34" charset="0"/>
                <a:cs typeface="Arial" panose="020B0604020202020204" pitchFamily="34" charset="0"/>
              </a:rPr>
              <a:t>, R., Ashbaugh, K.  and Bradshaw, J.  (2014) ‘The Importance of Early Identiﬁcation and Intervention for Children with or at Risk for Autism Spectrum Disorders’, </a:t>
            </a:r>
            <a:r>
              <a:rPr lang="en-GB" sz="1900" i="1" dirty="0">
                <a:effectLst/>
                <a:latin typeface="Arial" panose="020B0604020202020204" pitchFamily="34" charset="0"/>
                <a:ea typeface="Calibri" panose="020F0502020204030204" pitchFamily="34" charset="0"/>
                <a:cs typeface="Arial" panose="020B0604020202020204" pitchFamily="34" charset="0"/>
              </a:rPr>
              <a:t>International Journal of Speech-Language Pathology</a:t>
            </a:r>
            <a:r>
              <a:rPr lang="en-GB" sz="1900" dirty="0">
                <a:effectLst/>
                <a:latin typeface="Arial" panose="020B0604020202020204" pitchFamily="34" charset="0"/>
                <a:ea typeface="Calibri" panose="020F0502020204030204" pitchFamily="34" charset="0"/>
                <a:cs typeface="Arial" panose="020B0604020202020204" pitchFamily="34" charset="0"/>
              </a:rPr>
              <a:t>, 16(1), pp.  50-56.  Available at:  </a:t>
            </a:r>
            <a:r>
              <a:rPr lang="en-GB" sz="19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https://education.ucsb.edu/sites/default/files/autism_center/images/Koegel,%20Koegel,%20Ashbaugh,%20Bradshaw%20(2014)%20The%20importance%20of%20early%20identification%20and%20intervention%20for%20children%20with%20or%20at%20risk%20for%20autisms%20pectrum%20disorders_0.pdf</a:t>
            </a:r>
            <a:r>
              <a:rPr lang="en-GB" sz="1900" dirty="0">
                <a:effectLst/>
                <a:latin typeface="Arial" panose="020B0604020202020204" pitchFamily="34" charset="0"/>
                <a:ea typeface="Calibri" panose="020F0502020204030204" pitchFamily="34" charset="0"/>
                <a:cs typeface="Arial" panose="020B0604020202020204" pitchFamily="34" charset="0"/>
              </a:rPr>
              <a:t> (Accessed:  26</a:t>
            </a:r>
            <a:r>
              <a:rPr lang="en-GB" sz="1900" baseline="30000" dirty="0">
                <a:effectLst/>
                <a:latin typeface="Arial" panose="020B0604020202020204" pitchFamily="34" charset="0"/>
                <a:ea typeface="Calibri" panose="020F0502020204030204" pitchFamily="34" charset="0"/>
                <a:cs typeface="Arial" panose="020B0604020202020204" pitchFamily="34" charset="0"/>
              </a:rPr>
              <a:t>th</a:t>
            </a:r>
            <a:r>
              <a:rPr lang="en-GB" sz="1900" dirty="0">
                <a:effectLst/>
                <a:latin typeface="Arial" panose="020B0604020202020204" pitchFamily="34" charset="0"/>
                <a:ea typeface="Calibri" panose="020F0502020204030204" pitchFamily="34" charset="0"/>
                <a:cs typeface="Arial" panose="020B0604020202020204" pitchFamily="34" charset="0"/>
              </a:rPr>
              <a:t> January 2021).</a:t>
            </a:r>
          </a:p>
          <a:p>
            <a:endParaRPr lang="en-GB" sz="1900" dirty="0">
              <a:effectLst/>
              <a:latin typeface="Arial" panose="020B0604020202020204" pitchFamily="34" charset="0"/>
              <a:ea typeface="Calibri" panose="020F0502020204030204" pitchFamily="34" charset="0"/>
              <a:cs typeface="Arial" panose="020B0604020202020204" pitchFamily="34" charset="0"/>
            </a:endParaRPr>
          </a:p>
          <a:p>
            <a:endParaRPr lang="en-GB" sz="19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783902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E8B9F-E1F7-4EFA-AA5C-226187F51234}"/>
              </a:ext>
            </a:extLst>
          </p:cNvPr>
          <p:cNvSpPr>
            <a:spLocks noGrp="1"/>
          </p:cNvSpPr>
          <p:nvPr>
            <p:ph type="title"/>
          </p:nvPr>
        </p:nvSpPr>
        <p:spPr/>
        <p:txBody>
          <a:bodyPr/>
          <a:lstStyle/>
          <a:p>
            <a:r>
              <a:rPr lang="en-GB" dirty="0"/>
              <a:t>References continued</a:t>
            </a:r>
          </a:p>
        </p:txBody>
      </p:sp>
      <p:sp>
        <p:nvSpPr>
          <p:cNvPr id="3" name="Content Placeholder 2">
            <a:extLst>
              <a:ext uri="{FF2B5EF4-FFF2-40B4-BE49-F238E27FC236}">
                <a16:creationId xmlns:a16="http://schemas.microsoft.com/office/drawing/2014/main" id="{DEF35E1C-5A5C-49D0-BA61-E147657074DE}"/>
              </a:ext>
            </a:extLst>
          </p:cNvPr>
          <p:cNvSpPr>
            <a:spLocks noGrp="1"/>
          </p:cNvSpPr>
          <p:nvPr>
            <p:ph idx="1"/>
          </p:nvPr>
        </p:nvSpPr>
        <p:spPr>
          <a:xfrm>
            <a:off x="251791" y="1683026"/>
            <a:ext cx="11741426" cy="4221650"/>
          </a:xfrm>
        </p:spPr>
        <p:txBody>
          <a:bodyPr>
            <a:normAutofit/>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Mukherji, P.  (2001) </a:t>
            </a:r>
            <a:r>
              <a:rPr lang="en-GB" sz="1800" i="1" dirty="0">
                <a:effectLst/>
                <a:latin typeface="Arial" panose="020B0604020202020204" pitchFamily="34" charset="0"/>
                <a:ea typeface="Calibri" panose="020F0502020204030204" pitchFamily="34" charset="0"/>
                <a:cs typeface="Arial" panose="020B0604020202020204" pitchFamily="34" charset="0"/>
              </a:rPr>
              <a:t>Understanding Children’s Challenging Behaviour</a:t>
            </a:r>
            <a:r>
              <a:rPr lang="en-GB" sz="1800" dirty="0">
                <a:effectLst/>
                <a:latin typeface="Arial" panose="020B0604020202020204" pitchFamily="34" charset="0"/>
                <a:ea typeface="Calibri" panose="020F0502020204030204" pitchFamily="34" charset="0"/>
                <a:cs typeface="Arial" panose="020B0604020202020204" pitchFamily="34" charset="0"/>
              </a:rPr>
              <a:t>.  Cheltenham:  Nelson Thornes Limited.</a:t>
            </a:r>
            <a:endParaRPr lang="en-GB" sz="1800" dirty="0">
              <a:latin typeface="Arial" panose="020B0604020202020204" pitchFamily="34" charset="0"/>
              <a:cs typeface="Arial" panose="020B0604020202020204" pitchFamily="34" charset="0"/>
            </a:endParaRPr>
          </a:p>
          <a:p>
            <a:r>
              <a:rPr lang="en-GB" sz="1800" dirty="0">
                <a:effectLst/>
                <a:latin typeface="Arial" panose="020B0604020202020204" pitchFamily="34" charset="0"/>
                <a:ea typeface="Calibri" panose="020F0502020204030204" pitchFamily="34" charset="0"/>
                <a:cs typeface="Arial" panose="020B0604020202020204" pitchFamily="34" charset="0"/>
              </a:rPr>
              <a:t>Parekh, G.  (2017) ‘The Tyranny of “Ability”, </a:t>
            </a:r>
            <a:r>
              <a:rPr lang="en-GB" sz="1800" i="1" dirty="0">
                <a:effectLst/>
                <a:latin typeface="Arial" panose="020B0604020202020204" pitchFamily="34" charset="0"/>
                <a:ea typeface="Calibri" panose="020F0502020204030204" pitchFamily="34" charset="0"/>
                <a:cs typeface="Arial" panose="020B0604020202020204" pitchFamily="34" charset="0"/>
              </a:rPr>
              <a:t>Curriculum Inquiry,</a:t>
            </a:r>
            <a:r>
              <a:rPr lang="en-GB" sz="1800" dirty="0">
                <a:effectLst/>
                <a:latin typeface="Arial" panose="020B0604020202020204" pitchFamily="34" charset="0"/>
                <a:ea typeface="Calibri" panose="020F0502020204030204" pitchFamily="34" charset="0"/>
                <a:cs typeface="Arial" panose="020B0604020202020204" pitchFamily="34" charset="0"/>
              </a:rPr>
              <a:t> 47 (4), pp.  337–343.  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ction="ppaction://hlinkfile"/>
              </a:rPr>
              <a:t>file:///C:/Users/mlady/AppData/Local/Packages/Microsoft.MicrosoftEdge_8wekyb3d8bbwe/TempState/Downloads/Parekh%20(2017)%20(3).pdf</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(Accessed:  25</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January 2021).</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Thomas, A.  and Lewis, A.  (2016) </a:t>
            </a:r>
            <a:r>
              <a:rPr lang="en-GB" sz="1800" i="1" dirty="0">
                <a:effectLst/>
                <a:latin typeface="Arial" panose="020B0604020202020204" pitchFamily="34" charset="0"/>
                <a:ea typeface="Calibri" panose="020F0502020204030204" pitchFamily="34" charset="0"/>
                <a:cs typeface="Times New Roman" panose="02020603050405020304" pitchFamily="18" charset="0"/>
              </a:rPr>
              <a:t>An Introduction to the Foundation Phase. </a:t>
            </a:r>
            <a:r>
              <a:rPr lang="en-GB" sz="1800" dirty="0">
                <a:effectLst/>
                <a:latin typeface="Arial" panose="020B0604020202020204" pitchFamily="34" charset="0"/>
                <a:ea typeface="Calibri" panose="020F0502020204030204" pitchFamily="34" charset="0"/>
                <a:cs typeface="Times New Roman" panose="02020603050405020304" pitchFamily="18" charset="0"/>
              </a:rPr>
              <a:t> Norfolk:  Bloomsbury Publishing Plc.</a:t>
            </a:r>
          </a:p>
          <a:p>
            <a:r>
              <a:rPr lang="en-GB" sz="1800" dirty="0">
                <a:effectLst/>
                <a:latin typeface="Arial" panose="020B0604020202020204" pitchFamily="34" charset="0"/>
                <a:ea typeface="Calibri" panose="020F0502020204030204" pitchFamily="34" charset="0"/>
                <a:cs typeface="Arial" panose="020B0604020202020204" pitchFamily="34" charset="0"/>
              </a:rPr>
              <a:t>United Nations International Children’s Emergency Fund (UNICEF).  (no date) </a:t>
            </a:r>
            <a:r>
              <a:rPr lang="en-GB" sz="1800" i="1" dirty="0">
                <a:effectLst/>
                <a:latin typeface="Arial" panose="020B0604020202020204" pitchFamily="34" charset="0"/>
                <a:ea typeface="Calibri" panose="020F0502020204030204" pitchFamily="34" charset="0"/>
                <a:cs typeface="Arial" panose="020B0604020202020204" pitchFamily="34" charset="0"/>
              </a:rPr>
              <a:t>A Summary of the UN Convention on the Rights of the child.  </a:t>
            </a:r>
            <a:r>
              <a:rPr lang="en-GB" sz="1800" dirty="0">
                <a:effectLst/>
                <a:latin typeface="Arial" panose="020B0604020202020204" pitchFamily="34" charset="0"/>
                <a:ea typeface="Calibri" panose="020F0502020204030204" pitchFamily="34" charset="0"/>
                <a:cs typeface="Arial" panose="020B0604020202020204" pitchFamily="34" charset="0"/>
              </a:rPr>
              <a:t>Available at:  </a:t>
            </a:r>
            <a:r>
              <a:rPr lang="en-GB"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https://www.unicef.org.uk/wp-content/uploads/2010/05/UNCRC_summary-1.pdf</a:t>
            </a:r>
            <a:r>
              <a:rPr lang="en-GB" sz="1800" dirty="0">
                <a:effectLst/>
                <a:latin typeface="Arial" panose="020B0604020202020204" pitchFamily="34" charset="0"/>
                <a:ea typeface="Calibri" panose="020F0502020204030204" pitchFamily="34" charset="0"/>
                <a:cs typeface="Arial" panose="020B0604020202020204" pitchFamily="34" charset="0"/>
              </a:rPr>
              <a:t> (Accessed:  26</a:t>
            </a:r>
            <a:r>
              <a:rPr lang="en-GB" sz="1800"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January 2021).</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Weller, T., Whitmarsh, J., and Clarke, K.  (ed) (2011) </a:t>
            </a:r>
            <a:r>
              <a:rPr lang="en-GB" sz="1800" i="1" dirty="0">
                <a:effectLst/>
                <a:latin typeface="Arial" panose="020B0604020202020204" pitchFamily="34" charset="0"/>
                <a:ea typeface="Calibri" panose="020F0502020204030204" pitchFamily="34" charset="0"/>
                <a:cs typeface="Times New Roman" panose="02020603050405020304" pitchFamily="18" charset="0"/>
              </a:rPr>
              <a:t>Making Sense of Theory and Practice in Early Childhood, the Power of Ideas.  </a:t>
            </a:r>
            <a:r>
              <a:rPr lang="en-GB" sz="1800" dirty="0">
                <a:effectLst/>
                <a:latin typeface="Arial" panose="020B0604020202020204" pitchFamily="34" charset="0"/>
                <a:ea typeface="Calibri" panose="020F0502020204030204" pitchFamily="34" charset="0"/>
                <a:cs typeface="Times New Roman" panose="02020603050405020304" pitchFamily="18" charset="0"/>
              </a:rPr>
              <a:t>Berkshire:  Open University Press.</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23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875331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docProps/app.xml><?xml version="1.0" encoding="utf-8"?>
<Properties xmlns="http://schemas.openxmlformats.org/officeDocument/2006/extended-properties" xmlns:vt="http://schemas.openxmlformats.org/officeDocument/2006/docPropsVTypes">
  <TotalTime>21</TotalTime>
  <Words>2192</Words>
  <Application>Microsoft Office PowerPoint</Application>
  <PresentationFormat>Widescreen</PresentationFormat>
  <Paragraphs>188</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Century Gothic</vt:lpstr>
      <vt:lpstr>Roboto</vt:lpstr>
      <vt:lpstr>Gallery</vt:lpstr>
      <vt:lpstr>Assessment and Evaluation for primary school children with Additional Learning Needs.</vt:lpstr>
      <vt:lpstr>Aims and Objectives</vt:lpstr>
      <vt:lpstr>PowerPoint Presentation</vt:lpstr>
      <vt:lpstr>PowerPoint Presentation</vt:lpstr>
      <vt:lpstr>PowerPoint Presentation</vt:lpstr>
      <vt:lpstr>PowerPoint Presentation</vt:lpstr>
      <vt:lpstr>PowerPoint Presentation</vt:lpstr>
      <vt:lpstr>PowerPoint Presentation</vt:lpstr>
      <vt:lpstr>A whole school approach</vt:lpstr>
      <vt:lpstr>Barriers to learning</vt:lpstr>
      <vt:lpstr>Assessment interventions</vt:lpstr>
      <vt:lpstr>A SEN school approach</vt:lpstr>
      <vt:lpstr>PowerPoint Presentation</vt:lpstr>
      <vt:lpstr>Development Assessment Profile</vt:lpstr>
      <vt:lpstr>Ways to assess</vt:lpstr>
      <vt:lpstr>The unique child</vt:lpstr>
      <vt:lpstr>PowerPoint Presentation</vt:lpstr>
      <vt:lpstr>The new curriculum for Wales</vt:lpstr>
      <vt:lpstr>Stage versus age</vt:lpstr>
      <vt:lpstr>Assessment for students with disabilities</vt:lpstr>
      <vt:lpstr>Play based learning for assessment</vt:lpstr>
      <vt:lpstr>Play based learning activities</vt:lpstr>
      <vt:lpstr>Assessment of play based learning</vt:lpstr>
      <vt:lpstr>Concerns about play based learning</vt:lpstr>
      <vt:lpstr>Task</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and Evaluation for primary school children with Additional Learning Needs.</dc:title>
  <dc:creator>Sarah Knight</dc:creator>
  <cp:lastModifiedBy>Sarah Knight</cp:lastModifiedBy>
  <cp:revision>4</cp:revision>
  <dcterms:created xsi:type="dcterms:W3CDTF">2021-01-28T11:19:52Z</dcterms:created>
  <dcterms:modified xsi:type="dcterms:W3CDTF">2021-01-28T17:10:47Z</dcterms:modified>
</cp:coreProperties>
</file>