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95" r:id="rId1"/>
    <p:sldMasterId id="2147484012" r:id="rId2"/>
  </p:sldMasterIdLst>
  <p:notesMasterIdLst>
    <p:notesMasterId r:id="rId17"/>
  </p:notesMasterIdLst>
  <p:sldIdLst>
    <p:sldId id="258" r:id="rId3"/>
    <p:sldId id="268" r:id="rId4"/>
    <p:sldId id="256" r:id="rId5"/>
    <p:sldId id="262" r:id="rId6"/>
    <p:sldId id="273" r:id="rId7"/>
    <p:sldId id="259" r:id="rId8"/>
    <p:sldId id="260" r:id="rId9"/>
    <p:sldId id="263" r:id="rId10"/>
    <p:sldId id="257" r:id="rId11"/>
    <p:sldId id="264" r:id="rId12"/>
    <p:sldId id="265" r:id="rId13"/>
    <p:sldId id="269" r:id="rId14"/>
    <p:sldId id="261"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Fatjona Ago" initials="FA" lastIdx="1" clrIdx="0">
    <p:extLst>
      <p:ext uri="{19B8F6BF-5375-455C-9EA6-DF929625EA0E}">
        <p15:presenceInfo xmlns:p15="http://schemas.microsoft.com/office/powerpoint/2012/main" userId="3c4a5a21f782e926"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882" autoAdjust="0"/>
    <p:restoredTop sz="94660"/>
  </p:normalViewPr>
  <p:slideViewPr>
    <p:cSldViewPr snapToGrid="0">
      <p:cViewPr varScale="1">
        <p:scale>
          <a:sx n="68" d="100"/>
          <a:sy n="68" d="100"/>
        </p:scale>
        <p:origin x="98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commentAuthors" Target="commentAuthors.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76EC8D-65BE-4944-8013-3FB114ACB653}" type="doc">
      <dgm:prSet loTypeId="urn:microsoft.com/office/officeart/2018/5/layout/IconCircle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7B2DFBD8-73FB-49FF-95CF-0F382A6ED574}">
      <dgm:prSet/>
      <dgm:spPr/>
      <dgm:t>
        <a:bodyPr/>
        <a:lstStyle/>
        <a:p>
          <a:pPr>
            <a:defRPr cap="all"/>
          </a:pPr>
          <a:r>
            <a:rPr lang="en-GB" b="1" dirty="0"/>
            <a:t>THANK YOU FOR LISTENING</a:t>
          </a:r>
          <a:endParaRPr lang="en-US" b="1" dirty="0"/>
        </a:p>
      </dgm:t>
    </dgm:pt>
    <dgm:pt modelId="{5A5797AE-F7EF-4E01-B64B-089B07062F40}" type="parTrans" cxnId="{C6474011-3009-48D3-92A2-E08A7EE189DB}">
      <dgm:prSet/>
      <dgm:spPr/>
      <dgm:t>
        <a:bodyPr/>
        <a:lstStyle/>
        <a:p>
          <a:endParaRPr lang="en-US"/>
        </a:p>
      </dgm:t>
    </dgm:pt>
    <dgm:pt modelId="{4071251C-C8F4-4F43-9E11-EC9BD5C25219}" type="sibTrans" cxnId="{C6474011-3009-48D3-92A2-E08A7EE189DB}">
      <dgm:prSet/>
      <dgm:spPr/>
      <dgm:t>
        <a:bodyPr/>
        <a:lstStyle/>
        <a:p>
          <a:endParaRPr lang="en-US"/>
        </a:p>
      </dgm:t>
    </dgm:pt>
    <dgm:pt modelId="{CCFFC5F2-8F27-4FC7-8C06-4C2563A6392D}">
      <dgm:prSet/>
      <dgm:spPr/>
      <dgm:t>
        <a:bodyPr/>
        <a:lstStyle/>
        <a:p>
          <a:pPr>
            <a:defRPr cap="all"/>
          </a:pPr>
          <a:r>
            <a:rPr lang="en-GB" b="1" dirty="0"/>
            <a:t>ANY QUESTION?</a:t>
          </a:r>
          <a:endParaRPr lang="en-US" b="1" dirty="0"/>
        </a:p>
      </dgm:t>
    </dgm:pt>
    <dgm:pt modelId="{A119BD12-F25E-4BEE-AC0F-F2C420ED0127}" type="parTrans" cxnId="{89A36C68-53DE-4B0D-9661-0578887A2BAB}">
      <dgm:prSet/>
      <dgm:spPr/>
      <dgm:t>
        <a:bodyPr/>
        <a:lstStyle/>
        <a:p>
          <a:endParaRPr lang="en-US"/>
        </a:p>
      </dgm:t>
    </dgm:pt>
    <dgm:pt modelId="{A714B418-1A54-49F9-B711-9E4A0D6DC8AD}" type="sibTrans" cxnId="{89A36C68-53DE-4B0D-9661-0578887A2BAB}">
      <dgm:prSet/>
      <dgm:spPr/>
      <dgm:t>
        <a:bodyPr/>
        <a:lstStyle/>
        <a:p>
          <a:endParaRPr lang="en-US"/>
        </a:p>
      </dgm:t>
    </dgm:pt>
    <dgm:pt modelId="{F2272440-D2BD-4E0C-84E3-3C296DDD2BD6}" type="pres">
      <dgm:prSet presAssocID="{5776EC8D-65BE-4944-8013-3FB114ACB653}" presName="root" presStyleCnt="0">
        <dgm:presLayoutVars>
          <dgm:dir/>
          <dgm:resizeHandles val="exact"/>
        </dgm:presLayoutVars>
      </dgm:prSet>
      <dgm:spPr/>
    </dgm:pt>
    <dgm:pt modelId="{81027329-84AC-4C2E-91FF-4C0495180EF2}" type="pres">
      <dgm:prSet presAssocID="{7B2DFBD8-73FB-49FF-95CF-0F382A6ED574}" presName="compNode" presStyleCnt="0"/>
      <dgm:spPr/>
    </dgm:pt>
    <dgm:pt modelId="{8A950B22-AE63-456A-A622-128B992800F8}" type="pres">
      <dgm:prSet presAssocID="{7B2DFBD8-73FB-49FF-95CF-0F382A6ED574}" presName="iconBgRect" presStyleLbl="bgShp" presStyleIdx="0" presStyleCnt="2"/>
      <dgm:spPr/>
    </dgm:pt>
    <dgm:pt modelId="{80B3CB29-37A9-4EBB-A7AF-B8406B60D009}" type="pres">
      <dgm:prSet presAssocID="{7B2DFBD8-73FB-49FF-95CF-0F382A6ED57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ngel Face with Solid Fill"/>
        </a:ext>
      </dgm:extLst>
    </dgm:pt>
    <dgm:pt modelId="{4E8BFC1C-5733-41BC-9807-2E99BC7B389C}" type="pres">
      <dgm:prSet presAssocID="{7B2DFBD8-73FB-49FF-95CF-0F382A6ED574}" presName="spaceRect" presStyleCnt="0"/>
      <dgm:spPr/>
    </dgm:pt>
    <dgm:pt modelId="{9240B0EB-5CD9-47C1-95E0-44167BB4724F}" type="pres">
      <dgm:prSet presAssocID="{7B2DFBD8-73FB-49FF-95CF-0F382A6ED574}" presName="textRect" presStyleLbl="revTx" presStyleIdx="0" presStyleCnt="2">
        <dgm:presLayoutVars>
          <dgm:chMax val="1"/>
          <dgm:chPref val="1"/>
        </dgm:presLayoutVars>
      </dgm:prSet>
      <dgm:spPr/>
    </dgm:pt>
    <dgm:pt modelId="{5253911E-5E2A-4608-A626-F64215A15B0F}" type="pres">
      <dgm:prSet presAssocID="{4071251C-C8F4-4F43-9E11-EC9BD5C25219}" presName="sibTrans" presStyleCnt="0"/>
      <dgm:spPr/>
    </dgm:pt>
    <dgm:pt modelId="{66F9F4F9-F579-45C9-9506-D472EFB55683}" type="pres">
      <dgm:prSet presAssocID="{CCFFC5F2-8F27-4FC7-8C06-4C2563A6392D}" presName="compNode" presStyleCnt="0"/>
      <dgm:spPr/>
    </dgm:pt>
    <dgm:pt modelId="{E0D1788B-29FB-4AEB-B05A-8AA0643711A6}" type="pres">
      <dgm:prSet presAssocID="{CCFFC5F2-8F27-4FC7-8C06-4C2563A6392D}" presName="iconBgRect" presStyleLbl="bgShp" presStyleIdx="1" presStyleCnt="2"/>
      <dgm:spPr/>
    </dgm:pt>
    <dgm:pt modelId="{AC40A1B9-FE3D-481E-9620-7EB58B17D55E}" type="pres">
      <dgm:prSet presAssocID="{CCFFC5F2-8F27-4FC7-8C06-4C2563A6392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D9878BF4-E700-40CC-A96B-6AC1CE7E7243}" type="pres">
      <dgm:prSet presAssocID="{CCFFC5F2-8F27-4FC7-8C06-4C2563A6392D}" presName="spaceRect" presStyleCnt="0"/>
      <dgm:spPr/>
    </dgm:pt>
    <dgm:pt modelId="{85D44057-AE8C-49D5-8E56-2D0126F6B495}" type="pres">
      <dgm:prSet presAssocID="{CCFFC5F2-8F27-4FC7-8C06-4C2563A6392D}" presName="textRect" presStyleLbl="revTx" presStyleIdx="1" presStyleCnt="2">
        <dgm:presLayoutVars>
          <dgm:chMax val="1"/>
          <dgm:chPref val="1"/>
        </dgm:presLayoutVars>
      </dgm:prSet>
      <dgm:spPr/>
    </dgm:pt>
  </dgm:ptLst>
  <dgm:cxnLst>
    <dgm:cxn modelId="{E9C3D403-B532-40C5-972E-C41CF9DDDCD6}" type="presOf" srcId="{7B2DFBD8-73FB-49FF-95CF-0F382A6ED574}" destId="{9240B0EB-5CD9-47C1-95E0-44167BB4724F}" srcOrd="0" destOrd="0" presId="urn:microsoft.com/office/officeart/2018/5/layout/IconCircleLabelList"/>
    <dgm:cxn modelId="{C6474011-3009-48D3-92A2-E08A7EE189DB}" srcId="{5776EC8D-65BE-4944-8013-3FB114ACB653}" destId="{7B2DFBD8-73FB-49FF-95CF-0F382A6ED574}" srcOrd="0" destOrd="0" parTransId="{5A5797AE-F7EF-4E01-B64B-089B07062F40}" sibTransId="{4071251C-C8F4-4F43-9E11-EC9BD5C25219}"/>
    <dgm:cxn modelId="{5BBA9639-ADC3-4BBB-8414-1698C9BEF02E}" type="presOf" srcId="{CCFFC5F2-8F27-4FC7-8C06-4C2563A6392D}" destId="{85D44057-AE8C-49D5-8E56-2D0126F6B495}" srcOrd="0" destOrd="0" presId="urn:microsoft.com/office/officeart/2018/5/layout/IconCircleLabelList"/>
    <dgm:cxn modelId="{89A36C68-53DE-4B0D-9661-0578887A2BAB}" srcId="{5776EC8D-65BE-4944-8013-3FB114ACB653}" destId="{CCFFC5F2-8F27-4FC7-8C06-4C2563A6392D}" srcOrd="1" destOrd="0" parTransId="{A119BD12-F25E-4BEE-AC0F-F2C420ED0127}" sibTransId="{A714B418-1A54-49F9-B711-9E4A0D6DC8AD}"/>
    <dgm:cxn modelId="{92F365BB-9DBF-4896-9558-525C40B5717D}" type="presOf" srcId="{5776EC8D-65BE-4944-8013-3FB114ACB653}" destId="{F2272440-D2BD-4E0C-84E3-3C296DDD2BD6}" srcOrd="0" destOrd="0" presId="urn:microsoft.com/office/officeart/2018/5/layout/IconCircleLabelList"/>
    <dgm:cxn modelId="{8EA7C404-F1A8-4E28-B298-A62545C3ED06}" type="presParOf" srcId="{F2272440-D2BD-4E0C-84E3-3C296DDD2BD6}" destId="{81027329-84AC-4C2E-91FF-4C0495180EF2}" srcOrd="0" destOrd="0" presId="urn:microsoft.com/office/officeart/2018/5/layout/IconCircleLabelList"/>
    <dgm:cxn modelId="{F7436992-69EF-42E5-8486-963A20DC1F0B}" type="presParOf" srcId="{81027329-84AC-4C2E-91FF-4C0495180EF2}" destId="{8A950B22-AE63-456A-A622-128B992800F8}" srcOrd="0" destOrd="0" presId="urn:microsoft.com/office/officeart/2018/5/layout/IconCircleLabelList"/>
    <dgm:cxn modelId="{D01CEBE0-474E-40A4-A69F-75D87A4155BE}" type="presParOf" srcId="{81027329-84AC-4C2E-91FF-4C0495180EF2}" destId="{80B3CB29-37A9-4EBB-A7AF-B8406B60D009}" srcOrd="1" destOrd="0" presId="urn:microsoft.com/office/officeart/2018/5/layout/IconCircleLabelList"/>
    <dgm:cxn modelId="{DDA1DCC8-7C76-46EA-B535-A1255231210D}" type="presParOf" srcId="{81027329-84AC-4C2E-91FF-4C0495180EF2}" destId="{4E8BFC1C-5733-41BC-9807-2E99BC7B389C}" srcOrd="2" destOrd="0" presId="urn:microsoft.com/office/officeart/2018/5/layout/IconCircleLabelList"/>
    <dgm:cxn modelId="{D7D978FF-A950-4F6D-8D6B-7F9C3FFC490E}" type="presParOf" srcId="{81027329-84AC-4C2E-91FF-4C0495180EF2}" destId="{9240B0EB-5CD9-47C1-95E0-44167BB4724F}" srcOrd="3" destOrd="0" presId="urn:microsoft.com/office/officeart/2018/5/layout/IconCircleLabelList"/>
    <dgm:cxn modelId="{13D209C6-E0B0-4BC2-94BF-F57223F2CB47}" type="presParOf" srcId="{F2272440-D2BD-4E0C-84E3-3C296DDD2BD6}" destId="{5253911E-5E2A-4608-A626-F64215A15B0F}" srcOrd="1" destOrd="0" presId="urn:microsoft.com/office/officeart/2018/5/layout/IconCircleLabelList"/>
    <dgm:cxn modelId="{9D36F196-FBC1-448D-80DF-7F2A96D6FEA2}" type="presParOf" srcId="{F2272440-D2BD-4E0C-84E3-3C296DDD2BD6}" destId="{66F9F4F9-F579-45C9-9506-D472EFB55683}" srcOrd="2" destOrd="0" presId="urn:microsoft.com/office/officeart/2018/5/layout/IconCircleLabelList"/>
    <dgm:cxn modelId="{789B9A42-E4AF-4E05-944E-B44C478A3E4D}" type="presParOf" srcId="{66F9F4F9-F579-45C9-9506-D472EFB55683}" destId="{E0D1788B-29FB-4AEB-B05A-8AA0643711A6}" srcOrd="0" destOrd="0" presId="urn:microsoft.com/office/officeart/2018/5/layout/IconCircleLabelList"/>
    <dgm:cxn modelId="{172EC79B-D0A3-4B81-8F18-3F4FB4EB840A}" type="presParOf" srcId="{66F9F4F9-F579-45C9-9506-D472EFB55683}" destId="{AC40A1B9-FE3D-481E-9620-7EB58B17D55E}" srcOrd="1" destOrd="0" presId="urn:microsoft.com/office/officeart/2018/5/layout/IconCircleLabelList"/>
    <dgm:cxn modelId="{D914A66B-2281-4424-8C89-5C8048066586}" type="presParOf" srcId="{66F9F4F9-F579-45C9-9506-D472EFB55683}" destId="{D9878BF4-E700-40CC-A96B-6AC1CE7E7243}" srcOrd="2" destOrd="0" presId="urn:microsoft.com/office/officeart/2018/5/layout/IconCircleLabelList"/>
    <dgm:cxn modelId="{8B730636-70AE-4706-98F3-EEBD6F137D5B}" type="presParOf" srcId="{66F9F4F9-F579-45C9-9506-D472EFB55683}" destId="{85D44057-AE8C-49D5-8E56-2D0126F6B495}" srcOrd="3" destOrd="0" presId="urn:microsoft.com/office/officeart/2018/5/layout/IconCircleLabelList"/>
  </dgm:cxnLst>
  <dgm:bg>
    <a:solidFill>
      <a:schemeClr val="accent1">
        <a:lumMod val="20000"/>
        <a:lumOff val="80000"/>
      </a:schemeClr>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950B22-AE63-456A-A622-128B992800F8}">
      <dsp:nvSpPr>
        <dsp:cNvPr id="0" name=""/>
        <dsp:cNvSpPr/>
      </dsp:nvSpPr>
      <dsp:spPr>
        <a:xfrm>
          <a:off x="1445170" y="824709"/>
          <a:ext cx="2196000" cy="2196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B3CB29-37A9-4EBB-A7AF-B8406B60D009}">
      <dsp:nvSpPr>
        <dsp:cNvPr id="0" name=""/>
        <dsp:cNvSpPr/>
      </dsp:nvSpPr>
      <dsp:spPr>
        <a:xfrm>
          <a:off x="1913170" y="129270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240B0EB-5CD9-47C1-95E0-44167BB4724F}">
      <dsp:nvSpPr>
        <dsp:cNvPr id="0" name=""/>
        <dsp:cNvSpPr/>
      </dsp:nvSpPr>
      <dsp:spPr>
        <a:xfrm>
          <a:off x="743170" y="370470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b="1" kern="1200" dirty="0"/>
            <a:t>THANK YOU FOR LISTENING</a:t>
          </a:r>
          <a:endParaRPr lang="en-US" sz="2500" b="1" kern="1200" dirty="0"/>
        </a:p>
      </dsp:txBody>
      <dsp:txXfrm>
        <a:off x="743170" y="3704709"/>
        <a:ext cx="3600000" cy="720000"/>
      </dsp:txXfrm>
    </dsp:sp>
    <dsp:sp modelId="{E0D1788B-29FB-4AEB-B05A-8AA0643711A6}">
      <dsp:nvSpPr>
        <dsp:cNvPr id="0" name=""/>
        <dsp:cNvSpPr/>
      </dsp:nvSpPr>
      <dsp:spPr>
        <a:xfrm>
          <a:off x="5675170" y="824709"/>
          <a:ext cx="2196000" cy="2196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40A1B9-FE3D-481E-9620-7EB58B17D55E}">
      <dsp:nvSpPr>
        <dsp:cNvPr id="0" name=""/>
        <dsp:cNvSpPr/>
      </dsp:nvSpPr>
      <dsp:spPr>
        <a:xfrm>
          <a:off x="6143170" y="129270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5D44057-AE8C-49D5-8E56-2D0126F6B495}">
      <dsp:nvSpPr>
        <dsp:cNvPr id="0" name=""/>
        <dsp:cNvSpPr/>
      </dsp:nvSpPr>
      <dsp:spPr>
        <a:xfrm>
          <a:off x="4973170" y="370470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b="1" kern="1200" dirty="0"/>
            <a:t>ANY QUESTION?</a:t>
          </a:r>
          <a:endParaRPr lang="en-US" sz="2500" b="1" kern="1200" dirty="0"/>
        </a:p>
      </dsp:txBody>
      <dsp:txXfrm>
        <a:off x="4973170" y="3704709"/>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DAF31E-5441-42E3-A1FE-98FCEEE4AFA2}" type="datetimeFigureOut">
              <a:rPr lang="en-GB" smtClean="0"/>
              <a:t>19/12/2019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A7B154-1B3D-4B65-BECF-DAC701EA77C5}" type="slidenum">
              <a:rPr lang="en-GB" smtClean="0"/>
              <a:t>‹#›</a:t>
            </a:fld>
            <a:endParaRPr lang="en-GB"/>
          </a:p>
        </p:txBody>
      </p:sp>
    </p:spTree>
    <p:extLst>
      <p:ext uri="{BB962C8B-B14F-4D97-AF65-F5344CB8AC3E}">
        <p14:creationId xmlns:p14="http://schemas.microsoft.com/office/powerpoint/2010/main" val="4565670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A7B154-1B3D-4B65-BECF-DAC701EA77C5}" type="slidenum">
              <a:rPr lang="en-GB" smtClean="0"/>
              <a:t>2</a:t>
            </a:fld>
            <a:endParaRPr lang="en-GB"/>
          </a:p>
        </p:txBody>
      </p:sp>
    </p:spTree>
    <p:extLst>
      <p:ext uri="{BB962C8B-B14F-4D97-AF65-F5344CB8AC3E}">
        <p14:creationId xmlns:p14="http://schemas.microsoft.com/office/powerpoint/2010/main" val="15295842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08AC4051-5F85-408F-9CCD-E061F502EA78}"/>
              </a:ext>
            </a:extLst>
          </p:cNvPr>
          <p:cNvSpPr txBox="1">
            <a:spLocks noGrp="1"/>
          </p:cNvSpPr>
          <p:nvPr>
            <p:ph type="sldNum" sz="quarter" idx="5"/>
          </p:nvPr>
        </p:nvSpPr>
        <p:spPr>
          <a:ln/>
        </p:spPr>
        <p:txBody>
          <a:bodyPr lIns="0" tIns="0" rIns="0" bIns="0" anchor="b" anchorCtr="0">
            <a:noAutofit/>
          </a:bodyPr>
          <a:lstStyle/>
          <a:p>
            <a:pPr marL="0" marR="0" lvl="0" indent="0" algn="r" defTabSz="914400" rtl="0" eaLnBrk="1" fontAlgn="auto" latinLnBrk="0" hangingPunct="0">
              <a:lnSpc>
                <a:spcPct val="100000"/>
              </a:lnSpc>
              <a:spcBef>
                <a:spcPts val="0"/>
              </a:spcBef>
              <a:spcAft>
                <a:spcPts val="0"/>
              </a:spcAft>
              <a:buClrTx/>
              <a:buSzTx/>
              <a:buFontTx/>
              <a:buNone/>
              <a:tabLst/>
              <a:defRPr/>
            </a:pPr>
            <a:fld id="{CE546D87-F7A3-45A9-9C5C-A106699C5D41}" type="slidenum">
              <a:rPr kumimoji="0" lang="en-GB" sz="1400" b="0" i="0" u="none" strike="noStrike" kern="1200" cap="none" spc="0" normalizeH="0" baseline="0" noProof="0" smtClean="0">
                <a:ln>
                  <a:noFill/>
                </a:ln>
                <a:solidFill>
                  <a:prstClr val="black"/>
                </a:solidFill>
                <a:effectLst/>
                <a:uLnTx/>
                <a:uFillTx/>
                <a:latin typeface="Noto Sans Regular" pitchFamily="34"/>
                <a:cs typeface="Tahoma" pitchFamily="2"/>
              </a:rPr>
              <a:pPr marL="0" marR="0" lvl="0" indent="0" algn="r" defTabSz="914400" rtl="0" eaLnBrk="1" fontAlgn="auto" latinLnBrk="0" hangingPunct="0">
                <a:lnSpc>
                  <a:spcPct val="100000"/>
                </a:lnSpc>
                <a:spcBef>
                  <a:spcPts val="0"/>
                </a:spcBef>
                <a:spcAft>
                  <a:spcPts val="0"/>
                </a:spcAft>
                <a:buClrTx/>
                <a:buSzTx/>
                <a:buFontTx/>
                <a:buNone/>
                <a:tabLst/>
                <a:defRPr/>
              </a:pPr>
              <a:t>6</a:t>
            </a:fld>
            <a:endParaRPr kumimoji="0" lang="en-GB" sz="1400" b="0" i="0" u="none" strike="noStrike" kern="1200" cap="none" spc="0" normalizeH="0" baseline="0" noProof="0">
              <a:ln>
                <a:noFill/>
              </a:ln>
              <a:solidFill>
                <a:prstClr val="black"/>
              </a:solidFill>
              <a:effectLst/>
              <a:uLnTx/>
              <a:uFillTx/>
              <a:latin typeface="Noto Sans Regular" pitchFamily="34"/>
              <a:cs typeface="Tahoma" pitchFamily="2"/>
            </a:endParaRPr>
          </a:p>
        </p:txBody>
      </p:sp>
      <p:sp>
        <p:nvSpPr>
          <p:cNvPr id="2" name="Slide Image Placeholder 1">
            <a:extLst>
              <a:ext uri="{FF2B5EF4-FFF2-40B4-BE49-F238E27FC236}">
                <a16:creationId xmlns:a16="http://schemas.microsoft.com/office/drawing/2014/main" id="{F7979565-5AE6-4BC7-A6A6-04E4C3F669E8}"/>
              </a:ext>
            </a:extLst>
          </p:cNvPr>
          <p:cNvSpPr>
            <a:spLocks noGrp="1" noRot="1" noChangeAspect="1" noResize="1"/>
          </p:cNvSpPr>
          <p:nvPr>
            <p:ph type="sldImg"/>
          </p:nvPr>
        </p:nvSpPr>
        <p:spPr>
          <a:xfrm>
            <a:off x="217488" y="812800"/>
            <a:ext cx="7123112" cy="4008438"/>
          </a:xfrm>
          <a:solidFill>
            <a:srgbClr val="729FCF"/>
          </a:solidFill>
          <a:ln w="25400">
            <a:solidFill>
              <a:srgbClr val="3465AF"/>
            </a:solidFill>
            <a:prstDash val="solid"/>
          </a:ln>
        </p:spPr>
      </p:sp>
      <p:sp>
        <p:nvSpPr>
          <p:cNvPr id="3" name="Notes Placeholder 2">
            <a:extLst>
              <a:ext uri="{FF2B5EF4-FFF2-40B4-BE49-F238E27FC236}">
                <a16:creationId xmlns:a16="http://schemas.microsoft.com/office/drawing/2014/main" id="{73FDABE7-F79D-4315-A0F3-F3657CB7C84C}"/>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0328C8E6-AD23-4CB8-ABEE-1FAC49CEF0DB}"/>
              </a:ext>
            </a:extLst>
          </p:cNvPr>
          <p:cNvSpPr txBox="1">
            <a:spLocks noGrp="1"/>
          </p:cNvSpPr>
          <p:nvPr>
            <p:ph type="sldNum" sz="quarter" idx="5"/>
          </p:nvPr>
        </p:nvSpPr>
        <p:spPr>
          <a:ln/>
        </p:spPr>
        <p:txBody>
          <a:bodyPr lIns="0" tIns="0" rIns="0" bIns="0" anchor="b" anchorCtr="0">
            <a:noAutofit/>
          </a:bodyPr>
          <a:lstStyle/>
          <a:p>
            <a:pPr marL="0" marR="0" lvl="0" indent="0" algn="r" defTabSz="914400" rtl="0" eaLnBrk="1" fontAlgn="auto" latinLnBrk="0" hangingPunct="0">
              <a:lnSpc>
                <a:spcPct val="100000"/>
              </a:lnSpc>
              <a:spcBef>
                <a:spcPts val="0"/>
              </a:spcBef>
              <a:spcAft>
                <a:spcPts val="0"/>
              </a:spcAft>
              <a:buClrTx/>
              <a:buSzTx/>
              <a:buFontTx/>
              <a:buNone/>
              <a:tabLst/>
              <a:defRPr/>
            </a:pPr>
            <a:fld id="{CB8F6AC3-3890-4EBA-86D5-29D81475609B}" type="slidenum">
              <a:rPr kumimoji="0" lang="en-GB" sz="1400" b="0" i="0" u="none" strike="noStrike" kern="1200" cap="none" spc="0" normalizeH="0" baseline="0" noProof="0" smtClean="0">
                <a:ln>
                  <a:noFill/>
                </a:ln>
                <a:solidFill>
                  <a:prstClr val="black"/>
                </a:solidFill>
                <a:effectLst/>
                <a:uLnTx/>
                <a:uFillTx/>
                <a:latin typeface="Noto Sans Regular" pitchFamily="34"/>
                <a:cs typeface="Tahoma" pitchFamily="2"/>
              </a:rPr>
              <a:pPr marL="0" marR="0" lvl="0" indent="0" algn="r" defTabSz="914400" rtl="0" eaLnBrk="1" fontAlgn="auto" latinLnBrk="0" hangingPunct="0">
                <a:lnSpc>
                  <a:spcPct val="100000"/>
                </a:lnSpc>
                <a:spcBef>
                  <a:spcPts val="0"/>
                </a:spcBef>
                <a:spcAft>
                  <a:spcPts val="0"/>
                </a:spcAft>
                <a:buClrTx/>
                <a:buSzTx/>
                <a:buFontTx/>
                <a:buNone/>
                <a:tabLst/>
                <a:defRPr/>
              </a:pPr>
              <a:t>7</a:t>
            </a:fld>
            <a:endParaRPr kumimoji="0" lang="en-GB" sz="1400" b="0" i="0" u="none" strike="noStrike" kern="1200" cap="none" spc="0" normalizeH="0" baseline="0" noProof="0">
              <a:ln>
                <a:noFill/>
              </a:ln>
              <a:solidFill>
                <a:prstClr val="black"/>
              </a:solidFill>
              <a:effectLst/>
              <a:uLnTx/>
              <a:uFillTx/>
              <a:latin typeface="Noto Sans Regular" pitchFamily="34"/>
              <a:cs typeface="Tahoma" pitchFamily="2"/>
            </a:endParaRPr>
          </a:p>
        </p:txBody>
      </p:sp>
      <p:sp>
        <p:nvSpPr>
          <p:cNvPr id="2" name="Slide Image Placeholder 1">
            <a:extLst>
              <a:ext uri="{FF2B5EF4-FFF2-40B4-BE49-F238E27FC236}">
                <a16:creationId xmlns:a16="http://schemas.microsoft.com/office/drawing/2014/main" id="{B9D8A95F-5D14-4620-AFC9-EA84E57017AE}"/>
              </a:ext>
            </a:extLst>
          </p:cNvPr>
          <p:cNvSpPr>
            <a:spLocks noGrp="1" noRot="1" noChangeAspect="1" noResize="1"/>
          </p:cNvSpPr>
          <p:nvPr>
            <p:ph type="sldImg"/>
          </p:nvPr>
        </p:nvSpPr>
        <p:spPr>
          <a:xfrm>
            <a:off x="217488" y="812800"/>
            <a:ext cx="7123112" cy="4008438"/>
          </a:xfrm>
          <a:solidFill>
            <a:srgbClr val="729FCF"/>
          </a:solidFill>
          <a:ln w="25400">
            <a:solidFill>
              <a:srgbClr val="3465AF"/>
            </a:solidFill>
            <a:prstDash val="solid"/>
          </a:ln>
        </p:spPr>
      </p:sp>
      <p:sp>
        <p:nvSpPr>
          <p:cNvPr id="3" name="Notes Placeholder 2">
            <a:extLst>
              <a:ext uri="{FF2B5EF4-FFF2-40B4-BE49-F238E27FC236}">
                <a16:creationId xmlns:a16="http://schemas.microsoft.com/office/drawing/2014/main" id="{3792ED0A-7CEB-41F9-9611-80FCC1188272}"/>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Recruitment process under HR policy is different from other ordinary policies. The recruitment procedure is to hire and find the best-qualified employees for an organization in a cost-effective manner so that it will not affect the budget. In the recruitment process, the HR department analyzes the requirement of Marks and Spencer and accordingly they attract talented employees to be recruited in their organization. The HR department needs to practice selecting and screening application to identify well-organized employees for </a:t>
            </a:r>
            <a:r>
              <a:rPr kumimoji="0" lang="en-US" sz="1200" b="1" i="1" u="none" strike="noStrike" kern="1200" cap="none" spc="0" normalizeH="0" baseline="0" noProof="0" dirty="0">
                <a:ln>
                  <a:noFill/>
                </a:ln>
                <a:solidFill>
                  <a:prstClr val="black"/>
                </a:solidFill>
                <a:effectLst/>
                <a:uLnTx/>
                <a:uFillTx/>
                <a:latin typeface="+mn-lt"/>
                <a:ea typeface="+mn-ea"/>
                <a:cs typeface="+mn-cs"/>
              </a:rPr>
              <a:t>Marks and Spencer</a:t>
            </a:r>
            <a:r>
              <a:rPr kumimoji="0" lang="en-US" sz="1200" b="1" i="0" u="none" strike="noStrike" kern="1200" cap="none" spc="0" normalizeH="0" baseline="0" noProof="0" dirty="0">
                <a:ln>
                  <a:noFill/>
                </a:ln>
                <a:solidFill>
                  <a:prstClr val="black"/>
                </a:solidFill>
                <a:effectLst/>
                <a:uLnTx/>
                <a:uFillTx/>
                <a:latin typeface="+mn-lt"/>
                <a:ea typeface="+mn-ea"/>
                <a:cs typeface="+mn-cs"/>
              </a:rPr>
              <a:t> . According to the requirement of the job, the HR department going to spread that list of requirements among all the areas to get employees who are eligible for the platform. Recruitment policy helps Marks and Spencer to get potential employees in the organization who will give 100% effort in the workplace.</a:t>
            </a:r>
          </a:p>
        </p:txBody>
      </p:sp>
      <p:sp>
        <p:nvSpPr>
          <p:cNvPr id="4" name="Slide Number Placeholder 3"/>
          <p:cNvSpPr>
            <a:spLocks noGrp="1"/>
          </p:cNvSpPr>
          <p:nvPr>
            <p:ph type="sldNum" sz="quarter" idx="10"/>
          </p:nvPr>
        </p:nvSpPr>
        <p:spPr/>
        <p:txBody>
          <a:bodyPr/>
          <a:lstStyle/>
          <a:p>
            <a:fld id="{5474583C-65BB-4D13-B735-95590FDEA86B}" type="slidenum">
              <a:rPr lang="en-GB" smtClean="0"/>
              <a:t>8</a:t>
            </a:fld>
            <a:endParaRPr lang="en-GB"/>
          </a:p>
        </p:txBody>
      </p:sp>
    </p:spTree>
    <p:extLst>
      <p:ext uri="{BB962C8B-B14F-4D97-AF65-F5344CB8AC3E}">
        <p14:creationId xmlns:p14="http://schemas.microsoft.com/office/powerpoint/2010/main" val="26630699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latin typeface="+mn-lt"/>
                <a:ea typeface="+mn-ea"/>
                <a:cs typeface="+mn-cs"/>
              </a:rPr>
              <a:t>When Marks and Spencer have vacant post in their organization, HR department take the responsibility to fill that post so that it will not hamper the production process. HR policy helps to prevent any misunderstanding between the employees and employer there under Marks and Spencer. HR department mentions all the details in the job description regarding what type of employee Marks and Spencer needs. Each candidate who comes under those requirements comes individually and describe regarding their qualification and skills.  Marks and Spencer have both internal and external employees in their organization. Marks and Spencer have their own official website where they post new employee requirement which help to extract talented designers whose dream is to work under this organization .Before moving into interviews HR department analyzes all the CV, they get for recruitment purpose. After analyzing all the resumes, it is time to take interview of the individuals. After recruiting process, HR department store all the CVs for emergency process to fill the vacancy. It is responsibility of HR department to maintain transparency with both selected and non-selected employees to maintain the reputation of Marks and Spencer.  </a:t>
            </a:r>
          </a:p>
          <a:p>
            <a:endParaRPr lang="en-GB" b="1" dirty="0"/>
          </a:p>
        </p:txBody>
      </p:sp>
      <p:sp>
        <p:nvSpPr>
          <p:cNvPr id="4" name="Slide Number Placeholder 3"/>
          <p:cNvSpPr>
            <a:spLocks noGrp="1"/>
          </p:cNvSpPr>
          <p:nvPr>
            <p:ph type="sldNum" sz="quarter" idx="10"/>
          </p:nvPr>
        </p:nvSpPr>
        <p:spPr/>
        <p:txBody>
          <a:bodyPr/>
          <a:lstStyle/>
          <a:p>
            <a:fld id="{5474583C-65BB-4D13-B735-95590FDEA86B}" type="slidenum">
              <a:rPr lang="en-GB" smtClean="0"/>
              <a:t>9</a:t>
            </a:fld>
            <a:endParaRPr lang="en-GB"/>
          </a:p>
        </p:txBody>
      </p:sp>
    </p:spTree>
    <p:extLst>
      <p:ext uri="{BB962C8B-B14F-4D97-AF65-F5344CB8AC3E}">
        <p14:creationId xmlns:p14="http://schemas.microsoft.com/office/powerpoint/2010/main" val="19070170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latin typeface="+mn-lt"/>
                <a:ea typeface="+mn-ea"/>
                <a:cs typeface="+mn-cs"/>
              </a:rPr>
              <a:t>The selection process is a shortlist of candidates who are appropriate for the organization according to their capability and skills. According to the HR strategy, selection method is unique way to extract expert employees for development of the business. According to variety of selection technique, it becomes beneficial for Marks and Spencer to fill up their vacancy with renowned staff and designers. </a:t>
            </a:r>
            <a:r>
              <a:rPr lang="en-US" sz="1200" b="1" i="1" kern="1200" dirty="0">
                <a:solidFill>
                  <a:schemeClr val="tx1"/>
                </a:solidFill>
                <a:latin typeface="+mn-lt"/>
                <a:ea typeface="+mn-ea"/>
                <a:cs typeface="+mn-cs"/>
              </a:rPr>
              <a:t>The preliminary screening</a:t>
            </a:r>
            <a:r>
              <a:rPr lang="en-US" sz="1200" b="1" kern="1200" dirty="0">
                <a:solidFill>
                  <a:schemeClr val="tx1"/>
                </a:solidFill>
                <a:latin typeface="+mn-lt"/>
                <a:ea typeface="+mn-ea"/>
                <a:cs typeface="+mn-cs"/>
              </a:rPr>
              <a:t> is a selection technique in which the HR department analyzes the entire resume they gather from the market and select those resumes, which are aligned with the requirement of </a:t>
            </a:r>
            <a:r>
              <a:rPr lang="en-US" sz="1200" b="1" i="1" kern="1200" dirty="0">
                <a:solidFill>
                  <a:schemeClr val="tx1"/>
                </a:solidFill>
                <a:latin typeface="+mn-lt"/>
                <a:ea typeface="+mn-ea"/>
                <a:cs typeface="+mn-cs"/>
              </a:rPr>
              <a:t>Marks and Spencer</a:t>
            </a:r>
            <a:r>
              <a:rPr lang="en-US" sz="1200" b="1" kern="1200" dirty="0">
                <a:solidFill>
                  <a:schemeClr val="tx1"/>
                </a:solidFill>
                <a:latin typeface="+mn-lt"/>
                <a:ea typeface="+mn-ea"/>
                <a:cs typeface="+mn-cs"/>
              </a:rPr>
              <a:t>. HR department only calls those candidates for preliminary screening. The preliminary screening helps HR department to short list employees faster in the emergency requirement of Marks and Spencer then they are interact via interview. </a:t>
            </a:r>
            <a:r>
              <a:rPr lang="en-US" sz="1200" b="1" i="1" kern="1200" dirty="0">
                <a:solidFill>
                  <a:schemeClr val="tx1"/>
                </a:solidFill>
                <a:latin typeface="+mn-lt"/>
                <a:ea typeface="+mn-ea"/>
                <a:cs typeface="+mn-cs"/>
              </a:rPr>
              <a:t>Telephone interview</a:t>
            </a:r>
            <a:r>
              <a:rPr lang="en-US" sz="1200" b="1" kern="1200" dirty="0">
                <a:solidFill>
                  <a:schemeClr val="tx1"/>
                </a:solidFill>
                <a:latin typeface="+mn-lt"/>
                <a:ea typeface="+mn-ea"/>
                <a:cs typeface="+mn-cs"/>
              </a:rPr>
              <a:t> gives an opportunity to the recruiters to understand the interest of the employees via telephone. It is important to know the interest of the employees because it is a clothing company and employees need to have the knowledge and interest of the employees before selecting them officially. Telephone interview help Marks and Spencer to prevent wastage of time and money that they can implement in the production process. </a:t>
            </a:r>
          </a:p>
          <a:p>
            <a:endParaRPr lang="en-GB" b="1" dirty="0"/>
          </a:p>
        </p:txBody>
      </p:sp>
      <p:sp>
        <p:nvSpPr>
          <p:cNvPr id="4" name="Slide Number Placeholder 3"/>
          <p:cNvSpPr>
            <a:spLocks noGrp="1"/>
          </p:cNvSpPr>
          <p:nvPr>
            <p:ph type="sldNum" sz="quarter" idx="10"/>
          </p:nvPr>
        </p:nvSpPr>
        <p:spPr/>
        <p:txBody>
          <a:bodyPr/>
          <a:lstStyle/>
          <a:p>
            <a:fld id="{5474583C-65BB-4D13-B735-95590FDEA86B}" type="slidenum">
              <a:rPr lang="en-GB" smtClean="0"/>
              <a:t>10</a:t>
            </a:fld>
            <a:endParaRPr lang="en-GB"/>
          </a:p>
        </p:txBody>
      </p:sp>
    </p:spTree>
    <p:extLst>
      <p:ext uri="{BB962C8B-B14F-4D97-AF65-F5344CB8AC3E}">
        <p14:creationId xmlns:p14="http://schemas.microsoft.com/office/powerpoint/2010/main" val="26708201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latin typeface="+mn-lt"/>
                <a:ea typeface="+mn-ea"/>
                <a:cs typeface="+mn-cs"/>
              </a:rPr>
              <a:t>Different types of selection technique under HR strategy that helps to eliminate individuals who are not applicable for the following interviews. </a:t>
            </a:r>
            <a:r>
              <a:rPr lang="en-US" sz="1200" b="1" i="1" kern="1200" dirty="0">
                <a:solidFill>
                  <a:schemeClr val="tx1"/>
                </a:solidFill>
                <a:latin typeface="+mn-lt"/>
                <a:ea typeface="+mn-ea"/>
                <a:cs typeface="+mn-cs"/>
              </a:rPr>
              <a:t>An in-person interview</a:t>
            </a:r>
            <a:r>
              <a:rPr lang="en-US" sz="1200" b="1" kern="1200" dirty="0">
                <a:solidFill>
                  <a:schemeClr val="tx1"/>
                </a:solidFill>
                <a:latin typeface="+mn-lt"/>
                <a:ea typeface="+mn-ea"/>
                <a:cs typeface="+mn-cs"/>
              </a:rPr>
              <a:t> is executed after preliminary screening and telephone interview for narrowing the resumes, which are not required. At this HR manager, get the best candidates according to the needs of the organization. Employees need to give evidence regarding their experience because Marks and Spencer is a famous retailing clothing organization. When people are recruited, they need to proof their skills and knowledge and their idea regarding the background of the company. It is extremely important to eliminate employees who are not capable to take work pressure for the success of the organization.    </a:t>
            </a:r>
          </a:p>
          <a:p>
            <a:endParaRPr lang="en-US" b="1" dirty="0"/>
          </a:p>
          <a:p>
            <a:endParaRPr lang="en-GB" b="1" dirty="0"/>
          </a:p>
        </p:txBody>
      </p:sp>
      <p:sp>
        <p:nvSpPr>
          <p:cNvPr id="4" name="Slide Number Placeholder 3"/>
          <p:cNvSpPr>
            <a:spLocks noGrp="1"/>
          </p:cNvSpPr>
          <p:nvPr>
            <p:ph type="sldNum" sz="quarter" idx="10"/>
          </p:nvPr>
        </p:nvSpPr>
        <p:spPr/>
        <p:txBody>
          <a:bodyPr/>
          <a:lstStyle/>
          <a:p>
            <a:fld id="{5474583C-65BB-4D13-B735-95590FDEA86B}" type="slidenum">
              <a:rPr lang="en-GB" smtClean="0"/>
              <a:t>11</a:t>
            </a:fld>
            <a:endParaRPr lang="en-GB"/>
          </a:p>
        </p:txBody>
      </p:sp>
    </p:spTree>
    <p:extLst>
      <p:ext uri="{BB962C8B-B14F-4D97-AF65-F5344CB8AC3E}">
        <p14:creationId xmlns:p14="http://schemas.microsoft.com/office/powerpoint/2010/main" val="1791662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F66D39A1-5F99-4335-98A2-871AEC99CF0F}"/>
              </a:ext>
            </a:extLst>
          </p:cNvPr>
          <p:cNvSpPr txBox="1">
            <a:spLocks noGrp="1"/>
          </p:cNvSpPr>
          <p:nvPr>
            <p:ph type="sldNum" sz="quarter" idx="5"/>
          </p:nvPr>
        </p:nvSpPr>
        <p:spPr>
          <a:ln/>
        </p:spPr>
        <p:txBody>
          <a:bodyPr lIns="0" tIns="0" rIns="0" bIns="0" anchor="b" anchorCtr="0">
            <a:noAutofit/>
          </a:bodyPr>
          <a:lstStyle/>
          <a:p>
            <a:pPr marL="0" marR="0" lvl="0" indent="0" algn="r" defTabSz="914400" rtl="0" eaLnBrk="1" fontAlgn="auto" latinLnBrk="0" hangingPunct="0">
              <a:lnSpc>
                <a:spcPct val="100000"/>
              </a:lnSpc>
              <a:spcBef>
                <a:spcPts val="0"/>
              </a:spcBef>
              <a:spcAft>
                <a:spcPts val="0"/>
              </a:spcAft>
              <a:buClrTx/>
              <a:buSzTx/>
              <a:buFontTx/>
              <a:buNone/>
              <a:tabLst/>
              <a:defRPr/>
            </a:pPr>
            <a:fld id="{B8085BC8-8174-4FAA-A560-0F18A0886379}" type="slidenum">
              <a:rPr kumimoji="0" lang="en-GB" sz="1400" b="0" i="0" u="none" strike="noStrike" kern="1200" cap="none" spc="0" normalizeH="0" baseline="0" noProof="0" smtClean="0">
                <a:ln>
                  <a:noFill/>
                </a:ln>
                <a:solidFill>
                  <a:prstClr val="black"/>
                </a:solidFill>
                <a:effectLst/>
                <a:uLnTx/>
                <a:uFillTx/>
                <a:latin typeface="Noto Sans Regular" pitchFamily="34"/>
                <a:cs typeface="Tahoma" pitchFamily="2"/>
              </a:rPr>
              <a:pPr marL="0" marR="0" lvl="0" indent="0" algn="r" defTabSz="914400" rtl="0" eaLnBrk="1" fontAlgn="auto" latinLnBrk="0" hangingPunct="0">
                <a:lnSpc>
                  <a:spcPct val="100000"/>
                </a:lnSpc>
                <a:spcBef>
                  <a:spcPts val="0"/>
                </a:spcBef>
                <a:spcAft>
                  <a:spcPts val="0"/>
                </a:spcAft>
                <a:buClrTx/>
                <a:buSzTx/>
                <a:buFontTx/>
                <a:buNone/>
                <a:tabLst/>
                <a:defRPr/>
              </a:pPr>
              <a:t>13</a:t>
            </a:fld>
            <a:endParaRPr kumimoji="0" lang="en-GB" sz="1400" b="0" i="0" u="none" strike="noStrike" kern="1200" cap="none" spc="0" normalizeH="0" baseline="0" noProof="0">
              <a:ln>
                <a:noFill/>
              </a:ln>
              <a:solidFill>
                <a:prstClr val="black"/>
              </a:solidFill>
              <a:effectLst/>
              <a:uLnTx/>
              <a:uFillTx/>
              <a:latin typeface="Noto Sans Regular" pitchFamily="34"/>
              <a:cs typeface="Tahoma" pitchFamily="2"/>
            </a:endParaRPr>
          </a:p>
        </p:txBody>
      </p:sp>
      <p:sp>
        <p:nvSpPr>
          <p:cNvPr id="2" name="Slide Image Placeholder 1">
            <a:extLst>
              <a:ext uri="{FF2B5EF4-FFF2-40B4-BE49-F238E27FC236}">
                <a16:creationId xmlns:a16="http://schemas.microsoft.com/office/drawing/2014/main" id="{FC74691E-1E2F-46C0-8FE8-889C4AC97B4D}"/>
              </a:ext>
            </a:extLst>
          </p:cNvPr>
          <p:cNvSpPr>
            <a:spLocks noGrp="1" noRot="1" noChangeAspect="1" noResize="1"/>
          </p:cNvSpPr>
          <p:nvPr>
            <p:ph type="sldImg"/>
          </p:nvPr>
        </p:nvSpPr>
        <p:spPr>
          <a:xfrm>
            <a:off x="217488" y="812800"/>
            <a:ext cx="7123112" cy="4008438"/>
          </a:xfrm>
          <a:solidFill>
            <a:srgbClr val="729FCF"/>
          </a:solidFill>
          <a:ln w="25400">
            <a:solidFill>
              <a:srgbClr val="3465AF"/>
            </a:solidFill>
            <a:prstDash val="solid"/>
          </a:ln>
        </p:spPr>
      </p:sp>
      <p:sp>
        <p:nvSpPr>
          <p:cNvPr id="3" name="Notes Placeholder 2">
            <a:extLst>
              <a:ext uri="{FF2B5EF4-FFF2-40B4-BE49-F238E27FC236}">
                <a16:creationId xmlns:a16="http://schemas.microsoft.com/office/drawing/2014/main" id="{900030AA-3978-46B5-B75E-7C58CABE7969}"/>
              </a:ext>
            </a:extLst>
          </p:cNvPr>
          <p:cNvSpPr txBox="1">
            <a:spLocks noGrp="1"/>
          </p:cNvSpPr>
          <p:nvPr>
            <p:ph type="body" sz="quarter" idx="1"/>
          </p:nvPr>
        </p:nvSpPr>
        <p:spPr/>
        <p:txBody>
          <a:bodyPr/>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4FDF420-5A5D-4C6B-844B-46FB3430A12C}"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9BABBB82-1575-4459-B89C-FBF617FA4404}" type="slidenum">
              <a:rPr lang="en-GB" smtClean="0"/>
              <a:t>‹#›</a:t>
            </a:fld>
            <a:endParaRPr lang="en-GB"/>
          </a:p>
        </p:txBody>
      </p:sp>
    </p:spTree>
    <p:extLst>
      <p:ext uri="{BB962C8B-B14F-4D97-AF65-F5344CB8AC3E}">
        <p14:creationId xmlns:p14="http://schemas.microsoft.com/office/powerpoint/2010/main" val="12496549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FDF420-5A5D-4C6B-844B-46FB3430A12C}"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BABBB82-1575-4459-B89C-FBF617FA4404}" type="slidenum">
              <a:rPr lang="en-GB" smtClean="0"/>
              <a:t>‹#›</a:t>
            </a:fld>
            <a:endParaRPr lang="en-GB"/>
          </a:p>
        </p:txBody>
      </p:sp>
    </p:spTree>
    <p:extLst>
      <p:ext uri="{BB962C8B-B14F-4D97-AF65-F5344CB8AC3E}">
        <p14:creationId xmlns:p14="http://schemas.microsoft.com/office/powerpoint/2010/main" val="15900943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4FDF420-5A5D-4C6B-844B-46FB3430A12C}"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BABBB82-1575-4459-B89C-FBF617FA4404}" type="slidenum">
              <a:rPr lang="en-GB" smtClean="0"/>
              <a:t>‹#›</a:t>
            </a:fld>
            <a:endParaRPr lang="en-GB"/>
          </a:p>
        </p:txBody>
      </p:sp>
    </p:spTree>
    <p:extLst>
      <p:ext uri="{BB962C8B-B14F-4D97-AF65-F5344CB8AC3E}">
        <p14:creationId xmlns:p14="http://schemas.microsoft.com/office/powerpoint/2010/main" val="29651531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FDF420-5A5D-4C6B-844B-46FB3430A12C}" type="datetimeFigureOut">
              <a:rPr lang="en-GB" smtClean="0"/>
              <a:t>19/12/2019</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9BABBB82-1575-4459-B89C-FBF617FA4404}" type="slidenum">
              <a:rPr lang="en-GB" smtClean="0"/>
              <a:t>‹#›</a:t>
            </a:fld>
            <a:endParaRPr lang="en-GB"/>
          </a:p>
        </p:txBody>
      </p:sp>
    </p:spTree>
    <p:extLst>
      <p:ext uri="{BB962C8B-B14F-4D97-AF65-F5344CB8AC3E}">
        <p14:creationId xmlns:p14="http://schemas.microsoft.com/office/powerpoint/2010/main" val="22843195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4FDF420-5A5D-4C6B-844B-46FB3430A12C}" type="datetimeFigureOut">
              <a:rPr lang="en-GB" smtClean="0"/>
              <a:t>19/12/2019</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9BABBB82-1575-4459-B89C-FBF617FA4404}" type="slidenum">
              <a:rPr lang="en-GB" smtClean="0"/>
              <a:t>‹#›</a:t>
            </a:fld>
            <a:endParaRPr lang="en-GB"/>
          </a:p>
        </p:txBody>
      </p:sp>
    </p:spTree>
    <p:extLst>
      <p:ext uri="{BB962C8B-B14F-4D97-AF65-F5344CB8AC3E}">
        <p14:creationId xmlns:p14="http://schemas.microsoft.com/office/powerpoint/2010/main" val="12080855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4FDF420-5A5D-4C6B-844B-46FB3430A12C}" type="datetimeFigureOut">
              <a:rPr lang="en-GB" smtClean="0"/>
              <a:t>19/12/2019</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9BABBB82-1575-4459-B89C-FBF617FA4404}" type="slidenum">
              <a:rPr lang="en-GB" smtClean="0"/>
              <a:t>‹#›</a:t>
            </a:fld>
            <a:endParaRPr lang="en-GB"/>
          </a:p>
        </p:txBody>
      </p:sp>
    </p:spTree>
    <p:extLst>
      <p:ext uri="{BB962C8B-B14F-4D97-AF65-F5344CB8AC3E}">
        <p14:creationId xmlns:p14="http://schemas.microsoft.com/office/powerpoint/2010/main" val="9387712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FDF420-5A5D-4C6B-844B-46FB3430A12C}" type="datetimeFigureOut">
              <a:rPr lang="en-GB" smtClean="0"/>
              <a:t>19/12/2019</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9BABBB82-1575-4459-B89C-FBF617FA4404}" type="slidenum">
              <a:rPr lang="en-GB" smtClean="0"/>
              <a:t>‹#›</a:t>
            </a:fld>
            <a:endParaRPr lang="en-GB"/>
          </a:p>
        </p:txBody>
      </p:sp>
    </p:spTree>
    <p:extLst>
      <p:ext uri="{BB962C8B-B14F-4D97-AF65-F5344CB8AC3E}">
        <p14:creationId xmlns:p14="http://schemas.microsoft.com/office/powerpoint/2010/main" val="3569188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4FDF420-5A5D-4C6B-844B-46FB3430A12C}" type="datetimeFigureOut">
              <a:rPr lang="en-GB" smtClean="0"/>
              <a:t>19/12/2019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9BABBB82-1575-4459-B89C-FBF617FA4404}" type="slidenum">
              <a:rPr lang="en-GB" smtClean="0"/>
              <a:t>‹#›</a:t>
            </a:fld>
            <a:endParaRPr lang="en-GB"/>
          </a:p>
        </p:txBody>
      </p:sp>
    </p:spTree>
    <p:extLst>
      <p:ext uri="{BB962C8B-B14F-4D97-AF65-F5344CB8AC3E}">
        <p14:creationId xmlns:p14="http://schemas.microsoft.com/office/powerpoint/2010/main" val="4236780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4FDF420-5A5D-4C6B-844B-46FB3430A12C}" type="datetimeFigureOut">
              <a:rPr lang="en-GB" smtClean="0"/>
              <a:t>19/12/2019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BABBB82-1575-4459-B89C-FBF617FA4404}" type="slidenum">
              <a:rPr lang="en-GB" smtClean="0"/>
              <a:t>‹#›</a:t>
            </a:fld>
            <a:endParaRPr lang="en-GB"/>
          </a:p>
        </p:txBody>
      </p:sp>
    </p:spTree>
    <p:extLst>
      <p:ext uri="{BB962C8B-B14F-4D97-AF65-F5344CB8AC3E}">
        <p14:creationId xmlns:p14="http://schemas.microsoft.com/office/powerpoint/2010/main" val="22051678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4FDF420-5A5D-4C6B-844B-46FB3430A12C}"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BABBB82-1575-4459-B89C-FBF617FA4404}" type="slidenum">
              <a:rPr lang="en-GB" smtClean="0"/>
              <a:t>‹#›</a:t>
            </a:fld>
            <a:endParaRPr lang="en-GB"/>
          </a:p>
        </p:txBody>
      </p:sp>
    </p:spTree>
    <p:extLst>
      <p:ext uri="{BB962C8B-B14F-4D97-AF65-F5344CB8AC3E}">
        <p14:creationId xmlns:p14="http://schemas.microsoft.com/office/powerpoint/2010/main" val="28148286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4FDF420-5A5D-4C6B-844B-46FB3430A12C}"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BABBB82-1575-4459-B89C-FBF617FA4404}"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9930472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4FDF420-5A5D-4C6B-844B-46FB3430A12C}" type="datetimeFigureOut">
              <a:rPr lang="en-GB" smtClean="0"/>
              <a:t>19/12/2019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BABBB82-1575-4459-B89C-FBF617FA4404}" type="slidenum">
              <a:rPr lang="en-GB" smtClean="0"/>
              <a:t>‹#›</a:t>
            </a:fld>
            <a:endParaRPr lang="en-GB"/>
          </a:p>
        </p:txBody>
      </p:sp>
    </p:spTree>
    <p:extLst>
      <p:ext uri="{BB962C8B-B14F-4D97-AF65-F5344CB8AC3E}">
        <p14:creationId xmlns:p14="http://schemas.microsoft.com/office/powerpoint/2010/main" val="41515765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4FDF420-5A5D-4C6B-844B-46FB3430A12C}" type="datetimeFigureOut">
              <a:rPr lang="en-GB" smtClean="0"/>
              <a:t>19/12/2019</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BABBB82-1575-4459-B89C-FBF617FA4404}"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1203622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4FDF420-5A5D-4C6B-844B-46FB3430A12C}" type="datetimeFigureOut">
              <a:rPr lang="en-GB" smtClean="0"/>
              <a:t>19/12/2019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BABBB82-1575-4459-B89C-FBF617FA4404}" type="slidenum">
              <a:rPr lang="en-GB" smtClean="0"/>
              <a:t>‹#›</a:t>
            </a:fld>
            <a:endParaRPr lang="en-GB"/>
          </a:p>
        </p:txBody>
      </p:sp>
    </p:spTree>
    <p:extLst>
      <p:ext uri="{BB962C8B-B14F-4D97-AF65-F5344CB8AC3E}">
        <p14:creationId xmlns:p14="http://schemas.microsoft.com/office/powerpoint/2010/main" val="34277521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FDF420-5A5D-4C6B-844B-46FB3430A12C}"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BABBB82-1575-4459-B89C-FBF617FA4404}" type="slidenum">
              <a:rPr lang="en-GB" smtClean="0"/>
              <a:t>‹#›</a:t>
            </a:fld>
            <a:endParaRPr lang="en-GB"/>
          </a:p>
        </p:txBody>
      </p:sp>
    </p:spTree>
    <p:extLst>
      <p:ext uri="{BB962C8B-B14F-4D97-AF65-F5344CB8AC3E}">
        <p14:creationId xmlns:p14="http://schemas.microsoft.com/office/powerpoint/2010/main" val="36325938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FDF420-5A5D-4C6B-844B-46FB3430A12C}"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BABBB82-1575-4459-B89C-FBF617FA4404}" type="slidenum">
              <a:rPr lang="en-GB" smtClean="0"/>
              <a:t>‹#›</a:t>
            </a:fld>
            <a:endParaRPr lang="en-GB"/>
          </a:p>
        </p:txBody>
      </p:sp>
    </p:spTree>
    <p:extLst>
      <p:ext uri="{BB962C8B-B14F-4D97-AF65-F5344CB8AC3E}">
        <p14:creationId xmlns:p14="http://schemas.microsoft.com/office/powerpoint/2010/main" val="27121663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960567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6733989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1087267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37139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9579793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015216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8927173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557429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374395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4571558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208300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711553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4954997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1670740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717333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54421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17" Type="http://schemas.openxmlformats.org/officeDocument/2006/relationships/theme" Target="../theme/theme2.xml"/><Relationship Id="rId2" Type="http://schemas.openxmlformats.org/officeDocument/2006/relationships/slideLayout" Target="../slideLayouts/slideLayout18.xml"/><Relationship Id="rId16" Type="http://schemas.openxmlformats.org/officeDocument/2006/relationships/slideLayout" Target="../slideLayouts/slideLayout32.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slideLayout" Target="../slideLayouts/slideLayout3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A4FDF420-5A5D-4C6B-844B-46FB3430A12C}" type="datetimeFigureOut">
              <a:rPr lang="en-GB" smtClean="0"/>
              <a:t>19/12/2019</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9BABBB82-1575-4459-B89C-FBF617FA4404}" type="slidenum">
              <a:rPr lang="en-GB" smtClean="0"/>
              <a:t>‹#›</a:t>
            </a:fld>
            <a:endParaRPr lang="en-GB"/>
          </a:p>
        </p:txBody>
      </p:sp>
    </p:spTree>
    <p:extLst>
      <p:ext uri="{BB962C8B-B14F-4D97-AF65-F5344CB8AC3E}">
        <p14:creationId xmlns:p14="http://schemas.microsoft.com/office/powerpoint/2010/main" val="2387243367"/>
      </p:ext>
    </p:extLst>
  </p:cSld>
  <p:clrMap bg1="lt1" tx1="dk1" bg2="lt2" tx2="dk2" accent1="accent1" accent2="accent2" accent3="accent3" accent4="accent4" accent5="accent5" accent6="accent6" hlink="hlink" folHlink="folHlink"/>
  <p:sldLayoutIdLst>
    <p:sldLayoutId id="2147483996" r:id="rId1"/>
    <p:sldLayoutId id="2147483997" r:id="rId2"/>
    <p:sldLayoutId id="2147483998" r:id="rId3"/>
    <p:sldLayoutId id="2147483999" r:id="rId4"/>
    <p:sldLayoutId id="2147484000" r:id="rId5"/>
    <p:sldLayoutId id="2147484001" r:id="rId6"/>
    <p:sldLayoutId id="2147484002" r:id="rId7"/>
    <p:sldLayoutId id="2147484003" r:id="rId8"/>
    <p:sldLayoutId id="2147484004" r:id="rId9"/>
    <p:sldLayoutId id="2147484005" r:id="rId10"/>
    <p:sldLayoutId id="2147484006" r:id="rId11"/>
    <p:sldLayoutId id="2147484007" r:id="rId12"/>
    <p:sldLayoutId id="2147484008" r:id="rId13"/>
    <p:sldLayoutId id="2147484009" r:id="rId14"/>
    <p:sldLayoutId id="2147484010" r:id="rId15"/>
    <p:sldLayoutId id="2147484011"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12/19/2019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733375075"/>
      </p:ext>
    </p:extLst>
  </p:cSld>
  <p:clrMap bg1="lt1" tx1="dk1" bg2="lt2" tx2="dk2" accent1="accent1" accent2="accent2" accent3="accent3" accent4="accent4" accent5="accent5" accent6="accent6" hlink="hlink" folHlink="folHlink"/>
  <p:sldLayoutIdLst>
    <p:sldLayoutId id="2147484013" r:id="rId1"/>
    <p:sldLayoutId id="2147484014" r:id="rId2"/>
    <p:sldLayoutId id="2147484015" r:id="rId3"/>
    <p:sldLayoutId id="2147484016" r:id="rId4"/>
    <p:sldLayoutId id="2147484017" r:id="rId5"/>
    <p:sldLayoutId id="2147484018" r:id="rId6"/>
    <p:sldLayoutId id="2147484019" r:id="rId7"/>
    <p:sldLayoutId id="2147484020" r:id="rId8"/>
    <p:sldLayoutId id="2147484021" r:id="rId9"/>
    <p:sldLayoutId id="2147484022" r:id="rId10"/>
    <p:sldLayoutId id="2147484023" r:id="rId11"/>
    <p:sldLayoutId id="2147484024" r:id="rId12"/>
    <p:sldLayoutId id="2147484025" r:id="rId13"/>
    <p:sldLayoutId id="2147484026" r:id="rId14"/>
    <p:sldLayoutId id="2147484027" r:id="rId15"/>
    <p:sldLayoutId id="214748402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image" Target="../media/image7.tiff"/><Relationship Id="rId1" Type="http://schemas.openxmlformats.org/officeDocument/2006/relationships/slideLayout" Target="../slideLayouts/slideLayout18.xml"/><Relationship Id="rId4" Type="http://schemas.openxmlformats.org/officeDocument/2006/relationships/slide" Target="slide5.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3.jpeg"/><Relationship Id="rId4" Type="http://schemas.openxmlformats.org/officeDocument/2006/relationships/hyperlink" Target="https://www.google.co.uk/url?sa=i&amp;rct=j&amp;q=&amp;esrc=s&amp;source=images&amp;cd=&amp;cad=rja&amp;uact=8&amp;ved=2ahUKEwi7x7mbmrjmAhVS1xoKHXv-DogQjRx6BAgBEAQ&amp;url=https://www.thesun.co.uk/money/5465250/marks-and-spencer-closures-stores-list-jobs/&amp;psig=AOvVaw3vdXntImonEJdb5d--EGqM&amp;ust=1576518216743958"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google.co.uk/url?sa=i&amp;rct=j&amp;q=&amp;esrc=s&amp;source=images&amp;cd=&amp;cad=rja&amp;uact=8&amp;ved=2ahUKEwj9vMG5-bfmAhVPyoUKHdleAsoQjRx6BAgBEAQ&amp;url=https://www.assessmentday.co.uk/profiles/m-and-s-verbal.html&amp;psig=AOvVaw3CY052kY_oLrvT_4W5mlkM&amp;ust=1576509074784515" TargetMode="External"/><Relationship Id="rId2" Type="http://schemas.openxmlformats.org/officeDocument/2006/relationships/notesSlide" Target="../notesSlides/notesSlide7.xml"/><Relationship Id="rId1" Type="http://schemas.openxmlformats.org/officeDocument/2006/relationships/slideLayout" Target="../slideLayouts/slideLayout6.xml"/><Relationship Id="rId5" Type="http://schemas.openxmlformats.org/officeDocument/2006/relationships/image" Target="../media/image15.pn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tile tx="0" ty="0" sx="100000" sy="100000" flip="none" algn="tl"/>
        </a:blip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763516C8-F227-4B77-9AA7-61B9A0B78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E541F2-F575-4091-A595-C659873C3587}"/>
              </a:ext>
            </a:extLst>
          </p:cNvPr>
          <p:cNvSpPr>
            <a:spLocks noGrp="1"/>
          </p:cNvSpPr>
          <p:nvPr>
            <p:ph type="title"/>
          </p:nvPr>
        </p:nvSpPr>
        <p:spPr>
          <a:xfrm>
            <a:off x="1640156" y="3668041"/>
            <a:ext cx="8911687" cy="584347"/>
          </a:xfrm>
        </p:spPr>
        <p:txBody>
          <a:bodyPr anchor="b">
            <a:normAutofit/>
          </a:bodyPr>
          <a:lstStyle/>
          <a:p>
            <a:r>
              <a:rPr lang="en-GB" sz="3200" b="1" dirty="0"/>
              <a:t>				MANAGING  PEOPLE   ( HRM )</a:t>
            </a:r>
          </a:p>
        </p:txBody>
      </p:sp>
      <p:sp>
        <p:nvSpPr>
          <p:cNvPr id="42" name="Rectangle 41">
            <a:extLst>
              <a:ext uri="{FF2B5EF4-FFF2-40B4-BE49-F238E27FC236}">
                <a16:creationId xmlns:a16="http://schemas.microsoft.com/office/drawing/2014/main" id="{D91B420C-C4C8-44DF-96B2-FBD101464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444E59"/>
          </a:solidFill>
          <a:ln>
            <a:noFill/>
          </a:ln>
          <a:effectLst/>
        </p:spPr>
        <p:style>
          <a:lnRef idx="1">
            <a:schemeClr val="accent1"/>
          </a:lnRef>
          <a:fillRef idx="3">
            <a:schemeClr val="accent1"/>
          </a:fillRef>
          <a:effectRef idx="2">
            <a:schemeClr val="accent1"/>
          </a:effectRef>
          <a:fontRef idx="minor">
            <a:schemeClr val="lt1"/>
          </a:fontRef>
        </p:style>
      </p:sp>
      <p:pic>
        <p:nvPicPr>
          <p:cNvPr id="5" name="Content Placeholder 4" descr="A picture containing man&#10;&#10;Description automatically generated">
            <a:extLst>
              <a:ext uri="{FF2B5EF4-FFF2-40B4-BE49-F238E27FC236}">
                <a16:creationId xmlns:a16="http://schemas.microsoft.com/office/drawing/2014/main" id="{2E030100-22AE-4CDA-A4C7-9D104DB9B647}"/>
              </a:ext>
            </a:extLst>
          </p:cNvPr>
          <p:cNvPicPr>
            <a:picLocks noChangeAspect="1"/>
          </p:cNvPicPr>
          <p:nvPr/>
        </p:nvPicPr>
        <p:blipFill rotWithShape="1">
          <a:blip r:embed="rId3">
            <a:extLst>
              <a:ext uri="{28A0092B-C50C-407E-A947-70E740481C1C}">
                <a14:useLocalDpi xmlns:a14="http://schemas.microsoft.com/office/drawing/2010/main" val="0"/>
              </a:ext>
            </a:extLst>
          </a:blip>
          <a:srcRect l="2574" t="5563" r="3371" b="11324"/>
          <a:stretch/>
        </p:blipFill>
        <p:spPr>
          <a:xfrm>
            <a:off x="1464140" y="305583"/>
            <a:ext cx="9740672" cy="3123417"/>
          </a:xfrm>
          <a:prstGeom prst="rect">
            <a:avLst/>
          </a:prstGeom>
        </p:spPr>
      </p:pic>
      <p:sp>
        <p:nvSpPr>
          <p:cNvPr id="44" name="Freeform 33">
            <a:extLst>
              <a:ext uri="{FF2B5EF4-FFF2-40B4-BE49-F238E27FC236}">
                <a16:creationId xmlns:a16="http://schemas.microsoft.com/office/drawing/2014/main" id="{070928B1-3E69-44AC-A1EE-B4E4270A7A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69172"/>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17" name="Content Placeholder 8">
            <a:extLst>
              <a:ext uri="{FF2B5EF4-FFF2-40B4-BE49-F238E27FC236}">
                <a16:creationId xmlns:a16="http://schemas.microsoft.com/office/drawing/2014/main" id="{9C9F0B74-1245-428E-A56D-5574A99B60FD}"/>
              </a:ext>
            </a:extLst>
          </p:cNvPr>
          <p:cNvSpPr>
            <a:spLocks noGrp="1"/>
          </p:cNvSpPr>
          <p:nvPr>
            <p:ph idx="1"/>
          </p:nvPr>
        </p:nvSpPr>
        <p:spPr>
          <a:xfrm>
            <a:off x="1744652" y="4535041"/>
            <a:ext cx="10447348" cy="2036344"/>
          </a:xfrm>
        </p:spPr>
        <p:txBody>
          <a:bodyPr>
            <a:normAutofit fontScale="92500" lnSpcReduction="10000"/>
          </a:bodyPr>
          <a:lstStyle/>
          <a:p>
            <a:pPr>
              <a:lnSpc>
                <a:spcPct val="90000"/>
              </a:lnSpc>
              <a:buFont typeface="+mj-lt"/>
              <a:buAutoNum type="arabicPeriod"/>
            </a:pPr>
            <a:r>
              <a:rPr lang="en-US" sz="2400" dirty="0">
                <a:solidFill>
                  <a:schemeClr val="tx1"/>
                </a:solidFill>
              </a:rPr>
              <a:t>Fatjona Ago 			      1805750    </a:t>
            </a:r>
            <a:r>
              <a:rPr lang="en-US" sz="1900" dirty="0">
                <a:solidFill>
                  <a:schemeClr val="tx1"/>
                </a:solidFill>
              </a:rPr>
              <a:t>(Academic explanation of Warwick model)</a:t>
            </a:r>
          </a:p>
          <a:p>
            <a:pPr>
              <a:lnSpc>
                <a:spcPct val="90000"/>
              </a:lnSpc>
              <a:buFont typeface="+mj-lt"/>
              <a:buAutoNum type="arabicPeriod"/>
            </a:pPr>
            <a:r>
              <a:rPr lang="en-US" sz="2400" dirty="0">
                <a:solidFill>
                  <a:schemeClr val="tx1"/>
                </a:solidFill>
              </a:rPr>
              <a:t>Mihaela </a:t>
            </a:r>
            <a:r>
              <a:rPr lang="en-US" sz="2400" dirty="0" err="1">
                <a:solidFill>
                  <a:schemeClr val="tx1"/>
                </a:solidFill>
              </a:rPr>
              <a:t>Manolache</a:t>
            </a:r>
            <a:r>
              <a:rPr lang="en-US" sz="2400" dirty="0">
                <a:solidFill>
                  <a:schemeClr val="tx1"/>
                </a:solidFill>
              </a:rPr>
              <a:t>	      1805932    </a:t>
            </a:r>
            <a:r>
              <a:rPr lang="en-US" sz="1900" dirty="0">
                <a:solidFill>
                  <a:schemeClr val="tx1"/>
                </a:solidFill>
              </a:rPr>
              <a:t>(</a:t>
            </a:r>
            <a:r>
              <a:rPr lang="en-US" sz="2200" dirty="0">
                <a:solidFill>
                  <a:schemeClr val="tx1"/>
                </a:solidFill>
              </a:rPr>
              <a:t>The Warwick Model on M&amp;S company)</a:t>
            </a:r>
            <a:endParaRPr lang="en-US" sz="2600" dirty="0">
              <a:solidFill>
                <a:schemeClr val="tx1"/>
              </a:solidFill>
            </a:endParaRPr>
          </a:p>
          <a:p>
            <a:pPr>
              <a:lnSpc>
                <a:spcPct val="90000"/>
              </a:lnSpc>
              <a:buFont typeface="+mj-lt"/>
              <a:buAutoNum type="arabicPeriod"/>
            </a:pPr>
            <a:r>
              <a:rPr lang="en-US" sz="2400" dirty="0" err="1">
                <a:solidFill>
                  <a:schemeClr val="tx1"/>
                </a:solidFill>
              </a:rPr>
              <a:t>Shafrina</a:t>
            </a:r>
            <a:r>
              <a:rPr lang="en-US" sz="2400" dirty="0">
                <a:solidFill>
                  <a:schemeClr val="tx1"/>
                </a:solidFill>
              </a:rPr>
              <a:t> </a:t>
            </a:r>
            <a:r>
              <a:rPr lang="en-US" sz="2400" dirty="0" err="1">
                <a:solidFill>
                  <a:schemeClr val="tx1"/>
                </a:solidFill>
              </a:rPr>
              <a:t>Jauffar</a:t>
            </a:r>
            <a:r>
              <a:rPr lang="en-US" sz="2400" dirty="0">
                <a:solidFill>
                  <a:schemeClr val="tx1"/>
                </a:solidFill>
              </a:rPr>
              <a:t> 		      1713417    </a:t>
            </a:r>
            <a:r>
              <a:rPr lang="en-US" sz="1900" dirty="0">
                <a:solidFill>
                  <a:schemeClr val="tx1"/>
                </a:solidFill>
              </a:rPr>
              <a:t>( </a:t>
            </a:r>
            <a:r>
              <a:rPr lang="en-US" sz="2200" dirty="0">
                <a:solidFill>
                  <a:schemeClr val="tx1"/>
                </a:solidFill>
              </a:rPr>
              <a:t>HR planning on M&amp;S )</a:t>
            </a:r>
          </a:p>
          <a:p>
            <a:pPr>
              <a:lnSpc>
                <a:spcPct val="90000"/>
              </a:lnSpc>
              <a:buFont typeface="+mj-lt"/>
              <a:buAutoNum type="arabicPeriod"/>
            </a:pPr>
            <a:r>
              <a:rPr lang="en-US" sz="2400" dirty="0">
                <a:solidFill>
                  <a:schemeClr val="tx1"/>
                </a:solidFill>
              </a:rPr>
              <a:t>Carmen-Mariana </a:t>
            </a:r>
            <a:r>
              <a:rPr lang="en-US" sz="2400" dirty="0" err="1">
                <a:solidFill>
                  <a:schemeClr val="tx1"/>
                </a:solidFill>
              </a:rPr>
              <a:t>Proca</a:t>
            </a:r>
            <a:r>
              <a:rPr lang="en-US" sz="2400" dirty="0">
                <a:solidFill>
                  <a:schemeClr val="tx1"/>
                </a:solidFill>
              </a:rPr>
              <a:t>  1809333   </a:t>
            </a:r>
            <a:r>
              <a:rPr lang="en-US" sz="1900" dirty="0">
                <a:solidFill>
                  <a:schemeClr val="tx1"/>
                </a:solidFill>
              </a:rPr>
              <a:t>( </a:t>
            </a:r>
            <a:r>
              <a:rPr lang="en-US" sz="2200" dirty="0">
                <a:solidFill>
                  <a:schemeClr val="tx1"/>
                </a:solidFill>
              </a:rPr>
              <a:t>Recruitment )</a:t>
            </a:r>
            <a:endParaRPr lang="en-US" sz="1900" dirty="0">
              <a:solidFill>
                <a:schemeClr val="tx1"/>
              </a:solidFill>
            </a:endParaRPr>
          </a:p>
          <a:p>
            <a:pPr>
              <a:lnSpc>
                <a:spcPct val="90000"/>
              </a:lnSpc>
              <a:buFont typeface="+mj-lt"/>
              <a:buAutoNum type="arabicPeriod"/>
            </a:pPr>
            <a:r>
              <a:rPr lang="en-US" sz="2400" dirty="0">
                <a:solidFill>
                  <a:schemeClr val="tx1"/>
                </a:solidFill>
              </a:rPr>
              <a:t>Mircea </a:t>
            </a:r>
            <a:r>
              <a:rPr lang="en-US" sz="2400" dirty="0" err="1">
                <a:solidFill>
                  <a:schemeClr val="tx1"/>
                </a:solidFill>
              </a:rPr>
              <a:t>Proca</a:t>
            </a:r>
            <a:r>
              <a:rPr lang="en-US" sz="2400" dirty="0">
                <a:solidFill>
                  <a:schemeClr val="tx1"/>
                </a:solidFill>
              </a:rPr>
              <a:t>  			 1811226	 </a:t>
            </a:r>
            <a:r>
              <a:rPr lang="en-US" sz="1900" dirty="0">
                <a:solidFill>
                  <a:schemeClr val="tx1"/>
                </a:solidFill>
              </a:rPr>
              <a:t>( </a:t>
            </a:r>
            <a:r>
              <a:rPr lang="en-US" sz="2200" dirty="0">
                <a:solidFill>
                  <a:schemeClr val="tx1"/>
                </a:solidFill>
              </a:rPr>
              <a:t>Selection ) </a:t>
            </a:r>
            <a:endParaRPr lang="en-US" sz="1900" dirty="0">
              <a:solidFill>
                <a:schemeClr val="tx1"/>
              </a:solidFill>
            </a:endParaRPr>
          </a:p>
          <a:p>
            <a:pPr>
              <a:lnSpc>
                <a:spcPct val="90000"/>
              </a:lnSpc>
              <a:buFont typeface="+mj-lt"/>
              <a:buAutoNum type="arabicPeriod"/>
            </a:pPr>
            <a:endParaRPr lang="en-US" sz="900" dirty="0"/>
          </a:p>
          <a:p>
            <a:pPr>
              <a:lnSpc>
                <a:spcPct val="90000"/>
              </a:lnSpc>
              <a:buFont typeface="+mj-lt"/>
              <a:buAutoNum type="arabicPeriod"/>
            </a:pPr>
            <a:endParaRPr lang="en-US" sz="900" dirty="0"/>
          </a:p>
        </p:txBody>
      </p:sp>
    </p:spTree>
    <p:extLst>
      <p:ext uri="{BB962C8B-B14F-4D97-AF65-F5344CB8AC3E}">
        <p14:creationId xmlns:p14="http://schemas.microsoft.com/office/powerpoint/2010/main" val="31362906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977-762B-4B9E-B0FC-D4FD964F454D}"/>
              </a:ext>
            </a:extLst>
          </p:cNvPr>
          <p:cNvSpPr>
            <a:spLocks noGrp="1"/>
          </p:cNvSpPr>
          <p:nvPr>
            <p:ph type="title"/>
          </p:nvPr>
        </p:nvSpPr>
        <p:spPr>
          <a:xfrm>
            <a:off x="3077700" y="332179"/>
            <a:ext cx="4668195" cy="742122"/>
          </a:xfrm>
          <a:noFill/>
          <a:ln>
            <a:noFill/>
          </a:ln>
        </p:spPr>
        <p:txBody>
          <a:bodyPr>
            <a:noAutofit/>
          </a:bodyPr>
          <a:lstStyle/>
          <a:p>
            <a:r>
              <a:rPr lang="en-GB" sz="4800" b="1" dirty="0">
                <a:solidFill>
                  <a:srgbClr val="C00000"/>
                </a:solidFill>
                <a:latin typeface="AR JULIAN"/>
              </a:rPr>
              <a:t>  Introduction</a:t>
            </a:r>
            <a:br>
              <a:rPr lang="en-GB" sz="2400" dirty="0"/>
            </a:br>
            <a:endParaRPr lang="en-GB" sz="2400" dirty="0"/>
          </a:p>
        </p:txBody>
      </p:sp>
      <p:sp>
        <p:nvSpPr>
          <p:cNvPr id="3" name="Content Placeholder 2">
            <a:extLst>
              <a:ext uri="{FF2B5EF4-FFF2-40B4-BE49-F238E27FC236}">
                <a16:creationId xmlns:a16="http://schemas.microsoft.com/office/drawing/2014/main" id="{61C04121-4273-4119-B13F-F6DCC137CE00}"/>
              </a:ext>
            </a:extLst>
          </p:cNvPr>
          <p:cNvSpPr>
            <a:spLocks noGrp="1"/>
          </p:cNvSpPr>
          <p:nvPr>
            <p:ph sz="half" idx="1"/>
          </p:nvPr>
        </p:nvSpPr>
        <p:spPr>
          <a:xfrm>
            <a:off x="995220" y="1623275"/>
            <a:ext cx="5975423" cy="4160424"/>
          </a:xfrm>
          <a:solidFill>
            <a:schemeClr val="accent2">
              <a:lumMod val="20000"/>
              <a:lumOff val="80000"/>
            </a:schemeClr>
          </a:solidFill>
          <a:effectLst>
            <a:glow rad="228600">
              <a:schemeClr val="accent1">
                <a:satMod val="175000"/>
                <a:alpha val="40000"/>
              </a:schemeClr>
            </a:glow>
          </a:effectLst>
        </p:spPr>
        <p:txBody>
          <a:bodyPr>
            <a:normAutofit/>
          </a:bodyPr>
          <a:lstStyle/>
          <a:p>
            <a:pPr marL="0" indent="0">
              <a:buNone/>
            </a:pPr>
            <a:r>
              <a:rPr lang="en-GB" sz="2800" dirty="0">
                <a:solidFill>
                  <a:schemeClr val="tx1"/>
                </a:solidFill>
                <a:latin typeface="AR JULIAN"/>
              </a:rPr>
              <a:t>The purpose of this presentation is to give and academic explanation of The Warwick Model (HRM strategy) , robust HR policies, HR planning, recruitment and selection. </a:t>
            </a:r>
          </a:p>
          <a:p>
            <a:pPr marL="0" indent="0">
              <a:buNone/>
            </a:pPr>
            <a:r>
              <a:rPr lang="en-GB" sz="2800" dirty="0">
                <a:solidFill>
                  <a:schemeClr val="tx1"/>
                </a:solidFill>
                <a:latin typeface="AR JULIAN"/>
              </a:rPr>
              <a:t>Moreover, the presentation will be based on our chosen company Marks and Spencer</a:t>
            </a:r>
            <a:r>
              <a:rPr lang="en-GB" sz="2400" dirty="0">
                <a:solidFill>
                  <a:schemeClr val="tx1"/>
                </a:solidFill>
                <a:latin typeface="AR JULIAN"/>
              </a:rPr>
              <a:t>. </a:t>
            </a:r>
          </a:p>
        </p:txBody>
      </p:sp>
      <p:pic>
        <p:nvPicPr>
          <p:cNvPr id="6" name="Content Placeholder 5">
            <a:extLst>
              <a:ext uri="{FF2B5EF4-FFF2-40B4-BE49-F238E27FC236}">
                <a16:creationId xmlns:a16="http://schemas.microsoft.com/office/drawing/2014/main" id="{36C6879B-CBB9-4985-88B1-BE2C6DBB1EBD}"/>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5139" t="11985" r="5386" b="1"/>
          <a:stretch/>
        </p:blipFill>
        <p:spPr>
          <a:xfrm>
            <a:off x="7311770" y="1623275"/>
            <a:ext cx="4668195" cy="4160424"/>
          </a:xfrm>
          <a:custGeom>
            <a:avLst/>
            <a:gdLst>
              <a:gd name="connsiteX0" fmla="*/ 0 w 4668195"/>
              <a:gd name="connsiteY0" fmla="*/ 0 h 4160424"/>
              <a:gd name="connsiteX1" fmla="*/ 536842 w 4668195"/>
              <a:gd name="connsiteY1" fmla="*/ 0 h 4160424"/>
              <a:gd name="connsiteX2" fmla="*/ 980321 w 4668195"/>
              <a:gd name="connsiteY2" fmla="*/ 0 h 4160424"/>
              <a:gd name="connsiteX3" fmla="*/ 1563845 w 4668195"/>
              <a:gd name="connsiteY3" fmla="*/ 0 h 4160424"/>
              <a:gd name="connsiteX4" fmla="*/ 2194052 w 4668195"/>
              <a:gd name="connsiteY4" fmla="*/ 0 h 4160424"/>
              <a:gd name="connsiteX5" fmla="*/ 2824258 w 4668195"/>
              <a:gd name="connsiteY5" fmla="*/ 0 h 4160424"/>
              <a:gd name="connsiteX6" fmla="*/ 3501146 w 4668195"/>
              <a:gd name="connsiteY6" fmla="*/ 0 h 4160424"/>
              <a:gd name="connsiteX7" fmla="*/ 3944625 w 4668195"/>
              <a:gd name="connsiteY7" fmla="*/ 0 h 4160424"/>
              <a:gd name="connsiteX8" fmla="*/ 4668195 w 4668195"/>
              <a:gd name="connsiteY8" fmla="*/ 0 h 4160424"/>
              <a:gd name="connsiteX9" fmla="*/ 4668195 w 4668195"/>
              <a:gd name="connsiteY9" fmla="*/ 677555 h 4160424"/>
              <a:gd name="connsiteX10" fmla="*/ 4668195 w 4668195"/>
              <a:gd name="connsiteY10" fmla="*/ 1188693 h 4160424"/>
              <a:gd name="connsiteX11" fmla="*/ 4668195 w 4668195"/>
              <a:gd name="connsiteY11" fmla="*/ 1658226 h 4160424"/>
              <a:gd name="connsiteX12" fmla="*/ 4668195 w 4668195"/>
              <a:gd name="connsiteY12" fmla="*/ 2169364 h 4160424"/>
              <a:gd name="connsiteX13" fmla="*/ 4668195 w 4668195"/>
              <a:gd name="connsiteY13" fmla="*/ 2680502 h 4160424"/>
              <a:gd name="connsiteX14" fmla="*/ 4668195 w 4668195"/>
              <a:gd name="connsiteY14" fmla="*/ 3191640 h 4160424"/>
              <a:gd name="connsiteX15" fmla="*/ 4668195 w 4668195"/>
              <a:gd name="connsiteY15" fmla="*/ 4160424 h 4160424"/>
              <a:gd name="connsiteX16" fmla="*/ 4131353 w 4668195"/>
              <a:gd name="connsiteY16" fmla="*/ 4160424 h 4160424"/>
              <a:gd name="connsiteX17" fmla="*/ 3687874 w 4668195"/>
              <a:gd name="connsiteY17" fmla="*/ 4160424 h 4160424"/>
              <a:gd name="connsiteX18" fmla="*/ 3104350 w 4668195"/>
              <a:gd name="connsiteY18" fmla="*/ 4160424 h 4160424"/>
              <a:gd name="connsiteX19" fmla="*/ 2614189 w 4668195"/>
              <a:gd name="connsiteY19" fmla="*/ 4160424 h 4160424"/>
              <a:gd name="connsiteX20" fmla="*/ 2030665 w 4668195"/>
              <a:gd name="connsiteY20" fmla="*/ 4160424 h 4160424"/>
              <a:gd name="connsiteX21" fmla="*/ 1587186 w 4668195"/>
              <a:gd name="connsiteY21" fmla="*/ 4160424 h 4160424"/>
              <a:gd name="connsiteX22" fmla="*/ 1097026 w 4668195"/>
              <a:gd name="connsiteY22" fmla="*/ 4160424 h 4160424"/>
              <a:gd name="connsiteX23" fmla="*/ 0 w 4668195"/>
              <a:gd name="connsiteY23" fmla="*/ 4160424 h 4160424"/>
              <a:gd name="connsiteX24" fmla="*/ 0 w 4668195"/>
              <a:gd name="connsiteY24" fmla="*/ 3524473 h 4160424"/>
              <a:gd name="connsiteX25" fmla="*/ 0 w 4668195"/>
              <a:gd name="connsiteY25" fmla="*/ 2930127 h 4160424"/>
              <a:gd name="connsiteX26" fmla="*/ 0 w 4668195"/>
              <a:gd name="connsiteY26" fmla="*/ 2418989 h 4160424"/>
              <a:gd name="connsiteX27" fmla="*/ 0 w 4668195"/>
              <a:gd name="connsiteY27" fmla="*/ 1866247 h 4160424"/>
              <a:gd name="connsiteX28" fmla="*/ 0 w 4668195"/>
              <a:gd name="connsiteY28" fmla="*/ 1230297 h 4160424"/>
              <a:gd name="connsiteX29" fmla="*/ 0 w 4668195"/>
              <a:gd name="connsiteY29" fmla="*/ 552742 h 4160424"/>
              <a:gd name="connsiteX30" fmla="*/ 0 w 4668195"/>
              <a:gd name="connsiteY30" fmla="*/ 0 h 416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668195" h="4160424" fill="none" extrusionOk="0">
                <a:moveTo>
                  <a:pt x="0" y="0"/>
                </a:moveTo>
                <a:cubicBezTo>
                  <a:pt x="127997" y="-9206"/>
                  <a:pt x="280043" y="21749"/>
                  <a:pt x="536842" y="0"/>
                </a:cubicBezTo>
                <a:cubicBezTo>
                  <a:pt x="793641" y="-21749"/>
                  <a:pt x="796686" y="28085"/>
                  <a:pt x="980321" y="0"/>
                </a:cubicBezTo>
                <a:cubicBezTo>
                  <a:pt x="1163956" y="-28085"/>
                  <a:pt x="1277736" y="32703"/>
                  <a:pt x="1563845" y="0"/>
                </a:cubicBezTo>
                <a:cubicBezTo>
                  <a:pt x="1849954" y="-32703"/>
                  <a:pt x="2021319" y="37494"/>
                  <a:pt x="2194052" y="0"/>
                </a:cubicBezTo>
                <a:cubicBezTo>
                  <a:pt x="2366785" y="-37494"/>
                  <a:pt x="2585631" y="49315"/>
                  <a:pt x="2824258" y="0"/>
                </a:cubicBezTo>
                <a:cubicBezTo>
                  <a:pt x="3062885" y="-49315"/>
                  <a:pt x="3334413" y="590"/>
                  <a:pt x="3501146" y="0"/>
                </a:cubicBezTo>
                <a:cubicBezTo>
                  <a:pt x="3667879" y="-590"/>
                  <a:pt x="3832214" y="52253"/>
                  <a:pt x="3944625" y="0"/>
                </a:cubicBezTo>
                <a:cubicBezTo>
                  <a:pt x="4057036" y="-52253"/>
                  <a:pt x="4510620" y="17516"/>
                  <a:pt x="4668195" y="0"/>
                </a:cubicBezTo>
                <a:cubicBezTo>
                  <a:pt x="4740899" y="328327"/>
                  <a:pt x="4602733" y="493388"/>
                  <a:pt x="4668195" y="677555"/>
                </a:cubicBezTo>
                <a:cubicBezTo>
                  <a:pt x="4733657" y="861723"/>
                  <a:pt x="4610983" y="971800"/>
                  <a:pt x="4668195" y="1188693"/>
                </a:cubicBezTo>
                <a:cubicBezTo>
                  <a:pt x="4725407" y="1405586"/>
                  <a:pt x="4655999" y="1479132"/>
                  <a:pt x="4668195" y="1658226"/>
                </a:cubicBezTo>
                <a:cubicBezTo>
                  <a:pt x="4680391" y="1837320"/>
                  <a:pt x="4619264" y="2036867"/>
                  <a:pt x="4668195" y="2169364"/>
                </a:cubicBezTo>
                <a:cubicBezTo>
                  <a:pt x="4717126" y="2301861"/>
                  <a:pt x="4642260" y="2532886"/>
                  <a:pt x="4668195" y="2680502"/>
                </a:cubicBezTo>
                <a:cubicBezTo>
                  <a:pt x="4694130" y="2828118"/>
                  <a:pt x="4644239" y="3069373"/>
                  <a:pt x="4668195" y="3191640"/>
                </a:cubicBezTo>
                <a:cubicBezTo>
                  <a:pt x="4692151" y="3313907"/>
                  <a:pt x="4658502" y="3689122"/>
                  <a:pt x="4668195" y="4160424"/>
                </a:cubicBezTo>
                <a:cubicBezTo>
                  <a:pt x="4399924" y="4169836"/>
                  <a:pt x="4264053" y="4127122"/>
                  <a:pt x="4131353" y="4160424"/>
                </a:cubicBezTo>
                <a:cubicBezTo>
                  <a:pt x="3998653" y="4193726"/>
                  <a:pt x="3792942" y="4139146"/>
                  <a:pt x="3687874" y="4160424"/>
                </a:cubicBezTo>
                <a:cubicBezTo>
                  <a:pt x="3582806" y="4181702"/>
                  <a:pt x="3239445" y="4106834"/>
                  <a:pt x="3104350" y="4160424"/>
                </a:cubicBezTo>
                <a:cubicBezTo>
                  <a:pt x="2969255" y="4214014"/>
                  <a:pt x="2847810" y="4128669"/>
                  <a:pt x="2614189" y="4160424"/>
                </a:cubicBezTo>
                <a:cubicBezTo>
                  <a:pt x="2380568" y="4192179"/>
                  <a:pt x="2182479" y="4118383"/>
                  <a:pt x="2030665" y="4160424"/>
                </a:cubicBezTo>
                <a:cubicBezTo>
                  <a:pt x="1878851" y="4202465"/>
                  <a:pt x="1799178" y="4125512"/>
                  <a:pt x="1587186" y="4160424"/>
                </a:cubicBezTo>
                <a:cubicBezTo>
                  <a:pt x="1375194" y="4195336"/>
                  <a:pt x="1277957" y="4131200"/>
                  <a:pt x="1097026" y="4160424"/>
                </a:cubicBezTo>
                <a:cubicBezTo>
                  <a:pt x="916095" y="4189648"/>
                  <a:pt x="237341" y="4123568"/>
                  <a:pt x="0" y="4160424"/>
                </a:cubicBezTo>
                <a:cubicBezTo>
                  <a:pt x="-69559" y="3997216"/>
                  <a:pt x="4299" y="3805639"/>
                  <a:pt x="0" y="3524473"/>
                </a:cubicBezTo>
                <a:cubicBezTo>
                  <a:pt x="-4299" y="3243307"/>
                  <a:pt x="35697" y="3164721"/>
                  <a:pt x="0" y="2930127"/>
                </a:cubicBezTo>
                <a:cubicBezTo>
                  <a:pt x="-35697" y="2695533"/>
                  <a:pt x="48289" y="2627823"/>
                  <a:pt x="0" y="2418989"/>
                </a:cubicBezTo>
                <a:cubicBezTo>
                  <a:pt x="-48289" y="2210155"/>
                  <a:pt x="58276" y="2036003"/>
                  <a:pt x="0" y="1866247"/>
                </a:cubicBezTo>
                <a:cubicBezTo>
                  <a:pt x="-58276" y="1696491"/>
                  <a:pt x="56117" y="1452198"/>
                  <a:pt x="0" y="1230297"/>
                </a:cubicBezTo>
                <a:cubicBezTo>
                  <a:pt x="-56117" y="1008396"/>
                  <a:pt x="29095" y="879750"/>
                  <a:pt x="0" y="552742"/>
                </a:cubicBezTo>
                <a:cubicBezTo>
                  <a:pt x="-29095" y="225734"/>
                  <a:pt x="22326" y="222393"/>
                  <a:pt x="0" y="0"/>
                </a:cubicBezTo>
                <a:close/>
              </a:path>
              <a:path w="4668195" h="4160424" stroke="0" extrusionOk="0">
                <a:moveTo>
                  <a:pt x="0" y="0"/>
                </a:moveTo>
                <a:cubicBezTo>
                  <a:pt x="170587" y="-38234"/>
                  <a:pt x="326481" y="45755"/>
                  <a:pt x="443479" y="0"/>
                </a:cubicBezTo>
                <a:cubicBezTo>
                  <a:pt x="560477" y="-45755"/>
                  <a:pt x="779264" y="51645"/>
                  <a:pt x="980321" y="0"/>
                </a:cubicBezTo>
                <a:cubicBezTo>
                  <a:pt x="1181378" y="-51645"/>
                  <a:pt x="1399974" y="53412"/>
                  <a:pt x="1610527" y="0"/>
                </a:cubicBezTo>
                <a:cubicBezTo>
                  <a:pt x="1821080" y="-53412"/>
                  <a:pt x="1894738" y="37775"/>
                  <a:pt x="2054006" y="0"/>
                </a:cubicBezTo>
                <a:cubicBezTo>
                  <a:pt x="2213274" y="-37775"/>
                  <a:pt x="2419356" y="47586"/>
                  <a:pt x="2590848" y="0"/>
                </a:cubicBezTo>
                <a:cubicBezTo>
                  <a:pt x="2762340" y="-47586"/>
                  <a:pt x="2961086" y="27073"/>
                  <a:pt x="3127691" y="0"/>
                </a:cubicBezTo>
                <a:cubicBezTo>
                  <a:pt x="3294296" y="-27073"/>
                  <a:pt x="3508816" y="22954"/>
                  <a:pt x="3804579" y="0"/>
                </a:cubicBezTo>
                <a:cubicBezTo>
                  <a:pt x="4100342" y="-22954"/>
                  <a:pt x="4301199" y="91840"/>
                  <a:pt x="4668195" y="0"/>
                </a:cubicBezTo>
                <a:cubicBezTo>
                  <a:pt x="4688064" y="138965"/>
                  <a:pt x="4587659" y="514483"/>
                  <a:pt x="4668195" y="677555"/>
                </a:cubicBezTo>
                <a:cubicBezTo>
                  <a:pt x="4748731" y="840627"/>
                  <a:pt x="4652395" y="1048011"/>
                  <a:pt x="4668195" y="1230297"/>
                </a:cubicBezTo>
                <a:cubicBezTo>
                  <a:pt x="4683995" y="1412583"/>
                  <a:pt x="4629560" y="1602937"/>
                  <a:pt x="4668195" y="1907852"/>
                </a:cubicBezTo>
                <a:cubicBezTo>
                  <a:pt x="4706830" y="2212768"/>
                  <a:pt x="4641840" y="2255300"/>
                  <a:pt x="4668195" y="2418989"/>
                </a:cubicBezTo>
                <a:cubicBezTo>
                  <a:pt x="4694550" y="2582678"/>
                  <a:pt x="4650960" y="2720621"/>
                  <a:pt x="4668195" y="3013336"/>
                </a:cubicBezTo>
                <a:cubicBezTo>
                  <a:pt x="4685430" y="3306051"/>
                  <a:pt x="4638843" y="3432882"/>
                  <a:pt x="4668195" y="3649286"/>
                </a:cubicBezTo>
                <a:cubicBezTo>
                  <a:pt x="4697547" y="3865690"/>
                  <a:pt x="4667145" y="4045429"/>
                  <a:pt x="4668195" y="4160424"/>
                </a:cubicBezTo>
                <a:cubicBezTo>
                  <a:pt x="4514701" y="4196464"/>
                  <a:pt x="4291046" y="4145746"/>
                  <a:pt x="4131353" y="4160424"/>
                </a:cubicBezTo>
                <a:cubicBezTo>
                  <a:pt x="3971660" y="4175102"/>
                  <a:pt x="3802079" y="4109438"/>
                  <a:pt x="3501146" y="4160424"/>
                </a:cubicBezTo>
                <a:cubicBezTo>
                  <a:pt x="3200213" y="4211410"/>
                  <a:pt x="3051976" y="4151731"/>
                  <a:pt x="2917622" y="4160424"/>
                </a:cubicBezTo>
                <a:cubicBezTo>
                  <a:pt x="2783268" y="4169117"/>
                  <a:pt x="2560715" y="4109100"/>
                  <a:pt x="2287416" y="4160424"/>
                </a:cubicBezTo>
                <a:cubicBezTo>
                  <a:pt x="2014117" y="4211748"/>
                  <a:pt x="1981351" y="4126132"/>
                  <a:pt x="1750573" y="4160424"/>
                </a:cubicBezTo>
                <a:cubicBezTo>
                  <a:pt x="1519795" y="4194716"/>
                  <a:pt x="1262516" y="4158933"/>
                  <a:pt x="1120367" y="4160424"/>
                </a:cubicBezTo>
                <a:cubicBezTo>
                  <a:pt x="978218" y="4161915"/>
                  <a:pt x="820361" y="4127587"/>
                  <a:pt x="536842" y="4160424"/>
                </a:cubicBezTo>
                <a:cubicBezTo>
                  <a:pt x="253324" y="4193261"/>
                  <a:pt x="234518" y="4129555"/>
                  <a:pt x="0" y="4160424"/>
                </a:cubicBezTo>
                <a:cubicBezTo>
                  <a:pt x="-45805" y="3931839"/>
                  <a:pt x="1124" y="3856728"/>
                  <a:pt x="0" y="3690890"/>
                </a:cubicBezTo>
                <a:cubicBezTo>
                  <a:pt x="-1124" y="3525052"/>
                  <a:pt x="16259" y="3406476"/>
                  <a:pt x="0" y="3179753"/>
                </a:cubicBezTo>
                <a:cubicBezTo>
                  <a:pt x="-16259" y="2953030"/>
                  <a:pt x="39515" y="2788811"/>
                  <a:pt x="0" y="2668615"/>
                </a:cubicBezTo>
                <a:cubicBezTo>
                  <a:pt x="-39515" y="2548419"/>
                  <a:pt x="16085" y="2262303"/>
                  <a:pt x="0" y="2032664"/>
                </a:cubicBezTo>
                <a:cubicBezTo>
                  <a:pt x="-16085" y="1803025"/>
                  <a:pt x="4325" y="1578465"/>
                  <a:pt x="0" y="1438318"/>
                </a:cubicBezTo>
                <a:cubicBezTo>
                  <a:pt x="-4325" y="1298171"/>
                  <a:pt x="57925" y="947544"/>
                  <a:pt x="0" y="802367"/>
                </a:cubicBezTo>
                <a:cubicBezTo>
                  <a:pt x="-57925" y="657190"/>
                  <a:pt x="1042" y="389233"/>
                  <a:pt x="0" y="0"/>
                </a:cubicBezTo>
                <a:close/>
              </a:path>
            </a:pathLst>
          </a:custGeom>
          <a:ln>
            <a:extLst>
              <a:ext uri="{C807C97D-BFC1-408E-A445-0C87EB9F89A2}">
                <ask:lineSketchStyleProps xmlns:ask="http://schemas.microsoft.com/office/drawing/2018/sketchyshapes" sd="933138229">
                  <ask:type>
                    <ask:lineSketchScribble/>
                  </ask:type>
                </ask:lineSketchStyleProps>
              </a:ext>
            </a:extLst>
          </a:ln>
          <a:effectLst>
            <a:glow rad="228600">
              <a:schemeClr val="accent1">
                <a:satMod val="175000"/>
                <a:alpha val="40000"/>
              </a:schemeClr>
            </a:glow>
          </a:effectLst>
          <a:scene3d>
            <a:camera prst="perspectiveFront"/>
            <a:lightRig rig="threePt" dir="t"/>
          </a:scene3d>
        </p:spPr>
        <p:style>
          <a:lnRef idx="2">
            <a:schemeClr val="accent2">
              <a:shade val="50000"/>
            </a:schemeClr>
          </a:lnRef>
          <a:fillRef idx="1">
            <a:schemeClr val="accent2"/>
          </a:fillRef>
          <a:effectRef idx="0">
            <a:schemeClr val="accent2"/>
          </a:effectRef>
          <a:fontRef idx="minor">
            <a:schemeClr val="lt1"/>
          </a:fontRef>
        </p:style>
      </p:pic>
    </p:spTree>
    <p:extLst>
      <p:ext uri="{BB962C8B-B14F-4D97-AF65-F5344CB8AC3E}">
        <p14:creationId xmlns:p14="http://schemas.microsoft.com/office/powerpoint/2010/main" val="41137656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4538F-2D46-48AE-A293-CACC175D6FE0}"/>
              </a:ext>
            </a:extLst>
          </p:cNvPr>
          <p:cNvSpPr>
            <a:spLocks noGrp="1"/>
          </p:cNvSpPr>
          <p:nvPr>
            <p:ph type="title"/>
          </p:nvPr>
        </p:nvSpPr>
        <p:spPr>
          <a:xfrm>
            <a:off x="1845508" y="624110"/>
            <a:ext cx="9659104" cy="711874"/>
          </a:xfrm>
          <a:scene3d>
            <a:camera prst="obliqueTopRight"/>
            <a:lightRig rig="threePt" dir="t"/>
          </a:scene3d>
        </p:spPr>
        <p:txBody>
          <a:bodyPr vert="horz" lIns="91440" tIns="45720" rIns="91440" bIns="45720" rtlCol="0" anchor="t">
            <a:normAutofit/>
          </a:bodyPr>
          <a:lstStyle/>
          <a:p>
            <a:r>
              <a:rPr lang="en-US" sz="3300" b="1" dirty="0">
                <a:solidFill>
                  <a:srgbClr val="C00000"/>
                </a:solidFill>
              </a:rPr>
              <a:t>Academic explanation of The Warwick model</a:t>
            </a:r>
          </a:p>
        </p:txBody>
      </p:sp>
      <p:sp>
        <p:nvSpPr>
          <p:cNvPr id="3" name="Subtitle 2">
            <a:extLst>
              <a:ext uri="{FF2B5EF4-FFF2-40B4-BE49-F238E27FC236}">
                <a16:creationId xmlns:a16="http://schemas.microsoft.com/office/drawing/2014/main" id="{08A40F03-A062-482C-A087-C4114C933B42}"/>
              </a:ext>
            </a:extLst>
          </p:cNvPr>
          <p:cNvSpPr>
            <a:spLocks noGrp="1"/>
          </p:cNvSpPr>
          <p:nvPr>
            <p:ph sz="half" idx="1"/>
          </p:nvPr>
        </p:nvSpPr>
        <p:spPr>
          <a:xfrm>
            <a:off x="1144174" y="2456268"/>
            <a:ext cx="4951826" cy="4360984"/>
          </a:xfrm>
        </p:spPr>
        <p:txBody>
          <a:bodyPr vert="horz" lIns="91440" tIns="45720" rIns="91440" bIns="45720" rtlCol="0">
            <a:normAutofit fontScale="92500" lnSpcReduction="10000"/>
          </a:bodyPr>
          <a:lstStyle/>
          <a:p>
            <a:pPr>
              <a:lnSpc>
                <a:spcPct val="90000"/>
              </a:lnSpc>
              <a:buFont typeface="Wingdings 3" charset="2"/>
              <a:buChar char=""/>
            </a:pPr>
            <a:endParaRPr lang="en-US" sz="1700" dirty="0">
              <a:solidFill>
                <a:schemeClr val="tx1">
                  <a:lumMod val="75000"/>
                  <a:lumOff val="25000"/>
                </a:schemeClr>
              </a:solidFill>
            </a:endParaRPr>
          </a:p>
          <a:p>
            <a:pPr marL="342900" indent="-342900">
              <a:lnSpc>
                <a:spcPct val="90000"/>
              </a:lnSpc>
              <a:buFont typeface="Wingdings 3" charset="2"/>
              <a:buChar char=""/>
            </a:pPr>
            <a:r>
              <a:rPr lang="en-US" sz="2400" b="1" dirty="0">
                <a:solidFill>
                  <a:schemeClr val="tx1"/>
                </a:solidFill>
              </a:rPr>
              <a:t>Purpose: </a:t>
            </a:r>
          </a:p>
          <a:p>
            <a:pPr marL="457200" indent="-457200">
              <a:lnSpc>
                <a:spcPct val="90000"/>
              </a:lnSpc>
              <a:buAutoNum type="arabicPeriod"/>
            </a:pPr>
            <a:r>
              <a:rPr lang="en-US" sz="2400" dirty="0">
                <a:solidFill>
                  <a:schemeClr val="tx1"/>
                </a:solidFill>
              </a:rPr>
              <a:t>Achieving an alignment between internal and external context that leads to performance and growth.</a:t>
            </a:r>
          </a:p>
          <a:p>
            <a:pPr marL="457200" indent="-457200">
              <a:lnSpc>
                <a:spcPct val="90000"/>
              </a:lnSpc>
              <a:buAutoNum type="arabicPeriod"/>
            </a:pPr>
            <a:endParaRPr lang="en-US" sz="2400" dirty="0">
              <a:solidFill>
                <a:schemeClr val="tx1"/>
              </a:solidFill>
            </a:endParaRPr>
          </a:p>
          <a:p>
            <a:pPr marL="457200" indent="-457200">
              <a:lnSpc>
                <a:spcPct val="90000"/>
              </a:lnSpc>
              <a:buAutoNum type="arabicPeriod"/>
            </a:pPr>
            <a:r>
              <a:rPr lang="en-US" sz="2400" dirty="0" err="1">
                <a:solidFill>
                  <a:schemeClr val="tx1"/>
                </a:solidFill>
              </a:rPr>
              <a:t>Utilising</a:t>
            </a:r>
            <a:r>
              <a:rPr lang="en-US" sz="2400" dirty="0">
                <a:solidFill>
                  <a:schemeClr val="tx1"/>
                </a:solidFill>
              </a:rPr>
              <a:t> HRM context and content elements that adapt the changes in the process (Hendry and  Pettigrew 1990).</a:t>
            </a:r>
          </a:p>
          <a:p>
            <a:pPr>
              <a:lnSpc>
                <a:spcPct val="90000"/>
              </a:lnSpc>
              <a:buFont typeface="Wingdings 3" charset="2"/>
              <a:buChar char=""/>
            </a:pPr>
            <a:endParaRPr lang="en-US" sz="1700" dirty="0">
              <a:solidFill>
                <a:schemeClr val="tx1">
                  <a:lumMod val="75000"/>
                  <a:lumOff val="25000"/>
                </a:schemeClr>
              </a:solidFill>
            </a:endParaRPr>
          </a:p>
        </p:txBody>
      </p:sp>
      <p:sp>
        <p:nvSpPr>
          <p:cNvPr id="6" name="Content Placeholder 5">
            <a:extLst>
              <a:ext uri="{FF2B5EF4-FFF2-40B4-BE49-F238E27FC236}">
                <a16:creationId xmlns:a16="http://schemas.microsoft.com/office/drawing/2014/main" id="{D2B2A5C7-CFF6-4CDA-A274-3DB68CF5E30A}"/>
              </a:ext>
            </a:extLst>
          </p:cNvPr>
          <p:cNvSpPr>
            <a:spLocks noGrp="1"/>
          </p:cNvSpPr>
          <p:nvPr>
            <p:ph sz="half" idx="2"/>
          </p:nvPr>
        </p:nvSpPr>
        <p:spPr>
          <a:xfrm>
            <a:off x="1144174" y="1824697"/>
            <a:ext cx="9202319" cy="711874"/>
          </a:xfrm>
        </p:spPr>
        <p:txBody>
          <a:bodyPr>
            <a:normAutofit fontScale="92500" lnSpcReduction="10000"/>
          </a:bodyPr>
          <a:lstStyle/>
          <a:p>
            <a:r>
              <a:rPr lang="en-US" sz="2400" dirty="0"/>
              <a:t> </a:t>
            </a:r>
            <a:r>
              <a:rPr lang="en-US" sz="2400" dirty="0">
                <a:solidFill>
                  <a:schemeClr val="tx1"/>
                </a:solidFill>
              </a:rPr>
              <a:t>An HRM framework developed by </a:t>
            </a:r>
            <a:r>
              <a:rPr lang="en-US" sz="2400" b="1" dirty="0">
                <a:solidFill>
                  <a:schemeClr val="tx1"/>
                </a:solidFill>
              </a:rPr>
              <a:t>Hendry and Pettigrew </a:t>
            </a:r>
            <a:r>
              <a:rPr lang="en-US" sz="2400" dirty="0">
                <a:solidFill>
                  <a:schemeClr val="tx1"/>
                </a:solidFill>
              </a:rPr>
              <a:t>(1990) that represents an analytical approach to HRM. </a:t>
            </a:r>
          </a:p>
          <a:p>
            <a:endParaRPr lang="en-GB" dirty="0"/>
          </a:p>
        </p:txBody>
      </p:sp>
      <p:pic>
        <p:nvPicPr>
          <p:cNvPr id="5" name="Picture 4">
            <a:extLst>
              <a:ext uri="{FF2B5EF4-FFF2-40B4-BE49-F238E27FC236}">
                <a16:creationId xmlns:a16="http://schemas.microsoft.com/office/drawing/2014/main" id="{D0920C8E-E3CF-4DFC-B090-9C0231EFCE9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20060" y="2616874"/>
            <a:ext cx="5937478" cy="3886922"/>
          </a:xfrm>
          <a:prstGeom prst="rect">
            <a:avLst/>
          </a:prstGeom>
        </p:spPr>
      </p:pic>
    </p:spTree>
    <p:extLst>
      <p:ext uri="{BB962C8B-B14F-4D97-AF65-F5344CB8AC3E}">
        <p14:creationId xmlns:p14="http://schemas.microsoft.com/office/powerpoint/2010/main" val="16169481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showMasterSp="0">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4" name="Picture 3" descr="A screenshot of a cell phone&#10;&#10;Description automatically generated">
            <a:extLst>
              <a:ext uri="{FF2B5EF4-FFF2-40B4-BE49-F238E27FC236}">
                <a16:creationId xmlns:a16="http://schemas.microsoft.com/office/drawing/2014/main" id="{5FD4E131-0692-4B1C-AA97-E9BAB97B098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9930" y="160413"/>
            <a:ext cx="9899375" cy="6177179"/>
          </a:xfrm>
          <a:prstGeom prst="rect">
            <a:avLst/>
          </a:prstGeom>
        </p:spPr>
        <p:style>
          <a:lnRef idx="2">
            <a:schemeClr val="accent2">
              <a:shade val="50000"/>
            </a:schemeClr>
          </a:lnRef>
          <a:fillRef idx="1">
            <a:schemeClr val="accent2"/>
          </a:fillRef>
          <a:effectRef idx="0">
            <a:schemeClr val="accent2"/>
          </a:effectRef>
          <a:fontRef idx="minor">
            <a:schemeClr val="lt1"/>
          </a:fontRef>
        </p:style>
      </p:pic>
      <p:sp>
        <p:nvSpPr>
          <p:cNvPr id="2" name="Title 1">
            <a:extLst>
              <a:ext uri="{FF2B5EF4-FFF2-40B4-BE49-F238E27FC236}">
                <a16:creationId xmlns:a16="http://schemas.microsoft.com/office/drawing/2014/main" id="{95535D5F-F2A6-4695-84B1-886C639711DC}"/>
              </a:ext>
            </a:extLst>
          </p:cNvPr>
          <p:cNvSpPr>
            <a:spLocks noGrp="1"/>
          </p:cNvSpPr>
          <p:nvPr>
            <p:ph type="title"/>
          </p:nvPr>
        </p:nvSpPr>
        <p:spPr>
          <a:xfrm>
            <a:off x="3011481" y="6337592"/>
            <a:ext cx="6487089" cy="404991"/>
          </a:xfrm>
        </p:spPr>
        <p:txBody>
          <a:bodyPr>
            <a:normAutofit/>
          </a:bodyPr>
          <a:lstStyle/>
          <a:p>
            <a:r>
              <a:rPr lang="en-GB" sz="2000" dirty="0">
                <a:solidFill>
                  <a:schemeClr val="tx1"/>
                </a:solidFill>
              </a:rPr>
              <a:t>The Warwick Model (Hendry and Pettigrew, 1990) </a:t>
            </a:r>
          </a:p>
        </p:txBody>
      </p:sp>
    </p:spTree>
    <p:extLst>
      <p:ext uri="{BB962C8B-B14F-4D97-AF65-F5344CB8AC3E}">
        <p14:creationId xmlns:p14="http://schemas.microsoft.com/office/powerpoint/2010/main" val="10516602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57F2B-8CCE-0049-A914-C85604C26A55}"/>
              </a:ext>
            </a:extLst>
          </p:cNvPr>
          <p:cNvSpPr>
            <a:spLocks noGrp="1"/>
          </p:cNvSpPr>
          <p:nvPr>
            <p:ph type="title"/>
          </p:nvPr>
        </p:nvSpPr>
        <p:spPr>
          <a:xfrm>
            <a:off x="2000250" y="257658"/>
            <a:ext cx="6373369" cy="771042"/>
          </a:xfrm>
        </p:spPr>
        <p:txBody>
          <a:bodyPr vert="horz" lIns="91440" tIns="45720" rIns="91440" bIns="45720" rtlCol="0" anchor="b">
            <a:normAutofit fontScale="90000"/>
          </a:bodyPr>
          <a:lstStyle/>
          <a:p>
            <a:pPr algn="ctr"/>
            <a:r>
              <a:rPr lang="en-US" sz="4000" b="1" dirty="0">
                <a:solidFill>
                  <a:srgbClr val="C00000"/>
                </a:solidFill>
              </a:rPr>
              <a:t>The Warwick Model on M&amp;S</a:t>
            </a:r>
          </a:p>
        </p:txBody>
      </p:sp>
      <p:sp>
        <p:nvSpPr>
          <p:cNvPr id="7" name="Content Placeholder 6">
            <a:extLst>
              <a:ext uri="{FF2B5EF4-FFF2-40B4-BE49-F238E27FC236}">
                <a16:creationId xmlns:a16="http://schemas.microsoft.com/office/drawing/2014/main" id="{4585D207-7A10-604F-84BE-2C690898DFEE}"/>
              </a:ext>
            </a:extLst>
          </p:cNvPr>
          <p:cNvSpPr>
            <a:spLocks noGrp="1"/>
          </p:cNvSpPr>
          <p:nvPr>
            <p:ph idx="1"/>
          </p:nvPr>
        </p:nvSpPr>
        <p:spPr>
          <a:xfrm>
            <a:off x="754879" y="1336206"/>
            <a:ext cx="6051405" cy="5264135"/>
          </a:xfrm>
        </p:spPr>
        <p:txBody>
          <a:bodyPr>
            <a:normAutofit lnSpcReduction="10000"/>
          </a:bodyPr>
          <a:lstStyle/>
          <a:p>
            <a:pPr>
              <a:buFont typeface="Wingdings" pitchFamily="2" charset="2"/>
              <a:buChar char="Ø"/>
            </a:pPr>
            <a:r>
              <a:rPr lang="ro-RO" sz="2400" dirty="0">
                <a:solidFill>
                  <a:schemeClr val="tx1"/>
                </a:solidFill>
              </a:rPr>
              <a:t>Online </a:t>
            </a:r>
            <a:r>
              <a:rPr lang="ro-RO" sz="2400" dirty="0" err="1">
                <a:solidFill>
                  <a:schemeClr val="tx1"/>
                </a:solidFill>
              </a:rPr>
              <a:t>process</a:t>
            </a:r>
            <a:r>
              <a:rPr lang="ro-RO" sz="2400" dirty="0">
                <a:solidFill>
                  <a:schemeClr val="tx1"/>
                </a:solidFill>
              </a:rPr>
              <a:t>, </a:t>
            </a:r>
            <a:r>
              <a:rPr lang="ro-RO" sz="2400" dirty="0" err="1">
                <a:solidFill>
                  <a:schemeClr val="tx1"/>
                </a:solidFill>
              </a:rPr>
              <a:t>interview</a:t>
            </a:r>
            <a:r>
              <a:rPr lang="ro-RO" sz="2400" dirty="0">
                <a:solidFill>
                  <a:schemeClr val="tx1"/>
                </a:solidFill>
              </a:rPr>
              <a:t> over </a:t>
            </a:r>
            <a:r>
              <a:rPr lang="ro-RO" sz="2400" dirty="0" err="1">
                <a:solidFill>
                  <a:schemeClr val="tx1"/>
                </a:solidFill>
              </a:rPr>
              <a:t>the</a:t>
            </a:r>
            <a:r>
              <a:rPr lang="ro-RO" sz="2400" dirty="0">
                <a:solidFill>
                  <a:schemeClr val="tx1"/>
                </a:solidFill>
              </a:rPr>
              <a:t> </a:t>
            </a:r>
            <a:r>
              <a:rPr lang="ro-RO" sz="2400" dirty="0" err="1">
                <a:solidFill>
                  <a:schemeClr val="tx1"/>
                </a:solidFill>
              </a:rPr>
              <a:t>phone</a:t>
            </a:r>
            <a:endParaRPr lang="ro-RO" sz="2400" dirty="0">
              <a:solidFill>
                <a:schemeClr val="tx1"/>
              </a:solidFill>
            </a:endParaRPr>
          </a:p>
          <a:p>
            <a:pPr>
              <a:buFont typeface="Wingdings" pitchFamily="2" charset="2"/>
              <a:buChar char="Ø"/>
            </a:pPr>
            <a:r>
              <a:rPr lang="ro-RO" sz="2400" dirty="0">
                <a:solidFill>
                  <a:schemeClr val="tx1"/>
                </a:solidFill>
              </a:rPr>
              <a:t>New </a:t>
            </a:r>
            <a:r>
              <a:rPr lang="ro-RO" sz="2400" dirty="0" err="1">
                <a:solidFill>
                  <a:schemeClr val="tx1"/>
                </a:solidFill>
              </a:rPr>
              <a:t>technology</a:t>
            </a:r>
            <a:r>
              <a:rPr lang="ro-RO" sz="2400" dirty="0">
                <a:solidFill>
                  <a:schemeClr val="tx1"/>
                </a:solidFill>
              </a:rPr>
              <a:t> </a:t>
            </a:r>
            <a:r>
              <a:rPr lang="ro-RO" sz="2400" dirty="0" err="1">
                <a:solidFill>
                  <a:schemeClr val="tx1"/>
                </a:solidFill>
              </a:rPr>
              <a:t>to</a:t>
            </a:r>
            <a:r>
              <a:rPr lang="ro-RO" sz="2400" dirty="0">
                <a:solidFill>
                  <a:schemeClr val="tx1"/>
                </a:solidFill>
              </a:rPr>
              <a:t> </a:t>
            </a:r>
            <a:r>
              <a:rPr lang="ro-RO" sz="2400" dirty="0" err="1">
                <a:solidFill>
                  <a:schemeClr val="tx1"/>
                </a:solidFill>
              </a:rPr>
              <a:t>make</a:t>
            </a:r>
            <a:r>
              <a:rPr lang="ro-RO" sz="2400" dirty="0">
                <a:solidFill>
                  <a:schemeClr val="tx1"/>
                </a:solidFill>
              </a:rPr>
              <a:t> </a:t>
            </a:r>
            <a:r>
              <a:rPr lang="ro-RO" sz="2400" dirty="0" err="1">
                <a:solidFill>
                  <a:schemeClr val="tx1"/>
                </a:solidFill>
              </a:rPr>
              <a:t>the</a:t>
            </a:r>
            <a:r>
              <a:rPr lang="ro-RO" sz="2400" dirty="0">
                <a:solidFill>
                  <a:schemeClr val="tx1"/>
                </a:solidFill>
              </a:rPr>
              <a:t> business </a:t>
            </a:r>
            <a:r>
              <a:rPr lang="ro-RO" sz="2400" dirty="0" err="1">
                <a:solidFill>
                  <a:schemeClr val="tx1"/>
                </a:solidFill>
              </a:rPr>
              <a:t>move</a:t>
            </a:r>
            <a:r>
              <a:rPr lang="ro-RO" sz="2400" dirty="0">
                <a:solidFill>
                  <a:schemeClr val="tx1"/>
                </a:solidFill>
              </a:rPr>
              <a:t> </a:t>
            </a:r>
            <a:r>
              <a:rPr lang="ro-RO" sz="2400" dirty="0" err="1">
                <a:solidFill>
                  <a:schemeClr val="tx1"/>
                </a:solidFill>
              </a:rPr>
              <a:t>efficiently</a:t>
            </a:r>
            <a:endParaRPr lang="ro-RO" sz="2400" dirty="0">
              <a:solidFill>
                <a:schemeClr val="tx1"/>
              </a:solidFill>
            </a:endParaRPr>
          </a:p>
          <a:p>
            <a:pPr>
              <a:buFont typeface="Wingdings" pitchFamily="2" charset="2"/>
              <a:buChar char="Ø"/>
            </a:pPr>
            <a:r>
              <a:rPr lang="ro-RO" sz="2400" dirty="0">
                <a:solidFill>
                  <a:schemeClr val="tx1"/>
                </a:solidFill>
              </a:rPr>
              <a:t>Competitive pay, life insurance,pension scheme,share option, discounted holiday packeges</a:t>
            </a:r>
          </a:p>
          <a:p>
            <a:pPr>
              <a:buFont typeface="Wingdings" pitchFamily="2" charset="2"/>
              <a:buChar char="Ø"/>
            </a:pPr>
            <a:r>
              <a:rPr lang="ro-RO" sz="2400" dirty="0">
                <a:solidFill>
                  <a:schemeClr val="tx1"/>
                </a:solidFill>
              </a:rPr>
              <a:t>Monthly newsletter, company internet</a:t>
            </a:r>
            <a:endParaRPr lang="en-GB" sz="2400" dirty="0">
              <a:solidFill>
                <a:schemeClr val="tx1"/>
              </a:solidFill>
            </a:endParaRPr>
          </a:p>
          <a:p>
            <a:pPr>
              <a:buFont typeface="Wingdings" pitchFamily="2" charset="2"/>
              <a:buChar char="Ø"/>
            </a:pPr>
            <a:r>
              <a:rPr lang="en-GB" sz="2400" dirty="0">
                <a:solidFill>
                  <a:schemeClr val="tx1"/>
                </a:solidFill>
              </a:rPr>
              <a:t>Tracking management through KPI</a:t>
            </a:r>
          </a:p>
          <a:p>
            <a:pPr>
              <a:buFont typeface="Wingdings" pitchFamily="2" charset="2"/>
              <a:buChar char="Ø"/>
            </a:pPr>
            <a:r>
              <a:rPr lang="en-GB" sz="2400" dirty="0">
                <a:solidFill>
                  <a:schemeClr val="tx1"/>
                </a:solidFill>
              </a:rPr>
              <a:t>Important role in developing the company </a:t>
            </a:r>
          </a:p>
          <a:p>
            <a:pPr marL="0" indent="0">
              <a:buNone/>
            </a:pPr>
            <a:endParaRPr lang="ro-RO" sz="2400" dirty="0">
              <a:solidFill>
                <a:schemeClr val="tx1"/>
              </a:solidFill>
            </a:endParaRPr>
          </a:p>
          <a:p>
            <a:pPr>
              <a:buFont typeface="Wingdings" pitchFamily="2" charset="2"/>
              <a:buChar char="Ø"/>
            </a:pPr>
            <a:endParaRPr lang="ro-RO" dirty="0"/>
          </a:p>
          <a:p>
            <a:pPr>
              <a:buFont typeface="Wingdings" pitchFamily="2" charset="2"/>
              <a:buChar char="Ø"/>
            </a:pPr>
            <a:endParaRPr lang="ro-RO" dirty="0"/>
          </a:p>
        </p:txBody>
      </p:sp>
      <p:pic>
        <p:nvPicPr>
          <p:cNvPr id="4" name="Picture 3">
            <a:extLst>
              <a:ext uri="{FF2B5EF4-FFF2-40B4-BE49-F238E27FC236}">
                <a16:creationId xmlns:a16="http://schemas.microsoft.com/office/drawing/2014/main" id="{05F0DF5B-4CFA-B94B-80F4-0F39B6EBAD8F}"/>
              </a:ext>
            </a:extLst>
          </p:cNvPr>
          <p:cNvPicPr>
            <a:picLocks noChangeAspect="1"/>
          </p:cNvPicPr>
          <p:nvPr/>
        </p:nvPicPr>
        <p:blipFill rotWithShape="1">
          <a:blip r:embed="rId2"/>
          <a:srcRect l="6247" r="4370"/>
          <a:stretch/>
        </p:blipFill>
        <p:spPr>
          <a:xfrm>
            <a:off x="6583681" y="1237956"/>
            <a:ext cx="5233182" cy="5362385"/>
          </a:xfrm>
          <a:prstGeom prst="rect">
            <a:avLst/>
          </a:prstGeom>
        </p:spPr>
      </p:pic>
      <p:sp>
        <p:nvSpPr>
          <p:cNvPr id="5" name="Up Arrow 4">
            <a:hlinkClick r:id="" action="ppaction://noaction" highlightClick="1">
              <a:snd r:embed="rId3" name="bomb.wav"/>
            </a:hlinkClick>
            <a:hlinkHover r:id="rId4" action="ppaction://hlinksldjump"/>
            <a:extLst>
              <a:ext uri="{FF2B5EF4-FFF2-40B4-BE49-F238E27FC236}">
                <a16:creationId xmlns:a16="http://schemas.microsoft.com/office/drawing/2014/main" id="{C92F83F4-6498-6349-820A-CF3D11F4955F}"/>
              </a:ext>
            </a:extLst>
          </p:cNvPr>
          <p:cNvSpPr/>
          <p:nvPr/>
        </p:nvSpPr>
        <p:spPr>
          <a:xfrm rot="3504464">
            <a:off x="7577206" y="5782424"/>
            <a:ext cx="613856" cy="771766"/>
          </a:xfrm>
          <a:prstGeom prst="upArrow">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ro-RO"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6" name="Up Arrow 5">
            <a:extLst>
              <a:ext uri="{FF2B5EF4-FFF2-40B4-BE49-F238E27FC236}">
                <a16:creationId xmlns:a16="http://schemas.microsoft.com/office/drawing/2014/main" id="{C83735FE-D663-D44E-BA58-175A9222DBBE}"/>
              </a:ext>
            </a:extLst>
          </p:cNvPr>
          <p:cNvSpPr/>
          <p:nvPr/>
        </p:nvSpPr>
        <p:spPr>
          <a:xfrm rot="2989687">
            <a:off x="9633999" y="4354949"/>
            <a:ext cx="603891" cy="807434"/>
          </a:xfrm>
          <a:prstGeom prst="upArrow">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ro-RO"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47884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1"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58713-6FCF-435F-948E-EEE1ABE14A53}"/>
              </a:ext>
            </a:extLst>
          </p:cNvPr>
          <p:cNvSpPr txBox="1">
            <a:spLocks noGrp="1"/>
          </p:cNvSpPr>
          <p:nvPr>
            <p:ph type="title" idx="4294967295"/>
          </p:nvPr>
        </p:nvSpPr>
        <p:spPr>
          <a:xfrm>
            <a:off x="2372139" y="480737"/>
            <a:ext cx="4667250" cy="711960"/>
          </a:xfrm>
        </p:spPr>
        <p:txBody>
          <a:bodyPr/>
          <a:lstStyle/>
          <a:p>
            <a:pPr lvl="0"/>
            <a:r>
              <a:rPr lang="en-GB" b="1" dirty="0">
                <a:solidFill>
                  <a:srgbClr val="C00000"/>
                </a:solidFill>
                <a:cs typeface="Tahoma" pitchFamily="2"/>
              </a:rPr>
              <a:t>HR Planning</a:t>
            </a:r>
          </a:p>
        </p:txBody>
      </p:sp>
      <p:sp>
        <p:nvSpPr>
          <p:cNvPr id="4" name="Text Placeholder 3">
            <a:extLst>
              <a:ext uri="{FF2B5EF4-FFF2-40B4-BE49-F238E27FC236}">
                <a16:creationId xmlns:a16="http://schemas.microsoft.com/office/drawing/2014/main" id="{6A752E2D-3C04-49C0-A08D-5BFD8F8E8454}"/>
              </a:ext>
            </a:extLst>
          </p:cNvPr>
          <p:cNvSpPr txBox="1">
            <a:spLocks noGrp="1"/>
          </p:cNvSpPr>
          <p:nvPr>
            <p:ph type="body" idx="4294967295"/>
          </p:nvPr>
        </p:nvSpPr>
        <p:spPr>
          <a:xfrm>
            <a:off x="921695" y="1292225"/>
            <a:ext cx="8447088" cy="5565775"/>
          </a:xfrm>
        </p:spPr>
        <p:txBody>
          <a:bodyPr/>
          <a:lstStyle/>
          <a:p>
            <a:pPr lvl="0">
              <a:buClr>
                <a:srgbClr val="333333"/>
              </a:buClr>
              <a:buSzPct val="45000"/>
              <a:buFont typeface="StarSymbol"/>
              <a:buChar char="●"/>
            </a:pPr>
            <a:r>
              <a:rPr lang="en-GB" sz="2400" dirty="0">
                <a:solidFill>
                  <a:schemeClr val="tx1"/>
                </a:solidFill>
                <a:cs typeface="Tahoma" pitchFamily="2"/>
              </a:rPr>
              <a:t>Process to move from the current manpower position to the desired manpower position.</a:t>
            </a:r>
          </a:p>
          <a:p>
            <a:pPr lvl="0">
              <a:buClr>
                <a:srgbClr val="333333"/>
              </a:buClr>
              <a:buSzPct val="45000"/>
              <a:buFont typeface="StarSymbol"/>
              <a:buChar char="●"/>
            </a:pPr>
            <a:r>
              <a:rPr lang="en-GB" sz="2400" dirty="0">
                <a:solidFill>
                  <a:schemeClr val="tx1"/>
                </a:solidFill>
                <a:cs typeface="Tahoma" pitchFamily="2"/>
              </a:rPr>
              <a:t>To have Right people in Right number at Right place at Right time.</a:t>
            </a:r>
          </a:p>
          <a:p>
            <a:pPr lvl="0">
              <a:buClr>
                <a:srgbClr val="333333"/>
              </a:buClr>
              <a:buSzPct val="45000"/>
              <a:buFont typeface="StarSymbol"/>
              <a:buChar char="●"/>
            </a:pPr>
            <a:r>
              <a:rPr lang="en-GB" sz="2400" dirty="0">
                <a:solidFill>
                  <a:schemeClr val="tx1"/>
                </a:solidFill>
                <a:cs typeface="Tahoma" pitchFamily="2"/>
              </a:rPr>
              <a:t>Receiving maximum long-run benefit</a:t>
            </a:r>
          </a:p>
          <a:p>
            <a:pPr algn="just">
              <a:spcAft>
                <a:spcPts val="0"/>
              </a:spcAft>
              <a:buClr>
                <a:srgbClr val="333333"/>
              </a:buClr>
              <a:buSzPct val="45000"/>
              <a:buFont typeface="StarSymbol"/>
              <a:buChar char="●"/>
            </a:pPr>
            <a:r>
              <a:rPr lang="en-GB" sz="2400" b="1" dirty="0">
                <a:solidFill>
                  <a:schemeClr val="tx1"/>
                </a:solidFill>
                <a:cs typeface="Tahoma" pitchFamily="2"/>
              </a:rPr>
              <a:t>Advantages:-</a:t>
            </a:r>
          </a:p>
          <a:p>
            <a:pPr marL="0" lvl="5" indent="0" algn="just" hangingPunct="0">
              <a:lnSpc>
                <a:spcPct val="100000"/>
              </a:lnSpc>
              <a:spcBef>
                <a:spcPts val="0"/>
              </a:spcBef>
              <a:spcAft>
                <a:spcPts val="1705"/>
              </a:spcAft>
              <a:buNone/>
            </a:pPr>
            <a:r>
              <a:rPr lang="en-GB" sz="2800" dirty="0">
                <a:solidFill>
                  <a:schemeClr val="tx1"/>
                </a:solidFill>
                <a:latin typeface="Noto Sans Bold" pitchFamily="34"/>
                <a:cs typeface="Tahoma" pitchFamily="2"/>
              </a:rPr>
              <a:t>	anticipating future requirement</a:t>
            </a:r>
          </a:p>
          <a:p>
            <a:pPr marL="0" lvl="5" indent="0" algn="just" hangingPunct="0">
              <a:lnSpc>
                <a:spcPct val="100000"/>
              </a:lnSpc>
              <a:spcBef>
                <a:spcPts val="0"/>
              </a:spcBef>
              <a:spcAft>
                <a:spcPts val="1705"/>
              </a:spcAft>
              <a:buNone/>
            </a:pPr>
            <a:r>
              <a:rPr lang="en-GB" sz="2800" dirty="0">
                <a:solidFill>
                  <a:schemeClr val="tx1"/>
                </a:solidFill>
                <a:latin typeface="Noto Sans Bold" pitchFamily="34"/>
                <a:cs typeface="Tahoma" pitchFamily="2"/>
              </a:rPr>
              <a:t>	placement of personnel</a:t>
            </a:r>
          </a:p>
          <a:p>
            <a:pPr marL="0" lvl="5" indent="0" algn="just" hangingPunct="0">
              <a:lnSpc>
                <a:spcPct val="100000"/>
              </a:lnSpc>
              <a:spcBef>
                <a:spcPts val="0"/>
              </a:spcBef>
              <a:spcAft>
                <a:spcPts val="1705"/>
              </a:spcAft>
              <a:buNone/>
            </a:pPr>
            <a:r>
              <a:rPr lang="en-GB" sz="2800" dirty="0">
                <a:solidFill>
                  <a:schemeClr val="tx1"/>
                </a:solidFill>
                <a:latin typeface="Noto Sans Bold" pitchFamily="34"/>
                <a:cs typeface="Tahoma" pitchFamily="2"/>
              </a:rPr>
              <a:t>	opportunities for promotion</a:t>
            </a:r>
          </a:p>
          <a:p>
            <a:pPr marL="0" lvl="5" indent="0" hangingPunct="0">
              <a:lnSpc>
                <a:spcPct val="100000"/>
              </a:lnSpc>
              <a:spcBef>
                <a:spcPts val="0"/>
              </a:spcBef>
              <a:spcAft>
                <a:spcPts val="1705"/>
              </a:spcAft>
              <a:buNone/>
            </a:pPr>
            <a:r>
              <a:rPr lang="en-GB" sz="2800" dirty="0">
                <a:solidFill>
                  <a:schemeClr val="tx1"/>
                </a:solidFill>
                <a:latin typeface="Noto Sans Bold" pitchFamily="34"/>
                <a:cs typeface="Tahoma" pitchFamily="2"/>
              </a:rPr>
              <a:t>	selection &amp; recruitment</a:t>
            </a:r>
          </a:p>
          <a:p>
            <a:pPr lvl="0">
              <a:buClr>
                <a:srgbClr val="333333"/>
              </a:buClr>
              <a:buSzPct val="45000"/>
              <a:buFont typeface="StarSymbol"/>
              <a:buChar char="●"/>
            </a:pPr>
            <a:endParaRPr lang="en-GB" dirty="0">
              <a:cs typeface="Tahoma" pitchFamily="2"/>
            </a:endParaRPr>
          </a:p>
        </p:txBody>
      </p:sp>
      <p:pic>
        <p:nvPicPr>
          <p:cNvPr id="3" name="Picture 2">
            <a:extLst>
              <a:ext uri="{FF2B5EF4-FFF2-40B4-BE49-F238E27FC236}">
                <a16:creationId xmlns:a16="http://schemas.microsoft.com/office/drawing/2014/main" id="{6B00E10A-D7B8-46B4-92D1-8676CCE8FF0D}"/>
              </a:ext>
            </a:extLst>
          </p:cNvPr>
          <p:cNvPicPr>
            <a:picLocks noChangeAspect="1"/>
          </p:cNvPicPr>
          <p:nvPr/>
        </p:nvPicPr>
        <p:blipFill>
          <a:blip r:embed="rId3">
            <a:lum/>
            <a:alphaModFix/>
          </a:blip>
          <a:srcRect/>
          <a:stretch>
            <a:fillRect/>
          </a:stretch>
        </p:blipFill>
        <p:spPr>
          <a:xfrm>
            <a:off x="7320255" y="3429001"/>
            <a:ext cx="3994010" cy="2995330"/>
          </a:xfrm>
          <a:prstGeom prst="rect">
            <a:avLst/>
          </a:prstGeom>
          <a:noFill/>
          <a:ln>
            <a:noFill/>
          </a:ln>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E88DD-6FA9-45A7-8E91-80CD2965700A}"/>
              </a:ext>
            </a:extLst>
          </p:cNvPr>
          <p:cNvSpPr txBox="1">
            <a:spLocks noGrp="1"/>
          </p:cNvSpPr>
          <p:nvPr>
            <p:ph type="title" idx="4294967295"/>
          </p:nvPr>
        </p:nvSpPr>
        <p:spPr>
          <a:xfrm>
            <a:off x="3399183" y="602073"/>
            <a:ext cx="7772400" cy="1306513"/>
          </a:xfrm>
        </p:spPr>
        <p:txBody>
          <a:bodyPr/>
          <a:lstStyle/>
          <a:p>
            <a:pPr lvl="0"/>
            <a:r>
              <a:rPr lang="en-GB" b="1" dirty="0">
                <a:solidFill>
                  <a:srgbClr val="C00000"/>
                </a:solidFill>
                <a:cs typeface="Tahoma" pitchFamily="2"/>
              </a:rPr>
              <a:t>HR Planning - M&amp;S</a:t>
            </a:r>
          </a:p>
        </p:txBody>
      </p:sp>
      <p:sp>
        <p:nvSpPr>
          <p:cNvPr id="3" name="Text Placeholder 2">
            <a:extLst>
              <a:ext uri="{FF2B5EF4-FFF2-40B4-BE49-F238E27FC236}">
                <a16:creationId xmlns:a16="http://schemas.microsoft.com/office/drawing/2014/main" id="{00C82E7B-6592-4410-B3D6-A049E7FD382A}"/>
              </a:ext>
            </a:extLst>
          </p:cNvPr>
          <p:cNvSpPr txBox="1">
            <a:spLocks noGrp="1"/>
          </p:cNvSpPr>
          <p:nvPr>
            <p:ph type="body" idx="4294967295"/>
          </p:nvPr>
        </p:nvSpPr>
        <p:spPr>
          <a:xfrm>
            <a:off x="2174875" y="1514475"/>
            <a:ext cx="10017125" cy="5091113"/>
          </a:xfrm>
        </p:spPr>
        <p:txBody>
          <a:bodyPr>
            <a:normAutofit/>
          </a:bodyPr>
          <a:lstStyle/>
          <a:p>
            <a:pPr lvl="0">
              <a:buClr>
                <a:srgbClr val="333333"/>
              </a:buClr>
              <a:buSzPct val="45000"/>
              <a:buFont typeface="StarSymbol"/>
              <a:buChar char="●"/>
            </a:pPr>
            <a:r>
              <a:rPr lang="en-GB" sz="2400" dirty="0">
                <a:solidFill>
                  <a:schemeClr val="tx1"/>
                </a:solidFill>
                <a:cs typeface="Tahoma" pitchFamily="2"/>
              </a:rPr>
              <a:t>Recruiting people through online</a:t>
            </a:r>
          </a:p>
          <a:p>
            <a:pPr lvl="0">
              <a:buClr>
                <a:srgbClr val="333333"/>
              </a:buClr>
              <a:buSzPct val="45000"/>
              <a:buFont typeface="StarSymbol"/>
              <a:buChar char="●"/>
            </a:pPr>
            <a:r>
              <a:rPr lang="en-GB" sz="2400" dirty="0">
                <a:solidFill>
                  <a:schemeClr val="tx1"/>
                </a:solidFill>
                <a:cs typeface="Tahoma" pitchFamily="2"/>
              </a:rPr>
              <a:t>Online training &amp; conducting development program</a:t>
            </a:r>
          </a:p>
          <a:p>
            <a:pPr lvl="0">
              <a:buClr>
                <a:srgbClr val="333333"/>
              </a:buClr>
              <a:buSzPct val="45000"/>
              <a:buFont typeface="StarSymbol"/>
              <a:buChar char="●"/>
            </a:pPr>
            <a:r>
              <a:rPr lang="en-GB" sz="2400" dirty="0">
                <a:solidFill>
                  <a:schemeClr val="tx1"/>
                </a:solidFill>
                <a:cs typeface="Tahoma" pitchFamily="2"/>
              </a:rPr>
              <a:t>Retail Academy has formed for Career Development:-  						whole staff training, coaches, induction                           						program and etc.</a:t>
            </a:r>
          </a:p>
          <a:p>
            <a:pPr lvl="0">
              <a:buClr>
                <a:srgbClr val="333333"/>
              </a:buClr>
              <a:buSzPct val="45000"/>
              <a:buFont typeface="StarSymbol"/>
              <a:buChar char="●"/>
            </a:pPr>
            <a:r>
              <a:rPr lang="en-GB" sz="2400" dirty="0">
                <a:solidFill>
                  <a:schemeClr val="tx1"/>
                </a:solidFill>
                <a:cs typeface="Tahoma" pitchFamily="2"/>
              </a:rPr>
              <a:t>Appraisal system discussions- every 12 months</a:t>
            </a:r>
          </a:p>
          <a:p>
            <a:pPr lvl="0">
              <a:buClr>
                <a:srgbClr val="333333"/>
              </a:buClr>
              <a:buSzPct val="45000"/>
              <a:buFont typeface="StarSymbol"/>
              <a:buChar char="●"/>
            </a:pPr>
            <a:r>
              <a:rPr lang="en-GB" sz="2400" dirty="0">
                <a:solidFill>
                  <a:schemeClr val="tx1"/>
                </a:solidFill>
                <a:cs typeface="Tahoma" pitchFamily="2"/>
              </a:rPr>
              <a:t>Benefits &amp; rewards: - competitive pay, </a:t>
            </a:r>
          </a:p>
          <a:p>
            <a:pPr marL="0" lvl="0" indent="0">
              <a:buClr>
                <a:srgbClr val="333333"/>
              </a:buClr>
              <a:buSzPct val="45000"/>
              <a:buNone/>
            </a:pPr>
            <a:r>
              <a:rPr lang="en-GB" sz="2400" dirty="0">
                <a:solidFill>
                  <a:schemeClr val="tx1"/>
                </a:solidFill>
                <a:cs typeface="Tahoma" pitchFamily="2"/>
              </a:rPr>
              <a:t>							- pension, healthcare etc							</a:t>
            </a:r>
            <a:endParaRPr lang="en-GB" dirty="0">
              <a:cs typeface="Tahoma" pitchFamily="2"/>
            </a:endParaRPr>
          </a:p>
        </p:txBody>
      </p:sp>
      <p:pic>
        <p:nvPicPr>
          <p:cNvPr id="4" name="Picture 3">
            <a:extLst>
              <a:ext uri="{FF2B5EF4-FFF2-40B4-BE49-F238E27FC236}">
                <a16:creationId xmlns:a16="http://schemas.microsoft.com/office/drawing/2014/main" id="{F4662D2A-B562-43CA-BCED-DBA65164159B}"/>
              </a:ext>
            </a:extLst>
          </p:cNvPr>
          <p:cNvPicPr>
            <a:picLocks noChangeAspect="1"/>
          </p:cNvPicPr>
          <p:nvPr/>
        </p:nvPicPr>
        <p:blipFill>
          <a:blip r:embed="rId3">
            <a:lum/>
            <a:alphaModFix/>
          </a:blip>
          <a:srcRect/>
          <a:stretch>
            <a:fillRect/>
          </a:stretch>
        </p:blipFill>
        <p:spPr>
          <a:xfrm>
            <a:off x="1638852" y="4949414"/>
            <a:ext cx="2780748" cy="1737967"/>
          </a:xfrm>
          <a:prstGeom prst="rect">
            <a:avLst/>
          </a:prstGeom>
          <a:noFill/>
          <a:ln>
            <a:noFill/>
          </a:ln>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ctrTitle"/>
          </p:nvPr>
        </p:nvSpPr>
        <p:spPr>
          <a:xfrm>
            <a:off x="209732" y="212746"/>
            <a:ext cx="9144000" cy="845067"/>
          </a:xfr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rmAutofit fontScale="90000"/>
          </a:bodyPr>
          <a:lstStyle/>
          <a:p>
            <a:r>
              <a:rPr lang="en-US" sz="4400" b="1" dirty="0">
                <a:solidFill>
                  <a:srgbClr val="FF0000"/>
                </a:solidFill>
                <a:latin typeface="AR BERKLEY" panose="02000000000000000000" pitchFamily="2" charset="0"/>
                <a:cs typeface="Times New Roman" pitchFamily="18" charset="0"/>
              </a:rPr>
              <a:t>	</a:t>
            </a:r>
            <a:r>
              <a:rPr lang="en-US" sz="6000" b="1" dirty="0">
                <a:solidFill>
                  <a:srgbClr val="FF0000"/>
                </a:solidFill>
                <a:latin typeface="AR BERKLEY" panose="02000000000000000000" pitchFamily="2" charset="0"/>
                <a:cs typeface="Times New Roman" pitchFamily="18" charset="0"/>
              </a:rPr>
              <a:t>Recruitment</a:t>
            </a:r>
            <a:endParaRPr lang="en-US" sz="4400" b="1" dirty="0">
              <a:solidFill>
                <a:srgbClr val="FF0000"/>
              </a:solidFill>
              <a:latin typeface="AR BERKLEY" panose="02000000000000000000" pitchFamily="2" charset="0"/>
              <a:cs typeface="Times New Roman" pitchFamily="18" charset="0"/>
            </a:endParaRPr>
          </a:p>
        </p:txBody>
      </p:sp>
      <p:sp>
        <p:nvSpPr>
          <p:cNvPr id="3" name="Subtitle 2"/>
          <p:cNvSpPr>
            <a:spLocks noGrp="1"/>
          </p:cNvSpPr>
          <p:nvPr>
            <p:ph type="subTitle" idx="1"/>
          </p:nvPr>
        </p:nvSpPr>
        <p:spPr>
          <a:xfrm>
            <a:off x="1307540" y="1636641"/>
            <a:ext cx="7324785" cy="4193712"/>
          </a:xfrm>
        </p:spPr>
        <p:txBody>
          <a:bodyPr>
            <a:normAutofit/>
          </a:bodyPr>
          <a:lstStyle/>
          <a:p>
            <a:endParaRPr lang="en-US" sz="2000" dirty="0">
              <a:latin typeface="Times New Roman" pitchFamily="18" charset="0"/>
              <a:cs typeface="Times New Roman" pitchFamily="18" charset="0"/>
            </a:endParaRPr>
          </a:p>
          <a:p>
            <a:pPr algn="l">
              <a:spcBef>
                <a:spcPts val="0"/>
              </a:spcBef>
            </a:pPr>
            <a:r>
              <a:rPr lang="en-US" sz="2000" dirty="0">
                <a:solidFill>
                  <a:schemeClr val="tx1"/>
                </a:solidFill>
                <a:latin typeface="Times New Roman" pitchFamily="18" charset="0"/>
                <a:cs typeface="Times New Roman" pitchFamily="18" charset="0"/>
              </a:rPr>
              <a:t>Recruitment process under HR policy is </a:t>
            </a:r>
          </a:p>
          <a:p>
            <a:pPr algn="l">
              <a:spcBef>
                <a:spcPts val="0"/>
              </a:spcBef>
            </a:pPr>
            <a:r>
              <a:rPr lang="en-US" sz="2000" dirty="0">
                <a:solidFill>
                  <a:schemeClr val="tx1"/>
                </a:solidFill>
                <a:latin typeface="Times New Roman" pitchFamily="18" charset="0"/>
                <a:cs typeface="Times New Roman" pitchFamily="18" charset="0"/>
              </a:rPr>
              <a:t>different from other ordinary policies.</a:t>
            </a:r>
          </a:p>
          <a:p>
            <a:pPr algn="l">
              <a:spcBef>
                <a:spcPts val="0"/>
              </a:spcBef>
            </a:pPr>
            <a:endParaRPr lang="en-US" sz="2000" dirty="0">
              <a:solidFill>
                <a:schemeClr val="tx1"/>
              </a:solidFill>
              <a:latin typeface="Times New Roman" pitchFamily="18" charset="0"/>
              <a:cs typeface="Times New Roman" pitchFamily="18" charset="0"/>
            </a:endParaRPr>
          </a:p>
          <a:p>
            <a:pPr algn="l">
              <a:spcBef>
                <a:spcPts val="0"/>
              </a:spcBef>
            </a:pPr>
            <a:r>
              <a:rPr lang="en-US" sz="2000" dirty="0">
                <a:solidFill>
                  <a:schemeClr val="tx1"/>
                </a:solidFill>
                <a:latin typeface="Times New Roman" pitchFamily="18" charset="0"/>
                <a:cs typeface="Times New Roman" pitchFamily="18" charset="0"/>
              </a:rPr>
              <a:t>The HR department needs to practice selecting and  </a:t>
            </a:r>
          </a:p>
          <a:p>
            <a:pPr algn="l">
              <a:spcBef>
                <a:spcPts val="0"/>
              </a:spcBef>
            </a:pPr>
            <a:r>
              <a:rPr lang="en-US" sz="2000" dirty="0">
                <a:solidFill>
                  <a:schemeClr val="tx1"/>
                </a:solidFill>
                <a:latin typeface="Times New Roman" pitchFamily="18" charset="0"/>
                <a:cs typeface="Times New Roman" pitchFamily="18" charset="0"/>
              </a:rPr>
              <a:t>screening application to identify well-organized employees.</a:t>
            </a:r>
          </a:p>
          <a:p>
            <a:pPr algn="l">
              <a:spcBef>
                <a:spcPts val="0"/>
              </a:spcBef>
            </a:pPr>
            <a:r>
              <a:rPr lang="en-US" sz="2000" dirty="0">
                <a:solidFill>
                  <a:schemeClr val="tx1"/>
                </a:solidFill>
                <a:latin typeface="Times New Roman" pitchFamily="18" charset="0"/>
                <a:cs typeface="Times New Roman" pitchFamily="18" charset="0"/>
              </a:rPr>
              <a:t> (El-</a:t>
            </a:r>
            <a:r>
              <a:rPr lang="en-US" sz="2000" dirty="0" err="1">
                <a:solidFill>
                  <a:schemeClr val="tx1"/>
                </a:solidFill>
                <a:latin typeface="Times New Roman" pitchFamily="18" charset="0"/>
                <a:cs typeface="Times New Roman" pitchFamily="18" charset="0"/>
              </a:rPr>
              <a:t>Kassar</a:t>
            </a:r>
            <a:r>
              <a:rPr lang="en-US" sz="2000" dirty="0">
                <a:solidFill>
                  <a:schemeClr val="tx1"/>
                </a:solidFill>
                <a:latin typeface="Times New Roman" pitchFamily="18" charset="0"/>
                <a:cs typeface="Times New Roman" pitchFamily="18" charset="0"/>
              </a:rPr>
              <a:t> and Singh, 2019)</a:t>
            </a:r>
          </a:p>
          <a:p>
            <a:pPr algn="l">
              <a:spcBef>
                <a:spcPts val="0"/>
              </a:spcBef>
            </a:pPr>
            <a:endParaRPr lang="en-US" sz="2000" dirty="0">
              <a:solidFill>
                <a:schemeClr val="tx1"/>
              </a:solidFill>
              <a:latin typeface="Times New Roman" pitchFamily="18" charset="0"/>
              <a:cs typeface="Times New Roman" pitchFamily="18" charset="0"/>
            </a:endParaRPr>
          </a:p>
          <a:p>
            <a:pPr algn="l">
              <a:spcBef>
                <a:spcPts val="0"/>
              </a:spcBef>
            </a:pPr>
            <a:r>
              <a:rPr lang="en-US" sz="2000" dirty="0">
                <a:solidFill>
                  <a:schemeClr val="tx1"/>
                </a:solidFill>
                <a:latin typeface="Times New Roman" pitchFamily="18" charset="0"/>
                <a:cs typeface="Times New Roman" pitchFamily="18" charset="0"/>
              </a:rPr>
              <a:t>Recruitment policy helps Marks and Spencer to get potential employees in the organization who will give 100% effort in</a:t>
            </a:r>
          </a:p>
          <a:p>
            <a:pPr algn="l">
              <a:spcBef>
                <a:spcPts val="0"/>
              </a:spcBef>
            </a:pPr>
            <a:r>
              <a:rPr lang="en-US" sz="2000" dirty="0">
                <a:solidFill>
                  <a:schemeClr val="tx1"/>
                </a:solidFill>
                <a:latin typeface="Times New Roman" pitchFamily="18" charset="0"/>
                <a:cs typeface="Times New Roman" pitchFamily="18" charset="0"/>
              </a:rPr>
              <a:t>  the workplace </a:t>
            </a:r>
          </a:p>
          <a:p>
            <a:pPr algn="l">
              <a:spcBef>
                <a:spcPts val="0"/>
              </a:spcBef>
            </a:pPr>
            <a:r>
              <a:rPr lang="en-US" sz="2000" dirty="0">
                <a:solidFill>
                  <a:schemeClr val="tx1"/>
                </a:solidFill>
                <a:latin typeface="Times New Roman" pitchFamily="18" charset="0"/>
                <a:cs typeface="Times New Roman" pitchFamily="18" charset="0"/>
              </a:rPr>
              <a:t>(</a:t>
            </a:r>
            <a:r>
              <a:rPr lang="en-US" sz="2000" dirty="0" err="1">
                <a:solidFill>
                  <a:schemeClr val="tx1"/>
                </a:solidFill>
                <a:latin typeface="Times New Roman" pitchFamily="18" charset="0"/>
                <a:cs typeface="Times New Roman" pitchFamily="18" charset="0"/>
              </a:rPr>
              <a:t>Marks&amp;Spencer</a:t>
            </a:r>
            <a:r>
              <a:rPr lang="en-US" sz="2000" dirty="0">
                <a:solidFill>
                  <a:schemeClr val="tx1"/>
                </a:solidFill>
                <a:latin typeface="Times New Roman" pitchFamily="18" charset="0"/>
                <a:cs typeface="Times New Roman" pitchFamily="18" charset="0"/>
              </a:rPr>
              <a:t>, 2019)</a:t>
            </a:r>
          </a:p>
          <a:p>
            <a:endParaRPr lang="en-GB" dirty="0"/>
          </a:p>
        </p:txBody>
      </p:sp>
      <p:sp>
        <p:nvSpPr>
          <p:cNvPr id="7" name="Rectangle 6"/>
          <p:cNvSpPr/>
          <p:nvPr/>
        </p:nvSpPr>
        <p:spPr>
          <a:xfrm>
            <a:off x="737270" y="983152"/>
            <a:ext cx="6754762" cy="728726"/>
          </a:xfrm>
          <a:prstGeom prst="rect">
            <a:avLst/>
          </a:prstGeom>
        </p:spPr>
        <p:txBody>
          <a:bodyPr wrap="square">
            <a:spAutoFit/>
          </a:bodyPr>
          <a:lstStyle/>
          <a:p>
            <a:pPr>
              <a:lnSpc>
                <a:spcPct val="107000"/>
              </a:lnSpc>
              <a:spcAft>
                <a:spcPts val="0"/>
              </a:spcAft>
            </a:pPr>
            <a:r>
              <a:rPr lang="en-GB" sz="2000" i="1" dirty="0">
                <a:solidFill>
                  <a:srgbClr val="0070C0"/>
                </a:solidFill>
                <a:latin typeface="Times New Roman" panose="02020603050405020304" pitchFamily="18" charset="0"/>
                <a:ea typeface="Times New Roman" panose="02020603050405020304" pitchFamily="18" charset="0"/>
                <a:cs typeface="Times New Roman" panose="02020603050405020304" pitchFamily="18" charset="0"/>
              </a:rPr>
              <a:t>“</a:t>
            </a:r>
            <a:r>
              <a:rPr lang="en-GB" sz="2000" i="1" dirty="0">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rPr>
              <a:t>M&amp;S has in place a “Talent Philosophy” which is ensuring the right person is placed </a:t>
            </a:r>
            <a:r>
              <a:rPr lang="en-GB" sz="2000" i="1" dirty="0">
                <a:solidFill>
                  <a:srgbClr val="0070C0"/>
                </a:solidFill>
                <a:effectLst/>
                <a:latin typeface="Times New Roman" panose="02020603050405020304" pitchFamily="18" charset="0"/>
                <a:ea typeface="Times New Roman" panose="02020603050405020304" pitchFamily="18" charset="0"/>
              </a:rPr>
              <a:t>in the right job</a:t>
            </a:r>
            <a:r>
              <a:rPr lang="en-GB" i="1" dirty="0">
                <a:solidFill>
                  <a:srgbClr val="0070C0"/>
                </a:solidFill>
                <a:effectLst/>
                <a:latin typeface="Times New Roman" panose="02020603050405020304" pitchFamily="18" charset="0"/>
                <a:ea typeface="Times New Roman" panose="02020603050405020304" pitchFamily="18" charset="0"/>
              </a:rPr>
              <a:t>.”</a:t>
            </a:r>
            <a:endParaRPr lang="en-GB" i="1" dirty="0">
              <a:solidFill>
                <a:srgbClr val="0070C0"/>
              </a:solidFill>
            </a:endParaRPr>
          </a:p>
        </p:txBody>
      </p:sp>
      <p:sp>
        <p:nvSpPr>
          <p:cNvPr id="8" name="Rectangle 7"/>
          <p:cNvSpPr/>
          <p:nvPr/>
        </p:nvSpPr>
        <p:spPr>
          <a:xfrm>
            <a:off x="7818107" y="5146122"/>
            <a:ext cx="3644348" cy="674544"/>
          </a:xfrm>
          <a:prstGeom prst="rect">
            <a:avLst/>
          </a:prstGeom>
          <a:ln>
            <a:noFill/>
          </a:ln>
          <a:effectLst>
            <a:glow rad="228600">
              <a:schemeClr val="accent5">
                <a:satMod val="175000"/>
                <a:alpha val="40000"/>
              </a:schemeClr>
            </a:glow>
            <a:outerShdw blurRad="184150" dist="241300" dir="11520000" sx="110000" sy="110000" algn="ctr">
              <a:srgbClr val="000000">
                <a:alpha val="18000"/>
              </a:srgbClr>
            </a:outerShdw>
          </a:effectLst>
          <a:scene3d>
            <a:camera prst="perspectiveFront" fov="5100000">
              <a:rot lat="0" lon="2100000" rev="0"/>
            </a:camera>
            <a:lightRig rig="flood" dir="t">
              <a:rot lat="0" lon="0" rev="13800000"/>
            </a:lightRig>
          </a:scene3d>
          <a:sp3d extrusionH="107950" prstMaterial="plastic">
            <a:bevelT w="82550" h="63500" prst="divot"/>
            <a:bevelB/>
          </a:sp3d>
        </p:spPr>
        <p:txBody>
          <a:bodyPr wrap="square">
            <a:spAutoFit/>
          </a:bodyPr>
          <a:lstStyle/>
          <a:p>
            <a:pPr>
              <a:lnSpc>
                <a:spcPct val="107000"/>
              </a:lnSpc>
              <a:spcAft>
                <a:spcPts val="2250"/>
              </a:spcAft>
            </a:pPr>
            <a:r>
              <a:rPr lang="en-GB" b="1" cap="all" dirty="0">
                <a:solidFill>
                  <a:srgbClr val="FF0000"/>
                </a:solidFill>
                <a:effectLst/>
                <a:latin typeface="Adobe Fangsong Std R" panose="02020400000000000000" pitchFamily="18" charset="-128"/>
                <a:ea typeface="Calibri" panose="020F0502020204030204" pitchFamily="34" charset="0"/>
                <a:cs typeface="Arial" panose="020B0604020202020204" pitchFamily="34" charset="0"/>
              </a:rPr>
              <a:t>Find Your Perfect </a:t>
            </a:r>
            <a:br>
              <a:rPr lang="en-GB" b="1" cap="all" dirty="0">
                <a:solidFill>
                  <a:srgbClr val="FF0000"/>
                </a:solidFill>
                <a:effectLst/>
                <a:latin typeface="Adobe Fangsong Std R" panose="02020400000000000000" pitchFamily="18" charset="-128"/>
                <a:ea typeface="Calibri" panose="020F0502020204030204" pitchFamily="34" charset="0"/>
                <a:cs typeface="Arial" panose="020B0604020202020204" pitchFamily="34" charset="0"/>
              </a:rPr>
            </a:br>
            <a:r>
              <a:rPr lang="en-GB" b="1" cap="all" dirty="0">
                <a:solidFill>
                  <a:srgbClr val="FF0000"/>
                </a:solidFill>
                <a:effectLst/>
                <a:latin typeface="Adobe Fangsong Std R" panose="02020400000000000000" pitchFamily="18" charset="-128"/>
                <a:ea typeface="Calibri" panose="020F0502020204030204" pitchFamily="34" charset="0"/>
                <a:cs typeface="Arial" panose="020B0604020202020204" pitchFamily="34" charset="0"/>
              </a:rPr>
              <a:t>Role at M&amp;S</a:t>
            </a:r>
            <a:endParaRPr lang="en-GB"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9" name="Picture 8" descr="See the source image"/>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15496" y="5593022"/>
            <a:ext cx="3118670" cy="964565"/>
          </a:xfrm>
          <a:prstGeom prst="rect">
            <a:avLst/>
          </a:prstGeom>
          <a:noFill/>
          <a:ln>
            <a:noFill/>
          </a:ln>
        </p:spPr>
      </p:pic>
      <p:pic>
        <p:nvPicPr>
          <p:cNvPr id="10" name="Picture 9">
            <a:extLst>
              <a:ext uri="{FF2B5EF4-FFF2-40B4-BE49-F238E27FC236}">
                <a16:creationId xmlns:a16="http://schemas.microsoft.com/office/drawing/2014/main" id="{24A3A5C7-45AC-4D03-841E-2E4ADCC2D8E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17765" y="1465776"/>
            <a:ext cx="4263212" cy="2810801"/>
          </a:xfrm>
          <a:prstGeom prst="rect">
            <a:avLst/>
          </a:prstGeom>
          <a:ln>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pic>
    </p:spTree>
    <p:extLst>
      <p:ext uri="{BB962C8B-B14F-4D97-AF65-F5344CB8AC3E}">
        <p14:creationId xmlns:p14="http://schemas.microsoft.com/office/powerpoint/2010/main" val="183801027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225189" y="497440"/>
            <a:ext cx="1319592" cy="369332"/>
          </a:xfrm>
          <a:prstGeom prst="rect">
            <a:avLst/>
          </a:prstGeom>
        </p:spPr>
        <p:txBody>
          <a:bodyPr wrap="none">
            <a:spAutoFit/>
          </a:bodyPr>
          <a:lstStyle/>
          <a:p>
            <a:r>
              <a:rPr lang="en-US" b="1" dirty="0">
                <a:solidFill>
                  <a:schemeClr val="tx1"/>
                </a:solidFill>
                <a:latin typeface="Times New Roman" pitchFamily="18" charset="0"/>
                <a:cs typeface="Times New Roman" pitchFamily="18" charset="0"/>
              </a:rPr>
              <a:t> (Cont’d…)</a:t>
            </a:r>
            <a:endParaRPr lang="en-GB" dirty="0"/>
          </a:p>
        </p:txBody>
      </p:sp>
      <p:sp>
        <p:nvSpPr>
          <p:cNvPr id="3" name="Rectangle 2"/>
          <p:cNvSpPr/>
          <p:nvPr/>
        </p:nvSpPr>
        <p:spPr>
          <a:xfrm>
            <a:off x="942678" y="1163483"/>
            <a:ext cx="6096000" cy="4431983"/>
          </a:xfrm>
          <a:prstGeom prst="rect">
            <a:avLst/>
          </a:prstGeom>
        </p:spPr>
        <p:txBody>
          <a:bodyPr>
            <a:spAutoFit/>
          </a:bodyPr>
          <a:lstStyle/>
          <a:p>
            <a:endParaRPr lang="en-US" sz="2400" dirty="0">
              <a:latin typeface="Times New Roman" pitchFamily="18" charset="0"/>
              <a:cs typeface="Times New Roman" pitchFamily="18" charset="0"/>
            </a:endParaRPr>
          </a:p>
          <a:p>
            <a:r>
              <a:rPr lang="en-US" sz="2400" dirty="0">
                <a:latin typeface="Times New Roman" pitchFamily="18" charset="0"/>
                <a:cs typeface="Times New Roman" pitchFamily="18" charset="0"/>
              </a:rPr>
              <a:t>HR department mentions all the details in the job description regarding what type of employee Marks and Spencer needs.</a:t>
            </a:r>
          </a:p>
          <a:p>
            <a:endParaRPr lang="en-US" sz="2400" dirty="0">
              <a:latin typeface="Times New Roman" pitchFamily="18" charset="0"/>
              <a:cs typeface="Times New Roman" pitchFamily="18" charset="0"/>
            </a:endParaRPr>
          </a:p>
          <a:p>
            <a:r>
              <a:rPr lang="en-US" sz="2400" dirty="0">
                <a:latin typeface="Times New Roman" pitchFamily="18" charset="0"/>
                <a:cs typeface="Times New Roman" pitchFamily="18" charset="0"/>
              </a:rPr>
              <a:t>Marks and Spencer need to post new employee requirement in their official website (</a:t>
            </a:r>
            <a:r>
              <a:rPr lang="en-US" sz="2400" dirty="0" err="1">
                <a:latin typeface="Times New Roman" pitchFamily="18" charset="0"/>
                <a:cs typeface="Times New Roman" pitchFamily="18" charset="0"/>
              </a:rPr>
              <a:t>Marksandspencer</a:t>
            </a:r>
            <a:r>
              <a:rPr lang="en-US" sz="2400" dirty="0">
                <a:latin typeface="Times New Roman" pitchFamily="18" charset="0"/>
                <a:cs typeface="Times New Roman" pitchFamily="18" charset="0"/>
              </a:rPr>
              <a:t>, 2019).</a:t>
            </a:r>
          </a:p>
          <a:p>
            <a:endParaRPr lang="en-US" sz="2400" dirty="0">
              <a:latin typeface="Times New Roman" pitchFamily="18" charset="0"/>
              <a:cs typeface="Times New Roman" pitchFamily="18" charset="0"/>
            </a:endParaRPr>
          </a:p>
          <a:p>
            <a:r>
              <a:rPr lang="en-US" sz="2400" dirty="0">
                <a:latin typeface="Times New Roman" pitchFamily="18" charset="0"/>
                <a:cs typeface="Times New Roman" pitchFamily="18" charset="0"/>
              </a:rPr>
              <a:t>It is responsibility of HR department to maintain transparency.</a:t>
            </a:r>
          </a:p>
          <a:p>
            <a:endParaRPr lang="en-US" dirty="0">
              <a:latin typeface="Times New Roman" pitchFamily="18" charset="0"/>
              <a:cs typeface="Times New Roman" pitchFamily="18" charset="0"/>
            </a:endParaRPr>
          </a:p>
        </p:txBody>
      </p:sp>
      <p:sp>
        <p:nvSpPr>
          <p:cNvPr id="6" name="Title 1"/>
          <p:cNvSpPr txBox="1">
            <a:spLocks/>
          </p:cNvSpPr>
          <p:nvPr/>
        </p:nvSpPr>
        <p:spPr>
          <a:xfrm>
            <a:off x="2330596" y="497440"/>
            <a:ext cx="9144000" cy="845067"/>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solidFill>
                  <a:srgbClr val="FF0000"/>
                </a:solidFill>
                <a:latin typeface="AR BERKLEY" panose="02000000000000000000" pitchFamily="2" charset="0"/>
                <a:cs typeface="Times New Roman" pitchFamily="18" charset="0"/>
              </a:rPr>
              <a:t>Recruitment</a:t>
            </a:r>
          </a:p>
        </p:txBody>
      </p:sp>
      <p:sp>
        <p:nvSpPr>
          <p:cNvPr id="8" name="Rectangle 7"/>
          <p:cNvSpPr/>
          <p:nvPr/>
        </p:nvSpPr>
        <p:spPr>
          <a:xfrm>
            <a:off x="2006201" y="5664774"/>
            <a:ext cx="3218988" cy="707886"/>
          </a:xfrm>
          <a:prstGeom prst="rect">
            <a:avLst/>
          </a:prstGeom>
          <a:scene3d>
            <a:camera prst="isometricOffAxis2Left"/>
            <a:lightRig rig="threePt" dir="t"/>
          </a:scene3d>
        </p:spPr>
        <p:txBody>
          <a:bodyPr wrap="square">
            <a:spAutoFit/>
          </a:bodyPr>
          <a:lstStyle/>
          <a:p>
            <a:r>
              <a:rPr lang="en-GB" sz="2000" dirty="0">
                <a:solidFill>
                  <a:srgbClr val="0000FF"/>
                </a:solidFill>
                <a:effectLst/>
                <a:latin typeface="AR JULIAN" panose="02000000000000000000" pitchFamily="2" charset="0"/>
                <a:ea typeface="Calibri" panose="020F0502020204030204" pitchFamily="34" charset="0"/>
              </a:rPr>
              <a:t>      M&amp;S</a:t>
            </a:r>
          </a:p>
          <a:p>
            <a:r>
              <a:rPr lang="en-GB" sz="2000" dirty="0">
                <a:solidFill>
                  <a:srgbClr val="0000FF"/>
                </a:solidFill>
                <a:effectLst/>
                <a:latin typeface="AR JULIAN" panose="02000000000000000000" pitchFamily="2" charset="0"/>
                <a:ea typeface="Calibri" panose="020F0502020204030204" pitchFamily="34" charset="0"/>
              </a:rPr>
              <a:t>We’re recruiting</a:t>
            </a:r>
            <a:endParaRPr lang="en-GB" sz="2000" dirty="0">
              <a:latin typeface="AR JULIAN" panose="02000000000000000000" pitchFamily="2" charset="0"/>
            </a:endParaRPr>
          </a:p>
        </p:txBody>
      </p:sp>
      <p:sp>
        <p:nvSpPr>
          <p:cNvPr id="7" name="Rounded Rectangle 10">
            <a:extLst>
              <a:ext uri="{FF2B5EF4-FFF2-40B4-BE49-F238E27FC236}">
                <a16:creationId xmlns:a16="http://schemas.microsoft.com/office/drawing/2014/main" id="{9941EA69-E796-48AC-96E1-F289BA27B848}"/>
              </a:ext>
            </a:extLst>
          </p:cNvPr>
          <p:cNvSpPr/>
          <p:nvPr/>
        </p:nvSpPr>
        <p:spPr>
          <a:xfrm>
            <a:off x="7538703" y="815572"/>
            <a:ext cx="4267200" cy="4584177"/>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nSpc>
                <a:spcPct val="107000"/>
              </a:lnSpc>
              <a:spcAft>
                <a:spcPts val="0"/>
              </a:spcAft>
            </a:pPr>
            <a:r>
              <a:rPr lang="en-GB" b="1" dirty="0">
                <a:solidFill>
                  <a:srgbClr val="FF0000"/>
                </a:solidFill>
                <a:latin typeface="Times New Roman" panose="02020603050405020304" pitchFamily="18" charset="0"/>
                <a:ea typeface="Times New Roman" panose="02020603050405020304" pitchFamily="18" charset="0"/>
                <a:cs typeface="Times New Roman" panose="02020603050405020304" pitchFamily="18" charset="0"/>
              </a:rPr>
              <a:t>‘</a:t>
            </a:r>
            <a:r>
              <a:rPr lang="en-GB" b="1"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Internal</a:t>
            </a:r>
            <a:endParaRPr lang="en-GB" sz="16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r>
              <a:rPr lang="en-GB" sz="2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Vacancies are advertised on the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0"/>
              </a:spcAft>
              <a:buFont typeface="Arial" panose="020B0604020202020204" pitchFamily="34" charset="0"/>
              <a:buChar char="•"/>
            </a:pPr>
            <a:r>
              <a:rPr lang="en-GB" sz="2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Staff notice board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0"/>
              </a:spcAft>
              <a:buFont typeface="Arial" panose="020B0604020202020204" pitchFamily="34" charset="0"/>
              <a:buChar char="•"/>
            </a:pPr>
            <a:r>
              <a:rPr lang="en-GB" sz="2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Monthly newsletter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0"/>
              </a:spcAft>
              <a:buFont typeface="Arial" panose="020B0604020202020204" pitchFamily="34" charset="0"/>
              <a:buChar char="•"/>
            </a:pPr>
            <a:r>
              <a:rPr lang="en-GB" sz="2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Company internet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2000" b="1"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External</a:t>
            </a:r>
            <a:endParaRPr lang="en-GB"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2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Vacancies are advertised through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0"/>
              </a:spcAft>
              <a:buFont typeface="Arial" panose="020B0604020202020204" pitchFamily="34" charset="0"/>
              <a:buChar char="•"/>
            </a:pPr>
            <a:r>
              <a:rPr lang="en-GB" sz="2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Newspapers (Local &amp; National)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0"/>
              </a:spcAft>
              <a:buFont typeface="Arial" panose="020B0604020202020204" pitchFamily="34" charset="0"/>
              <a:buChar char="•"/>
            </a:pPr>
            <a:r>
              <a:rPr lang="en-GB" sz="2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Company website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0"/>
              </a:spcAft>
              <a:buFont typeface="Arial" panose="020B0604020202020204" pitchFamily="34" charset="0"/>
              <a:buChar char="•"/>
            </a:pPr>
            <a:r>
              <a:rPr lang="en-GB" sz="2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Careers stall in store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0"/>
              </a:spcAft>
              <a:buFont typeface="Arial" panose="020B0604020202020204" pitchFamily="34" charset="0"/>
              <a:buChar char="•"/>
            </a:pPr>
            <a:r>
              <a:rPr lang="en-GB" sz="2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Shopping centre websites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0"/>
              </a:spcAft>
              <a:buFont typeface="Arial" panose="020B0604020202020204" pitchFamily="34" charset="0"/>
              <a:buChar char="•"/>
            </a:pPr>
            <a:r>
              <a:rPr lang="en-GB" sz="2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Graduate vacancies.’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119987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46359" y="478302"/>
            <a:ext cx="3749530" cy="646331"/>
          </a:xfrm>
          <a:prstGeom prst="rect">
            <a:avLst/>
          </a:prstGeom>
        </p:spPr>
        <p:txBody>
          <a:bodyPr wrap="square">
            <a:spAutoFit/>
          </a:bodyPr>
          <a:lstStyle/>
          <a:p>
            <a:r>
              <a:rPr lang="en-US" sz="3600" b="1" dirty="0">
                <a:solidFill>
                  <a:srgbClr val="002060"/>
                </a:solidFill>
                <a:latin typeface="Stencil Std" panose="04020904080802020404" pitchFamily="82" charset="0"/>
                <a:cs typeface="Times New Roman" pitchFamily="18" charset="0"/>
              </a:rPr>
              <a:t>Selection </a:t>
            </a:r>
            <a:endParaRPr lang="en-GB" sz="3600" dirty="0">
              <a:solidFill>
                <a:srgbClr val="002060"/>
              </a:solidFill>
              <a:latin typeface="Stencil Std" panose="04020904080802020404" pitchFamily="82" charset="0"/>
            </a:endParaRPr>
          </a:p>
        </p:txBody>
      </p:sp>
      <p:sp>
        <p:nvSpPr>
          <p:cNvPr id="3" name="Rectangle 2"/>
          <p:cNvSpPr/>
          <p:nvPr/>
        </p:nvSpPr>
        <p:spPr>
          <a:xfrm>
            <a:off x="526384" y="947170"/>
            <a:ext cx="6096000" cy="4893647"/>
          </a:xfrm>
          <a:prstGeom prst="rect">
            <a:avLst/>
          </a:prstGeom>
        </p:spPr>
        <p:txBody>
          <a:bodyPr>
            <a:spAutoFit/>
          </a:bodyPr>
          <a:lstStyle/>
          <a:p>
            <a:endParaRPr lang="en-US" sz="2400" dirty="0">
              <a:latin typeface="Times New Roman" pitchFamily="18" charset="0"/>
              <a:cs typeface="Times New Roman" pitchFamily="18" charset="0"/>
            </a:endParaRPr>
          </a:p>
          <a:p>
            <a:r>
              <a:rPr lang="en-US" sz="2400" dirty="0">
                <a:latin typeface="Times New Roman" pitchFamily="18" charset="0"/>
                <a:cs typeface="Times New Roman" pitchFamily="18" charset="0"/>
              </a:rPr>
              <a:t>The preliminary screening is a selection technique (Noe</a:t>
            </a:r>
            <a:r>
              <a:rPr lang="en-US" sz="2400" i="1" dirty="0">
                <a:latin typeface="Times New Roman" pitchFamily="18" charset="0"/>
                <a:cs typeface="Times New Roman" pitchFamily="18" charset="0"/>
              </a:rPr>
              <a:t> et al.</a:t>
            </a:r>
            <a:r>
              <a:rPr lang="en-US" sz="2400" dirty="0">
                <a:latin typeface="Times New Roman" pitchFamily="18" charset="0"/>
                <a:cs typeface="Times New Roman" pitchFamily="18" charset="0"/>
              </a:rPr>
              <a:t> 2017).</a:t>
            </a:r>
          </a:p>
          <a:p>
            <a:endParaRPr lang="en-US" sz="2400" dirty="0">
              <a:latin typeface="Times New Roman" pitchFamily="18" charset="0"/>
              <a:cs typeface="Times New Roman" pitchFamily="18" charset="0"/>
            </a:endParaRPr>
          </a:p>
          <a:p>
            <a:r>
              <a:rPr lang="en-US" sz="2400" dirty="0">
                <a:latin typeface="Times New Roman" pitchFamily="18" charset="0"/>
                <a:cs typeface="Times New Roman" pitchFamily="18" charset="0"/>
              </a:rPr>
              <a:t>The preliminary screening helps HR department to short list employees faster in the emergency requirement of Marks and Spencer then they are interact via interview (</a:t>
            </a:r>
            <a:r>
              <a:rPr lang="en-US" sz="2400" dirty="0" err="1">
                <a:latin typeface="Times New Roman" pitchFamily="18" charset="0"/>
                <a:cs typeface="Times New Roman" pitchFamily="18" charset="0"/>
              </a:rPr>
              <a:t>Marks&amp;Spencer</a:t>
            </a:r>
            <a:r>
              <a:rPr lang="en-US" sz="2400" dirty="0">
                <a:latin typeface="Times New Roman" pitchFamily="18" charset="0"/>
                <a:cs typeface="Times New Roman" pitchFamily="18" charset="0"/>
              </a:rPr>
              <a:t>, 2019).</a:t>
            </a:r>
          </a:p>
          <a:p>
            <a:endParaRPr lang="en-US" sz="2400" dirty="0">
              <a:latin typeface="Times New Roman" pitchFamily="18" charset="0"/>
              <a:cs typeface="Times New Roman" pitchFamily="18" charset="0"/>
            </a:endParaRPr>
          </a:p>
          <a:p>
            <a:r>
              <a:rPr lang="en-US" sz="2400" dirty="0">
                <a:latin typeface="Times New Roman" pitchFamily="18" charset="0"/>
                <a:cs typeface="Times New Roman" pitchFamily="18" charset="0"/>
              </a:rPr>
              <a:t>Telephone interview gives an opportunity to the recruiters to understand the interest of the employees via telephone (Employment-studies.co.uk, 2019)</a:t>
            </a:r>
          </a:p>
        </p:txBody>
      </p:sp>
      <p:pic>
        <p:nvPicPr>
          <p:cNvPr id="4" name="Picture 2"/>
          <p:cNvPicPr>
            <a:picLocks noChangeAspect="1" noChangeArrowheads="1"/>
          </p:cNvPicPr>
          <p:nvPr/>
        </p:nvPicPr>
        <p:blipFill>
          <a:blip r:embed="rId3"/>
          <a:srcRect/>
          <a:stretch>
            <a:fillRect/>
          </a:stretch>
        </p:blipFill>
        <p:spPr bwMode="auto">
          <a:xfrm>
            <a:off x="7250682" y="1462247"/>
            <a:ext cx="4635059" cy="440670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descr="Image result for marks and spencer selection recruiting process">
            <a:hlinkClick r:id="rId4" tgtFrame="&quot;_blank&quot;"/>
          </p:cNvPr>
          <p:cNvPicPr/>
          <p:nvPr/>
        </p:nvPicPr>
        <p:blipFill>
          <a:blip r:embed="rId5">
            <a:extLst>
              <a:ext uri="{28A0092B-C50C-407E-A947-70E740481C1C}">
                <a14:useLocalDpi xmlns:a14="http://schemas.microsoft.com/office/drawing/2010/main" val="0"/>
              </a:ext>
            </a:extLst>
          </a:blip>
          <a:srcRect/>
          <a:stretch>
            <a:fillRect/>
          </a:stretch>
        </p:blipFill>
        <p:spPr bwMode="auto">
          <a:xfrm>
            <a:off x="2881672" y="5501258"/>
            <a:ext cx="2013722" cy="1174968"/>
          </a:xfrm>
          <a:prstGeom prst="rect">
            <a:avLst/>
          </a:prstGeom>
          <a:noFill/>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pic>
    </p:spTree>
    <p:extLst>
      <p:ext uri="{BB962C8B-B14F-4D97-AF65-F5344CB8AC3E}">
        <p14:creationId xmlns:p14="http://schemas.microsoft.com/office/powerpoint/2010/main" val="311193694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137752" y="437446"/>
            <a:ext cx="1699504" cy="461665"/>
          </a:xfrm>
          <a:prstGeom prst="rect">
            <a:avLst/>
          </a:prstGeom>
        </p:spPr>
        <p:txBody>
          <a:bodyPr wrap="none">
            <a:spAutoFit/>
          </a:bodyPr>
          <a:lstStyle/>
          <a:p>
            <a:r>
              <a:rPr lang="en-US" sz="2400" b="1" dirty="0">
                <a:solidFill>
                  <a:schemeClr val="tx1"/>
                </a:solidFill>
                <a:latin typeface="Times New Roman" pitchFamily="18" charset="0"/>
                <a:cs typeface="Times New Roman" pitchFamily="18" charset="0"/>
              </a:rPr>
              <a:t> (Cont’d…)</a:t>
            </a:r>
            <a:endParaRPr lang="en-GB" sz="2400" dirty="0"/>
          </a:p>
        </p:txBody>
      </p:sp>
      <p:sp>
        <p:nvSpPr>
          <p:cNvPr id="3" name="Rectangle 2"/>
          <p:cNvSpPr/>
          <p:nvPr/>
        </p:nvSpPr>
        <p:spPr>
          <a:xfrm>
            <a:off x="453297" y="1098409"/>
            <a:ext cx="6096000" cy="4801314"/>
          </a:xfrm>
          <a:prstGeom prst="rect">
            <a:avLst/>
          </a:prstGeom>
        </p:spPr>
        <p:txBody>
          <a:bodyPr>
            <a:spAutoFit/>
          </a:bodyPr>
          <a:lstStyle/>
          <a:p>
            <a:r>
              <a:rPr lang="en-US" sz="2400" dirty="0">
                <a:latin typeface="Times New Roman" pitchFamily="18" charset="0"/>
                <a:cs typeface="Times New Roman" pitchFamily="18" charset="0"/>
              </a:rPr>
              <a:t>An in-person interview is executed after preliminary screening and telephone interview for narrowing the resumes.</a:t>
            </a:r>
          </a:p>
          <a:p>
            <a:endParaRPr lang="en-US" sz="2400" dirty="0">
              <a:latin typeface="Times New Roman" pitchFamily="18" charset="0"/>
              <a:cs typeface="Times New Roman" pitchFamily="18" charset="0"/>
            </a:endParaRPr>
          </a:p>
          <a:p>
            <a:r>
              <a:rPr lang="en-US" sz="2400" dirty="0">
                <a:latin typeface="Times New Roman" pitchFamily="18" charset="0"/>
                <a:cs typeface="Times New Roman" pitchFamily="18" charset="0"/>
              </a:rPr>
              <a:t>Employees need to give evidence regarding their experience because Marks and Spencer is a famous retailing organization</a:t>
            </a:r>
          </a:p>
          <a:p>
            <a:r>
              <a:rPr lang="en-US" sz="2400" dirty="0">
                <a:latin typeface="Times New Roman" pitchFamily="18" charset="0"/>
                <a:cs typeface="Times New Roman" pitchFamily="18" charset="0"/>
              </a:rPr>
              <a:t>(</a:t>
            </a:r>
            <a:r>
              <a:rPr lang="en-US" sz="2400" dirty="0" err="1">
                <a:latin typeface="Times New Roman" pitchFamily="18" charset="0"/>
                <a:cs typeface="Times New Roman" pitchFamily="18" charset="0"/>
              </a:rPr>
              <a:t>Marks&amp;Spencer</a:t>
            </a:r>
            <a:r>
              <a:rPr lang="en-US" sz="2400" dirty="0">
                <a:latin typeface="Times New Roman" pitchFamily="18" charset="0"/>
                <a:cs typeface="Times New Roman" pitchFamily="18" charset="0"/>
              </a:rPr>
              <a:t>, 2019)</a:t>
            </a:r>
          </a:p>
          <a:p>
            <a:endParaRPr lang="en-US" sz="2400" dirty="0">
              <a:latin typeface="Times New Roman" pitchFamily="18" charset="0"/>
              <a:cs typeface="Times New Roman" pitchFamily="18" charset="0"/>
            </a:endParaRPr>
          </a:p>
          <a:p>
            <a:r>
              <a:rPr lang="en-US" sz="2400" dirty="0">
                <a:latin typeface="Times New Roman" pitchFamily="18" charset="0"/>
                <a:cs typeface="Times New Roman" pitchFamily="18" charset="0"/>
              </a:rPr>
              <a:t>It is extremely important to eliminate employees who are not capable to take work pressure for the success of the organization. </a:t>
            </a:r>
          </a:p>
          <a:p>
            <a:endParaRPr lang="en-US" dirty="0">
              <a:latin typeface="Times New Roman" pitchFamily="18" charset="0"/>
              <a:cs typeface="Times New Roman" pitchFamily="18" charset="0"/>
            </a:endParaRPr>
          </a:p>
        </p:txBody>
      </p:sp>
      <p:sp>
        <p:nvSpPr>
          <p:cNvPr id="6" name="Rectangle 5"/>
          <p:cNvSpPr/>
          <p:nvPr/>
        </p:nvSpPr>
        <p:spPr>
          <a:xfrm>
            <a:off x="3225351" y="308331"/>
            <a:ext cx="2077813" cy="646331"/>
          </a:xfrm>
          <a:prstGeom prst="rect">
            <a:avLst/>
          </a:prstGeom>
        </p:spPr>
        <p:txBody>
          <a:bodyPr wrap="none">
            <a:spAutoFit/>
          </a:bodyPr>
          <a:lstStyle/>
          <a:p>
            <a:r>
              <a:rPr lang="en-US" sz="3600" b="1" dirty="0">
                <a:solidFill>
                  <a:srgbClr val="002060"/>
                </a:solidFill>
                <a:latin typeface="Stencil Std" panose="04020904080802020404" pitchFamily="82" charset="0"/>
                <a:cs typeface="Times New Roman" pitchFamily="18" charset="0"/>
              </a:rPr>
              <a:t>Selection </a:t>
            </a:r>
            <a:endParaRPr lang="en-GB" sz="3600" dirty="0">
              <a:solidFill>
                <a:srgbClr val="002060"/>
              </a:solidFill>
              <a:latin typeface="Stencil Std" panose="04020904080802020404" pitchFamily="82" charset="0"/>
            </a:endParaRPr>
          </a:p>
        </p:txBody>
      </p:sp>
      <p:pic>
        <p:nvPicPr>
          <p:cNvPr id="7" name="Picture 6" descr="Image result for marks and spencer selection  logo">
            <a:hlinkClick r:id="rId3" tgtFrame="&quot;_blank&quo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994514" y="5755976"/>
            <a:ext cx="2363520" cy="928903"/>
          </a:xfrm>
          <a:prstGeom prst="rect">
            <a:avLst/>
          </a:prstGeom>
          <a:noFill/>
          <a:ln>
            <a:noFill/>
          </a:ln>
        </p:spPr>
      </p:pic>
      <p:sp>
        <p:nvSpPr>
          <p:cNvPr id="12" name="Title 11"/>
          <p:cNvSpPr>
            <a:spLocks noGrp="1"/>
          </p:cNvSpPr>
          <p:nvPr>
            <p:ph type="title"/>
          </p:nvPr>
        </p:nvSpPr>
        <p:spPr>
          <a:xfrm rot="204246">
            <a:off x="489408" y="5841431"/>
            <a:ext cx="3758476" cy="663168"/>
          </a:xfrm>
          <a:ln>
            <a:noFill/>
          </a:ln>
          <a:effectLst>
            <a:outerShdw blurRad="107950" dist="12700" dir="5400000" algn="ctr">
              <a:srgbClr val="000000"/>
            </a:outerShdw>
          </a:effectLst>
          <a:scene3d>
            <a:camera prst="perspectiveContrastingLeftFacing"/>
            <a:lightRig rig="soft" dir="t">
              <a:rot lat="0" lon="0" rev="0"/>
            </a:lightRig>
          </a:scene3d>
          <a:sp3d contourW="44450" prstMaterial="matte">
            <a:bevelT w="63500" h="63500" prst="artDeco"/>
            <a:contourClr>
              <a:srgbClr val="FFFFFF"/>
            </a:contourClr>
          </a:sp3d>
        </p:spPr>
        <p:txBody>
          <a:bodyPr>
            <a:normAutofit fontScale="90000"/>
          </a:bodyPr>
          <a:lstStyle/>
          <a:p>
            <a:r>
              <a:rPr lang="en-GB" dirty="0">
                <a:solidFill>
                  <a:srgbClr val="FF0000"/>
                </a:solidFill>
              </a:rPr>
              <a:t>MARK&amp;SPENCER</a:t>
            </a:r>
          </a:p>
        </p:txBody>
      </p:sp>
      <p:pic>
        <p:nvPicPr>
          <p:cNvPr id="13" name="Picture 2"/>
          <p:cNvPicPr>
            <a:picLocks noChangeAspect="1" noChangeArrowheads="1"/>
          </p:cNvPicPr>
          <p:nvPr/>
        </p:nvPicPr>
        <p:blipFill>
          <a:blip r:embed="rId5"/>
          <a:srcRect/>
          <a:stretch>
            <a:fillRect/>
          </a:stretch>
        </p:blipFill>
        <p:spPr bwMode="auto">
          <a:xfrm>
            <a:off x="6748864" y="1163579"/>
            <a:ext cx="4978406" cy="34121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8" name="Rounded Rectangle 17"/>
          <p:cNvSpPr/>
          <p:nvPr/>
        </p:nvSpPr>
        <p:spPr>
          <a:xfrm>
            <a:off x="6740559" y="4840154"/>
            <a:ext cx="4978406" cy="1752529"/>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2250"/>
              </a:spcAft>
            </a:pPr>
            <a:r>
              <a:rPr lang="en-US" sz="2000" b="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Selecting and Appointing Candidates</a:t>
            </a:r>
            <a:br>
              <a:rPr lang="en-US" sz="2000" b="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br>
            <a:r>
              <a:rPr lang="en-US" sz="2000" b="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Induction &amp; Training</a:t>
            </a:r>
            <a:br>
              <a:rPr lang="en-US" sz="2000" b="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br>
            <a:r>
              <a:rPr lang="en-US" sz="2000" b="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Employee Evaluation</a:t>
            </a:r>
            <a:endParaRPr lang="en-GB"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9956403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55" name="Group 54">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56"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57"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58"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59"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60"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61"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62"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63"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64"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65"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66"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67"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69" name="Group 68">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70"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71"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72"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73"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74"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75"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76"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77"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78"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79"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80"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81"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83" name="Rectangle 82">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85"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87" name="Rectangle 86">
            <a:extLst>
              <a:ext uri="{FF2B5EF4-FFF2-40B4-BE49-F238E27FC236}">
                <a16:creationId xmlns:a16="http://schemas.microsoft.com/office/drawing/2014/main" id="{1EDD21E1-BAF0-4314-AB31-82ECB8AC9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F92FED-B94F-4C8C-B25D-9B69CC36F8D6}"/>
              </a:ext>
            </a:extLst>
          </p:cNvPr>
          <p:cNvSpPr>
            <a:spLocks noGrp="1"/>
          </p:cNvSpPr>
          <p:nvPr>
            <p:ph type="title"/>
          </p:nvPr>
        </p:nvSpPr>
        <p:spPr>
          <a:xfrm>
            <a:off x="1217059" y="556403"/>
            <a:ext cx="5122652" cy="1259894"/>
          </a:xfrm>
        </p:spPr>
        <p:txBody>
          <a:bodyPr vert="horz" lIns="91440" tIns="45720" rIns="91440" bIns="45720" rtlCol="0" anchor="t">
            <a:normAutofit/>
          </a:bodyPr>
          <a:lstStyle/>
          <a:p>
            <a:r>
              <a:rPr lang="en-US" sz="4000" b="1" dirty="0">
                <a:solidFill>
                  <a:srgbClr val="C00000"/>
                </a:solidFill>
              </a:rPr>
              <a:t>Conclusion</a:t>
            </a:r>
            <a:r>
              <a:rPr lang="en-US" sz="4000" b="1" dirty="0"/>
              <a:t> </a:t>
            </a:r>
          </a:p>
        </p:txBody>
      </p:sp>
      <p:sp>
        <p:nvSpPr>
          <p:cNvPr id="89" name="Rectangle 88">
            <a:extLst>
              <a:ext uri="{FF2B5EF4-FFF2-40B4-BE49-F238E27FC236}">
                <a16:creationId xmlns:a16="http://schemas.microsoft.com/office/drawing/2014/main" id="{FDC8619C-F25D-468E-95FA-2A2151D7D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1EB44AC-86EC-4D6B-A907-85A634DE16FA}"/>
              </a:ext>
            </a:extLst>
          </p:cNvPr>
          <p:cNvSpPr>
            <a:spLocks noGrp="1"/>
          </p:cNvSpPr>
          <p:nvPr>
            <p:ph sz="half" idx="1"/>
          </p:nvPr>
        </p:nvSpPr>
        <p:spPr>
          <a:xfrm>
            <a:off x="762466" y="1745439"/>
            <a:ext cx="5250326" cy="4245830"/>
          </a:xfrm>
        </p:spPr>
        <p:txBody>
          <a:bodyPr vert="horz" lIns="91440" tIns="45720" rIns="91440" bIns="45720" rtlCol="0">
            <a:normAutofit fontScale="85000" lnSpcReduction="10000"/>
          </a:bodyPr>
          <a:lstStyle/>
          <a:p>
            <a:pPr marL="0" indent="0"/>
            <a:r>
              <a:rPr lang="en-US" sz="3100" dirty="0">
                <a:solidFill>
                  <a:schemeClr val="tx1"/>
                </a:solidFill>
                <a:latin typeface="Times New Roman" panose="02020603050405020304" pitchFamily="18" charset="0"/>
                <a:cs typeface="Times New Roman" panose="02020603050405020304" pitchFamily="18" charset="0"/>
              </a:rPr>
              <a:t>According to a robust HR policy, Marks and Spencer can improve their business without any hidden fraud or misunderstanding with the employees</a:t>
            </a:r>
          </a:p>
          <a:p>
            <a:pPr marL="0" indent="0"/>
            <a:r>
              <a:rPr lang="en-US" sz="3100" dirty="0">
                <a:solidFill>
                  <a:schemeClr val="tx1"/>
                </a:solidFill>
                <a:latin typeface="Times New Roman" panose="02020603050405020304" pitchFamily="18" charset="0"/>
                <a:cs typeface="Times New Roman" panose="02020603050405020304" pitchFamily="18" charset="0"/>
              </a:rPr>
              <a:t>The above scenario assumes that a robust HR policy is important for an organization to select capable employees for the progression of the business.</a:t>
            </a:r>
            <a:br>
              <a:rPr lang="en-US" sz="2400" dirty="0">
                <a:latin typeface="Abadi" panose="020B0604020202020204" pitchFamily="34" charset="0"/>
              </a:rPr>
            </a:br>
            <a:endParaRPr lang="en-US" sz="2400" dirty="0">
              <a:latin typeface="Abadi" panose="020B0604020202020204" pitchFamily="34" charset="0"/>
            </a:endParaRPr>
          </a:p>
        </p:txBody>
      </p:sp>
      <p:pic>
        <p:nvPicPr>
          <p:cNvPr id="6" name="Content Placeholder 5" descr="A picture containing device, drawing&#10;&#10;Description automatically generated">
            <a:extLst>
              <a:ext uri="{FF2B5EF4-FFF2-40B4-BE49-F238E27FC236}">
                <a16:creationId xmlns:a16="http://schemas.microsoft.com/office/drawing/2014/main" id="{39F01695-530F-484D-A01B-E10CE0457343}"/>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256124" y="1289198"/>
            <a:ext cx="5451627" cy="4811060"/>
          </a:xfrm>
          <a:prstGeom prst="rect">
            <a:avLst/>
          </a:prstGeom>
        </p:spPr>
      </p:pic>
      <p:sp>
        <p:nvSpPr>
          <p:cNvPr id="91" name="Freeform 12">
            <a:extLst>
              <a:ext uri="{FF2B5EF4-FFF2-40B4-BE49-F238E27FC236}">
                <a16:creationId xmlns:a16="http://schemas.microsoft.com/office/drawing/2014/main" id="{7D9439D6-DEAD-4CEB-A61B-BE3D64D1B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6967849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76C5CA1-66D9-40FB-8B74-D9C10F5DD0B4}"/>
              </a:ext>
            </a:extLst>
          </p:cNvPr>
          <p:cNvSpPr>
            <a:spLocks noGrp="1"/>
          </p:cNvSpPr>
          <p:nvPr>
            <p:ph type="title"/>
          </p:nvPr>
        </p:nvSpPr>
        <p:spPr>
          <a:xfrm>
            <a:off x="2486908" y="306333"/>
            <a:ext cx="8911687" cy="1280890"/>
          </a:xfrm>
        </p:spPr>
        <p:txBody>
          <a:bodyPr/>
          <a:lstStyle/>
          <a:p>
            <a:r>
              <a:rPr lang="en-GB" dirty="0"/>
              <a:t>References</a:t>
            </a:r>
          </a:p>
        </p:txBody>
      </p:sp>
      <p:sp>
        <p:nvSpPr>
          <p:cNvPr id="2" name="Text Placeholder 1">
            <a:extLst>
              <a:ext uri="{FF2B5EF4-FFF2-40B4-BE49-F238E27FC236}">
                <a16:creationId xmlns:a16="http://schemas.microsoft.com/office/drawing/2014/main" id="{D315C441-2D69-4FCC-89B0-593E67773B44}"/>
              </a:ext>
            </a:extLst>
          </p:cNvPr>
          <p:cNvSpPr txBox="1">
            <a:spLocks noGrp="1"/>
          </p:cNvSpPr>
          <p:nvPr>
            <p:ph idx="1"/>
          </p:nvPr>
        </p:nvSpPr>
        <p:spPr>
          <a:xfrm>
            <a:off x="1311581" y="1060175"/>
            <a:ext cx="10193031" cy="5618922"/>
          </a:xfrm>
        </p:spPr>
        <p:txBody>
          <a:bodyPr>
            <a:normAutofit fontScale="92500" lnSpcReduction="10000"/>
          </a:bodyPr>
          <a:lstStyle/>
          <a:p>
            <a:pPr marL="0" lvl="0" indent="0">
              <a:buClr>
                <a:srgbClr val="333333"/>
              </a:buClr>
              <a:buSzPct val="45000"/>
              <a:buNone/>
            </a:pPr>
            <a:endParaRPr lang="en-GB" sz="1900" dirty="0">
              <a:solidFill>
                <a:schemeClr val="tx1"/>
              </a:solidFill>
              <a:cs typeface="Tahoma" pitchFamily="2"/>
            </a:endParaRPr>
          </a:p>
          <a:p>
            <a:pPr>
              <a:buClr>
                <a:srgbClr val="333333"/>
              </a:buClr>
              <a:buSzPct val="45000"/>
              <a:buFont typeface="Arial" panose="020B0604020202020204" pitchFamily="34" charset="0"/>
              <a:buChar char="•"/>
            </a:pPr>
            <a:r>
              <a:rPr lang="en-GB" sz="1900" dirty="0">
                <a:solidFill>
                  <a:schemeClr val="tx1"/>
                </a:solidFill>
              </a:rPr>
              <a:t>Hendry, C. and Pettigrew, A. M. (1990) Human Resource Management: an agenda for the 1990s'. International Journal of Human Resource Management 1[1], 17-43.</a:t>
            </a:r>
            <a:r>
              <a:rPr lang="en-GB" sz="1900" dirty="0">
                <a:solidFill>
                  <a:schemeClr val="tx1"/>
                </a:solidFill>
                <a:cs typeface="Tahoma" pitchFamily="2"/>
              </a:rPr>
              <a:t>	</a:t>
            </a:r>
          </a:p>
          <a:p>
            <a:pPr>
              <a:buClr>
                <a:srgbClr val="333333"/>
              </a:buClr>
              <a:buSzPct val="45000"/>
              <a:buFont typeface="Arial" panose="020B0604020202020204" pitchFamily="34" charset="0"/>
              <a:buChar char="•"/>
            </a:pPr>
            <a:r>
              <a:rPr lang="en-GB" sz="1900" dirty="0">
                <a:solidFill>
                  <a:schemeClr val="tx1"/>
                </a:solidFill>
                <a:cs typeface="Tahoma" pitchFamily="2"/>
              </a:rPr>
              <a:t>Jeffrey A Mello, (2003). ‘Strategic Human Resource Management’</a:t>
            </a:r>
          </a:p>
          <a:p>
            <a:pPr lvl="0">
              <a:buClr>
                <a:srgbClr val="333333"/>
              </a:buClr>
              <a:buSzPct val="45000"/>
              <a:buFont typeface="Arial" panose="020B0604020202020204" pitchFamily="34" charset="0"/>
              <a:buChar char="•"/>
            </a:pPr>
            <a:r>
              <a:rPr lang="en-GB" sz="1900" dirty="0">
                <a:solidFill>
                  <a:schemeClr val="tx1"/>
                </a:solidFill>
                <a:cs typeface="Tahoma" pitchFamily="2"/>
              </a:rPr>
              <a:t>Marks and Spenser. 2019. M&amp;S. [ONLINE] Available at: https://corporate.marksandspencer.com/annualreport. [Accessed 1 December 2019].</a:t>
            </a:r>
          </a:p>
          <a:p>
            <a:pPr lvl="0">
              <a:buClr>
                <a:srgbClr val="333333"/>
              </a:buClr>
              <a:buSzPct val="45000"/>
              <a:buFont typeface="Arial" panose="020B0604020202020204" pitchFamily="34" charset="0"/>
              <a:buChar char="•"/>
            </a:pPr>
            <a:r>
              <a:rPr lang="en-GB" sz="1900" dirty="0">
                <a:solidFill>
                  <a:schemeClr val="tx1"/>
                </a:solidFill>
                <a:cs typeface="Tahoma" pitchFamily="2"/>
              </a:rPr>
              <a:t>Rashid, M., 2015. HR Practices on Marks &amp; Spenser. HR practices on Marks &amp; Spenser, Sainsbury, Selfridges and Primark, p5.</a:t>
            </a:r>
            <a:endParaRPr lang="en-GB" sz="1700" dirty="0">
              <a:cs typeface="Tahoma" pitchFamily="2"/>
            </a:endParaRPr>
          </a:p>
          <a:p>
            <a:pPr lvl="0">
              <a:buClr>
                <a:srgbClr val="333333"/>
              </a:buClr>
              <a:buSzPct val="45000"/>
              <a:buFont typeface="Arial" panose="020B0604020202020204" pitchFamily="34" charset="0"/>
              <a:buChar char="•"/>
            </a:pPr>
            <a:r>
              <a:rPr lang="en-GB" dirty="0">
                <a:solidFill>
                  <a:schemeClr val="tx1"/>
                </a:solidFill>
                <a:cs typeface="Tahoma" pitchFamily="2"/>
              </a:rPr>
              <a:t>El-</a:t>
            </a:r>
            <a:r>
              <a:rPr lang="en-GB" dirty="0" err="1">
                <a:solidFill>
                  <a:schemeClr val="tx1"/>
                </a:solidFill>
                <a:cs typeface="Tahoma" pitchFamily="2"/>
              </a:rPr>
              <a:t>Kassar</a:t>
            </a:r>
            <a:r>
              <a:rPr lang="en-GB" dirty="0">
                <a:solidFill>
                  <a:schemeClr val="tx1"/>
                </a:solidFill>
                <a:cs typeface="Tahoma" pitchFamily="2"/>
              </a:rPr>
              <a:t>, A.N. and Singh, S.K., 2019. Green innovation and organizational performance: the influence of big data and the moderating role of management commitment and HR practices. Technological Forecasting and Social Change, 144, pp.483-498.</a:t>
            </a:r>
          </a:p>
          <a:p>
            <a:pPr lvl="0">
              <a:buClr>
                <a:srgbClr val="333333"/>
              </a:buClr>
              <a:buSzPct val="45000"/>
              <a:buFont typeface="Arial" panose="020B0604020202020204" pitchFamily="34" charset="0"/>
              <a:buChar char="•"/>
            </a:pPr>
            <a:r>
              <a:rPr lang="en-GB" dirty="0" err="1">
                <a:solidFill>
                  <a:schemeClr val="tx1"/>
                </a:solidFill>
                <a:cs typeface="Tahoma" pitchFamily="2"/>
              </a:rPr>
              <a:t>Marksandspencer</a:t>
            </a:r>
            <a:r>
              <a:rPr lang="en-GB" dirty="0">
                <a:solidFill>
                  <a:schemeClr val="tx1"/>
                </a:solidFill>
                <a:cs typeface="Tahoma" pitchFamily="2"/>
              </a:rPr>
              <a:t>, 2019. Marks and Spencer. Available at &lt;https://www.marksandspencer.com&gt; [Accessed on 15/11/2019]</a:t>
            </a:r>
          </a:p>
          <a:p>
            <a:pPr lvl="0">
              <a:buClr>
                <a:srgbClr val="333333"/>
              </a:buClr>
              <a:buSzPct val="45000"/>
              <a:buFont typeface="Arial" panose="020B0604020202020204" pitchFamily="34" charset="0"/>
              <a:buChar char="•"/>
            </a:pPr>
            <a:r>
              <a:rPr lang="en-GB" dirty="0">
                <a:solidFill>
                  <a:schemeClr val="tx1"/>
                </a:solidFill>
                <a:cs typeface="Tahoma" pitchFamily="2"/>
              </a:rPr>
              <a:t>Employment-studies.co.uk, 2019. HR planning. Available at &lt;https://www.employment-studies.co.uk/report-summaries/report-summary-human-resource-planning-introduction&gt; [Accessed on 15/11/2019]</a:t>
            </a:r>
          </a:p>
          <a:p>
            <a:pPr lvl="0">
              <a:buClr>
                <a:srgbClr val="333333"/>
              </a:buClr>
              <a:buSzPct val="45000"/>
              <a:buFont typeface="Arial" panose="020B0604020202020204" pitchFamily="34" charset="0"/>
              <a:buChar char="•"/>
            </a:pPr>
            <a:r>
              <a:rPr lang="en-GB" dirty="0">
                <a:solidFill>
                  <a:schemeClr val="tx1"/>
                </a:solidFill>
                <a:cs typeface="Tahoma" pitchFamily="2"/>
              </a:rPr>
              <a:t>Noe, R.A., Hollenbeck, J.R., Gerhart, B. and Wright, P.M., 2017. Human resource management: Gaining a competitive advantage. New York, NY: McGraw-Hill Education</a:t>
            </a:r>
          </a:p>
          <a:p>
            <a:pPr lvl="0">
              <a:buClr>
                <a:srgbClr val="333333"/>
              </a:buClr>
              <a:buSzPct val="45000"/>
              <a:buFont typeface="StarSymbol"/>
              <a:buChar char="●"/>
            </a:pPr>
            <a:endParaRPr lang="en-GB" dirty="0">
              <a:cs typeface="Tahoma" pitchFamily="2"/>
            </a:endParaRPr>
          </a:p>
          <a:p>
            <a:pPr marL="0" lvl="0" indent="0">
              <a:buClr>
                <a:srgbClr val="333333"/>
              </a:buClr>
              <a:buSzPct val="45000"/>
              <a:buNone/>
            </a:pPr>
            <a:endParaRPr lang="en-GB" dirty="0">
              <a:cs typeface="Tahoma" pitchFamily="2"/>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showMasterSp="0">
  <p:cSld>
    <p:bg>
      <p:bgPr>
        <a:pattFill prst="narVert">
          <a:fgClr>
            <a:schemeClr val="accent1"/>
          </a:fgClr>
          <a:bgClr>
            <a:schemeClr val="bg1"/>
          </a:bgClr>
        </a:pattFill>
        <a:effectLst/>
      </p:bgPr>
    </p:bg>
    <p:spTree>
      <p:nvGrpSpPr>
        <p:cNvPr id="1" name=""/>
        <p:cNvGrpSpPr/>
        <p:nvPr/>
      </p:nvGrpSpPr>
      <p:grpSpPr>
        <a:xfrm>
          <a:off x="0" y="0"/>
          <a:ext cx="0" cy="0"/>
          <a:chOff x="0" y="0"/>
          <a:chExt cx="0" cy="0"/>
        </a:xfrm>
      </p:grpSpPr>
      <p:grpSp>
        <p:nvGrpSpPr>
          <p:cNvPr id="97" name="Group 96">
            <a:extLst>
              <a:ext uri="{FF2B5EF4-FFF2-40B4-BE49-F238E27FC236}">
                <a16:creationId xmlns:a16="http://schemas.microsoft.com/office/drawing/2014/main" id="{183CFBA6-CE65-403A-9402-96B75FC899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8" name="Freeform 11">
              <a:extLst>
                <a:ext uri="{FF2B5EF4-FFF2-40B4-BE49-F238E27FC236}">
                  <a16:creationId xmlns:a16="http://schemas.microsoft.com/office/drawing/2014/main" id="{59AF335C-09EE-4959-A2C9-B32F3C6C1D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99" name="Freeform 12">
              <a:extLst>
                <a:ext uri="{FF2B5EF4-FFF2-40B4-BE49-F238E27FC236}">
                  <a16:creationId xmlns:a16="http://schemas.microsoft.com/office/drawing/2014/main" id="{94CCE8C7-E8BB-47EB-BBC7-5E8948F89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00" name="Freeform 13">
              <a:extLst>
                <a:ext uri="{FF2B5EF4-FFF2-40B4-BE49-F238E27FC236}">
                  <a16:creationId xmlns:a16="http://schemas.microsoft.com/office/drawing/2014/main" id="{2665878D-6479-49F4-BD1C-D1BE63CABA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01" name="Freeform 14">
              <a:extLst>
                <a:ext uri="{FF2B5EF4-FFF2-40B4-BE49-F238E27FC236}">
                  <a16:creationId xmlns:a16="http://schemas.microsoft.com/office/drawing/2014/main" id="{C6400AEB-4991-4E07-8599-C36A9E354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02" name="Freeform 15">
              <a:extLst>
                <a:ext uri="{FF2B5EF4-FFF2-40B4-BE49-F238E27FC236}">
                  <a16:creationId xmlns:a16="http://schemas.microsoft.com/office/drawing/2014/main" id="{0C2AEB7A-70D9-4DE7-B97A-0325DBC9F2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03" name="Freeform 16">
              <a:extLst>
                <a:ext uri="{FF2B5EF4-FFF2-40B4-BE49-F238E27FC236}">
                  <a16:creationId xmlns:a16="http://schemas.microsoft.com/office/drawing/2014/main" id="{FC03DDD2-9CC7-40B7-A632-50BF3E3F6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04" name="Freeform 17">
              <a:extLst>
                <a:ext uri="{FF2B5EF4-FFF2-40B4-BE49-F238E27FC236}">
                  <a16:creationId xmlns:a16="http://schemas.microsoft.com/office/drawing/2014/main" id="{7F0B3262-F0EC-44D3-AA37-9552D248C7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05" name="Freeform 18">
              <a:extLst>
                <a:ext uri="{FF2B5EF4-FFF2-40B4-BE49-F238E27FC236}">
                  <a16:creationId xmlns:a16="http://schemas.microsoft.com/office/drawing/2014/main" id="{1839BD80-9BF2-49B4-BB03-B5AAB359BF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06" name="Freeform 19">
              <a:extLst>
                <a:ext uri="{FF2B5EF4-FFF2-40B4-BE49-F238E27FC236}">
                  <a16:creationId xmlns:a16="http://schemas.microsoft.com/office/drawing/2014/main" id="{BDC00C45-9216-4702-A31A-391B1D89C4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07" name="Freeform 20">
              <a:extLst>
                <a:ext uri="{FF2B5EF4-FFF2-40B4-BE49-F238E27FC236}">
                  <a16:creationId xmlns:a16="http://schemas.microsoft.com/office/drawing/2014/main" id="{5FB0F70F-34B9-4938-B487-312A0BF0E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08" name="Freeform 21">
              <a:extLst>
                <a:ext uri="{FF2B5EF4-FFF2-40B4-BE49-F238E27FC236}">
                  <a16:creationId xmlns:a16="http://schemas.microsoft.com/office/drawing/2014/main" id="{791D1EE1-5A08-47A7-8D44-0940DEF5B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09" name="Freeform 22">
              <a:extLst>
                <a:ext uri="{FF2B5EF4-FFF2-40B4-BE49-F238E27FC236}">
                  <a16:creationId xmlns:a16="http://schemas.microsoft.com/office/drawing/2014/main" id="{E04F3404-E41A-43F9-AC45-52EB0874B4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11" name="Group 110">
            <a:extLst>
              <a:ext uri="{FF2B5EF4-FFF2-40B4-BE49-F238E27FC236}">
                <a16:creationId xmlns:a16="http://schemas.microsoft.com/office/drawing/2014/main" id="{C1BC7BDB-967A-4559-AA14-041BCB872D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2" name="Freeform 27">
              <a:extLst>
                <a:ext uri="{FF2B5EF4-FFF2-40B4-BE49-F238E27FC236}">
                  <a16:creationId xmlns:a16="http://schemas.microsoft.com/office/drawing/2014/main" id="{A39F46EA-3E4A-46CA-BCB8-CA695ED3F4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13" name="Freeform 28">
              <a:extLst>
                <a:ext uri="{FF2B5EF4-FFF2-40B4-BE49-F238E27FC236}">
                  <a16:creationId xmlns:a16="http://schemas.microsoft.com/office/drawing/2014/main" id="{491A4A32-7F8C-4CA7-9281-9761F03571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14" name="Freeform 29">
              <a:extLst>
                <a:ext uri="{FF2B5EF4-FFF2-40B4-BE49-F238E27FC236}">
                  <a16:creationId xmlns:a16="http://schemas.microsoft.com/office/drawing/2014/main" id="{46B02D76-3CD9-4DF5-A3AD-793E7204E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15" name="Freeform 30">
              <a:extLst>
                <a:ext uri="{FF2B5EF4-FFF2-40B4-BE49-F238E27FC236}">
                  <a16:creationId xmlns:a16="http://schemas.microsoft.com/office/drawing/2014/main" id="{E579A2FB-E98B-4144-9D52-3A72BD8D1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16" name="Freeform 31">
              <a:extLst>
                <a:ext uri="{FF2B5EF4-FFF2-40B4-BE49-F238E27FC236}">
                  <a16:creationId xmlns:a16="http://schemas.microsoft.com/office/drawing/2014/main" id="{65E500DD-EB71-44B5-A2FA-88E9964357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17" name="Freeform 32">
              <a:extLst>
                <a:ext uri="{FF2B5EF4-FFF2-40B4-BE49-F238E27FC236}">
                  <a16:creationId xmlns:a16="http://schemas.microsoft.com/office/drawing/2014/main" id="{04D6AAD6-45AE-454A-9206-8B90E8A264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18" name="Freeform 33">
              <a:extLst>
                <a:ext uri="{FF2B5EF4-FFF2-40B4-BE49-F238E27FC236}">
                  <a16:creationId xmlns:a16="http://schemas.microsoft.com/office/drawing/2014/main" id="{F7399B13-8510-45F6-98C4-0F14C0B37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19" name="Freeform 34">
              <a:extLst>
                <a:ext uri="{FF2B5EF4-FFF2-40B4-BE49-F238E27FC236}">
                  <a16:creationId xmlns:a16="http://schemas.microsoft.com/office/drawing/2014/main" id="{CA595445-6A38-4465-9A5D-9705388D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20" name="Freeform 35">
              <a:extLst>
                <a:ext uri="{FF2B5EF4-FFF2-40B4-BE49-F238E27FC236}">
                  <a16:creationId xmlns:a16="http://schemas.microsoft.com/office/drawing/2014/main" id="{21D40BAF-4AE0-46F4-BD65-057F0DC66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21" name="Freeform 36">
              <a:extLst>
                <a:ext uri="{FF2B5EF4-FFF2-40B4-BE49-F238E27FC236}">
                  <a16:creationId xmlns:a16="http://schemas.microsoft.com/office/drawing/2014/main" id="{B17F2D73-16DF-4138-B72D-E5B204717A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22" name="Freeform 37">
              <a:extLst>
                <a:ext uri="{FF2B5EF4-FFF2-40B4-BE49-F238E27FC236}">
                  <a16:creationId xmlns:a16="http://schemas.microsoft.com/office/drawing/2014/main" id="{DB8ABBC2-6C0C-4F6E-97EB-55B3B7B2F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23" name="Freeform 38">
              <a:extLst>
                <a:ext uri="{FF2B5EF4-FFF2-40B4-BE49-F238E27FC236}">
                  <a16:creationId xmlns:a16="http://schemas.microsoft.com/office/drawing/2014/main" id="{7A49885E-6B05-41B6-B47F-9D24456F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25" name="Rectangle 124">
            <a:extLst>
              <a:ext uri="{FF2B5EF4-FFF2-40B4-BE49-F238E27FC236}">
                <a16:creationId xmlns:a16="http://schemas.microsoft.com/office/drawing/2014/main" id="{BDADA868-08FE-425A-AEF9-B622F93730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27" name="Freeform 11">
            <a:extLst>
              <a:ext uri="{FF2B5EF4-FFF2-40B4-BE49-F238E27FC236}">
                <a16:creationId xmlns:a16="http://schemas.microsoft.com/office/drawing/2014/main" id="{4AE17B7F-6C2F-42A9-946F-8FF49617D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29" name="Rectangle 128">
            <a:extLst>
              <a:ext uri="{FF2B5EF4-FFF2-40B4-BE49-F238E27FC236}">
                <a16:creationId xmlns:a16="http://schemas.microsoft.com/office/drawing/2014/main" id="{F966DD2F-FBF5-41CE-A3F4-565352D95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1" name="Rectangle 130">
            <a:extLst>
              <a:ext uri="{FF2B5EF4-FFF2-40B4-BE49-F238E27FC236}">
                <a16:creationId xmlns:a16="http://schemas.microsoft.com/office/drawing/2014/main" id="{F46FCE2B-F2D2-466E-B0AA-8E341DB49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33" name="Freeform 11">
            <a:extLst>
              <a:ext uri="{FF2B5EF4-FFF2-40B4-BE49-F238E27FC236}">
                <a16:creationId xmlns:a16="http://schemas.microsoft.com/office/drawing/2014/main" id="{2BD31C98-199A-4722-A1A5-4393A43E7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10" name="Content Placeholder 7">
            <a:extLst>
              <a:ext uri="{FF2B5EF4-FFF2-40B4-BE49-F238E27FC236}">
                <a16:creationId xmlns:a16="http://schemas.microsoft.com/office/drawing/2014/main" id="{E72CDF2E-283F-4054-B5C4-D56CAA434A41}"/>
              </a:ext>
            </a:extLst>
          </p:cNvPr>
          <p:cNvGraphicFramePr>
            <a:graphicFrameLocks noGrp="1"/>
          </p:cNvGraphicFramePr>
          <p:nvPr>
            <p:ph idx="4294967295"/>
            <p:extLst>
              <p:ext uri="{D42A27DB-BD31-4B8C-83A1-F6EECF244321}">
                <p14:modId xmlns:p14="http://schemas.microsoft.com/office/powerpoint/2010/main" val="679017449"/>
              </p:ext>
            </p:extLst>
          </p:nvPr>
        </p:nvGraphicFramePr>
        <p:xfrm>
          <a:off x="1869361" y="995317"/>
          <a:ext cx="9316340" cy="52494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2131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1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spDef>
      <a:spPr>
        <a:solidFill>
          <a:srgbClr val="0070C0"/>
        </a:solidFill>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232</TotalTime>
  <Words>1737</Words>
  <Application>Microsoft Office PowerPoint</Application>
  <PresentationFormat>Widescreen</PresentationFormat>
  <Paragraphs>121</Paragraphs>
  <Slides>14</Slides>
  <Notes>8</Notes>
  <HiddenSlides>0</HiddenSlides>
  <MMClips>0</MMClips>
  <ScaleCrop>false</ScaleCrop>
  <HeadingPairs>
    <vt:vector size="6" baseType="variant">
      <vt:variant>
        <vt:lpstr>Fonts Used</vt:lpstr>
      </vt:variant>
      <vt:variant>
        <vt:i4>14</vt:i4>
      </vt:variant>
      <vt:variant>
        <vt:lpstr>Theme</vt:lpstr>
      </vt:variant>
      <vt:variant>
        <vt:i4>2</vt:i4>
      </vt:variant>
      <vt:variant>
        <vt:lpstr>Slide Titles</vt:lpstr>
      </vt:variant>
      <vt:variant>
        <vt:i4>14</vt:i4>
      </vt:variant>
    </vt:vector>
  </HeadingPairs>
  <TitlesOfParts>
    <vt:vector size="30" baseType="lpstr">
      <vt:lpstr>Abadi</vt:lpstr>
      <vt:lpstr>Adobe Fangsong Std R</vt:lpstr>
      <vt:lpstr>AR BERKLEY</vt:lpstr>
      <vt:lpstr>AR JULIAN</vt:lpstr>
      <vt:lpstr>Arial</vt:lpstr>
      <vt:lpstr>Calibri</vt:lpstr>
      <vt:lpstr>Century Gothic</vt:lpstr>
      <vt:lpstr>Noto Sans Bold</vt:lpstr>
      <vt:lpstr>Noto Sans Regular</vt:lpstr>
      <vt:lpstr>StarSymbol</vt:lpstr>
      <vt:lpstr>Stencil Std</vt:lpstr>
      <vt:lpstr>Times New Roman</vt:lpstr>
      <vt:lpstr>Wingdings</vt:lpstr>
      <vt:lpstr>Wingdings 3</vt:lpstr>
      <vt:lpstr>Wisp</vt:lpstr>
      <vt:lpstr>1_Wisp</vt:lpstr>
      <vt:lpstr>    MANAGING  PEOPLE   ( HRM )</vt:lpstr>
      <vt:lpstr>  Introduction </vt:lpstr>
      <vt:lpstr>Academic explanation of The Warwick model</vt:lpstr>
      <vt:lpstr>The Warwick Model (Hendry and Pettigrew, 1990) </vt:lpstr>
      <vt:lpstr>The Warwick Model on M&amp;S</vt:lpstr>
      <vt:lpstr>HR Planning</vt:lpstr>
      <vt:lpstr>HR Planning - M&amp;S</vt:lpstr>
      <vt:lpstr> Recruitment</vt:lpstr>
      <vt:lpstr>PowerPoint Presentation</vt:lpstr>
      <vt:lpstr>PowerPoint Presentation</vt:lpstr>
      <vt:lpstr>MARK&amp;SPENCER</vt:lpstr>
      <vt:lpstr>Conclusion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MANAGING  PEOPLE   ( HRM )</dc:title>
  <dc:creator>Fatjona Ago</dc:creator>
  <cp:lastModifiedBy>Fatjona Ago</cp:lastModifiedBy>
  <cp:revision>21</cp:revision>
  <dcterms:created xsi:type="dcterms:W3CDTF">2019-12-19T09:52:39Z</dcterms:created>
  <dcterms:modified xsi:type="dcterms:W3CDTF">2019-12-19T22:51:17Z</dcterms:modified>
</cp:coreProperties>
</file>