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92" r:id="rId2"/>
    <p:sldId id="274" r:id="rId3"/>
    <p:sldId id="289" r:id="rId4"/>
    <p:sldId id="275" r:id="rId5"/>
    <p:sldId id="269" r:id="rId6"/>
    <p:sldId id="271" r:id="rId7"/>
    <p:sldId id="272" r:id="rId8"/>
    <p:sldId id="270" r:id="rId9"/>
    <p:sldId id="290" r:id="rId10"/>
    <p:sldId id="291" r:id="rId11"/>
    <p:sldId id="293" r:id="rId12"/>
    <p:sldId id="276" r:id="rId13"/>
    <p:sldId id="277" r:id="rId14"/>
    <p:sldId id="278" r:id="rId15"/>
    <p:sldId id="279" r:id="rId16"/>
    <p:sldId id="280" r:id="rId17"/>
    <p:sldId id="283" r:id="rId18"/>
    <p:sldId id="284" r:id="rId19"/>
    <p:sldId id="285" r:id="rId20"/>
    <p:sldId id="286" r:id="rId21"/>
    <p:sldId id="287" r:id="rId22"/>
    <p:sldId id="288" r:id="rId2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000" autoAdjust="0"/>
    <p:restoredTop sz="94660"/>
  </p:normalViewPr>
  <p:slideViewPr>
    <p:cSldViewPr>
      <p:cViewPr varScale="1">
        <p:scale>
          <a:sx n="92" d="100"/>
          <a:sy n="92" d="100"/>
        </p:scale>
        <p:origin x="-11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28152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2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4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2902C5-B0A4-4FA0-9EB2-9D5BDB2321F4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93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2B18ED6-BED5-4318-A2F1-6DB0F92F71BE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972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CFEB1B-B135-47CB-B9AE-978B2E522144}" type="slidenum">
              <a:rPr lang="en-US"/>
              <a:pPr/>
              <a:t>7</a:t>
            </a:fld>
            <a:endParaRPr lang="en-US"/>
          </a:p>
        </p:txBody>
      </p:sp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13</a:t>
            </a:fld>
            <a:endParaRPr lang="en-GB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15</a:t>
            </a:fld>
            <a:endParaRPr lang="en-GB"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51B722-5E54-46AF-8AAE-62146363C543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10/12/2012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TSD: HRM</a:t>
            </a:r>
            <a:br>
              <a:rPr lang="en-GB" dirty="0" smtClean="0"/>
            </a:br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Welcome / introductions</a:t>
            </a:r>
          </a:p>
          <a:p>
            <a:r>
              <a:rPr lang="en-GB" dirty="0" smtClean="0"/>
              <a:t>A little about me !</a:t>
            </a:r>
          </a:p>
          <a:p>
            <a:r>
              <a:rPr lang="en-GB" dirty="0" smtClean="0"/>
              <a:t>About your course</a:t>
            </a:r>
          </a:p>
          <a:p>
            <a:r>
              <a:rPr lang="en-GB" dirty="0" smtClean="0"/>
              <a:t>How we’ll work  - interaction and participation</a:t>
            </a:r>
          </a:p>
          <a:p>
            <a:r>
              <a:rPr lang="en-GB" dirty="0" smtClean="0"/>
              <a:t>Academic and real world!</a:t>
            </a:r>
          </a:p>
          <a:p>
            <a:endParaRPr lang="en-GB" dirty="0"/>
          </a:p>
          <a:p>
            <a:r>
              <a:rPr lang="en-GB" dirty="0" smtClean="0"/>
              <a:t>Today – What is HRM 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10/12/2012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406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7144F-37EB-453C-9A9B-BC75E68556D8}" type="slidenum">
              <a:rPr lang="en-GB"/>
              <a:pPr/>
              <a:t>2</a:t>
            </a:fld>
            <a:endParaRPr lang="en-GB" dirty="0"/>
          </a:p>
        </p:txBody>
      </p:sp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692275" y="404813"/>
            <a:ext cx="7239000" cy="838200"/>
          </a:xfrm>
        </p:spPr>
        <p:txBody>
          <a:bodyPr/>
          <a:lstStyle/>
          <a:p>
            <a:r>
              <a:rPr lang="en-US" sz="4000" b="1" dirty="0" smtClean="0">
                <a:latin typeface="Calibri" pitchFamily="34" charset="0"/>
                <a:cs typeface="Calibri" pitchFamily="34" charset="0"/>
              </a:rPr>
              <a:t>What is Human </a:t>
            </a:r>
            <a:r>
              <a:rPr lang="en-US" sz="4000" b="1" dirty="0">
                <a:latin typeface="Calibri" pitchFamily="34" charset="0"/>
                <a:cs typeface="Calibri" pitchFamily="34" charset="0"/>
              </a:rPr>
              <a:t>Resource </a:t>
            </a:r>
            <a:r>
              <a:rPr lang="en-US" sz="4000" b="1" dirty="0" smtClean="0">
                <a:latin typeface="Calibri" pitchFamily="34" charset="0"/>
                <a:cs typeface="Calibri" pitchFamily="34" charset="0"/>
              </a:rPr>
              <a:t>Management?</a:t>
            </a:r>
            <a:endParaRPr lang="en-GB" sz="4000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81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187450" y="1447800"/>
            <a:ext cx="6192862" cy="5105400"/>
          </a:xfrm>
        </p:spPr>
        <p:txBody>
          <a:bodyPr/>
          <a:lstStyle/>
          <a:p>
            <a:pPr algn="just">
              <a:lnSpc>
                <a:spcPct val="90000"/>
              </a:lnSpc>
              <a:buFont typeface="Wingdings" pitchFamily="2" charset="2"/>
              <a:buNone/>
            </a:pPr>
            <a:endParaRPr lang="en-GB" sz="2800" dirty="0" smtClean="0">
              <a:latin typeface="Comic Sans MS" pitchFamily="66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endParaRPr lang="en-GB" sz="2800" dirty="0" smtClean="0">
              <a:latin typeface="Comic Sans MS" pitchFamily="66" charset="0"/>
              <a:cs typeface="Times New Roman" pitchFamily="18" charset="0"/>
            </a:endParaRP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One view:- HRM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is used to describe </a:t>
            </a:r>
            <a:r>
              <a:rPr lang="en-GB" sz="2800" b="1" dirty="0" smtClean="0">
                <a:latin typeface="Calibri" pitchFamily="34" charset="0"/>
                <a:cs typeface="Calibri" pitchFamily="34" charset="0"/>
              </a:rPr>
              <a:t>a </a:t>
            </a:r>
            <a:r>
              <a:rPr lang="en-GB" sz="2800" b="1" dirty="0">
                <a:latin typeface="Calibri" pitchFamily="34" charset="0"/>
                <a:cs typeface="Calibri" pitchFamily="34" charset="0"/>
              </a:rPr>
              <a:t>body of management activities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. It is really no more than a more modern and supposedly imposing name for what has long been labelled ‘personnel management</a:t>
            </a:r>
            <a:r>
              <a:rPr lang="en-GB" sz="2400" dirty="0">
                <a:latin typeface="Calibri" pitchFamily="34" charset="0"/>
                <a:cs typeface="Calibri" pitchFamily="34" charset="0"/>
              </a:rPr>
              <a:t>’</a:t>
            </a: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latin typeface="Calibri" pitchFamily="34" charset="0"/>
                <a:cs typeface="Calibri" pitchFamily="34" charset="0"/>
              </a:rPr>
              <a:t>   </a:t>
            </a: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r>
              <a:rPr lang="en-US" sz="2400" dirty="0">
                <a:latin typeface="Comic Sans MS" pitchFamily="66" charset="0"/>
                <a:cs typeface="Times New Roman" pitchFamily="18" charset="0"/>
              </a:rPr>
              <a:t> </a:t>
            </a:r>
            <a:endParaRPr lang="en-GB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 smtClean="0">
                <a:latin typeface="Calibri" pitchFamily="34" charset="0"/>
                <a:cs typeface="Calibri" pitchFamily="34" charset="0"/>
              </a:rPr>
              <a:t>What is Human Resource Management?</a:t>
            </a:r>
            <a:endParaRPr lang="en-GB" sz="4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Calibri" pitchFamily="34" charset="0"/>
                <a:cs typeface="Calibri" pitchFamily="34" charset="0"/>
              </a:rPr>
              <a:t>Alternative view:- </a:t>
            </a:r>
            <a:r>
              <a:rPr lang="en-GB" b="1" dirty="0" smtClean="0">
                <a:latin typeface="Calibri" pitchFamily="34" charset="0"/>
                <a:cs typeface="Calibri" pitchFamily="34" charset="0"/>
              </a:rPr>
              <a:t>a particular approach to the management of people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which is clearly distinct from ‘personnel management’. It is </a:t>
            </a:r>
            <a:r>
              <a:rPr lang="en-GB" b="1" dirty="0" smtClean="0">
                <a:latin typeface="Calibri" pitchFamily="34" charset="0"/>
                <a:cs typeface="Calibri" pitchFamily="34" charset="0"/>
              </a:rPr>
              <a:t>STRATEGIC and PERFORMANCE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oriented -  suggesting a distinctive philosophy towards carrying out people-focused organisational activities.</a:t>
            </a:r>
            <a:endParaRPr lang="en-GB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10/12/2012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3</a:t>
            </a:fld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4E12F-E1C3-48BF-919F-C1786FC67AD8}" type="slidenum">
              <a:rPr lang="en-GB"/>
              <a:pPr/>
              <a:t>4</a:t>
            </a:fld>
            <a:endParaRPr lang="en-GB" dirty="0"/>
          </a:p>
        </p:txBody>
      </p:sp>
      <p:sp>
        <p:nvSpPr>
          <p:cNvPr id="91139" name="Rectangle 3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0" y="692150"/>
            <a:ext cx="8289925" cy="5407025"/>
          </a:xfrm>
        </p:spPr>
        <p:txBody>
          <a:bodyPr/>
          <a:lstStyle/>
          <a:p>
            <a:pPr algn="just">
              <a:buNone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    </a:t>
            </a:r>
          </a:p>
          <a:p>
            <a:pPr algn="just">
              <a:buNone/>
            </a:pPr>
            <a:r>
              <a:rPr lang="en-GB" sz="2800" dirty="0" smtClean="0">
                <a:latin typeface="Calibri" pitchFamily="34" charset="0"/>
                <a:cs typeface="Calibri" pitchFamily="34" charset="0"/>
              </a:rPr>
              <a:t>    HRM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is not dissimilar to </a:t>
            </a:r>
            <a:r>
              <a:rPr lang="en-GB" sz="2800" b="1" i="1" dirty="0">
                <a:latin typeface="Calibri" pitchFamily="34" charset="0"/>
                <a:cs typeface="Calibri" pitchFamily="34" charset="0"/>
              </a:rPr>
              <a:t>Organisational Behaviour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in that both are concerned with the individual members of an organisation’s workforce. However, OB is directly concerned with a set of behaviours, e.g. attitudes, perceptions and motivation, whereas HRM recognises that </a:t>
            </a:r>
            <a:r>
              <a:rPr lang="en-GB" sz="2800" u="sng" dirty="0">
                <a:latin typeface="Calibri" pitchFamily="34" charset="0"/>
                <a:cs typeface="Calibri" pitchFamily="34" charset="0"/>
              </a:rPr>
              <a:t>people must be effectively managed if an organisation is to achieve its objectives. </a:t>
            </a:r>
            <a:r>
              <a:rPr lang="en-GB" sz="2800" dirty="0">
                <a:latin typeface="Calibri" pitchFamily="34" charset="0"/>
                <a:cs typeface="Calibri" pitchFamily="34" charset="0"/>
              </a:rPr>
              <a:t>This is an important distinction. However, it is not a simplistic, or generally agreed, distinction and therein lies the paradox.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81B6-AF7C-4697-9E11-76F06FC92A8F}" type="slidenum">
              <a:rPr lang="en-GB"/>
              <a:pPr/>
              <a:t>5</a:t>
            </a:fld>
            <a:endParaRPr lang="en-GB" dirty="0"/>
          </a:p>
        </p:txBody>
      </p:sp>
      <p:sp>
        <p:nvSpPr>
          <p:cNvPr id="8704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endParaRPr lang="en-US" sz="4000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Problems relate to:</a:t>
            </a:r>
          </a:p>
          <a:p>
            <a:pPr marL="742950" indent="-742950">
              <a:buFont typeface="Wingdings" pitchFamily="2" charset="2"/>
              <a:buAutoNum type="arabicPeriod"/>
            </a:pP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New forms </a:t>
            </a:r>
            <a:r>
              <a:rPr lang="en-US" sz="4000" dirty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of working</a:t>
            </a: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?</a:t>
            </a:r>
          </a:p>
          <a:p>
            <a:pPr marL="742950" indent="-742950">
              <a:buFont typeface="Wingdings" pitchFamily="2" charset="2"/>
              <a:buAutoNum type="arabicPeriod"/>
            </a:pPr>
            <a:r>
              <a:rPr lang="en-US" sz="4000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Ethical Dimensions</a:t>
            </a:r>
            <a:endParaRPr lang="en-US" sz="4000" dirty="0">
              <a:solidFill>
                <a:schemeClr val="tx2"/>
              </a:solidFill>
              <a:latin typeface="Calibri" pitchFamily="34" charset="0"/>
              <a:cs typeface="Calibri" pitchFamily="34" charset="0"/>
            </a:endParaRPr>
          </a:p>
          <a:p>
            <a:pPr>
              <a:buFont typeface="Wingdings" pitchFamily="2" charset="2"/>
              <a:buNone/>
            </a:pPr>
            <a:endParaRPr lang="en-US" sz="4000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endParaRPr lang="en-US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endParaRPr lang="en-US" sz="4000" dirty="0">
              <a:latin typeface="Comic Sans MS" pitchFamily="66" charset="0"/>
            </a:endParaRPr>
          </a:p>
          <a:p>
            <a:pPr>
              <a:buFont typeface="Wingdings" pitchFamily="2" charset="2"/>
              <a:buNone/>
            </a:pPr>
            <a:endParaRPr lang="en-US" sz="1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380B0-438E-4B7E-859D-ECD8D85DCA67}" type="slidenum">
              <a:rPr lang="en-GB"/>
              <a:pPr/>
              <a:t>6</a:t>
            </a:fld>
            <a:endParaRPr lang="en-GB" dirty="0"/>
          </a:p>
        </p:txBody>
      </p:sp>
      <p:sp>
        <p:nvSpPr>
          <p:cNvPr id="737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76375" y="620713"/>
            <a:ext cx="7239000" cy="676275"/>
          </a:xfrm>
        </p:spPr>
        <p:txBody>
          <a:bodyPr/>
          <a:lstStyle/>
          <a:p>
            <a:r>
              <a:rPr lang="en-US" sz="4000" b="1" dirty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New directions for </a:t>
            </a:r>
            <a:r>
              <a:rPr lang="en-US" sz="4000" b="1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work organisations</a:t>
            </a:r>
            <a:endParaRPr lang="en-GB" sz="40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37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395288" y="1557338"/>
            <a:ext cx="8229600" cy="5073650"/>
          </a:xfrm>
        </p:spPr>
        <p:txBody>
          <a:bodyPr/>
          <a:lstStyle/>
          <a:p>
            <a:r>
              <a:rPr lang="en-US" sz="2800" dirty="0" smtClean="0">
                <a:latin typeface="Calibri" pitchFamily="34" charset="0"/>
                <a:cs typeface="Calibri" pitchFamily="34" charset="0"/>
              </a:rPr>
              <a:t>in 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the throes of fundamental change because the established process has gone into reverse and organisation as entity is in decline.</a:t>
            </a:r>
          </a:p>
          <a:p>
            <a:r>
              <a:rPr lang="en-US" sz="2800" dirty="0">
                <a:latin typeface="Calibri" pitchFamily="34" charset="0"/>
                <a:cs typeface="Calibri" pitchFamily="34" charset="0"/>
              </a:rPr>
              <a:t>l</a:t>
            </a:r>
            <a:r>
              <a:rPr lang="en-US" sz="2800" dirty="0" smtClean="0">
                <a:latin typeface="Calibri" pitchFamily="34" charset="0"/>
                <a:cs typeface="Calibri" pitchFamily="34" charset="0"/>
              </a:rPr>
              <a:t>ess 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and less do the HR managers administer the contract of </a:t>
            </a:r>
            <a:r>
              <a:rPr lang="en-US" sz="2800" b="1" dirty="0">
                <a:latin typeface="Calibri" pitchFamily="34" charset="0"/>
                <a:cs typeface="Calibri" pitchFamily="34" charset="0"/>
              </a:rPr>
              <a:t>employment</a:t>
            </a:r>
            <a:r>
              <a:rPr lang="en-US" sz="2800" dirty="0">
                <a:latin typeface="Calibri" pitchFamily="34" charset="0"/>
                <a:cs typeface="Calibri" pitchFamily="34" charset="0"/>
              </a:rPr>
              <a:t>, more and more they administer the contract of </a:t>
            </a:r>
            <a:r>
              <a:rPr lang="en-US" sz="2800" b="1" dirty="0">
                <a:latin typeface="Calibri" pitchFamily="34" charset="0"/>
                <a:cs typeface="Calibri" pitchFamily="34" charset="0"/>
              </a:rPr>
              <a:t>performance;</a:t>
            </a:r>
            <a:endParaRPr lang="en-US" sz="2800" dirty="0">
              <a:latin typeface="Calibri" pitchFamily="34" charset="0"/>
              <a:cs typeface="Calibri" pitchFamily="34" charset="0"/>
            </a:endParaRPr>
          </a:p>
          <a:p>
            <a:r>
              <a:rPr lang="en-US" sz="2800" dirty="0">
                <a:latin typeface="Calibri" pitchFamily="34" charset="0"/>
                <a:cs typeface="Calibri" pitchFamily="34" charset="0"/>
              </a:rPr>
              <a:t>Performance may come from employees, but is just as likely to come from non-employees.</a:t>
            </a:r>
          </a:p>
          <a:p>
            <a:endParaRPr lang="en-GB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B06120-ABE4-4FDC-8365-E779083E65E7}" type="slidenum">
              <a:rPr lang="en-GB"/>
              <a:pPr/>
              <a:t>7</a:t>
            </a:fld>
            <a:endParaRPr lang="en-GB" dirty="0"/>
          </a:p>
        </p:txBody>
      </p:sp>
      <p:sp>
        <p:nvSpPr>
          <p:cNvPr id="890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  <a:r>
              <a:rPr lang="en-US" sz="4800" dirty="0">
                <a:latin typeface="Calibri" pitchFamily="34" charset="0"/>
                <a:cs typeface="Calibri" pitchFamily="34" charset="0"/>
              </a:rPr>
              <a:t>Shamrock organisation</a:t>
            </a:r>
          </a:p>
        </p:txBody>
      </p:sp>
      <p:sp>
        <p:nvSpPr>
          <p:cNvPr id="8909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sz="2000" dirty="0">
                <a:latin typeface="Calibri" pitchFamily="34" charset="0"/>
                <a:cs typeface="Calibri" pitchFamily="34" charset="0"/>
              </a:rPr>
              <a:t>Changing perception of organisation – Shamrock</a:t>
            </a:r>
          </a:p>
          <a:p>
            <a:endParaRPr lang="en-US" sz="2000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US" sz="2000" dirty="0">
                <a:latin typeface="Calibri" pitchFamily="34" charset="0"/>
                <a:cs typeface="Calibri" pitchFamily="34" charset="0"/>
              </a:rPr>
              <a:t>Professional technicians and managers</a:t>
            </a:r>
          </a:p>
          <a:p>
            <a:pPr lvl="1"/>
            <a:endParaRPr lang="en-US" sz="2000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US" sz="2000" dirty="0">
                <a:latin typeface="Calibri" pitchFamily="34" charset="0"/>
                <a:cs typeface="Calibri" pitchFamily="34" charset="0"/>
              </a:rPr>
              <a:t>Contracted specialists</a:t>
            </a:r>
          </a:p>
          <a:p>
            <a:pPr lvl="1"/>
            <a:endParaRPr lang="en-US" sz="2000" dirty="0">
              <a:latin typeface="Calibri" pitchFamily="34" charset="0"/>
              <a:cs typeface="Calibri" pitchFamily="34" charset="0"/>
            </a:endParaRPr>
          </a:p>
          <a:p>
            <a:pPr lvl="1"/>
            <a:r>
              <a:rPr lang="en-US" sz="2000" dirty="0">
                <a:latin typeface="Calibri" pitchFamily="34" charset="0"/>
                <a:cs typeface="Calibri" pitchFamily="34" charset="0"/>
              </a:rPr>
              <a:t>Contingent work force</a:t>
            </a:r>
          </a:p>
          <a:p>
            <a:pPr lvl="1"/>
            <a:endParaRPr lang="en-US" sz="2000" dirty="0">
              <a:latin typeface="Calibri" pitchFamily="34" charset="0"/>
              <a:cs typeface="Calibri" pitchFamily="34" charset="0"/>
            </a:endParaRPr>
          </a:p>
          <a:p>
            <a:pPr lvl="1"/>
            <a:endParaRPr lang="en-US" sz="1200" dirty="0">
              <a:latin typeface="Calibri" pitchFamily="34" charset="0"/>
              <a:cs typeface="Calibri" pitchFamily="34" charset="0"/>
            </a:endParaRPr>
          </a:p>
          <a:p>
            <a:pPr lvl="1">
              <a:buNone/>
            </a:pPr>
            <a:r>
              <a:rPr lang="en-US" sz="1200" dirty="0" smtClean="0">
                <a:latin typeface="Calibri" pitchFamily="34" charset="0"/>
                <a:cs typeface="Calibri" pitchFamily="34" charset="0"/>
              </a:rPr>
              <a:t>(Handy </a:t>
            </a:r>
            <a:r>
              <a:rPr lang="en-US" sz="1200" dirty="0">
                <a:latin typeface="Calibri" pitchFamily="34" charset="0"/>
                <a:cs typeface="Calibri" pitchFamily="34" charset="0"/>
              </a:rPr>
              <a:t>(1976) Understanding </a:t>
            </a:r>
            <a:r>
              <a:rPr lang="en-US" sz="1200" dirty="0" smtClean="0">
                <a:latin typeface="Calibri" pitchFamily="34" charset="0"/>
                <a:cs typeface="Calibri" pitchFamily="34" charset="0"/>
              </a:rPr>
              <a:t>Organsations)</a:t>
            </a:r>
            <a:endParaRPr lang="en-US" sz="1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89092" name="Oval 4"/>
          <p:cNvSpPr>
            <a:spLocks noChangeArrowheads="1"/>
          </p:cNvSpPr>
          <p:nvPr/>
        </p:nvSpPr>
        <p:spPr bwMode="auto">
          <a:xfrm>
            <a:off x="5580112" y="2204864"/>
            <a:ext cx="2268488" cy="2214736"/>
          </a:xfrm>
          <a:prstGeom prst="ellipse">
            <a:avLst/>
          </a:prstGeom>
          <a:solidFill>
            <a:srgbClr val="9D8FB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1600" b="1" dirty="0">
                <a:solidFill>
                  <a:srgbClr val="FFFF00"/>
                </a:solidFill>
                <a:latin typeface="Times New Roman" pitchFamily="18" charset="0"/>
              </a:rPr>
              <a:t>Core workers – </a:t>
            </a:r>
          </a:p>
          <a:p>
            <a:pPr algn="ctr" eaLnBrk="0" hangingPunct="0"/>
            <a:r>
              <a:rPr lang="en-GB" sz="1600" b="1" dirty="0">
                <a:solidFill>
                  <a:srgbClr val="FFFF00"/>
                </a:solidFill>
                <a:latin typeface="Times New Roman" pitchFamily="18" charset="0"/>
              </a:rPr>
              <a:t>knowledge and process</a:t>
            </a:r>
          </a:p>
          <a:p>
            <a:pPr algn="ctr" eaLnBrk="0" hangingPunct="0"/>
            <a:r>
              <a:rPr lang="en-GB" sz="1600" b="1" dirty="0">
                <a:solidFill>
                  <a:srgbClr val="FFFF00"/>
                </a:solidFill>
                <a:latin typeface="Times New Roman" pitchFamily="18" charset="0"/>
              </a:rPr>
              <a:t> unique to business</a:t>
            </a:r>
            <a:r>
              <a:rPr lang="en-GB" sz="2400" dirty="0">
                <a:latin typeface="Times New Roman" pitchFamily="18" charset="0"/>
              </a:rPr>
              <a:t>  </a:t>
            </a:r>
          </a:p>
        </p:txBody>
      </p:sp>
      <p:sp>
        <p:nvSpPr>
          <p:cNvPr id="89093" name="Oval 5"/>
          <p:cNvSpPr>
            <a:spLocks noChangeArrowheads="1"/>
          </p:cNvSpPr>
          <p:nvPr/>
        </p:nvSpPr>
        <p:spPr bwMode="auto">
          <a:xfrm>
            <a:off x="6804248" y="4077072"/>
            <a:ext cx="2088232" cy="2160240"/>
          </a:xfrm>
          <a:prstGeom prst="ellipse">
            <a:avLst/>
          </a:prstGeom>
          <a:solidFill>
            <a:srgbClr val="9D8FB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Outsourced workers </a:t>
            </a:r>
          </a:p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(e.g. payroll, </a:t>
            </a:r>
          </a:p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training, IT, tax)</a:t>
            </a:r>
          </a:p>
        </p:txBody>
      </p:sp>
      <p:sp>
        <p:nvSpPr>
          <p:cNvPr id="89094" name="Oval 6"/>
          <p:cNvSpPr>
            <a:spLocks noChangeArrowheads="1"/>
          </p:cNvSpPr>
          <p:nvPr/>
        </p:nvSpPr>
        <p:spPr bwMode="auto">
          <a:xfrm>
            <a:off x="4644008" y="4191000"/>
            <a:ext cx="2213992" cy="2046312"/>
          </a:xfrm>
          <a:prstGeom prst="ellipse">
            <a:avLst/>
          </a:prstGeom>
          <a:solidFill>
            <a:srgbClr val="9D8FB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Insourced workers </a:t>
            </a:r>
          </a:p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(e.g. consultants, </a:t>
            </a:r>
          </a:p>
          <a:p>
            <a:pPr algn="ctr" eaLnBrk="0" hangingPunct="0"/>
            <a:r>
              <a:rPr lang="en-GB" sz="1600" b="1">
                <a:solidFill>
                  <a:srgbClr val="FFFF00"/>
                </a:solidFill>
                <a:latin typeface="Times New Roman" pitchFamily="18" charset="0"/>
              </a:rPr>
              <a:t>part-timers)</a:t>
            </a:r>
          </a:p>
        </p:txBody>
      </p:sp>
      <p:sp>
        <p:nvSpPr>
          <p:cNvPr id="89095" name="Freeform 7"/>
          <p:cNvSpPr>
            <a:spLocks/>
          </p:cNvSpPr>
          <p:nvPr/>
        </p:nvSpPr>
        <p:spPr bwMode="auto">
          <a:xfrm>
            <a:off x="5715000" y="5410200"/>
            <a:ext cx="1143000" cy="1143000"/>
          </a:xfrm>
          <a:custGeom>
            <a:avLst/>
            <a:gdLst/>
            <a:ahLst/>
            <a:cxnLst>
              <a:cxn ang="0">
                <a:pos x="720" y="0"/>
              </a:cxn>
              <a:cxn ang="0">
                <a:pos x="528" y="528"/>
              </a:cxn>
              <a:cxn ang="0">
                <a:pos x="0" y="720"/>
              </a:cxn>
            </a:cxnLst>
            <a:rect l="0" t="0" r="r" b="b"/>
            <a:pathLst>
              <a:path w="720" h="720">
                <a:moveTo>
                  <a:pt x="720" y="0"/>
                </a:moveTo>
                <a:cubicBezTo>
                  <a:pt x="684" y="204"/>
                  <a:pt x="648" y="408"/>
                  <a:pt x="528" y="528"/>
                </a:cubicBezTo>
                <a:cubicBezTo>
                  <a:pt x="408" y="648"/>
                  <a:pt x="88" y="688"/>
                  <a:pt x="0" y="720"/>
                </a:cubicBezTo>
              </a:path>
            </a:pathLst>
          </a:custGeom>
          <a:noFill/>
          <a:ln w="28575" cmpd="sng">
            <a:solidFill>
              <a:srgbClr val="259D2E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9096" name="Freeform 8"/>
          <p:cNvSpPr>
            <a:spLocks/>
          </p:cNvSpPr>
          <p:nvPr/>
        </p:nvSpPr>
        <p:spPr bwMode="auto">
          <a:xfrm>
            <a:off x="6858000" y="5410200"/>
            <a:ext cx="1066800" cy="1244600"/>
          </a:xfrm>
          <a:custGeom>
            <a:avLst/>
            <a:gdLst/>
            <a:ahLst/>
            <a:cxnLst>
              <a:cxn ang="0">
                <a:pos x="0" y="0"/>
              </a:cxn>
              <a:cxn ang="0">
                <a:pos x="96" y="384"/>
              </a:cxn>
              <a:cxn ang="0">
                <a:pos x="144" y="624"/>
              </a:cxn>
              <a:cxn ang="0">
                <a:pos x="576" y="768"/>
              </a:cxn>
              <a:cxn ang="0">
                <a:pos x="672" y="720"/>
              </a:cxn>
            </a:cxnLst>
            <a:rect l="0" t="0" r="r" b="b"/>
            <a:pathLst>
              <a:path w="672" h="784">
                <a:moveTo>
                  <a:pt x="0" y="0"/>
                </a:moveTo>
                <a:cubicBezTo>
                  <a:pt x="36" y="140"/>
                  <a:pt x="72" y="280"/>
                  <a:pt x="96" y="384"/>
                </a:cubicBezTo>
                <a:cubicBezTo>
                  <a:pt x="120" y="488"/>
                  <a:pt x="64" y="560"/>
                  <a:pt x="144" y="624"/>
                </a:cubicBezTo>
                <a:cubicBezTo>
                  <a:pt x="224" y="688"/>
                  <a:pt x="488" y="752"/>
                  <a:pt x="576" y="768"/>
                </a:cubicBezTo>
                <a:cubicBezTo>
                  <a:pt x="664" y="784"/>
                  <a:pt x="656" y="736"/>
                  <a:pt x="672" y="720"/>
                </a:cubicBezTo>
              </a:path>
            </a:pathLst>
          </a:custGeom>
          <a:noFill/>
          <a:ln w="28575" cmpd="sng">
            <a:solidFill>
              <a:srgbClr val="259D2E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E9A0CD-879E-4753-BB45-FE7E94D91C3E}" type="slidenum">
              <a:rPr lang="en-GB"/>
              <a:pPr/>
              <a:t>8</a:t>
            </a:fld>
            <a:endParaRPr lang="en-GB"/>
          </a:p>
        </p:txBody>
      </p:sp>
      <p:sp>
        <p:nvSpPr>
          <p:cNvPr id="72706" name="Rectangle 1026"/>
          <p:cNvSpPr>
            <a:spLocks noGrp="1" noRot="1" noChangeArrowheads="1"/>
          </p:cNvSpPr>
          <p:nvPr>
            <p:ph type="title"/>
          </p:nvPr>
        </p:nvSpPr>
        <p:spPr>
          <a:xfrm>
            <a:off x="301625" y="476672"/>
            <a:ext cx="8510588" cy="1008112"/>
          </a:xfrm>
        </p:spPr>
        <p:txBody>
          <a:bodyPr/>
          <a:lstStyle/>
          <a:p>
            <a:r>
              <a:rPr lang="en-US" sz="3200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    British Workplace Employment Relations Surveys &lt;2010 show:</a:t>
            </a:r>
            <a:endParaRPr lang="en-GB" sz="3200" b="1" dirty="0">
              <a:solidFill>
                <a:srgbClr val="FF0000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2707" name="Rectangle 1027"/>
          <p:cNvSpPr>
            <a:spLocks noGrp="1" noRot="1" noChangeArrowheads="1"/>
          </p:cNvSpPr>
          <p:nvPr>
            <p:ph type="body"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z="2800" dirty="0"/>
              <a:t>A solid growth in non-standard forms of employment in the UK over the last two decades.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The majority are still employed in full-time jobs and on open-ended contracts, while over a quarter are now working on a part-time basis.</a:t>
            </a:r>
          </a:p>
          <a:p>
            <a:pPr>
              <a:lnSpc>
                <a:spcPct val="90000"/>
              </a:lnSpc>
            </a:pPr>
            <a:r>
              <a:rPr lang="en-US" sz="2800" dirty="0"/>
              <a:t>Organisations increasingly use staff on temporary  or fixed-term </a:t>
            </a:r>
            <a:r>
              <a:rPr lang="en-US" sz="2800" dirty="0" smtClean="0"/>
              <a:t>contracts, </a:t>
            </a:r>
            <a:r>
              <a:rPr lang="en-US" sz="2800" dirty="0"/>
              <a:t>and </a:t>
            </a:r>
            <a:r>
              <a:rPr lang="en-US" sz="2800" dirty="0" smtClean="0"/>
              <a:t>subcontractors….’portfolio workers’? </a:t>
            </a:r>
            <a:endParaRPr lang="en-US" sz="2800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400" dirty="0">
              <a:latin typeface="Comic Sans MS" pitchFamily="66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Ethical Dimension</a:t>
            </a:r>
            <a:br>
              <a:rPr lang="en-GB" dirty="0" smtClean="0"/>
            </a:br>
            <a:r>
              <a:rPr lang="en-GB" sz="1000" dirty="0" smtClean="0"/>
              <a:t>ref: </a:t>
            </a:r>
            <a:r>
              <a:rPr lang="en-GB" sz="1000" dirty="0" err="1" smtClean="0"/>
              <a:t>Boxall</a:t>
            </a:r>
            <a:r>
              <a:rPr lang="en-GB" sz="1000" dirty="0" smtClean="0"/>
              <a:t> P et alia (2007)  </a:t>
            </a:r>
            <a:r>
              <a:rPr lang="en-GB" sz="1000" i="1" dirty="0" smtClean="0"/>
              <a:t>The Goals of HRM  OUP.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There are organisational requirements to: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Treat people equally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Manage people fairly, consistently, transparently, and to consider their views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Offer fair reward related to contribution and promise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Inform people of rules, expectations, failings and sanctions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10/12/2012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Footer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>
              <a:buNone/>
            </a:pPr>
            <a:r>
              <a:rPr lang="en-GB" sz="2800" dirty="0" smtClean="0"/>
              <a:t>5. Avoid treating people as mere factors of production</a:t>
            </a:r>
          </a:p>
          <a:p>
            <a:pPr>
              <a:buNone/>
            </a:pPr>
            <a:r>
              <a:rPr lang="en-GB" sz="2800" dirty="0" smtClean="0"/>
              <a:t>6. Be concerned with employee’s well-being</a:t>
            </a:r>
          </a:p>
          <a:p>
            <a:pPr>
              <a:buNone/>
            </a:pPr>
            <a:r>
              <a:rPr lang="en-GB" sz="2800" dirty="0" smtClean="0"/>
              <a:t>7. Offer as much security of employment as possible</a:t>
            </a:r>
          </a:p>
          <a:p>
            <a:pPr>
              <a:buNone/>
            </a:pPr>
            <a:r>
              <a:rPr lang="en-GB" sz="2800" dirty="0" smtClean="0"/>
              <a:t>8. Provide a working environment that meets health and safety concerns</a:t>
            </a:r>
          </a:p>
          <a:p>
            <a:pPr>
              <a:buNone/>
            </a:pPr>
            <a:r>
              <a:rPr lang="en-GB" sz="2800" dirty="0" smtClean="0"/>
              <a:t>9. Seek to support a reasonable work-life balance</a:t>
            </a:r>
          </a:p>
          <a:p>
            <a:pPr>
              <a:buNone/>
            </a:pPr>
            <a:r>
              <a:rPr lang="en-GB" sz="2800" dirty="0" smtClean="0"/>
              <a:t>10 Protect – re: harassment, bullying and discrimination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10/12/2012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exercise 1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Session 2 discusses personnel management and HRM</a:t>
            </a:r>
          </a:p>
          <a:p>
            <a:endParaRPr lang="en-GB" sz="2800" dirty="0"/>
          </a:p>
          <a:p>
            <a:r>
              <a:rPr lang="en-GB" sz="2800" dirty="0" smtClean="0"/>
              <a:t>But – as an introduction:</a:t>
            </a:r>
          </a:p>
          <a:p>
            <a:endParaRPr lang="en-GB" sz="2800" dirty="0"/>
          </a:p>
          <a:p>
            <a:r>
              <a:rPr lang="en-GB" sz="2800" dirty="0" smtClean="0"/>
              <a:t>Discuss why ‘people management’ has become so important </a:t>
            </a:r>
            <a:r>
              <a:rPr lang="en-GB" sz="2800" smtClean="0"/>
              <a:t>for contemporary </a:t>
            </a:r>
            <a:r>
              <a:rPr lang="en-GB" sz="2800" dirty="0" smtClean="0"/>
              <a:t>organisations.</a:t>
            </a:r>
          </a:p>
          <a:p>
            <a:r>
              <a:rPr lang="en-GB" sz="2800" dirty="0" smtClean="0"/>
              <a:t>How has the task of ‘managing people’ changed in the last few years ?</a:t>
            </a:r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D28B-C6F2-48AF-8A3D-E2DAA2198555}" type="datetime1">
              <a:rPr lang="en-GB" smtClean="0"/>
              <a:pPr/>
              <a:t>10/12/2012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Footer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468-17A5-4843-824A-ECDB2178EE7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846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Rot="1" noChangeArrowheads="1"/>
          </p:cNvSpPr>
          <p:nvPr>
            <p:ph type="ctrTitle"/>
          </p:nvPr>
        </p:nvSpPr>
        <p:spPr>
          <a:xfrm>
            <a:off x="468313" y="765175"/>
            <a:ext cx="8226425" cy="1008063"/>
          </a:xfrm>
        </p:spPr>
        <p:txBody>
          <a:bodyPr/>
          <a:lstStyle/>
          <a:p>
            <a:r>
              <a:rPr lang="en-GB" sz="3200" dirty="0" smtClean="0"/>
              <a:t>What is Human </a:t>
            </a:r>
            <a:r>
              <a:rPr lang="en-GB" sz="3200" dirty="0"/>
              <a:t>Resource </a:t>
            </a:r>
            <a:r>
              <a:rPr lang="en-GB" sz="3200" dirty="0" smtClean="0"/>
              <a:t>Management?</a:t>
            </a:r>
            <a:r>
              <a:rPr lang="en-GB" sz="3200" dirty="0"/>
              <a:t/>
            </a:r>
            <a:br>
              <a:rPr lang="en-GB" sz="3200" dirty="0"/>
            </a:br>
            <a:endParaRPr lang="en-US" sz="3200" dirty="0"/>
          </a:p>
        </p:txBody>
      </p:sp>
      <p:sp>
        <p:nvSpPr>
          <p:cNvPr id="141315" name="Rectangle 3"/>
          <p:cNvSpPr>
            <a:spLocks noGrp="1" noRot="1" noChangeArrowheads="1"/>
          </p:cNvSpPr>
          <p:nvPr>
            <p:ph type="subTitle" idx="1"/>
          </p:nvPr>
        </p:nvSpPr>
        <p:spPr>
          <a:xfrm>
            <a:off x="468313" y="1556792"/>
            <a:ext cx="8280400" cy="4609058"/>
          </a:xfrm>
        </p:spPr>
        <p:txBody>
          <a:bodyPr/>
          <a:lstStyle/>
          <a:p>
            <a:pPr algn="l"/>
            <a:endParaRPr lang="en-GB" dirty="0"/>
          </a:p>
          <a:p>
            <a:pPr algn="l"/>
            <a:r>
              <a:rPr lang="en-GB" dirty="0" smtClean="0"/>
              <a:t>1</a:t>
            </a:r>
            <a:r>
              <a:rPr lang="en-GB" b="1" dirty="0" smtClean="0"/>
              <a:t>. </a:t>
            </a:r>
            <a:r>
              <a:rPr lang="en-GB" b="1" u="sng" dirty="0" smtClean="0"/>
              <a:t>A Generic Term </a:t>
            </a:r>
            <a:r>
              <a:rPr lang="en-GB" dirty="0" smtClean="0"/>
              <a:t>– related to objectives:</a:t>
            </a:r>
          </a:p>
          <a:p>
            <a:pPr algn="l"/>
            <a:endParaRPr lang="en-GB" dirty="0"/>
          </a:p>
          <a:p>
            <a:pPr marL="914400" lvl="2" indent="0">
              <a:buFont typeface="Arial" pitchFamily="34" charset="0"/>
              <a:buChar char="•"/>
            </a:pPr>
            <a:r>
              <a:rPr lang="en-GB" dirty="0"/>
              <a:t>Staffing Objectives</a:t>
            </a:r>
          </a:p>
          <a:p>
            <a:pPr marL="914400" lvl="2" indent="0">
              <a:buFont typeface="Arial" pitchFamily="34" charset="0"/>
              <a:buChar char="•"/>
            </a:pPr>
            <a:r>
              <a:rPr lang="en-GB" dirty="0"/>
              <a:t>Performance Objectives</a:t>
            </a:r>
          </a:p>
          <a:p>
            <a:pPr marL="914400" lvl="2" indent="0">
              <a:buFont typeface="Arial" pitchFamily="34" charset="0"/>
              <a:buChar char="•"/>
            </a:pPr>
            <a:r>
              <a:rPr lang="en-GB" dirty="0"/>
              <a:t>Change-management Objectives</a:t>
            </a:r>
          </a:p>
          <a:p>
            <a:pPr marL="914400" lvl="2" indent="0">
              <a:buFont typeface="Arial" pitchFamily="34" charset="0"/>
              <a:buChar char="•"/>
            </a:pPr>
            <a:r>
              <a:rPr lang="en-GB" dirty="0"/>
              <a:t>Administration Objectives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C9FA8D-45A6-4522-B800-F1B686005823}" type="slidenum">
              <a:rPr lang="en-GB"/>
              <a:pPr/>
              <a:t>13</a:t>
            </a:fld>
            <a:endParaRPr lang="en-GB" dirty="0"/>
          </a:p>
        </p:txBody>
      </p:sp>
      <p:sp>
        <p:nvSpPr>
          <p:cNvPr id="148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Staffing Objectives</a:t>
            </a:r>
            <a:endParaRPr lang="en-US" dirty="0"/>
          </a:p>
        </p:txBody>
      </p:sp>
      <p:sp>
        <p:nvSpPr>
          <p:cNvPr id="14848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Designing organisational structures</a:t>
            </a:r>
          </a:p>
          <a:p>
            <a:r>
              <a:rPr lang="en-GB" dirty="0"/>
              <a:t>Determining types of contract</a:t>
            </a:r>
          </a:p>
          <a:p>
            <a:r>
              <a:rPr lang="en-GB" dirty="0"/>
              <a:t>Recruitment, selection, development</a:t>
            </a:r>
          </a:p>
          <a:p>
            <a:r>
              <a:rPr lang="en-GB" dirty="0"/>
              <a:t>Retention and Severance</a:t>
            </a:r>
          </a:p>
          <a:p>
            <a:r>
              <a:rPr lang="en-GB" dirty="0"/>
              <a:t>Employment packages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FECC12-1714-4DA6-BEA2-C134FDC725B3}" type="slidenum">
              <a:rPr lang="en-GB"/>
              <a:pPr/>
              <a:t>14</a:t>
            </a:fld>
            <a:endParaRPr lang="en-GB" dirty="0"/>
          </a:p>
        </p:txBody>
      </p:sp>
      <p:sp>
        <p:nvSpPr>
          <p:cNvPr id="142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Objectives</a:t>
            </a:r>
            <a:endParaRPr lang="en-US" dirty="0"/>
          </a:p>
        </p:txBody>
      </p:sp>
      <p:sp>
        <p:nvSpPr>
          <p:cNvPr id="14233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Motivation and Commitment</a:t>
            </a:r>
          </a:p>
          <a:p>
            <a:r>
              <a:rPr lang="en-GB" dirty="0"/>
              <a:t>Training and Development</a:t>
            </a:r>
          </a:p>
          <a:p>
            <a:r>
              <a:rPr lang="en-GB" dirty="0"/>
              <a:t>Negotiations about improvement</a:t>
            </a:r>
          </a:p>
          <a:p>
            <a:r>
              <a:rPr lang="en-GB" dirty="0"/>
              <a:t>Discipline and Grievance</a:t>
            </a:r>
          </a:p>
          <a:p>
            <a:r>
              <a:rPr lang="en-GB" dirty="0"/>
              <a:t>Welfare</a:t>
            </a:r>
          </a:p>
          <a:p>
            <a:r>
              <a:rPr lang="en-GB" dirty="0"/>
              <a:t>Remuneration/Incentives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ED406C-BA72-4570-B059-AD997E9AE4E4}" type="slidenum">
              <a:rPr lang="en-GB"/>
              <a:pPr/>
              <a:t>15</a:t>
            </a:fld>
            <a:endParaRPr lang="en-GB" dirty="0"/>
          </a:p>
        </p:txBody>
      </p:sp>
      <p:sp>
        <p:nvSpPr>
          <p:cNvPr id="143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Change-management Objectives</a:t>
            </a:r>
            <a:endParaRPr lang="en-US" sz="4000" dirty="0"/>
          </a:p>
        </p:txBody>
      </p:sp>
      <p:sp>
        <p:nvSpPr>
          <p:cNvPr id="1433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>
              <a:buFont typeface="Wingdings" pitchFamily="2" charset="2"/>
              <a:buNone/>
            </a:pPr>
            <a:endParaRPr lang="en-GB" sz="2800" dirty="0"/>
          </a:p>
          <a:p>
            <a:pPr marL="609600" indent="-609600">
              <a:buFont typeface="Wingdings" pitchFamily="2" charset="2"/>
              <a:buNone/>
            </a:pPr>
            <a:r>
              <a:rPr lang="en-GB" sz="2800" dirty="0"/>
              <a:t>The requirement to innovate necessitates:</a:t>
            </a:r>
          </a:p>
          <a:p>
            <a:pPr marL="609600" indent="-609600"/>
            <a:endParaRPr lang="en-GB" sz="2800" dirty="0"/>
          </a:p>
          <a:p>
            <a:pPr marL="609600" indent="-609600"/>
            <a:r>
              <a:rPr lang="en-GB" sz="2800" dirty="0"/>
              <a:t>Re-organisation – structural</a:t>
            </a:r>
          </a:p>
          <a:p>
            <a:pPr marL="609600" indent="-609600"/>
            <a:r>
              <a:rPr lang="en-GB" sz="2800" dirty="0"/>
              <a:t>Changing work roles and relationships</a:t>
            </a:r>
          </a:p>
          <a:p>
            <a:pPr marL="609600" indent="-609600"/>
            <a:r>
              <a:rPr lang="en-GB" sz="2800" dirty="0"/>
              <a:t>Changing reward structures and patterns</a:t>
            </a:r>
          </a:p>
          <a:p>
            <a:pPr marL="609600" indent="-609600"/>
            <a:r>
              <a:rPr lang="en-GB" sz="2800" dirty="0"/>
              <a:t>Adaptations via re-training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658F7E-530B-40E3-B492-FC9EE15B26FB}" type="slidenum">
              <a:rPr lang="en-GB"/>
              <a:pPr/>
              <a:t>16</a:t>
            </a:fld>
            <a:endParaRPr lang="en-GB" dirty="0"/>
          </a:p>
        </p:txBody>
      </p:sp>
      <p:sp>
        <p:nvSpPr>
          <p:cNvPr id="144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Administration Objectives</a:t>
            </a:r>
            <a:endParaRPr lang="en-US" dirty="0"/>
          </a:p>
        </p:txBody>
      </p:sp>
      <p:sp>
        <p:nvSpPr>
          <p:cNvPr id="1443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 dirty="0"/>
              <a:t>Carried out to facilitate smooth running:</a:t>
            </a:r>
          </a:p>
          <a:p>
            <a:r>
              <a:rPr lang="en-GB" sz="2800" dirty="0"/>
              <a:t>Accurate and comprehensive data/records</a:t>
            </a:r>
          </a:p>
          <a:p>
            <a:pPr>
              <a:buFont typeface="Wingdings" pitchFamily="2" charset="2"/>
              <a:buNone/>
            </a:pPr>
            <a:r>
              <a:rPr lang="en-GB" sz="2800" dirty="0"/>
              <a:t>   (biographical, achievements, performance,      terms and conditions etc)</a:t>
            </a:r>
          </a:p>
          <a:p>
            <a:r>
              <a:rPr lang="en-GB" sz="2800" dirty="0"/>
              <a:t>Legal responsibilities</a:t>
            </a:r>
          </a:p>
          <a:p>
            <a:pPr>
              <a:buFont typeface="Wingdings" pitchFamily="2" charset="2"/>
              <a:buNone/>
            </a:pPr>
            <a:r>
              <a:rPr lang="en-GB" sz="2800" dirty="0"/>
              <a:t>    (</a:t>
            </a:r>
            <a:r>
              <a:rPr lang="en-GB" sz="2800" dirty="0" err="1"/>
              <a:t>eg</a:t>
            </a:r>
            <a:r>
              <a:rPr lang="en-GB" sz="2800" dirty="0"/>
              <a:t>: in relation to Health and Safety, Sick Pay and Pensions, Minimum Pay and Working Time etc)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91CB7D-A3AA-4152-A257-09530E6DDB66}" type="slidenum">
              <a:rPr lang="en-GB"/>
              <a:pPr/>
              <a:t>17</a:t>
            </a:fld>
            <a:endParaRPr lang="en-GB"/>
          </a:p>
        </p:txBody>
      </p:sp>
      <p:sp>
        <p:nvSpPr>
          <p:cNvPr id="149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 smtClean="0"/>
              <a:t>What is Human </a:t>
            </a:r>
            <a:r>
              <a:rPr lang="en-GB" sz="4000" dirty="0"/>
              <a:t>Resource Management </a:t>
            </a:r>
            <a:r>
              <a:rPr lang="en-GB" sz="4000" dirty="0" smtClean="0"/>
              <a:t>?</a:t>
            </a:r>
            <a:r>
              <a:rPr lang="en-GB" sz="4000" dirty="0"/>
              <a:t/>
            </a:r>
            <a:br>
              <a:rPr lang="en-GB" sz="4000" dirty="0"/>
            </a:br>
            <a:endParaRPr lang="en-US" sz="4000" dirty="0"/>
          </a:p>
        </p:txBody>
      </p:sp>
      <p:sp>
        <p:nvSpPr>
          <p:cNvPr id="14950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GB" sz="2800" b="1" u="sng" dirty="0" smtClean="0"/>
              <a:t>2. A </a:t>
            </a:r>
            <a:r>
              <a:rPr lang="en-GB" sz="2800" b="1" u="sng" dirty="0"/>
              <a:t>resource centred approach </a:t>
            </a:r>
            <a:r>
              <a:rPr lang="en-GB" sz="2800" dirty="0"/>
              <a:t>that focuses on the management needs for human </a:t>
            </a:r>
            <a:r>
              <a:rPr lang="en-GB" sz="2800" dirty="0" smtClean="0"/>
              <a:t>resources –it is PERFORMANCE CENTRED, focusing on planning </a:t>
            </a:r>
            <a:r>
              <a:rPr lang="en-GB" sz="2800" dirty="0"/>
              <a:t>and monitoring and control</a:t>
            </a:r>
          </a:p>
          <a:p>
            <a:r>
              <a:rPr lang="en-GB" sz="2800" dirty="0" smtClean="0"/>
              <a:t>whereas </a:t>
            </a:r>
            <a:r>
              <a:rPr lang="en-GB" sz="2800" dirty="0"/>
              <a:t>PERSONNEL </a:t>
            </a:r>
            <a:r>
              <a:rPr lang="en-GB" sz="2800" dirty="0" smtClean="0"/>
              <a:t>MANAGEMENT is </a:t>
            </a:r>
            <a:r>
              <a:rPr lang="en-GB" sz="2800" dirty="0"/>
              <a:t>often between management and employees – </a:t>
            </a:r>
            <a:r>
              <a:rPr lang="en-GB" sz="2800" dirty="0" smtClean="0"/>
              <a:t>MEDIATING</a:t>
            </a:r>
            <a:endParaRPr lang="en-GB" sz="2800" dirty="0"/>
          </a:p>
          <a:p>
            <a:r>
              <a:rPr lang="en-GB" sz="2800" dirty="0"/>
              <a:t>HRM is unambiguously MANAGEMENT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EE246-3C3E-4057-B365-CFB720CA48E6}" type="slidenum">
              <a:rPr lang="en-GB"/>
              <a:pPr/>
              <a:t>18</a:t>
            </a:fld>
            <a:endParaRPr lang="en-GB"/>
          </a:p>
        </p:txBody>
      </p:sp>
      <p:sp>
        <p:nvSpPr>
          <p:cNvPr id="150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Personnel                vs  HR       </a:t>
            </a:r>
            <a:br>
              <a:rPr lang="en-GB" sz="4000"/>
            </a:br>
            <a:r>
              <a:rPr lang="en-GB" sz="4000"/>
              <a:t>Management        Management</a:t>
            </a:r>
            <a:endParaRPr lang="en-US" sz="4000"/>
          </a:p>
        </p:txBody>
      </p:sp>
      <p:sp>
        <p:nvSpPr>
          <p:cNvPr id="150531" name="Rectangle 3"/>
          <p:cNvSpPr>
            <a:spLocks noGrp="1" noRot="1" noChangeArrowheads="1"/>
          </p:cNvSpPr>
          <p:nvPr>
            <p:ph type="body" sz="half" idx="1"/>
          </p:nvPr>
        </p:nvSpPr>
        <p:spPr>
          <a:xfrm>
            <a:off x="301625" y="1676400"/>
            <a:ext cx="4191000" cy="4422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Planning = Short term, reactive, ad hoc, marginal</a:t>
            </a:r>
          </a:p>
          <a:p>
            <a:pPr>
              <a:lnSpc>
                <a:spcPct val="90000"/>
              </a:lnSpc>
            </a:pPr>
            <a:r>
              <a:rPr lang="en-GB" sz="2000"/>
              <a:t>Contract = Compliance</a:t>
            </a:r>
          </a:p>
          <a:p>
            <a:pPr>
              <a:lnSpc>
                <a:spcPct val="90000"/>
              </a:lnSpc>
            </a:pPr>
            <a:r>
              <a:rPr lang="en-GB" sz="2000"/>
              <a:t>External Controls</a:t>
            </a:r>
          </a:p>
          <a:p>
            <a:pPr>
              <a:lnSpc>
                <a:spcPct val="90000"/>
              </a:lnSpc>
            </a:pPr>
            <a:r>
              <a:rPr lang="en-GB" sz="2000"/>
              <a:t>Employee relations = pluralist, collective, low trust</a:t>
            </a:r>
          </a:p>
          <a:p>
            <a:pPr>
              <a:lnSpc>
                <a:spcPct val="90000"/>
              </a:lnSpc>
            </a:pPr>
            <a:r>
              <a:rPr lang="en-GB" sz="2000"/>
              <a:t>Bureaucratic, formal, mechanistic, centralised </a:t>
            </a:r>
          </a:p>
          <a:p>
            <a:pPr>
              <a:lnSpc>
                <a:spcPct val="90000"/>
              </a:lnSpc>
            </a:pPr>
            <a:r>
              <a:rPr lang="en-GB" sz="2000"/>
              <a:t>Specialist. Professional roles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000"/>
              <a:t>Evaluation = cost minimisation</a:t>
            </a:r>
            <a:endParaRPr lang="en-US" sz="2000"/>
          </a:p>
        </p:txBody>
      </p:sp>
      <p:sp>
        <p:nvSpPr>
          <p:cNvPr id="150532" name="Rectangle 4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651375" y="1676400"/>
            <a:ext cx="4191000" cy="4422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/>
              <a:t>Planning = Long term, proactive, strategic, integrated</a:t>
            </a:r>
          </a:p>
          <a:p>
            <a:pPr>
              <a:lnSpc>
                <a:spcPct val="90000"/>
              </a:lnSpc>
            </a:pPr>
            <a:r>
              <a:rPr lang="en-GB" sz="2000"/>
              <a:t>Contract = Commitment</a:t>
            </a:r>
          </a:p>
          <a:p>
            <a:pPr>
              <a:lnSpc>
                <a:spcPct val="90000"/>
              </a:lnSpc>
            </a:pPr>
            <a:r>
              <a:rPr lang="en-GB" sz="2000"/>
              <a:t>Self-control</a:t>
            </a:r>
          </a:p>
          <a:p>
            <a:pPr>
              <a:lnSpc>
                <a:spcPct val="90000"/>
              </a:lnSpc>
            </a:pPr>
            <a:r>
              <a:rPr lang="en-GB" sz="2000"/>
              <a:t>Employee relations =Unitarist, individual, high trust</a:t>
            </a:r>
          </a:p>
          <a:p>
            <a:pPr>
              <a:lnSpc>
                <a:spcPct val="90000"/>
              </a:lnSpc>
            </a:pPr>
            <a:r>
              <a:rPr lang="en-GB" sz="2000"/>
              <a:t>Organic, devolved, flexible roles</a:t>
            </a:r>
          </a:p>
          <a:p>
            <a:pPr>
              <a:lnSpc>
                <a:spcPct val="90000"/>
              </a:lnSpc>
            </a:pPr>
            <a:r>
              <a:rPr lang="en-GB" sz="2000"/>
              <a:t>Largely integrated into management</a:t>
            </a:r>
          </a:p>
          <a:p>
            <a:pPr>
              <a:lnSpc>
                <a:spcPct val="90000"/>
              </a:lnSpc>
            </a:pPr>
            <a:r>
              <a:rPr lang="en-GB" sz="2000"/>
              <a:t>Maximum utilisation (human asset accounting)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US" sz="24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879A5-5883-4030-926A-636A413A29A7}" type="slidenum">
              <a:rPr lang="en-GB"/>
              <a:pPr/>
              <a:t>19</a:t>
            </a:fld>
            <a:endParaRPr lang="en-GB"/>
          </a:p>
        </p:txBody>
      </p:sp>
      <p:sp>
        <p:nvSpPr>
          <p:cNvPr id="151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1</a:t>
            </a:r>
            <a:endParaRPr lang="en-US"/>
          </a:p>
        </p:txBody>
      </p:sp>
      <p:sp>
        <p:nvSpPr>
          <p:cNvPr id="15155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Human Resource Management – the latest in a series of incarnations that Personnel Managers have developed over the last 100 years</a:t>
            </a:r>
          </a:p>
          <a:p>
            <a:r>
              <a:rPr lang="en-GB"/>
              <a:t>HRM is undergoing significant change as organisations decline as </a:t>
            </a:r>
            <a:r>
              <a:rPr lang="en-GB" i="1"/>
              <a:t>entities</a:t>
            </a:r>
            <a:r>
              <a:rPr lang="en-GB"/>
              <a:t> and become </a:t>
            </a:r>
            <a:r>
              <a:rPr lang="en-GB" i="1"/>
              <a:t>processes.</a:t>
            </a:r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E277EF-3FE4-4F85-913D-8283EDCAE297}" type="slidenum">
              <a:rPr lang="en-GB"/>
              <a:pPr/>
              <a:t>20</a:t>
            </a:fld>
            <a:endParaRPr lang="en-GB"/>
          </a:p>
        </p:txBody>
      </p:sp>
      <p:sp>
        <p:nvSpPr>
          <p:cNvPr id="152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2</a:t>
            </a:r>
            <a:endParaRPr lang="en-US"/>
          </a:p>
        </p:txBody>
      </p:sp>
      <p:sp>
        <p:nvSpPr>
          <p:cNvPr id="15257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	There are two distinct approaches to defining Human Resource Management: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	The first describes a body of management activities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	The second signifies a particular approach to carrying out those activities</a:t>
            </a:r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E18B6D-7132-4AD6-8CDA-878B4C47F520}" type="slidenum">
              <a:rPr lang="en-GB"/>
              <a:pPr/>
              <a:t>21</a:t>
            </a:fld>
            <a:endParaRPr lang="en-GB"/>
          </a:p>
        </p:txBody>
      </p:sp>
      <p:sp>
        <p:nvSpPr>
          <p:cNvPr id="153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3</a:t>
            </a:r>
            <a:endParaRPr lang="en-US"/>
          </a:p>
        </p:txBody>
      </p:sp>
      <p:sp>
        <p:nvSpPr>
          <p:cNvPr id="15360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/>
              <a:t> 	</a:t>
            </a:r>
            <a:r>
              <a:rPr lang="en-GB" sz="2800"/>
              <a:t>Human Resource Managers are concerned with meeting 4 distinct sets of organisational objectives in relation to:</a:t>
            </a:r>
          </a:p>
          <a:p>
            <a:pPr>
              <a:buFont typeface="Wingdings" pitchFamily="2" charset="2"/>
              <a:buNone/>
            </a:pPr>
            <a:endParaRPr lang="en-GB" sz="2800"/>
          </a:p>
          <a:p>
            <a:r>
              <a:rPr lang="en-GB"/>
              <a:t>STAFFING</a:t>
            </a:r>
          </a:p>
          <a:p>
            <a:r>
              <a:rPr lang="en-GB"/>
              <a:t>PERFORMANCE</a:t>
            </a:r>
          </a:p>
          <a:p>
            <a:r>
              <a:rPr lang="en-GB"/>
              <a:t>CHANGE MANAGEMENT</a:t>
            </a:r>
          </a:p>
          <a:p>
            <a:r>
              <a:rPr lang="en-GB"/>
              <a:t>ADMINISTRATION</a:t>
            </a:r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2977AD-B498-43F1-91A5-CCE0EF1B3843}" type="slidenum">
              <a:rPr lang="en-GB"/>
              <a:pPr/>
              <a:t>22</a:t>
            </a:fld>
            <a:endParaRPr lang="en-GB"/>
          </a:p>
        </p:txBody>
      </p:sp>
      <p:sp>
        <p:nvSpPr>
          <p:cNvPr id="154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 summary 4</a:t>
            </a:r>
            <a:endParaRPr lang="en-US"/>
          </a:p>
        </p:txBody>
      </p:sp>
      <p:sp>
        <p:nvSpPr>
          <p:cNvPr id="1546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800"/>
              <a:t>	</a:t>
            </a:r>
          </a:p>
          <a:p>
            <a:pPr>
              <a:buFont typeface="Wingdings" pitchFamily="2" charset="2"/>
              <a:buNone/>
            </a:pPr>
            <a:r>
              <a:rPr lang="en-GB" sz="2800"/>
              <a:t>	A philosophy of HRM is that it is a series of activities which:</a:t>
            </a:r>
          </a:p>
          <a:p>
            <a:r>
              <a:rPr lang="en-GB" sz="2800"/>
              <a:t> first, enables working people and the business which uses their skills to agree about the nature and objectives of their working relationship, and</a:t>
            </a:r>
          </a:p>
          <a:p>
            <a:r>
              <a:rPr lang="en-GB" sz="2800"/>
              <a:t>second, ensures that agreement is fulfilled</a:t>
            </a:r>
            <a:endParaRPr lang="en-US" sz="28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Custom 1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119</TotalTime>
  <Words>919</Words>
  <Application>Microsoft Office PowerPoint</Application>
  <PresentationFormat>On-screen Show (4:3)</PresentationFormat>
  <Paragraphs>196</Paragraphs>
  <Slides>22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TSD_PP3</vt:lpstr>
      <vt:lpstr>TSD: HRM Introduction</vt:lpstr>
      <vt:lpstr>What is Human Resource Management?</vt:lpstr>
      <vt:lpstr>What is Human Resource Management?</vt:lpstr>
      <vt:lpstr>PowerPoint Presentation</vt:lpstr>
      <vt:lpstr>PowerPoint Presentation</vt:lpstr>
      <vt:lpstr>New directions for work organisations</vt:lpstr>
      <vt:lpstr> Shamrock organisation</vt:lpstr>
      <vt:lpstr>    British Workplace Employment Relations Surveys &lt;2010 show:</vt:lpstr>
      <vt:lpstr>The Ethical Dimension ref: Boxall P et alia (2007)  The Goals of HRM  OUP.</vt:lpstr>
      <vt:lpstr>PowerPoint Presentation</vt:lpstr>
      <vt:lpstr>Group exercise 1</vt:lpstr>
      <vt:lpstr>What is Human Resource Management? </vt:lpstr>
      <vt:lpstr>Staffing Objectives</vt:lpstr>
      <vt:lpstr>Performance Objectives</vt:lpstr>
      <vt:lpstr>Change-management Objectives</vt:lpstr>
      <vt:lpstr>Administration Objectives</vt:lpstr>
      <vt:lpstr>What is Human Resource Management ? </vt:lpstr>
      <vt:lpstr>Personnel                vs  HR        Management        Management</vt:lpstr>
      <vt:lpstr>In summary 1</vt:lpstr>
      <vt:lpstr>In summary 2</vt:lpstr>
      <vt:lpstr>In summary 3</vt:lpstr>
      <vt:lpstr>In summary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Andrew Caswell</cp:lastModifiedBy>
  <cp:revision>15</cp:revision>
  <dcterms:created xsi:type="dcterms:W3CDTF">2011-06-23T09:06:05Z</dcterms:created>
  <dcterms:modified xsi:type="dcterms:W3CDTF">2012-12-10T10:48:49Z</dcterms:modified>
</cp:coreProperties>
</file>