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8" d="100"/>
          <a:sy n="98" d="100"/>
        </p:scale>
        <p:origin x="1002"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226AD0A-A57A-4627-B7FC-9D770C1B99C1}" type="datetimeFigureOut">
              <a:rPr lang="en-GB" smtClean="0"/>
              <a:t>16/03/2026</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B58D706-2605-42DF-8BB5-3699DCD7EE52}" type="slidenum">
              <a:rPr lang="en-GB" smtClean="0"/>
              <a:t>‹#›</a:t>
            </a:fld>
            <a:endParaRPr lang="en-GB"/>
          </a:p>
        </p:txBody>
      </p:sp>
    </p:spTree>
    <p:extLst>
      <p:ext uri="{BB962C8B-B14F-4D97-AF65-F5344CB8AC3E}">
        <p14:creationId xmlns:p14="http://schemas.microsoft.com/office/powerpoint/2010/main" val="37188382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“Good morning/afternoon. Today we will present an analysis of communication barriers at Flight Foods Ltd., a company producing airline ready meals. We will examine how these barriers affect workplace performance and food safety, discuss relevant communication theories, and propose strategies to improve organisational communication.”</a:t>
            </a:r>
            <a:endParaRPr lang="en-GB" dirty="0"/>
          </a:p>
        </p:txBody>
      </p:sp>
      <p:sp>
        <p:nvSpPr>
          <p:cNvPr id="4" name="Slide Number Placeholder 3"/>
          <p:cNvSpPr>
            <a:spLocks noGrp="1"/>
          </p:cNvSpPr>
          <p:nvPr>
            <p:ph type="sldNum" sz="quarter" idx="10"/>
          </p:nvPr>
        </p:nvSpPr>
        <p:spPr/>
        <p:txBody>
          <a:bodyPr/>
          <a:lstStyle/>
          <a:p>
            <a:fld id="{3B58D706-2605-42DF-8BB5-3699DCD7EE52}" type="slidenum">
              <a:rPr lang="en-GB" smtClean="0"/>
              <a:t>1</a:t>
            </a:fld>
            <a:endParaRPr lang="en-GB"/>
          </a:p>
        </p:txBody>
      </p:sp>
    </p:spTree>
    <p:extLst>
      <p:ext uri="{BB962C8B-B14F-4D97-AF65-F5344CB8AC3E}">
        <p14:creationId xmlns:p14="http://schemas.microsoft.com/office/powerpoint/2010/main" val="22723958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“This presentation covers communication in business, a summary of the Flight Foods case study, key communication barriers, theories explaining these barriers, strategies to overcome them, and a conclusion with recommendations.”</a:t>
            </a:r>
            <a:endParaRPr lang="en-GB" dirty="0"/>
          </a:p>
        </p:txBody>
      </p:sp>
      <p:sp>
        <p:nvSpPr>
          <p:cNvPr id="4" name="Slide Number Placeholder 3"/>
          <p:cNvSpPr>
            <a:spLocks noGrp="1"/>
          </p:cNvSpPr>
          <p:nvPr>
            <p:ph type="sldNum" sz="quarter" idx="10"/>
          </p:nvPr>
        </p:nvSpPr>
        <p:spPr/>
        <p:txBody>
          <a:bodyPr/>
          <a:lstStyle/>
          <a:p>
            <a:fld id="{3B58D706-2605-42DF-8BB5-3699DCD7EE52}" type="slidenum">
              <a:rPr lang="en-GB" smtClean="0"/>
              <a:t>2</a:t>
            </a:fld>
            <a:endParaRPr lang="en-GB"/>
          </a:p>
        </p:txBody>
      </p:sp>
    </p:spTree>
    <p:extLst>
      <p:ext uri="{BB962C8B-B14F-4D97-AF65-F5344CB8AC3E}">
        <p14:creationId xmlns:p14="http://schemas.microsoft.com/office/powerpoint/2010/main" val="27266255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“Communication is the exchange of information, instructions, and ideas within an organisation. Effective communication ensures employees understand their roles and procedures. Poor communication can lead to errors, misunderstandings, and lower productivity. The Flight Foods case illustrates how communication problems can affect operational efficiency and food quality.”</a:t>
            </a:r>
            <a:endParaRPr lang="en-GB" dirty="0"/>
          </a:p>
        </p:txBody>
      </p:sp>
      <p:sp>
        <p:nvSpPr>
          <p:cNvPr id="4" name="Slide Number Placeholder 3"/>
          <p:cNvSpPr>
            <a:spLocks noGrp="1"/>
          </p:cNvSpPr>
          <p:nvPr>
            <p:ph type="sldNum" sz="quarter" idx="10"/>
          </p:nvPr>
        </p:nvSpPr>
        <p:spPr/>
        <p:txBody>
          <a:bodyPr/>
          <a:lstStyle/>
          <a:p>
            <a:fld id="{3B58D706-2605-42DF-8BB5-3699DCD7EE52}" type="slidenum">
              <a:rPr lang="en-GB" smtClean="0"/>
              <a:t>3</a:t>
            </a:fld>
            <a:endParaRPr lang="en-GB"/>
          </a:p>
        </p:txBody>
      </p:sp>
    </p:spTree>
    <p:extLst>
      <p:ext uri="{BB962C8B-B14F-4D97-AF65-F5344CB8AC3E}">
        <p14:creationId xmlns:p14="http://schemas.microsoft.com/office/powerpoint/2010/main" val="35966879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“Flight Foods Ltd. produces ready meals for airlines but has received complaints about undercooked meals, poor packaging, and meat appearing in vegetarian dishes. The workforce is diverse in age, language, and culture, and employees often receive little training. Additionally, the factory is noisy, which contributes to communication difficulties and operational errors.”</a:t>
            </a:r>
            <a:endParaRPr lang="en-GB" dirty="0"/>
          </a:p>
        </p:txBody>
      </p:sp>
      <p:sp>
        <p:nvSpPr>
          <p:cNvPr id="4" name="Slide Number Placeholder 3"/>
          <p:cNvSpPr>
            <a:spLocks noGrp="1"/>
          </p:cNvSpPr>
          <p:nvPr>
            <p:ph type="sldNum" sz="quarter" idx="10"/>
          </p:nvPr>
        </p:nvSpPr>
        <p:spPr/>
        <p:txBody>
          <a:bodyPr/>
          <a:lstStyle/>
          <a:p>
            <a:fld id="{3B58D706-2605-42DF-8BB5-3699DCD7EE52}" type="slidenum">
              <a:rPr lang="en-GB" smtClean="0"/>
              <a:t>4</a:t>
            </a:fld>
            <a:endParaRPr lang="en-GB"/>
          </a:p>
        </p:txBody>
      </p:sp>
    </p:spTree>
    <p:extLst>
      <p:ext uri="{BB962C8B-B14F-4D97-AF65-F5344CB8AC3E}">
        <p14:creationId xmlns:p14="http://schemas.microsoft.com/office/powerpoint/2010/main" val="294080913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“The main barriers identified are environmental noise from machinery, language differences among staff, generational gaps in experience and attitudes, cultural differences in workplace expectations, and emotional stress from management. These barriers reduce clarity and understanding, leading to mistakes in food preparation and hygiene practices.”</a:t>
            </a:r>
            <a:endParaRPr lang="en-GB" dirty="0"/>
          </a:p>
        </p:txBody>
      </p:sp>
      <p:sp>
        <p:nvSpPr>
          <p:cNvPr id="4" name="Slide Number Placeholder 3"/>
          <p:cNvSpPr>
            <a:spLocks noGrp="1"/>
          </p:cNvSpPr>
          <p:nvPr>
            <p:ph type="sldNum" sz="quarter" idx="10"/>
          </p:nvPr>
        </p:nvSpPr>
        <p:spPr/>
        <p:txBody>
          <a:bodyPr/>
          <a:lstStyle/>
          <a:p>
            <a:fld id="{3B58D706-2605-42DF-8BB5-3699DCD7EE52}" type="slidenum">
              <a:rPr lang="en-GB" smtClean="0"/>
              <a:t>5</a:t>
            </a:fld>
            <a:endParaRPr lang="en-GB"/>
          </a:p>
        </p:txBody>
      </p:sp>
    </p:spTree>
    <p:extLst>
      <p:ext uri="{BB962C8B-B14F-4D97-AF65-F5344CB8AC3E}">
        <p14:creationId xmlns:p14="http://schemas.microsoft.com/office/powerpoint/2010/main" val="30686390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C01E1163-49D5-40B9-ADB8-286B03CC1DE4}" type="datetimeFigureOut">
              <a:rPr lang="en-GB" smtClean="0"/>
              <a:t>16/03/2026</a:t>
            </a:fld>
            <a:endParaRPr lang="en-GB"/>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3A645968-F403-4EA4-8574-3CA0F63FBA46}"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C01E1163-49D5-40B9-ADB8-286B03CC1DE4}" type="datetimeFigureOut">
              <a:rPr lang="en-GB" smtClean="0"/>
              <a:t>16/03/2026</a:t>
            </a:fld>
            <a:endParaRPr lang="en-GB"/>
          </a:p>
        </p:txBody>
      </p:sp>
      <p:sp>
        <p:nvSpPr>
          <p:cNvPr id="9" name="Slide Number Placeholder 8"/>
          <p:cNvSpPr>
            <a:spLocks noGrp="1"/>
          </p:cNvSpPr>
          <p:nvPr>
            <p:ph type="sldNum" sz="quarter" idx="15"/>
          </p:nvPr>
        </p:nvSpPr>
        <p:spPr/>
        <p:txBody>
          <a:bodyPr rtlCol="0"/>
          <a:lstStyle/>
          <a:p>
            <a:fld id="{3A645968-F403-4EA4-8574-3CA0F63FBA46}" type="slidenum">
              <a:rPr lang="en-GB" smtClean="0"/>
              <a:t>‹#›</a:t>
            </a:fld>
            <a:endParaRPr lang="en-GB"/>
          </a:p>
        </p:txBody>
      </p:sp>
      <p:sp>
        <p:nvSpPr>
          <p:cNvPr id="10" name="Footer Placeholder 9"/>
          <p:cNvSpPr>
            <a:spLocks noGrp="1"/>
          </p:cNvSpPr>
          <p:nvPr>
            <p:ph type="ftr" sz="quarter" idx="16"/>
          </p:nvPr>
        </p:nvSpPr>
        <p:spPr/>
        <p:txBody>
          <a:bodyPr rtlCol="0"/>
          <a:lstStyle/>
          <a:p>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C01E1163-49D5-40B9-ADB8-286B03CC1DE4}" type="datetimeFigureOut">
              <a:rPr lang="en-GB" smtClean="0"/>
              <a:t>16/03/2026</a:t>
            </a:fld>
            <a:endParaRPr lang="en-GB"/>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3A645968-F403-4EA4-8574-3CA0F63FBA46}"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C01E1163-49D5-40B9-ADB8-286B03CC1DE4}" type="datetimeFigureOut">
              <a:rPr lang="en-GB" smtClean="0"/>
              <a:t>16/03/2026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645968-F403-4EA4-8574-3CA0F63FBA46}" type="slidenum">
              <a:rPr lang="en-GB" smtClean="0"/>
              <a:t>‹#›</a:t>
            </a:fld>
            <a:endParaRPr lang="en-GB"/>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C01E1163-49D5-40B9-ADB8-286B03CC1DE4}" type="datetimeFigureOut">
              <a:rPr lang="en-GB" smtClean="0"/>
              <a:t>16/03/2026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645968-F403-4EA4-8574-3CA0F63FBA46}" type="slidenum">
              <a:rPr lang="en-GB" smtClean="0"/>
              <a:t>‹#›</a:t>
            </a:fld>
            <a:endParaRPr lang="en-GB"/>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C01E1163-49D5-40B9-ADB8-286B03CC1DE4}" type="datetimeFigureOut">
              <a:rPr lang="en-GB" smtClean="0"/>
              <a:t>16/03/2026</a:t>
            </a:fld>
            <a:endParaRPr lang="en-GB"/>
          </a:p>
        </p:txBody>
      </p:sp>
      <p:sp>
        <p:nvSpPr>
          <p:cNvPr id="7" name="Slide Number Placeholder 6"/>
          <p:cNvSpPr>
            <a:spLocks noGrp="1"/>
          </p:cNvSpPr>
          <p:nvPr>
            <p:ph type="sldNum" sz="quarter" idx="11"/>
          </p:nvPr>
        </p:nvSpPr>
        <p:spPr/>
        <p:txBody>
          <a:bodyPr rtlCol="0"/>
          <a:lstStyle/>
          <a:p>
            <a:fld id="{3A645968-F403-4EA4-8574-3CA0F63FBA46}" type="slidenum">
              <a:rPr lang="en-GB" smtClean="0"/>
              <a:t>‹#›</a:t>
            </a:fld>
            <a:endParaRPr lang="en-GB"/>
          </a:p>
        </p:txBody>
      </p:sp>
      <p:sp>
        <p:nvSpPr>
          <p:cNvPr id="8" name="Footer Placeholder 7"/>
          <p:cNvSpPr>
            <a:spLocks noGrp="1"/>
          </p:cNvSpPr>
          <p:nvPr>
            <p:ph type="ftr" sz="quarter" idx="12"/>
          </p:nvPr>
        </p:nvSpPr>
        <p:spPr/>
        <p:txBody>
          <a:bodyPr rtlCol="0"/>
          <a:lstStyle/>
          <a:p>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1E1163-49D5-40B9-ADB8-286B03CC1DE4}" type="datetimeFigureOut">
              <a:rPr lang="en-GB" smtClean="0"/>
              <a:t>16/03/2026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A645968-F403-4EA4-8574-3CA0F63FBA46}"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C01E1163-49D5-40B9-ADB8-286B03CC1DE4}" type="datetimeFigureOut">
              <a:rPr lang="en-GB" smtClean="0"/>
              <a:t>16/03/2026</a:t>
            </a:fld>
            <a:endParaRPr lang="en-GB"/>
          </a:p>
        </p:txBody>
      </p:sp>
      <p:sp>
        <p:nvSpPr>
          <p:cNvPr id="22" name="Slide Number Placeholder 21"/>
          <p:cNvSpPr>
            <a:spLocks noGrp="1"/>
          </p:cNvSpPr>
          <p:nvPr>
            <p:ph type="sldNum" sz="quarter" idx="15"/>
          </p:nvPr>
        </p:nvSpPr>
        <p:spPr/>
        <p:txBody>
          <a:bodyPr rtlCol="0"/>
          <a:lstStyle/>
          <a:p>
            <a:fld id="{3A645968-F403-4EA4-8574-3CA0F63FBA46}" type="slidenum">
              <a:rPr lang="en-GB" smtClean="0"/>
              <a:t>‹#›</a:t>
            </a:fld>
            <a:endParaRPr lang="en-GB"/>
          </a:p>
        </p:txBody>
      </p:sp>
      <p:sp>
        <p:nvSpPr>
          <p:cNvPr id="23" name="Footer Placeholder 22"/>
          <p:cNvSpPr>
            <a:spLocks noGrp="1"/>
          </p:cNvSpPr>
          <p:nvPr>
            <p:ph type="ftr" sz="quarter" idx="16"/>
          </p:nvPr>
        </p:nvSpPr>
        <p:spPr/>
        <p:txBody>
          <a:bodyPr rtlCol="0"/>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C01E1163-49D5-40B9-ADB8-286B03CC1DE4}" type="datetimeFigureOut">
              <a:rPr lang="en-GB" smtClean="0"/>
              <a:t>16/03/2026</a:t>
            </a:fld>
            <a:endParaRPr lang="en-GB"/>
          </a:p>
        </p:txBody>
      </p:sp>
      <p:sp>
        <p:nvSpPr>
          <p:cNvPr id="18" name="Slide Number Placeholder 17"/>
          <p:cNvSpPr>
            <a:spLocks noGrp="1"/>
          </p:cNvSpPr>
          <p:nvPr>
            <p:ph type="sldNum" sz="quarter" idx="11"/>
          </p:nvPr>
        </p:nvSpPr>
        <p:spPr/>
        <p:txBody>
          <a:bodyPr rtlCol="0"/>
          <a:lstStyle/>
          <a:p>
            <a:fld id="{3A645968-F403-4EA4-8574-3CA0F63FBA46}" type="slidenum">
              <a:rPr lang="en-GB" smtClean="0"/>
              <a:t>‹#›</a:t>
            </a:fld>
            <a:endParaRPr lang="en-GB"/>
          </a:p>
        </p:txBody>
      </p:sp>
      <p:sp>
        <p:nvSpPr>
          <p:cNvPr id="21" name="Footer Placeholder 20"/>
          <p:cNvSpPr>
            <a:spLocks noGrp="1"/>
          </p:cNvSpPr>
          <p:nvPr>
            <p:ph type="ftr" sz="quarter" idx="12"/>
          </p:nvPr>
        </p:nvSpPr>
        <p:spPr/>
        <p:txBody>
          <a:bodyPr rtlCol="0"/>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01E1163-49D5-40B9-ADB8-286B03CC1DE4}"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45968-F403-4EA4-8574-3CA0F63FBA46}"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C01E1163-49D5-40B9-ADB8-286B03CC1DE4}" type="datetimeFigureOut">
              <a:rPr lang="en-GB" smtClean="0"/>
              <a:t>16/03/2026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45968-F403-4EA4-8574-3CA0F63FBA46}"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C01E1163-49D5-40B9-ADB8-286B03CC1DE4}" type="datetimeFigureOut">
              <a:rPr lang="en-GB" smtClean="0"/>
              <a:t>16/03/2026</a:t>
            </a:fld>
            <a:endParaRPr lang="en-GB"/>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3A645968-F403-4EA4-8574-3CA0F63FBA46}"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908720"/>
            <a:ext cx="7772400" cy="1470025"/>
          </a:xfrm>
        </p:spPr>
        <p:txBody>
          <a:bodyPr/>
          <a:lstStyle/>
          <a:p>
            <a:pPr algn="ctr"/>
            <a:r>
              <a:rPr lang="en-GB" b="1" dirty="0"/>
              <a:t>Communication Barriers at Flight Foods Ltd</a:t>
            </a:r>
            <a:endParaRPr lang="en-GB" dirty="0"/>
          </a:p>
        </p:txBody>
      </p:sp>
      <p:sp>
        <p:nvSpPr>
          <p:cNvPr id="3" name="Subtitle 2"/>
          <p:cNvSpPr>
            <a:spLocks noGrp="1"/>
          </p:cNvSpPr>
          <p:nvPr>
            <p:ph type="subTitle" idx="1"/>
          </p:nvPr>
        </p:nvSpPr>
        <p:spPr>
          <a:xfrm>
            <a:off x="1403648" y="2564904"/>
            <a:ext cx="6400800" cy="3312368"/>
          </a:xfrm>
        </p:spPr>
        <p:txBody>
          <a:bodyPr>
            <a:normAutofit fontScale="25000" lnSpcReduction="20000"/>
          </a:bodyPr>
          <a:lstStyle/>
          <a:p>
            <a:pPr algn="ctr"/>
            <a:r>
              <a:rPr lang="en-GB" sz="9600" dirty="0">
                <a:solidFill>
                  <a:schemeClr val="tx1"/>
                </a:solidFill>
              </a:rPr>
              <a:t>Effective </a:t>
            </a:r>
            <a:r>
              <a:rPr lang="en-GB" sz="9600" dirty="0" err="1">
                <a:solidFill>
                  <a:schemeClr val="tx1"/>
                </a:solidFill>
              </a:rPr>
              <a:t>Teamworking</a:t>
            </a:r>
            <a:r>
              <a:rPr lang="en-GB" sz="9600" dirty="0">
                <a:solidFill>
                  <a:schemeClr val="tx1"/>
                </a:solidFill>
              </a:rPr>
              <a:t> &amp; Communications (LCLM4003)</a:t>
            </a:r>
          </a:p>
          <a:p>
            <a:pPr algn="ctr"/>
            <a:br>
              <a:rPr lang="en-GB" sz="9600" dirty="0">
                <a:solidFill>
                  <a:schemeClr val="tx1"/>
                </a:solidFill>
              </a:rPr>
            </a:br>
            <a:endParaRPr lang="en-GB" sz="9600" dirty="0">
              <a:solidFill>
                <a:schemeClr val="tx1"/>
              </a:solidFill>
            </a:endParaRPr>
          </a:p>
          <a:p>
            <a:pPr algn="ctr"/>
            <a:r>
              <a:rPr lang="en-GB" sz="9600" dirty="0">
                <a:solidFill>
                  <a:schemeClr val="tx1"/>
                </a:solidFill>
              </a:rPr>
              <a:t>Group Members:</a:t>
            </a:r>
          </a:p>
          <a:p>
            <a:pPr algn="ctr"/>
            <a:r>
              <a:rPr lang="en-GB" sz="7200" dirty="0" err="1">
                <a:solidFill>
                  <a:schemeClr val="tx1"/>
                </a:solidFill>
              </a:rPr>
              <a:t>Claudiu</a:t>
            </a:r>
            <a:r>
              <a:rPr lang="en-GB" sz="7200" dirty="0">
                <a:solidFill>
                  <a:schemeClr val="tx1"/>
                </a:solidFill>
              </a:rPr>
              <a:t> Marian </a:t>
            </a:r>
            <a:r>
              <a:rPr lang="en-GB" sz="7200" dirty="0" err="1">
                <a:solidFill>
                  <a:schemeClr val="tx1"/>
                </a:solidFill>
              </a:rPr>
              <a:t>Ispas</a:t>
            </a:r>
            <a:endParaRPr lang="en-GB" sz="7200" dirty="0">
              <a:solidFill>
                <a:schemeClr val="tx1"/>
              </a:solidFill>
            </a:endParaRPr>
          </a:p>
          <a:p>
            <a:pPr algn="ctr"/>
            <a:r>
              <a:rPr lang="en-GB" sz="7200" dirty="0">
                <a:solidFill>
                  <a:schemeClr val="tx1"/>
                </a:solidFill>
              </a:rPr>
              <a:t>Codreanu </a:t>
            </a:r>
            <a:r>
              <a:rPr lang="en-GB" sz="7200" dirty="0" err="1">
                <a:solidFill>
                  <a:schemeClr val="tx1"/>
                </a:solidFill>
              </a:rPr>
              <a:t>Iulica</a:t>
            </a:r>
            <a:r>
              <a:rPr lang="en-GB" sz="7200" dirty="0">
                <a:solidFill>
                  <a:schemeClr val="tx1"/>
                </a:solidFill>
              </a:rPr>
              <a:t> </a:t>
            </a:r>
          </a:p>
          <a:p>
            <a:pPr algn="ctr"/>
            <a:r>
              <a:rPr lang="en-GB" sz="7200" dirty="0">
                <a:solidFill>
                  <a:schemeClr val="tx1"/>
                </a:solidFill>
              </a:rPr>
              <a:t>Marita </a:t>
            </a:r>
            <a:r>
              <a:rPr lang="en-GB" sz="7200" dirty="0" err="1">
                <a:solidFill>
                  <a:schemeClr val="tx1"/>
                </a:solidFill>
              </a:rPr>
              <a:t>ioana</a:t>
            </a:r>
            <a:r>
              <a:rPr lang="en-GB" sz="7200" dirty="0">
                <a:solidFill>
                  <a:schemeClr val="tx1"/>
                </a:solidFill>
              </a:rPr>
              <a:t> pirvu</a:t>
            </a:r>
          </a:p>
          <a:p>
            <a:endParaRPr lang="en-GB" sz="7200" dirty="0"/>
          </a:p>
          <a:p>
            <a:br>
              <a:rPr lang="en-GB" sz="7200" dirty="0"/>
            </a:br>
            <a:endParaRPr lang="en-GB" sz="7200" dirty="0"/>
          </a:p>
          <a:p>
            <a:endParaRPr lang="en-GB" sz="7200" dirty="0"/>
          </a:p>
          <a:p>
            <a:endParaRPr lang="en-GB" dirty="0"/>
          </a:p>
        </p:txBody>
      </p:sp>
    </p:spTree>
    <p:extLst>
      <p:ext uri="{BB962C8B-B14F-4D97-AF65-F5344CB8AC3E}">
        <p14:creationId xmlns:p14="http://schemas.microsoft.com/office/powerpoint/2010/main" val="11185944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a:t>
            </a:r>
          </a:p>
        </p:txBody>
      </p:sp>
      <p:sp>
        <p:nvSpPr>
          <p:cNvPr id="3" name="Content Placeholder 2"/>
          <p:cNvSpPr>
            <a:spLocks noGrp="1"/>
          </p:cNvSpPr>
          <p:nvPr>
            <p:ph sz="quarter" idx="1"/>
          </p:nvPr>
        </p:nvSpPr>
        <p:spPr/>
        <p:txBody>
          <a:bodyPr/>
          <a:lstStyle/>
          <a:p>
            <a:pPr marL="0" indent="0">
              <a:buNone/>
            </a:pPr>
            <a:r>
              <a:rPr lang="en-GB" dirty="0"/>
              <a:t>This presentation will discuss:</a:t>
            </a:r>
          </a:p>
          <a:p>
            <a:r>
              <a:rPr lang="en-GB" dirty="0"/>
              <a:t>• Communication in business organisations</a:t>
            </a:r>
          </a:p>
          <a:p>
            <a:r>
              <a:rPr lang="en-GB" dirty="0"/>
              <a:t>• Overview of the Flight Foods case study</a:t>
            </a:r>
          </a:p>
          <a:p>
            <a:r>
              <a:rPr lang="en-GB" dirty="0"/>
              <a:t>• Communication barriers in the workplace</a:t>
            </a:r>
          </a:p>
          <a:p>
            <a:r>
              <a:rPr lang="en-GB" dirty="0"/>
              <a:t>• Communication theories explaining these barriers</a:t>
            </a:r>
          </a:p>
          <a:p>
            <a:r>
              <a:rPr lang="en-GB" dirty="0"/>
              <a:t>• Strategies to overcome the barriers</a:t>
            </a:r>
          </a:p>
          <a:p>
            <a:r>
              <a:rPr lang="en-GB" dirty="0"/>
              <a:t>• Conclusion</a:t>
            </a:r>
          </a:p>
          <a:p>
            <a:r>
              <a:rPr lang="en-GB" dirty="0"/>
              <a:t>• References</a:t>
            </a:r>
          </a:p>
        </p:txBody>
      </p:sp>
    </p:spTree>
    <p:extLst>
      <p:ext uri="{BB962C8B-B14F-4D97-AF65-F5344CB8AC3E}">
        <p14:creationId xmlns:p14="http://schemas.microsoft.com/office/powerpoint/2010/main" val="2986815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3" name="Content Placeholder 2"/>
          <p:cNvSpPr>
            <a:spLocks noGrp="1"/>
          </p:cNvSpPr>
          <p:nvPr>
            <p:ph sz="quarter" idx="1"/>
          </p:nvPr>
        </p:nvSpPr>
        <p:spPr/>
        <p:txBody>
          <a:bodyPr>
            <a:normAutofit fontScale="92500" lnSpcReduction="10000"/>
          </a:bodyPr>
          <a:lstStyle/>
          <a:p>
            <a:pPr algn="just"/>
            <a:r>
              <a:rPr lang="en-GB" dirty="0"/>
              <a:t>Communication is the process through which information, instructions, and ideas are exchanged between individuals in an organisation. Effective communication is essential in businesses because it ensures that employees clearly understand their roles, responsibilities, and procedures. Poor communication can lead to mistakes, misunderstandings, and reduced organisational performance (</a:t>
            </a:r>
            <a:r>
              <a:rPr lang="en-GB" dirty="0" err="1"/>
              <a:t>Keyton</a:t>
            </a:r>
            <a:r>
              <a:rPr lang="en-GB" dirty="0"/>
              <a:t> , 2017).</a:t>
            </a:r>
          </a:p>
          <a:p>
            <a:pPr marL="0" indent="0" algn="just">
              <a:buNone/>
            </a:pPr>
            <a:endParaRPr lang="en-GB" dirty="0"/>
          </a:p>
          <a:p>
            <a:pPr algn="just"/>
            <a:r>
              <a:rPr lang="en-GB" dirty="0"/>
              <a:t>This presentation analyses the case of </a:t>
            </a:r>
            <a:r>
              <a:rPr lang="en-GB" b="1" dirty="0"/>
              <a:t>Flight Foods Ltd.</a:t>
            </a:r>
            <a:r>
              <a:rPr lang="en-GB" dirty="0"/>
              <a:t>, a ready-meal manufacturer for airlines, and examines how communication barriers in the workplace have contributed to operational problems and declining food standards.</a:t>
            </a:r>
          </a:p>
          <a:p>
            <a:endParaRPr lang="en-GB" dirty="0"/>
          </a:p>
        </p:txBody>
      </p:sp>
    </p:spTree>
    <p:extLst>
      <p:ext uri="{BB962C8B-B14F-4D97-AF65-F5344CB8AC3E}">
        <p14:creationId xmlns:p14="http://schemas.microsoft.com/office/powerpoint/2010/main" val="29287362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 of the case study</a:t>
            </a:r>
          </a:p>
        </p:txBody>
      </p:sp>
      <p:sp>
        <p:nvSpPr>
          <p:cNvPr id="3" name="Content Placeholder 2"/>
          <p:cNvSpPr>
            <a:spLocks noGrp="1"/>
          </p:cNvSpPr>
          <p:nvPr>
            <p:ph sz="quarter" idx="1"/>
          </p:nvPr>
        </p:nvSpPr>
        <p:spPr/>
        <p:txBody>
          <a:bodyPr>
            <a:normAutofit fontScale="55000" lnSpcReduction="20000"/>
          </a:bodyPr>
          <a:lstStyle/>
          <a:p>
            <a:pPr marL="0" indent="0">
              <a:buNone/>
            </a:pPr>
            <a:r>
              <a:rPr lang="en-GB" sz="2900" dirty="0"/>
              <a:t>Flight Foods Ltd. is a </a:t>
            </a:r>
            <a:r>
              <a:rPr lang="en-GB" sz="2900" b="1" dirty="0"/>
              <a:t>medium-sized food manufacturing company</a:t>
            </a:r>
            <a:r>
              <a:rPr lang="en-GB" sz="2900" dirty="0"/>
              <a:t> that produces ready meals for airline companies.</a:t>
            </a:r>
          </a:p>
          <a:p>
            <a:pPr marL="0" indent="0">
              <a:buNone/>
            </a:pPr>
            <a:br>
              <a:rPr lang="en-GB" sz="2900" dirty="0"/>
            </a:br>
            <a:endParaRPr lang="en-GB" sz="2900" dirty="0"/>
          </a:p>
          <a:p>
            <a:pPr marL="0" indent="0">
              <a:buNone/>
            </a:pPr>
            <a:r>
              <a:rPr lang="en-GB" sz="2900" dirty="0"/>
              <a:t>The company has recently lost market share because airlines have complained about several food quality issues, including:</a:t>
            </a:r>
          </a:p>
          <a:p>
            <a:pPr marL="0" indent="0">
              <a:buNone/>
            </a:pPr>
            <a:r>
              <a:rPr lang="en-GB" sz="2900" dirty="0"/>
              <a:t>• Undercooked food</a:t>
            </a:r>
          </a:p>
          <a:p>
            <a:pPr marL="0" indent="0">
              <a:buNone/>
            </a:pPr>
            <a:r>
              <a:rPr lang="en-GB" sz="2900" dirty="0"/>
              <a:t>• Poor packaging</a:t>
            </a:r>
          </a:p>
          <a:p>
            <a:pPr marL="0" indent="0">
              <a:buNone/>
            </a:pPr>
            <a:r>
              <a:rPr lang="en-GB" sz="2900" dirty="0"/>
              <a:t>• Meat being found in vegetarian meals</a:t>
            </a:r>
            <a:br>
              <a:rPr lang="en-GB" sz="2900" dirty="0"/>
            </a:br>
            <a:endParaRPr lang="en-GB" sz="2900" dirty="0"/>
          </a:p>
          <a:p>
            <a:pPr marL="0" indent="0">
              <a:buNone/>
            </a:pPr>
            <a:r>
              <a:rPr lang="en-GB" sz="2900" dirty="0"/>
              <a:t>The consultancy investigation identified several operational challenges in the factory.</a:t>
            </a:r>
            <a:br>
              <a:rPr lang="en-GB" sz="2900" dirty="0"/>
            </a:br>
            <a:endParaRPr lang="en-GB" sz="2900" dirty="0"/>
          </a:p>
          <a:p>
            <a:pPr marL="0" indent="0">
              <a:buNone/>
            </a:pPr>
            <a:r>
              <a:rPr lang="en-GB" sz="2900" dirty="0"/>
              <a:t>The workforce consists of </a:t>
            </a:r>
            <a:r>
              <a:rPr lang="en-GB" sz="2900" b="1" dirty="0"/>
              <a:t>40 employees from different cultural backgrounds</a:t>
            </a:r>
            <a:r>
              <a:rPr lang="en-GB" sz="2900" dirty="0"/>
              <a:t>, ranging in age from </a:t>
            </a:r>
            <a:r>
              <a:rPr lang="en-GB" sz="2900" b="1" dirty="0"/>
              <a:t>16 to 60 years old</a:t>
            </a:r>
            <a:r>
              <a:rPr lang="en-GB" sz="2900" dirty="0"/>
              <a:t>. Many employees speak different languages, which creates communication difficulties.</a:t>
            </a:r>
            <a:br>
              <a:rPr lang="en-GB" sz="2900" dirty="0"/>
            </a:br>
            <a:endParaRPr lang="en-GB" sz="2900" dirty="0"/>
          </a:p>
          <a:p>
            <a:pPr marL="0" indent="0">
              <a:buNone/>
            </a:pPr>
            <a:r>
              <a:rPr lang="en-GB" sz="2900" dirty="0"/>
              <a:t>In addition, the factory environment is </a:t>
            </a:r>
            <a:r>
              <a:rPr lang="en-GB" sz="2900" b="1" dirty="0"/>
              <a:t>very noisy due to old machines</a:t>
            </a:r>
            <a:r>
              <a:rPr lang="en-GB" sz="2900" dirty="0"/>
              <a:t>, and workers receive </a:t>
            </a:r>
            <a:r>
              <a:rPr lang="en-GB" sz="2900" b="1" dirty="0"/>
              <a:t>little or no food hygiene training before starting work</a:t>
            </a:r>
            <a:r>
              <a:rPr lang="en-GB" sz="2900" dirty="0"/>
              <a:t>.</a:t>
            </a:r>
          </a:p>
          <a:p>
            <a:endParaRPr lang="en-GB" dirty="0"/>
          </a:p>
        </p:txBody>
      </p:sp>
    </p:spTree>
    <p:extLst>
      <p:ext uri="{BB962C8B-B14F-4D97-AF65-F5344CB8AC3E}">
        <p14:creationId xmlns:p14="http://schemas.microsoft.com/office/powerpoint/2010/main" val="956533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barriers in the case study</a:t>
            </a:r>
          </a:p>
        </p:txBody>
      </p:sp>
      <p:sp>
        <p:nvSpPr>
          <p:cNvPr id="3" name="Content Placeholder 2"/>
          <p:cNvSpPr>
            <a:spLocks noGrp="1"/>
          </p:cNvSpPr>
          <p:nvPr>
            <p:ph sz="quarter" idx="1"/>
          </p:nvPr>
        </p:nvSpPr>
        <p:spPr/>
        <p:txBody>
          <a:bodyPr>
            <a:normAutofit fontScale="70000" lnSpcReduction="20000"/>
          </a:bodyPr>
          <a:lstStyle/>
          <a:p>
            <a:pPr marL="0" indent="0" algn="just">
              <a:buNone/>
            </a:pPr>
            <a:r>
              <a:rPr lang="en-GB" sz="2600" b="1" dirty="0">
                <a:solidFill>
                  <a:schemeClr val="accent1"/>
                </a:solidFill>
              </a:rPr>
              <a:t>The case study highlights several communication barriers that affect workplace performance:</a:t>
            </a:r>
          </a:p>
          <a:p>
            <a:pPr marL="0" indent="0" algn="just">
              <a:buNone/>
            </a:pPr>
            <a:r>
              <a:rPr lang="en-GB" b="1" dirty="0"/>
              <a:t>Environmental Noise</a:t>
            </a:r>
            <a:endParaRPr lang="en-GB" dirty="0"/>
          </a:p>
          <a:p>
            <a:pPr algn="just"/>
            <a:r>
              <a:rPr lang="en-GB" dirty="0"/>
              <a:t>The factory contains old and noisy machinery, which makes it difficult for Gary to communicate instructions clearly to workers.</a:t>
            </a:r>
          </a:p>
          <a:p>
            <a:pPr marL="0" indent="0" algn="just">
              <a:buNone/>
            </a:pPr>
            <a:r>
              <a:rPr lang="en-GB" b="1" dirty="0"/>
              <a:t>Language Barriers</a:t>
            </a:r>
            <a:endParaRPr lang="en-GB" dirty="0"/>
          </a:p>
          <a:p>
            <a:pPr algn="just"/>
            <a:r>
              <a:rPr lang="en-GB" dirty="0"/>
              <a:t>Employees speak different languages and often communicate in their own language, making it difficult for Gary to explain procedures.</a:t>
            </a:r>
          </a:p>
          <a:p>
            <a:pPr marL="0" indent="0" algn="just">
              <a:buNone/>
            </a:pPr>
            <a:r>
              <a:rPr lang="en-GB" b="1" dirty="0"/>
              <a:t>Age and Generational Differences</a:t>
            </a:r>
            <a:endParaRPr lang="en-GB" dirty="0"/>
          </a:p>
          <a:p>
            <a:pPr algn="just"/>
            <a:r>
              <a:rPr lang="en-GB" dirty="0"/>
              <a:t>The workforce includes both very young and older employees, which may lead to differences in experience, work attitudes, and understanding of instructions.</a:t>
            </a:r>
          </a:p>
          <a:p>
            <a:pPr marL="0" indent="0" algn="just">
              <a:buNone/>
            </a:pPr>
            <a:r>
              <a:rPr lang="en-GB" b="1" dirty="0"/>
              <a:t>Cultural Differences</a:t>
            </a:r>
            <a:endParaRPr lang="en-GB" dirty="0"/>
          </a:p>
          <a:p>
            <a:pPr algn="just"/>
            <a:r>
              <a:rPr lang="en-GB" dirty="0"/>
              <a:t>Employees from different cultural backgrounds may have different standards or expectations regarding workplace communication and food hygiene.</a:t>
            </a:r>
          </a:p>
          <a:p>
            <a:pPr marL="0" indent="0" algn="just">
              <a:buNone/>
            </a:pPr>
            <a:r>
              <a:rPr lang="en-GB" b="1" dirty="0"/>
              <a:t>Emotional Barriers</a:t>
            </a:r>
            <a:endParaRPr lang="en-GB" dirty="0"/>
          </a:p>
          <a:p>
            <a:pPr algn="just"/>
            <a:r>
              <a:rPr lang="en-GB" dirty="0"/>
              <a:t>Gary appears stressed, tired, and frustrated, which negatively affects his communication with staff.</a:t>
            </a:r>
          </a:p>
          <a:p>
            <a:pPr marL="0" indent="0">
              <a:buNone/>
            </a:pPr>
            <a:endParaRPr lang="en-GB" dirty="0"/>
          </a:p>
        </p:txBody>
      </p:sp>
    </p:spTree>
    <p:extLst>
      <p:ext uri="{BB962C8B-B14F-4D97-AF65-F5344CB8AC3E}">
        <p14:creationId xmlns:p14="http://schemas.microsoft.com/office/powerpoint/2010/main" val="10838738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b="1" dirty="0"/>
              <a:t>SHANNON AND WEAVER MODEL</a:t>
            </a:r>
          </a:p>
        </p:txBody>
      </p:sp>
      <p:sp>
        <p:nvSpPr>
          <p:cNvPr id="3" name="Content Placeholder 2"/>
          <p:cNvSpPr>
            <a:spLocks noGrp="1"/>
          </p:cNvSpPr>
          <p:nvPr>
            <p:ph sz="quarter" idx="1"/>
          </p:nvPr>
        </p:nvSpPr>
        <p:spPr/>
        <p:txBody>
          <a:bodyPr>
            <a:normAutofit fontScale="25000" lnSpcReduction="20000"/>
          </a:bodyPr>
          <a:lstStyle/>
          <a:p>
            <a:r>
              <a:rPr lang="en-GB" sz="6400" dirty="0"/>
              <a:t>The </a:t>
            </a:r>
            <a:r>
              <a:rPr lang="en-GB" sz="6400" b="1" dirty="0"/>
              <a:t>Shannon–Weaver Model of Communication</a:t>
            </a:r>
            <a:r>
              <a:rPr lang="en-GB" sz="6400" dirty="0"/>
              <a:t> explains communication as a process where a sender transmits a message to a receiver through a channel.</a:t>
            </a:r>
            <a:br>
              <a:rPr lang="en-GB" sz="6400" dirty="0"/>
            </a:br>
            <a:endParaRPr lang="en-GB" sz="6400" dirty="0"/>
          </a:p>
          <a:p>
            <a:r>
              <a:rPr lang="en-GB" sz="6400" dirty="0"/>
              <a:t>However, </a:t>
            </a:r>
            <a:r>
              <a:rPr lang="en-GB" sz="6400" b="1" dirty="0"/>
              <a:t>noise can interfere with the message</a:t>
            </a:r>
            <a:r>
              <a:rPr lang="en-GB" sz="6400" dirty="0"/>
              <a:t>, preventing the receiver from understanding it clearly (Shannon and Weaver, 1949).</a:t>
            </a:r>
          </a:p>
          <a:p>
            <a:pPr marL="0" indent="0">
              <a:buNone/>
            </a:pPr>
            <a:endParaRPr lang="en-GB" sz="6400" dirty="0"/>
          </a:p>
          <a:p>
            <a:r>
              <a:rPr lang="en-GB" sz="6400" dirty="0"/>
              <a:t>In the Flight Foods case study, </a:t>
            </a:r>
            <a:r>
              <a:rPr lang="en-GB" sz="6400" b="1" dirty="0"/>
              <a:t>environmental noise is a major communication barrier</a:t>
            </a:r>
            <a:r>
              <a:rPr lang="en-GB" sz="6400" dirty="0"/>
              <a:t>. The factory contains old machines that are constantly “clanking and banging,” creating a loud environment.</a:t>
            </a:r>
            <a:br>
              <a:rPr lang="en-GB" sz="6400" dirty="0"/>
            </a:br>
            <a:endParaRPr lang="en-GB" sz="6400" dirty="0"/>
          </a:p>
          <a:p>
            <a:r>
              <a:rPr lang="en-GB" sz="6400" dirty="0"/>
              <a:t>Because of this noise, workers may not clearly hear Gary’s instructions, especially when he is trying to communicate across the factory floor. As a result, employees may misunderstand instructions related to food preparation or hygiene practices.</a:t>
            </a:r>
            <a:br>
              <a:rPr lang="en-GB" sz="6400" dirty="0"/>
            </a:br>
            <a:endParaRPr lang="en-GB" sz="6400" dirty="0"/>
          </a:p>
          <a:p>
            <a:r>
              <a:rPr lang="en-GB" sz="6400" dirty="0"/>
              <a:t>This lack of clear communication can contribute to mistakes such as leaving food out overnight or incorrectly preparing meals.</a:t>
            </a:r>
          </a:p>
          <a:p>
            <a:pPr marL="0" indent="0">
              <a:buNone/>
            </a:pPr>
            <a:endParaRPr lang="en-GB" sz="6400" dirty="0"/>
          </a:p>
          <a:p>
            <a:r>
              <a:rPr lang="en-GB" sz="6400" dirty="0"/>
              <a:t>The model highlights the importance of </a:t>
            </a:r>
            <a:r>
              <a:rPr lang="en-GB" sz="6400" b="1" dirty="0"/>
              <a:t>reducing noise and improving communication channels</a:t>
            </a:r>
            <a:r>
              <a:rPr lang="en-GB" sz="6400" dirty="0"/>
              <a:t> in the workplace.</a:t>
            </a:r>
          </a:p>
          <a:p>
            <a:pPr marL="0" indent="0">
              <a:buNone/>
            </a:pPr>
            <a:endParaRPr lang="en-GB" dirty="0"/>
          </a:p>
        </p:txBody>
      </p:sp>
    </p:spTree>
    <p:extLst>
      <p:ext uri="{BB962C8B-B14F-4D97-AF65-F5344CB8AC3E}">
        <p14:creationId xmlns:p14="http://schemas.microsoft.com/office/powerpoint/2010/main" val="23559687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BERLO’S SMCR COMMUNICATION MODEL</a:t>
            </a:r>
          </a:p>
        </p:txBody>
      </p:sp>
      <p:sp>
        <p:nvSpPr>
          <p:cNvPr id="3" name="Content Placeholder 2"/>
          <p:cNvSpPr>
            <a:spLocks noGrp="1"/>
          </p:cNvSpPr>
          <p:nvPr>
            <p:ph sz="quarter" idx="1"/>
          </p:nvPr>
        </p:nvSpPr>
        <p:spPr/>
        <p:txBody>
          <a:bodyPr>
            <a:normAutofit fontScale="25000" lnSpcReduction="20000"/>
          </a:bodyPr>
          <a:lstStyle/>
          <a:p>
            <a:r>
              <a:rPr lang="en-GB" sz="7200" dirty="0"/>
              <a:t>The model emphasises that communication effectiveness depends on the </a:t>
            </a:r>
            <a:r>
              <a:rPr lang="en-GB" sz="7200" b="1" dirty="0"/>
              <a:t>skills, knowledge, language, and cultural background of both the sender and receiver</a:t>
            </a:r>
            <a:r>
              <a:rPr lang="en-GB" sz="7200" dirty="0"/>
              <a:t> (</a:t>
            </a:r>
            <a:r>
              <a:rPr lang="en-GB" sz="7200" dirty="0" err="1"/>
              <a:t>Berlo</a:t>
            </a:r>
            <a:r>
              <a:rPr lang="en-GB" sz="7200" dirty="0"/>
              <a:t>, 1960).</a:t>
            </a:r>
            <a:br>
              <a:rPr lang="en-GB" sz="7200" dirty="0"/>
            </a:br>
            <a:endParaRPr lang="en-GB" sz="7200" dirty="0"/>
          </a:p>
          <a:p>
            <a:r>
              <a:rPr lang="en-GB" sz="7200" dirty="0"/>
              <a:t>In the case study, Gary acts as the </a:t>
            </a:r>
            <a:r>
              <a:rPr lang="en-GB" sz="7200" b="1" dirty="0"/>
              <a:t>sender</a:t>
            </a:r>
            <a:r>
              <a:rPr lang="en-GB" sz="7200" dirty="0"/>
              <a:t>, while the factory workers are the </a:t>
            </a:r>
            <a:r>
              <a:rPr lang="en-GB" sz="7200" b="1" dirty="0"/>
              <a:t>receivers</a:t>
            </a:r>
            <a:r>
              <a:rPr lang="en-GB" sz="7200" dirty="0"/>
              <a:t> of his instructions. However, many workers speak different languages and have varying levels of English proficiency.</a:t>
            </a:r>
          </a:p>
          <a:p>
            <a:pPr marL="0" indent="0">
              <a:buNone/>
            </a:pPr>
            <a:endParaRPr lang="en-GB" sz="7200" dirty="0"/>
          </a:p>
          <a:p>
            <a:r>
              <a:rPr lang="en-GB" sz="7200" dirty="0"/>
              <a:t>Because of this language barrier, Gary struggles to explain food hygiene procedures clearly. Workers may not fully understand instructions such as “keep fresh meat chilled” or “wash your hands regularly.”</a:t>
            </a:r>
            <a:br>
              <a:rPr lang="en-GB" sz="7200" dirty="0"/>
            </a:br>
            <a:endParaRPr lang="en-GB" sz="7200" dirty="0"/>
          </a:p>
          <a:p>
            <a:r>
              <a:rPr lang="en-GB" sz="7200" dirty="0"/>
              <a:t>As a result, misunderstandings occur, which may explain incidents such as meat appearing in vegetarian meals or improper food handling.</a:t>
            </a:r>
          </a:p>
          <a:p>
            <a:pPr marL="0" indent="0">
              <a:buNone/>
            </a:pPr>
            <a:endParaRPr lang="en-GB" sz="7200" dirty="0"/>
          </a:p>
          <a:p>
            <a:r>
              <a:rPr lang="en-GB" sz="7200" dirty="0"/>
              <a:t>The model shows that effective communication requires </a:t>
            </a:r>
            <a:r>
              <a:rPr lang="en-GB" sz="7200" b="1" dirty="0"/>
              <a:t>shared language skills and clear communication methods</a:t>
            </a:r>
            <a:r>
              <a:rPr lang="en-GB" sz="7200" dirty="0"/>
              <a:t>, such as visual instructions or demonstrations.</a:t>
            </a:r>
          </a:p>
          <a:p>
            <a:endParaRPr lang="en-GB" dirty="0"/>
          </a:p>
        </p:txBody>
      </p:sp>
    </p:spTree>
    <p:extLst>
      <p:ext uri="{BB962C8B-B14F-4D97-AF65-F5344CB8AC3E}">
        <p14:creationId xmlns:p14="http://schemas.microsoft.com/office/powerpoint/2010/main" val="3347311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SCHRAMM’S MODEL OF COMMUNICATION</a:t>
            </a:r>
          </a:p>
        </p:txBody>
      </p:sp>
      <p:sp>
        <p:nvSpPr>
          <p:cNvPr id="3" name="Content Placeholder 2"/>
          <p:cNvSpPr>
            <a:spLocks noGrp="1"/>
          </p:cNvSpPr>
          <p:nvPr>
            <p:ph sz="quarter" idx="1"/>
          </p:nvPr>
        </p:nvSpPr>
        <p:spPr/>
        <p:txBody>
          <a:bodyPr>
            <a:normAutofit fontScale="70000" lnSpcReduction="20000"/>
          </a:bodyPr>
          <a:lstStyle/>
          <a:p>
            <a:r>
              <a:rPr lang="en-GB" sz="2600" dirty="0"/>
              <a:t>The </a:t>
            </a:r>
            <a:r>
              <a:rPr lang="en-GB" sz="2600" b="1" dirty="0"/>
              <a:t>Schramm’s Model of Communication</a:t>
            </a:r>
            <a:r>
              <a:rPr lang="en-GB" sz="2600" dirty="0"/>
              <a:t> emphasises that communication is a </a:t>
            </a:r>
            <a:r>
              <a:rPr lang="en-GB" sz="2600" b="1" dirty="0"/>
              <a:t>two-way process involving feedback and shared experience</a:t>
            </a:r>
            <a:r>
              <a:rPr lang="en-GB" sz="2600" dirty="0"/>
              <a:t> between the sender and receiver (Schramm, 1954).</a:t>
            </a:r>
          </a:p>
          <a:p>
            <a:r>
              <a:rPr lang="en-GB" sz="2600" dirty="0"/>
              <a:t>According to this model, communication works best when both individuals share similar backgrounds, experiences, and understanding.</a:t>
            </a:r>
          </a:p>
          <a:p>
            <a:pPr marL="0" indent="0">
              <a:buNone/>
            </a:pPr>
            <a:endParaRPr lang="en-GB" sz="2600" dirty="0"/>
          </a:p>
          <a:p>
            <a:r>
              <a:rPr lang="en-GB" sz="2600" dirty="0"/>
              <a:t>In the Flight Foods case study, Gary comes from a different cultural and social background than many of the workers. While Gary is from London and trained in food hygiene, the workers come from </a:t>
            </a:r>
            <a:r>
              <a:rPr lang="en-GB" sz="2600" b="1" dirty="0"/>
              <a:t>five different cultural groups</a:t>
            </a:r>
            <a:r>
              <a:rPr lang="en-GB" sz="2600" dirty="0"/>
              <a:t>.</a:t>
            </a:r>
            <a:br>
              <a:rPr lang="en-GB" sz="2600" dirty="0"/>
            </a:br>
            <a:endParaRPr lang="en-GB" sz="2600" dirty="0"/>
          </a:p>
          <a:p>
            <a:r>
              <a:rPr lang="en-GB" sz="2600" dirty="0"/>
              <a:t>Because of these differences, workers may interpret Gary’s instructions differently or may not fully understand the importance of food hygiene rules.</a:t>
            </a:r>
            <a:br>
              <a:rPr lang="en-GB" sz="2600" dirty="0"/>
            </a:br>
            <a:endParaRPr lang="en-GB" sz="2600" dirty="0"/>
          </a:p>
          <a:p>
            <a:r>
              <a:rPr lang="en-GB" sz="2600" dirty="0"/>
              <a:t>Additionally, there appears to be little opportunity for feedback, meaning workers may not ask questions when they do not understand instructions.</a:t>
            </a:r>
          </a:p>
          <a:p>
            <a:pPr marL="0" indent="0">
              <a:buNone/>
            </a:pPr>
            <a:endParaRPr lang="en-GB" dirty="0"/>
          </a:p>
        </p:txBody>
      </p:sp>
    </p:spTree>
    <p:extLst>
      <p:ext uri="{BB962C8B-B14F-4D97-AF65-F5344CB8AC3E}">
        <p14:creationId xmlns:p14="http://schemas.microsoft.com/office/powerpoint/2010/main" val="2843844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STRATEGIES TO OVERCOME THE ISSUES</a:t>
            </a:r>
          </a:p>
        </p:txBody>
      </p:sp>
      <p:sp>
        <p:nvSpPr>
          <p:cNvPr id="3" name="Content Placeholder 2"/>
          <p:cNvSpPr>
            <a:spLocks noGrp="1"/>
          </p:cNvSpPr>
          <p:nvPr>
            <p:ph sz="quarter" idx="1"/>
          </p:nvPr>
        </p:nvSpPr>
        <p:spPr/>
        <p:txBody>
          <a:bodyPr>
            <a:normAutofit fontScale="70000" lnSpcReduction="20000"/>
          </a:bodyPr>
          <a:lstStyle/>
          <a:p>
            <a:pPr marL="0" indent="0">
              <a:buNone/>
            </a:pPr>
            <a:r>
              <a:rPr lang="en-GB" dirty="0"/>
              <a:t>To improve communication and food safety at Flight Foods Ltd., several strategies could be implemented:</a:t>
            </a:r>
            <a:br>
              <a:rPr lang="en-GB" dirty="0"/>
            </a:br>
            <a:endParaRPr lang="en-GB" dirty="0"/>
          </a:p>
          <a:p>
            <a:r>
              <a:rPr lang="en-GB" b="1" dirty="0"/>
              <a:t>Provide Formal Training</a:t>
            </a:r>
            <a:endParaRPr lang="en-GB" dirty="0"/>
          </a:p>
          <a:p>
            <a:pPr marL="0" indent="0">
              <a:buNone/>
            </a:pPr>
            <a:r>
              <a:rPr lang="en-GB" dirty="0"/>
              <a:t>All employees should receive proper food hygiene training before starting work to ensure they understand safety procedures.</a:t>
            </a:r>
          </a:p>
          <a:p>
            <a:r>
              <a:rPr lang="en-GB" b="1" dirty="0"/>
              <a:t>Use Multilingual Communication</a:t>
            </a:r>
            <a:endParaRPr lang="en-GB" dirty="0"/>
          </a:p>
          <a:p>
            <a:pPr marL="0" indent="0">
              <a:buNone/>
            </a:pPr>
            <a:r>
              <a:rPr lang="en-GB" dirty="0"/>
              <a:t>Important instructions and safety information should be translated into the main languages spoken by employees.</a:t>
            </a:r>
          </a:p>
          <a:p>
            <a:r>
              <a:rPr lang="en-GB" b="1" dirty="0"/>
              <a:t>Introduce Visual Communication Tools</a:t>
            </a:r>
            <a:endParaRPr lang="en-GB" dirty="0"/>
          </a:p>
          <a:p>
            <a:pPr marL="0" indent="0">
              <a:buNone/>
            </a:pPr>
            <a:r>
              <a:rPr lang="en-GB" dirty="0"/>
              <a:t>Pictorial posters and demonstration videos can help employees understand procedures regardless of language barriers.</a:t>
            </a:r>
          </a:p>
          <a:p>
            <a:r>
              <a:rPr lang="en-GB" b="1" dirty="0"/>
              <a:t>Improve the Workplace Environment</a:t>
            </a:r>
            <a:endParaRPr lang="en-GB" dirty="0"/>
          </a:p>
          <a:p>
            <a:pPr marL="0" indent="0">
              <a:buNone/>
            </a:pPr>
            <a:r>
              <a:rPr lang="en-GB" dirty="0"/>
              <a:t>Upgrading or maintaining machinery could reduce noise levels and improve communication.</a:t>
            </a:r>
          </a:p>
          <a:p>
            <a:r>
              <a:rPr lang="en-GB" b="1" dirty="0"/>
              <a:t>Leadership and Communication Training</a:t>
            </a:r>
            <a:endParaRPr lang="en-GB" dirty="0"/>
          </a:p>
          <a:p>
            <a:pPr marL="0" indent="0">
              <a:buNone/>
            </a:pPr>
            <a:r>
              <a:rPr lang="en-GB" dirty="0"/>
              <a:t>Managers such as Gary should receive training to improve leadership skills and communicate more effectively with diverse teams.</a:t>
            </a:r>
          </a:p>
          <a:p>
            <a:pPr marL="0" indent="0">
              <a:buNone/>
            </a:pPr>
            <a:endParaRPr lang="en-GB" dirty="0"/>
          </a:p>
          <a:p>
            <a:endParaRPr lang="en-GB" dirty="0"/>
          </a:p>
        </p:txBody>
      </p:sp>
    </p:spTree>
    <p:extLst>
      <p:ext uri="{BB962C8B-B14F-4D97-AF65-F5344CB8AC3E}">
        <p14:creationId xmlns:p14="http://schemas.microsoft.com/office/powerpoint/2010/main" val="17272369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sz="quarter" idx="1"/>
          </p:nvPr>
        </p:nvSpPr>
        <p:spPr/>
        <p:txBody>
          <a:bodyPr>
            <a:normAutofit fontScale="25000" lnSpcReduction="20000"/>
          </a:bodyPr>
          <a:lstStyle/>
          <a:p>
            <a:r>
              <a:rPr lang="en-GB" sz="7200" dirty="0"/>
              <a:t>The Flight Foods case study demonstrates how communication barriers can significantly affect organisational performance and product quality.</a:t>
            </a:r>
            <a:br>
              <a:rPr lang="en-GB" sz="7200" dirty="0"/>
            </a:br>
            <a:endParaRPr lang="en-GB" sz="7200" dirty="0"/>
          </a:p>
          <a:p>
            <a:r>
              <a:rPr lang="en-GB" sz="7200" dirty="0"/>
              <a:t>Key barriers identified include:</a:t>
            </a:r>
          </a:p>
          <a:p>
            <a:pPr marL="0" indent="0">
              <a:buNone/>
            </a:pPr>
            <a:r>
              <a:rPr lang="en-GB" sz="7200" dirty="0"/>
              <a:t>• Environmental noise</a:t>
            </a:r>
          </a:p>
          <a:p>
            <a:pPr marL="0" indent="0">
              <a:buNone/>
            </a:pPr>
            <a:r>
              <a:rPr lang="en-GB" sz="7200" dirty="0"/>
              <a:t>• Language differences</a:t>
            </a:r>
          </a:p>
          <a:p>
            <a:pPr marL="0" indent="0">
              <a:buNone/>
            </a:pPr>
            <a:r>
              <a:rPr lang="en-GB" sz="7200" dirty="0"/>
              <a:t>• Cultural diversity</a:t>
            </a:r>
          </a:p>
          <a:p>
            <a:pPr marL="0" indent="0">
              <a:buNone/>
            </a:pPr>
            <a:r>
              <a:rPr lang="en-GB" sz="7200" dirty="0"/>
              <a:t>• Generational differences</a:t>
            </a:r>
          </a:p>
          <a:p>
            <a:pPr marL="0" indent="0">
              <a:buNone/>
            </a:pPr>
            <a:r>
              <a:rPr lang="en-GB" sz="7200" dirty="0"/>
              <a:t>• Emotional stress</a:t>
            </a:r>
            <a:br>
              <a:rPr lang="en-GB" sz="7200" dirty="0"/>
            </a:br>
            <a:endParaRPr lang="en-GB" sz="7200" dirty="0"/>
          </a:p>
          <a:p>
            <a:r>
              <a:rPr lang="en-GB" sz="7200" dirty="0"/>
              <a:t>Communication theories such as the Shannon and Weaver model, </a:t>
            </a:r>
            <a:r>
              <a:rPr lang="en-GB" sz="7200" dirty="0" err="1"/>
              <a:t>Berlo’s</a:t>
            </a:r>
            <a:r>
              <a:rPr lang="en-GB" sz="7200" dirty="0"/>
              <a:t> SMCR model, and Schramm’s communication model help explain how these barriers affect workplace communication.</a:t>
            </a:r>
          </a:p>
          <a:p>
            <a:pPr marL="0" indent="0">
              <a:buNone/>
            </a:pPr>
            <a:endParaRPr lang="en-GB" sz="7200" dirty="0"/>
          </a:p>
          <a:p>
            <a:r>
              <a:rPr lang="en-GB" sz="7200" dirty="0"/>
              <a:t>By implementing better communication strategies, training programmes, and improved management practices, Flight Foods Ltd. can enhance food safety standards and regain its market competitiveness.</a:t>
            </a:r>
          </a:p>
          <a:p>
            <a:endParaRPr lang="en-GB" dirty="0"/>
          </a:p>
        </p:txBody>
      </p:sp>
    </p:spTree>
    <p:extLst>
      <p:ext uri="{BB962C8B-B14F-4D97-AF65-F5344CB8AC3E}">
        <p14:creationId xmlns:p14="http://schemas.microsoft.com/office/powerpoint/2010/main" val="26659636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sz="quarter" idx="1"/>
          </p:nvPr>
        </p:nvSpPr>
        <p:spPr/>
        <p:txBody>
          <a:bodyPr>
            <a:normAutofit fontScale="77500" lnSpcReduction="20000"/>
          </a:bodyPr>
          <a:lstStyle/>
          <a:p>
            <a:r>
              <a:rPr lang="en-GB" dirty="0" err="1"/>
              <a:t>Berlo</a:t>
            </a:r>
            <a:r>
              <a:rPr lang="en-GB" dirty="0"/>
              <a:t>, D.K. (1960) </a:t>
            </a:r>
            <a:r>
              <a:rPr lang="en-GB" i="1" dirty="0"/>
              <a:t>The Process of Communication: An Introduction to Theory and Practice</a:t>
            </a:r>
            <a:r>
              <a:rPr lang="en-GB" dirty="0"/>
              <a:t>. New York: Holt, Rinehart and Winston.</a:t>
            </a:r>
            <a:br>
              <a:rPr lang="en-GB" dirty="0"/>
            </a:br>
            <a:endParaRPr lang="en-GB" dirty="0"/>
          </a:p>
          <a:p>
            <a:r>
              <a:rPr lang="en-GB" dirty="0" err="1"/>
              <a:t>Bovee</a:t>
            </a:r>
            <a:r>
              <a:rPr lang="en-GB" dirty="0"/>
              <a:t>, C.L. and </a:t>
            </a:r>
            <a:r>
              <a:rPr lang="en-GB" dirty="0" err="1"/>
              <a:t>Thill</a:t>
            </a:r>
            <a:r>
              <a:rPr lang="en-GB" dirty="0"/>
              <a:t>, J.V. (2020) </a:t>
            </a:r>
            <a:r>
              <a:rPr lang="en-GB" i="1" dirty="0"/>
              <a:t>Business Communication Today</a:t>
            </a:r>
            <a:r>
              <a:rPr lang="en-GB" dirty="0"/>
              <a:t>. 14th </a:t>
            </a:r>
            <a:r>
              <a:rPr lang="en-GB" dirty="0" err="1"/>
              <a:t>edn</a:t>
            </a:r>
            <a:r>
              <a:rPr lang="en-GB" dirty="0"/>
              <a:t>. Harlow: Pearson.</a:t>
            </a:r>
            <a:br>
              <a:rPr lang="en-GB" dirty="0"/>
            </a:br>
            <a:endParaRPr lang="en-GB" dirty="0"/>
          </a:p>
          <a:p>
            <a:r>
              <a:rPr lang="en-GB" dirty="0"/>
              <a:t>DeVito, J.A. (2019) </a:t>
            </a:r>
            <a:r>
              <a:rPr lang="en-GB" i="1" dirty="0"/>
              <a:t>The Interpersonal Communication Book</a:t>
            </a:r>
            <a:r>
              <a:rPr lang="en-GB" dirty="0"/>
              <a:t>. 15th </a:t>
            </a:r>
            <a:r>
              <a:rPr lang="en-GB" dirty="0" err="1"/>
              <a:t>edn</a:t>
            </a:r>
            <a:r>
              <a:rPr lang="en-GB" dirty="0"/>
              <a:t>. Harlow: Pearson.</a:t>
            </a:r>
          </a:p>
          <a:p>
            <a:pPr marL="0" indent="0">
              <a:buNone/>
            </a:pPr>
            <a:endParaRPr lang="en-GB" dirty="0"/>
          </a:p>
          <a:p>
            <a:r>
              <a:rPr lang="en-GB" dirty="0" err="1"/>
              <a:t>Keyton</a:t>
            </a:r>
            <a:r>
              <a:rPr lang="en-GB" dirty="0"/>
              <a:t>, J. (2017) </a:t>
            </a:r>
            <a:r>
              <a:rPr lang="en-GB" i="1" dirty="0"/>
              <a:t>Communication in Organizations</a:t>
            </a:r>
            <a:r>
              <a:rPr lang="en-GB" dirty="0"/>
              <a:t>. 2nd </a:t>
            </a:r>
            <a:r>
              <a:rPr lang="en-GB" dirty="0" err="1"/>
              <a:t>edn</a:t>
            </a:r>
            <a:r>
              <a:rPr lang="en-GB" dirty="0"/>
              <a:t>. Oxford: Oxford University Press.</a:t>
            </a:r>
            <a:br>
              <a:rPr lang="en-GB" dirty="0"/>
            </a:br>
            <a:endParaRPr lang="en-GB" dirty="0"/>
          </a:p>
          <a:p>
            <a:r>
              <a:rPr lang="en-GB" dirty="0"/>
              <a:t>Schramm, W. (1954) </a:t>
            </a:r>
            <a:r>
              <a:rPr lang="en-GB" i="1" dirty="0"/>
              <a:t>The Process and Effects of Mass Communication</a:t>
            </a:r>
            <a:r>
              <a:rPr lang="en-GB" dirty="0"/>
              <a:t>. Urbana: University of Illinois Press.</a:t>
            </a:r>
            <a:br>
              <a:rPr lang="en-GB" dirty="0"/>
            </a:br>
            <a:endParaRPr lang="en-GB" dirty="0"/>
          </a:p>
          <a:p>
            <a:r>
              <a:rPr lang="en-GB" dirty="0"/>
              <a:t>Shannon, C.E. and Weaver, W. (1949) </a:t>
            </a:r>
            <a:r>
              <a:rPr lang="en-GB" i="1" dirty="0"/>
              <a:t>The Mathematical Theory of Com</a:t>
            </a:r>
            <a:endParaRPr lang="en-GB" dirty="0"/>
          </a:p>
          <a:p>
            <a:endParaRPr lang="en-GB" dirty="0"/>
          </a:p>
        </p:txBody>
      </p:sp>
    </p:spTree>
    <p:extLst>
      <p:ext uri="{BB962C8B-B14F-4D97-AF65-F5344CB8AC3E}">
        <p14:creationId xmlns:p14="http://schemas.microsoft.com/office/powerpoint/2010/main" val="28207386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52</TotalTime>
  <Words>1511</Words>
  <Application>Microsoft Office PowerPoint</Application>
  <PresentationFormat>On-screen Show (4:3)</PresentationFormat>
  <Paragraphs>109</Paragraphs>
  <Slides>11</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Calibri</vt:lpstr>
      <vt:lpstr>Century Schoolbook</vt:lpstr>
      <vt:lpstr>Wingdings</vt:lpstr>
      <vt:lpstr>Wingdings 2</vt:lpstr>
      <vt:lpstr>Oriel</vt:lpstr>
      <vt:lpstr>Communication Barriers at Flight Foods Ltd</vt:lpstr>
      <vt:lpstr>Content:</vt:lpstr>
      <vt:lpstr>introduction</vt:lpstr>
      <vt:lpstr>summary of the case study</vt:lpstr>
      <vt:lpstr>communication barriers in the case study</vt:lpstr>
      <vt:lpstr>SHANNON AND WEAVER MODEL</vt:lpstr>
      <vt:lpstr>BERLO’S SMCR COMMUNICATION MODEL</vt:lpstr>
      <vt:lpstr>SCHRAMM’S MODEL OF COMMUNICATION</vt:lpstr>
      <vt:lpstr>STRATEGIES TO OVERCOME THE ISSUES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Barriers at Flight Foods Ltd</dc:title>
  <dc:creator>CLAUDIU ISPAS</dc:creator>
  <cp:lastModifiedBy>Marita-Ioana Pirvu (2508930)</cp:lastModifiedBy>
  <cp:revision>8</cp:revision>
  <dcterms:created xsi:type="dcterms:W3CDTF">2026-03-11T21:43:09Z</dcterms:created>
  <dcterms:modified xsi:type="dcterms:W3CDTF">2026-03-16T15:33:09Z</dcterms:modified>
</cp:coreProperties>
</file>