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258" r:id="rId4"/>
    <p:sldId id="332" r:id="rId5"/>
    <p:sldId id="333" r:id="rId6"/>
    <p:sldId id="345" r:id="rId7"/>
    <p:sldId id="346" r:id="rId8"/>
    <p:sldId id="347" r:id="rId9"/>
    <p:sldId id="348" r:id="rId10"/>
    <p:sldId id="349" r:id="rId11"/>
    <p:sldId id="341" r:id="rId12"/>
    <p:sldId id="342" r:id="rId13"/>
    <p:sldId id="350" r:id="rId14"/>
    <p:sldId id="343" r:id="rId15"/>
    <p:sldId id="351" r:id="rId16"/>
    <p:sldId id="352" r:id="rId17"/>
    <p:sldId id="353" r:id="rId18"/>
    <p:sldId id="354" r:id="rId19"/>
    <p:sldId id="355" r:id="rId20"/>
    <p:sldId id="356" r:id="rId21"/>
    <p:sldId id="344"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3" d="100"/>
          <a:sy n="83" d="100"/>
        </p:scale>
        <p:origin x="-1472"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0809906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766023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xmlns:p14="http://schemas.microsoft.com/office/powerpoint/2010/mai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a:t>
            </a:r>
            <a:r>
              <a:rPr lang="en-GB" altLang="en-US" dirty="0" smtClean="0"/>
              <a:t>Code:</a:t>
            </a:r>
            <a:r>
              <a:rPr lang="de-DE" b="1"/>
              <a:t>ACCC5003 </a:t>
            </a:r>
            <a:r>
              <a:rPr lang="de-DE"/>
              <a:t/>
            </a:r>
            <a:br>
              <a:rPr lang="de-DE"/>
            </a:br>
            <a:endParaRPr lang="en-GB" altLang="en-US"/>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Module Name</a:t>
            </a:r>
            <a:r>
              <a:rPr lang="en-GB" altLang="en-US" dirty="0" smtClean="0">
                <a:solidFill>
                  <a:schemeClr val="tx1"/>
                </a:solidFill>
              </a:rPr>
              <a:t>: Network </a:t>
            </a:r>
            <a:r>
              <a:rPr lang="en-GB" altLang="en-US" dirty="0">
                <a:solidFill>
                  <a:schemeClr val="tx1"/>
                </a:solidFill>
              </a:rPr>
              <a:t>Operating Systems and Security </a:t>
            </a:r>
          </a:p>
          <a:p>
            <a:pPr eaLnBrk="1" hangingPunct="1"/>
            <a:r>
              <a:rPr lang="en-GB" altLang="en-US" dirty="0">
                <a:solidFill>
                  <a:schemeClr val="tx1"/>
                </a:solidFill>
              </a:rPr>
              <a:t>Week </a:t>
            </a:r>
            <a:r>
              <a:rPr lang="en-GB" altLang="en-US" dirty="0" smtClean="0">
                <a:solidFill>
                  <a:schemeClr val="tx1"/>
                </a:solidFill>
              </a:rPr>
              <a:t>Number 2 (Lesson 3)</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smtClean="0">
                <a:solidFill>
                  <a:srgbClr val="000000"/>
                </a:solidFill>
              </a:rPr>
              <a:t>Title: </a:t>
            </a:r>
            <a:r>
              <a:rPr lang="en-GB" dirty="0" smtClean="0">
                <a:solidFill>
                  <a:srgbClr val="000000"/>
                </a:solidFill>
              </a:rPr>
              <a:t>Dynamic </a:t>
            </a:r>
            <a:r>
              <a:rPr lang="en-GB" dirty="0">
                <a:solidFill>
                  <a:srgbClr val="000000"/>
                </a:solidFill>
              </a:rPr>
              <a:t>Host Configuration Protocol (DHCP) </a:t>
            </a:r>
            <a:endParaRPr lang="en-GB" altLang="en-US" dirty="0">
              <a:solidFill>
                <a:srgbClr val="000000"/>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r>
              <a:rPr lang="en-GB" altLang="en-US" sz="2400" dirty="0" smtClean="0"/>
              <a:t>Basic of DHCP</a:t>
            </a:r>
            <a:endParaRPr lang="en-GB" altLang="en-US" sz="2400" dirty="0"/>
          </a:p>
          <a:p>
            <a:pPr eaLnBrk="1" hangingPunct="1">
              <a:defRPr/>
            </a:pPr>
            <a:r>
              <a:rPr lang="en-GB" sz="2400" dirty="0">
                <a:solidFill>
                  <a:srgbClr val="000000"/>
                </a:solidFill>
              </a:rPr>
              <a:t>Investigate, deploy and configure Dynamic Host Configuration Protocol (DHCP) </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smtClean="0"/>
              <a:t>DHCP</a:t>
            </a: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FontTx/>
              <a:buNone/>
            </a:pPr>
            <a:r>
              <a:rPr lang="en-US" dirty="0"/>
              <a:t> </a:t>
            </a:r>
            <a:r>
              <a:rPr lang="en-US" b="1" dirty="0" smtClean="0"/>
              <a:t>DHCP </a:t>
            </a:r>
            <a:r>
              <a:rPr lang="en-US" b="1" dirty="0"/>
              <a:t>Server</a:t>
            </a:r>
            <a:r>
              <a:rPr lang="en-US" dirty="0"/>
              <a:t> is a network </a:t>
            </a:r>
            <a:r>
              <a:rPr lang="en-US" b="1" dirty="0"/>
              <a:t>server</a:t>
            </a:r>
            <a:r>
              <a:rPr lang="en-US" dirty="0"/>
              <a:t> that automatically provides and assigns IP addresses, default gateways and other network parameters to client devices. It relies on the standard protocol known as Dynamic Host Configuration Protocol or </a:t>
            </a:r>
            <a:r>
              <a:rPr lang="en-US" b="1" dirty="0"/>
              <a:t>DHCP</a:t>
            </a:r>
            <a:r>
              <a:rPr lang="en-US" dirty="0"/>
              <a:t> to respond to broadcast queries by clients</a:t>
            </a: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DHCP works?</a:t>
            </a:r>
            <a:endParaRPr lang="en-US" dirty="0"/>
          </a:p>
        </p:txBody>
      </p:sp>
      <p:pic>
        <p:nvPicPr>
          <p:cNvPr id="6" name="Content Placeholder 5"/>
          <p:cNvPicPr>
            <a:picLocks noGrp="1" noChangeAspect="1"/>
          </p:cNvPicPr>
          <p:nvPr>
            <p:ph idx="1"/>
          </p:nvPr>
        </p:nvPicPr>
        <p:blipFill>
          <a:blip r:embed="rId2"/>
          <a:srcRect t="3811" b="3811"/>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711942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Why DHCP?</a:t>
            </a:r>
            <a:endParaRPr lang="en-US" b="1" dirty="0"/>
          </a:p>
        </p:txBody>
      </p:sp>
      <p:sp>
        <p:nvSpPr>
          <p:cNvPr id="3" name="Content Placeholder 2"/>
          <p:cNvSpPr>
            <a:spLocks noGrp="1"/>
          </p:cNvSpPr>
          <p:nvPr>
            <p:ph idx="1"/>
          </p:nvPr>
        </p:nvSpPr>
        <p:spPr>
          <a:xfrm>
            <a:off x="457200" y="1268760"/>
            <a:ext cx="8229600" cy="4248473"/>
          </a:xfrm>
        </p:spPr>
        <p:txBody>
          <a:bodyPr/>
          <a:lstStyle/>
          <a:p>
            <a:pPr algn="just"/>
            <a:r>
              <a:rPr lang="en-US" sz="2800" dirty="0"/>
              <a:t>Every device on a TCP/IP-based network must have a unique unicast IP address to access the network and its resources. Without DHCP, IP addresses for new computers or computers that are moved from one subnet to another must be configured manually; IP addresses for computers that are removed from the network must be manually reclaimed.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9515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Benefits of DHCP</a:t>
            </a:r>
            <a:br>
              <a:rPr lang="en-US" b="1" dirty="0"/>
            </a:br>
            <a:endParaRPr lang="en-US" dirty="0"/>
          </a:p>
        </p:txBody>
      </p:sp>
      <p:sp>
        <p:nvSpPr>
          <p:cNvPr id="3" name="Content Placeholder 2"/>
          <p:cNvSpPr>
            <a:spLocks noGrp="1"/>
          </p:cNvSpPr>
          <p:nvPr>
            <p:ph idx="1"/>
          </p:nvPr>
        </p:nvSpPr>
        <p:spPr>
          <a:xfrm>
            <a:off x="0" y="548680"/>
            <a:ext cx="9144000" cy="4968553"/>
          </a:xfrm>
        </p:spPr>
        <p:txBody>
          <a:bodyPr/>
          <a:lstStyle/>
          <a:p>
            <a:pPr marL="0" indent="0">
              <a:buNone/>
            </a:pPr>
            <a:r>
              <a:rPr lang="en-US" sz="2000" b="1" dirty="0" smtClean="0"/>
              <a:t>Reliable </a:t>
            </a:r>
            <a:r>
              <a:rPr lang="en-US" sz="2000" b="1" dirty="0"/>
              <a:t>IP address configuration</a:t>
            </a:r>
            <a:r>
              <a:rPr lang="en-US" sz="2000" dirty="0"/>
              <a:t>. DHCP minimizes configuration errors caused by manual IP address configuration, such as typographical errors, or address conflicts caused by the assignment of an IP address to more than one computer at the same time.</a:t>
            </a:r>
          </a:p>
          <a:p>
            <a:pPr marL="0" indent="0">
              <a:buNone/>
            </a:pPr>
            <a:r>
              <a:rPr lang="en-US" sz="2000" b="1" dirty="0"/>
              <a:t>Reduced network administration</a:t>
            </a:r>
            <a:r>
              <a:rPr lang="en-US" sz="2000" dirty="0"/>
              <a:t>. DHCP includes the following features to reduce network administration:</a:t>
            </a:r>
          </a:p>
          <a:p>
            <a:pPr lvl="1"/>
            <a:r>
              <a:rPr lang="en-US" sz="2000" dirty="0"/>
              <a:t>Centralized and automated TCP/IP configuration.</a:t>
            </a:r>
          </a:p>
          <a:p>
            <a:pPr lvl="1"/>
            <a:r>
              <a:rPr lang="en-US" sz="2000" dirty="0"/>
              <a:t>The ability to define TCP/IP configurations from a central location.</a:t>
            </a:r>
          </a:p>
          <a:p>
            <a:pPr lvl="1"/>
            <a:r>
              <a:rPr lang="en-US" sz="2000" dirty="0"/>
              <a:t>The ability to assign a full range of additional TCP/IP configuration values by means of DHCP options.</a:t>
            </a:r>
          </a:p>
          <a:p>
            <a:pPr lvl="1"/>
            <a:r>
              <a:rPr lang="en-US" sz="2000" dirty="0"/>
              <a:t>The efficient handling of IP address changes for clients that must be updated frequently, such as those for portable devices that move to different locations on a wireless network.</a:t>
            </a:r>
          </a:p>
          <a:p>
            <a:pPr lvl="1"/>
            <a:r>
              <a:rPr lang="en-US" sz="2000" dirty="0"/>
              <a:t>The forwarding of initial DHCP messages by using a DHCP relay agent, which eliminates the need for a DHCP server on every subnet.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28661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648072"/>
          </a:xfrm>
        </p:spPr>
        <p:txBody>
          <a:bodyPr/>
          <a:lstStyle/>
          <a:p>
            <a:r>
              <a:rPr lang="en-US" sz="4000" b="1" dirty="0" smtClean="0"/>
              <a:t/>
            </a:r>
            <a:br>
              <a:rPr lang="en-US" sz="4000" b="1" dirty="0" smtClean="0"/>
            </a:br>
            <a:r>
              <a:rPr lang="en-US" sz="4000" b="1" dirty="0" smtClean="0"/>
              <a:t>Deploy </a:t>
            </a:r>
            <a:r>
              <a:rPr lang="en-US" sz="4000" b="1" dirty="0"/>
              <a:t>DHCP Using Windows PowerShell</a:t>
            </a:r>
            <a:br>
              <a:rPr lang="en-US" sz="4000" b="1" dirty="0"/>
            </a:br>
            <a:endParaRPr lang="en-US" sz="4000" dirty="0"/>
          </a:p>
        </p:txBody>
      </p:sp>
      <p:sp>
        <p:nvSpPr>
          <p:cNvPr id="3" name="Content Placeholder 2"/>
          <p:cNvSpPr>
            <a:spLocks noGrp="1"/>
          </p:cNvSpPr>
          <p:nvPr>
            <p:ph idx="1"/>
          </p:nvPr>
        </p:nvSpPr>
        <p:spPr>
          <a:xfrm>
            <a:off x="457200" y="1196752"/>
            <a:ext cx="8229600" cy="4320481"/>
          </a:xfrm>
        </p:spPr>
        <p:txBody>
          <a:bodyPr/>
          <a:lstStyle/>
          <a:p>
            <a:pPr algn="just"/>
            <a:r>
              <a:rPr lang="en-US" dirty="0"/>
              <a:t>The following illustration depicts the scenario that you can deploy by using this guide. The scenario includes one DHCP server in an Active Directory domain. The server is configured to provide IP addresses to DHCP clients on two different subnets. The subnets are separated by a router that has DHCP Forwarding enabled.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036796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b="1" dirty="0"/>
              <a:t>Deploy DHCP Using Windows PowerShell</a:t>
            </a:r>
            <a:endParaRPr lang="en-US" dirty="0"/>
          </a:p>
        </p:txBody>
      </p:sp>
      <p:pic>
        <p:nvPicPr>
          <p:cNvPr id="6" name="Content Placeholder 5"/>
          <p:cNvPicPr>
            <a:picLocks noGrp="1" noChangeAspect="1"/>
          </p:cNvPicPr>
          <p:nvPr>
            <p:ph idx="1"/>
          </p:nvPr>
        </p:nvPicPr>
        <p:blipFill>
          <a:blip r:embed="rId2"/>
          <a:srcRect l="-3815" r="-3815"/>
          <a:stretch>
            <a:fillRect/>
          </a:stretch>
        </p:blipFill>
        <p:spPr>
          <a:xfrm>
            <a:off x="457200" y="1268760"/>
            <a:ext cx="8229600" cy="4392488"/>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111144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DHCP overview</a:t>
            </a:r>
            <a:br>
              <a:rPr lang="en-US" b="1" dirty="0"/>
            </a:br>
            <a:endParaRPr lang="en-US" dirty="0"/>
          </a:p>
        </p:txBody>
      </p:sp>
      <p:sp>
        <p:nvSpPr>
          <p:cNvPr id="3" name="Content Placeholder 2"/>
          <p:cNvSpPr>
            <a:spLocks noGrp="1"/>
          </p:cNvSpPr>
          <p:nvPr>
            <p:ph idx="1"/>
          </p:nvPr>
        </p:nvSpPr>
        <p:spPr>
          <a:xfrm>
            <a:off x="457200" y="692696"/>
            <a:ext cx="8363272" cy="4824537"/>
          </a:xfrm>
        </p:spPr>
        <p:txBody>
          <a:bodyPr/>
          <a:lstStyle/>
          <a:p>
            <a:r>
              <a:rPr lang="en-US" sz="2800" dirty="0"/>
              <a:t>DHCP is an IP standard for simplifying the management of host IP configuration. The DHCP standard provides for the use of DHCP servers as a way to manage dynamic allocation of IP addresses and other related configuration details for DHCP-enabled clients on your network.</a:t>
            </a:r>
          </a:p>
          <a:p>
            <a:r>
              <a:rPr lang="en-US" sz="2800" dirty="0"/>
              <a:t>DHCP allows you to use a DHCP server to dynamically assign an IP address to a computer or other device, such as a printer, on your local network, rather than manually configuring every device with a static IP address.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681122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b="1" dirty="0"/>
              <a:t>TCP/IP overview</a:t>
            </a:r>
            <a:br>
              <a:rPr lang="en-US" b="1"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000" dirty="0"/>
              <a:t>TCP/IP in Windows Server 2016 is the following:</a:t>
            </a:r>
          </a:p>
          <a:p>
            <a:r>
              <a:rPr lang="en-US" sz="2000" dirty="0"/>
              <a:t>Networking software based on industry-standard networking protocols.</a:t>
            </a:r>
          </a:p>
          <a:p>
            <a:r>
              <a:rPr lang="en-US" sz="2000" dirty="0"/>
              <a:t>A routable enterprise networking protocol that supports the connection of your Windows-based computer to both local area network (LAN) and wide area network (WAN) environments.</a:t>
            </a:r>
          </a:p>
          <a:p>
            <a:r>
              <a:rPr lang="en-US" sz="2000" dirty="0"/>
              <a:t>Core technologies and utilities for connecting your Windows-based computer with dissimilar systems for the purpose of sharing information.</a:t>
            </a:r>
          </a:p>
          <a:p>
            <a:r>
              <a:rPr lang="en-US" sz="2000" dirty="0"/>
              <a:t>A foundation for gaining access to global Internet services, such as Web and File Transfer Protocol (FTP) servers.</a:t>
            </a:r>
          </a:p>
          <a:p>
            <a:r>
              <a:rPr lang="en-US" sz="2000" dirty="0"/>
              <a:t>A robust, scalable, cross-platform, client/server framework.</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000845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b="1" dirty="0" smtClean="0"/>
              <a:t>DHCP Administration</a:t>
            </a:r>
            <a:r>
              <a:rPr lang="en-US" b="1" dirty="0"/>
              <a:t/>
            </a:r>
            <a:br>
              <a:rPr lang="en-US" b="1" dirty="0"/>
            </a:br>
            <a:endParaRPr lang="en-US" dirty="0"/>
          </a:p>
        </p:txBody>
      </p:sp>
      <p:sp>
        <p:nvSpPr>
          <p:cNvPr id="3" name="Content Placeholder 2"/>
          <p:cNvSpPr>
            <a:spLocks noGrp="1"/>
          </p:cNvSpPr>
          <p:nvPr>
            <p:ph idx="1"/>
          </p:nvPr>
        </p:nvSpPr>
        <p:spPr>
          <a:xfrm>
            <a:off x="457200" y="620688"/>
            <a:ext cx="8229600" cy="5040559"/>
          </a:xfrm>
        </p:spPr>
        <p:txBody>
          <a:bodyPr/>
          <a:lstStyle/>
          <a:p>
            <a:pPr algn="just"/>
            <a:r>
              <a:rPr lang="en-US" sz="2400" dirty="0"/>
              <a:t>DHCP servers need to be authorized in Active Directory before they start leasing addresses. DHCP servers on Microsoft operating systems must always be authorized before they start working, simply because this reduces the chance that a rogue DHCP server might start leasing IP addresses. Only the following can authorize DHCP servers</a:t>
            </a:r>
            <a:r>
              <a:rPr lang="en-US" sz="2400" dirty="0" smtClean="0"/>
              <a:t>:</a:t>
            </a:r>
          </a:p>
          <a:p>
            <a:pPr algn="just"/>
            <a:r>
              <a:rPr lang="en-US" sz="2400" dirty="0"/>
              <a:t>Members of the Enterprise Admins group</a:t>
            </a:r>
          </a:p>
          <a:p>
            <a:pPr algn="just"/>
            <a:r>
              <a:rPr lang="en-US" sz="2400" dirty="0"/>
              <a:t>Members of the Domain Admins group in the forest root domain</a:t>
            </a:r>
          </a:p>
          <a:p>
            <a:pPr algn="just"/>
            <a:r>
              <a:rPr lang="en-US" sz="2400" dirty="0"/>
              <a:t>Accounts delegated the ability to add, modify, or delete new objects of the DHCP class type on the </a:t>
            </a:r>
            <a:r>
              <a:rPr lang="en-US" sz="2400" dirty="0" err="1"/>
              <a:t>NetServices</a:t>
            </a:r>
            <a:r>
              <a:rPr lang="en-US" sz="2400" dirty="0"/>
              <a:t> folder in Active Directory</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70949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DHCP server–management permissions to users or groups</a:t>
            </a:r>
          </a:p>
        </p:txBody>
      </p:sp>
      <p:sp>
        <p:nvSpPr>
          <p:cNvPr id="3" name="Content Placeholder 2"/>
          <p:cNvSpPr>
            <a:spLocks noGrp="1"/>
          </p:cNvSpPr>
          <p:nvPr>
            <p:ph idx="1"/>
          </p:nvPr>
        </p:nvSpPr>
        <p:spPr/>
        <p:txBody>
          <a:bodyPr/>
          <a:lstStyle/>
          <a:p>
            <a:pPr algn="just"/>
            <a:r>
              <a:rPr lang="en-US" b="1" dirty="0"/>
              <a:t>DHCP Administrators.</a:t>
            </a:r>
            <a:r>
              <a:rPr lang="en-US" dirty="0"/>
              <a:t> Members of this group can view or modify any DHCP server settings, including configuring DHCP options, failover, and scopes.</a:t>
            </a:r>
          </a:p>
          <a:p>
            <a:pPr algn="just"/>
            <a:r>
              <a:rPr lang="en-US" b="1" dirty="0"/>
              <a:t>DHCP Users.</a:t>
            </a:r>
            <a:r>
              <a:rPr lang="en-US" dirty="0"/>
              <a:t> Members of this group only have read-only access to the DHCP server. They can view, but not modify, DHCP server settings, including scope information and data.</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48123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b="1" dirty="0" smtClean="0"/>
              <a:t/>
            </a:r>
            <a:br>
              <a:rPr lang="en-US" b="1" dirty="0" smtClean="0"/>
            </a:br>
            <a:r>
              <a:rPr lang="en-US" sz="4000" b="1" dirty="0" smtClean="0"/>
              <a:t>Using </a:t>
            </a:r>
            <a:r>
              <a:rPr lang="en-US" sz="4000" b="1" dirty="0"/>
              <a:t>This Guide in a Test Lab</a:t>
            </a:r>
            <a:br>
              <a:rPr lang="en-US" sz="4000" b="1" dirty="0"/>
            </a:br>
            <a:endParaRPr lang="en-US" sz="4000" dirty="0"/>
          </a:p>
        </p:txBody>
      </p:sp>
      <p:sp>
        <p:nvSpPr>
          <p:cNvPr id="3" name="Content Placeholder 2"/>
          <p:cNvSpPr>
            <a:spLocks noGrp="1"/>
          </p:cNvSpPr>
          <p:nvPr>
            <p:ph idx="1"/>
          </p:nvPr>
        </p:nvSpPr>
        <p:spPr>
          <a:xfrm>
            <a:off x="457200" y="1124744"/>
            <a:ext cx="8229600" cy="4392489"/>
          </a:xfrm>
        </p:spPr>
        <p:txBody>
          <a:bodyPr/>
          <a:lstStyle/>
          <a:p>
            <a:r>
              <a:rPr lang="en-US" sz="2400" b="1" dirty="0"/>
              <a:t>Test Lab requirements with VMs</a:t>
            </a:r>
          </a:p>
          <a:p>
            <a:r>
              <a:rPr lang="en-US" sz="2400" dirty="0"/>
              <a:t>o deploy DHCP in a test lab with VMs, you need the following resources.</a:t>
            </a:r>
          </a:p>
          <a:p>
            <a:r>
              <a:rPr lang="en-US" sz="2400" dirty="0"/>
              <a:t>For either domain deployment or standalone deployment, you need one server that is configured as a Hyper-V host.</a:t>
            </a:r>
          </a:p>
          <a:p>
            <a:r>
              <a:rPr lang="en-US" sz="2400" b="1" dirty="0"/>
              <a:t>Domain deployment</a:t>
            </a:r>
            <a:endParaRPr lang="en-US" sz="2400" dirty="0"/>
          </a:p>
          <a:p>
            <a:r>
              <a:rPr lang="en-US" sz="2400" dirty="0"/>
              <a:t>This deployment requires one physical server, one virtual switch, two virtual servers, and one virtual client:</a:t>
            </a:r>
          </a:p>
          <a:p>
            <a:r>
              <a:rPr lang="en-US" sz="2400" dirty="0"/>
              <a:t>On your physical server, in Hyper-V Manager, create the following items.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9937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457200" y="764704"/>
            <a:ext cx="8229600" cy="4752529"/>
          </a:xfrm>
        </p:spPr>
        <p:txBody>
          <a:bodyPr/>
          <a:lstStyle/>
          <a:p>
            <a:pPr marL="0" indent="0" algn="just">
              <a:buNone/>
            </a:pPr>
            <a:endParaRPr lang="en-US" dirty="0"/>
          </a:p>
          <a:p>
            <a:pPr algn="just"/>
            <a:r>
              <a:rPr lang="en-US" sz="1600" dirty="0"/>
              <a:t>One </a:t>
            </a:r>
            <a:r>
              <a:rPr lang="en-US" sz="1600" b="1" dirty="0"/>
              <a:t>Internal</a:t>
            </a:r>
            <a:r>
              <a:rPr lang="en-US" sz="1600" dirty="0"/>
              <a:t> virtual switch. Do not create an </a:t>
            </a:r>
            <a:r>
              <a:rPr lang="en-US" sz="1600" b="1" dirty="0"/>
              <a:t>External</a:t>
            </a:r>
            <a:r>
              <a:rPr lang="en-US" sz="16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pPr algn="just"/>
            <a:r>
              <a:rPr lang="en-US" sz="1600" dirty="0"/>
              <a:t>One VM running Windows Server 2016 configured as a domain controller with Active Directory Domain Services that is connected to the Internal virtual switch you created. To match this guide, this server must have a statically configured IP address of 10.0.0.2. For information on deploying AD DS, see the section </a:t>
            </a:r>
            <a:r>
              <a:rPr lang="en-US" sz="1600" b="1" dirty="0"/>
              <a:t>Deploying DC1</a:t>
            </a:r>
            <a:r>
              <a:rPr lang="en-US" sz="1600" dirty="0"/>
              <a:t> in the Windows Server 2016 </a:t>
            </a:r>
            <a:endParaRPr lang="en-US" sz="1600" dirty="0" smtClean="0"/>
          </a:p>
          <a:p>
            <a:pPr algn="just"/>
            <a:r>
              <a:rPr lang="en-US" sz="1600" dirty="0" smtClean="0"/>
              <a:t>One </a:t>
            </a:r>
            <a:r>
              <a:rPr lang="en-US" sz="1600" dirty="0"/>
              <a:t>VM running Windows Server 2016 that you will configure as a DHCP server by using this guide and that is connected to the Internal virtual switch you created.</a:t>
            </a:r>
          </a:p>
          <a:p>
            <a:pPr algn="just"/>
            <a:r>
              <a:rPr lang="en-US" sz="16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866097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87424"/>
            <a:ext cx="8136904" cy="1872208"/>
          </a:xfrm>
        </p:spPr>
        <p:txBody>
          <a:bodyPr/>
          <a:lstStyle/>
          <a:p>
            <a:r>
              <a:rPr lang="en-US" sz="3200" b="1" dirty="0"/>
              <a:t>Standalone DHCP server deployment</a:t>
            </a:r>
            <a:endParaRPr lang="en-US" sz="3200" dirty="0"/>
          </a:p>
        </p:txBody>
      </p:sp>
      <p:sp>
        <p:nvSpPr>
          <p:cNvPr id="3" name="Content Placeholder 2"/>
          <p:cNvSpPr>
            <a:spLocks noGrp="1"/>
          </p:cNvSpPr>
          <p:nvPr>
            <p:ph idx="1"/>
          </p:nvPr>
        </p:nvSpPr>
        <p:spPr>
          <a:xfrm>
            <a:off x="457200" y="908720"/>
            <a:ext cx="8229600" cy="4608513"/>
          </a:xfrm>
        </p:spPr>
        <p:txBody>
          <a:bodyPr/>
          <a:lstStyle/>
          <a:p>
            <a:r>
              <a:rPr lang="en-US" sz="2000" dirty="0"/>
              <a:t>On your physical server, in Hyper-V Manager, create the following items.</a:t>
            </a:r>
          </a:p>
          <a:p>
            <a:r>
              <a:rPr lang="en-US" sz="2000" dirty="0"/>
              <a:t>One </a:t>
            </a:r>
            <a:r>
              <a:rPr lang="en-US" sz="2000" b="1" dirty="0"/>
              <a:t>Internal</a:t>
            </a:r>
            <a:r>
              <a:rPr lang="en-US" sz="2000" dirty="0"/>
              <a:t> virtual switch. Do not create an </a:t>
            </a:r>
            <a:r>
              <a:rPr lang="en-US" sz="2000" b="1" dirty="0"/>
              <a:t>External</a:t>
            </a:r>
            <a:r>
              <a:rPr lang="en-US" sz="20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r>
              <a:rPr lang="en-US" sz="2000" dirty="0"/>
              <a:t>One VM running Windows Server 2016 that you will configure as a DHCP server by using this guide and that is connected to the Internal virtual switch you created.</a:t>
            </a:r>
          </a:p>
          <a:p>
            <a:r>
              <a:rPr lang="en-US" sz="20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038829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Test Lab requirements with physical servers</a:t>
            </a:r>
            <a:r>
              <a:rPr lang="en-US" b="1" dirty="0"/>
              <a:t/>
            </a:r>
            <a:br>
              <a:rPr lang="en-US" b="1" dirty="0"/>
            </a:br>
            <a:endParaRPr lang="en-US" dirty="0"/>
          </a:p>
        </p:txBody>
      </p:sp>
      <p:sp>
        <p:nvSpPr>
          <p:cNvPr id="3" name="Content Placeholder 2"/>
          <p:cNvSpPr>
            <a:spLocks noGrp="1"/>
          </p:cNvSpPr>
          <p:nvPr>
            <p:ph idx="1"/>
          </p:nvPr>
        </p:nvSpPr>
        <p:spPr>
          <a:xfrm>
            <a:off x="457200" y="1196752"/>
            <a:ext cx="8229600" cy="4320481"/>
          </a:xfrm>
        </p:spPr>
        <p:txBody>
          <a:bodyPr/>
          <a:lstStyle/>
          <a:p>
            <a:r>
              <a:rPr lang="en-US" sz="2000" dirty="0"/>
              <a:t>This deployment requires one hub or switch, two physical servers and one physical client:</a:t>
            </a:r>
          </a:p>
          <a:p>
            <a:r>
              <a:rPr lang="en-US" sz="2000" dirty="0"/>
              <a:t>One Ethernet hub or switch to which you can connect the physical computers with Ethernet cables</a:t>
            </a:r>
          </a:p>
          <a:p>
            <a:r>
              <a:rPr lang="en-US" sz="2000" dirty="0"/>
              <a:t>One physical computer running Windows Server 2016 configured as a domain controller with Active Directory Domain Services. To match this guide, this server must have a statically configured IP address of 10.0.0.2. For information on deploying AD DS, see the section </a:t>
            </a:r>
            <a:r>
              <a:rPr lang="en-US" sz="2000" b="1" dirty="0"/>
              <a:t>Deploying DC1</a:t>
            </a:r>
            <a:r>
              <a:rPr lang="en-US" sz="2000" dirty="0"/>
              <a:t> in the Windows Server 2016 </a:t>
            </a:r>
            <a:endParaRPr lang="en-US" sz="2000" dirty="0" smtClean="0"/>
          </a:p>
          <a:p>
            <a:r>
              <a:rPr lang="en-US" sz="2000" dirty="0" smtClean="0"/>
              <a:t>One </a:t>
            </a:r>
            <a:r>
              <a:rPr lang="en-US" sz="2000" dirty="0"/>
              <a:t>physical computer running Windows Server 2016 that you will configure as a DHCP server by using this guide.</a:t>
            </a:r>
          </a:p>
          <a:p>
            <a:r>
              <a:rPr lang="en-US" sz="20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92427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2800" b="1" dirty="0"/>
              <a:t>Standalone DHCP server deployment</a:t>
            </a:r>
            <a:endParaRPr lang="en-US" sz="2800" dirty="0"/>
          </a:p>
        </p:txBody>
      </p:sp>
      <p:sp>
        <p:nvSpPr>
          <p:cNvPr id="3" name="Content Placeholder 2"/>
          <p:cNvSpPr>
            <a:spLocks noGrp="1"/>
          </p:cNvSpPr>
          <p:nvPr>
            <p:ph idx="1"/>
          </p:nvPr>
        </p:nvSpPr>
        <p:spPr>
          <a:xfrm>
            <a:off x="457200" y="836712"/>
            <a:ext cx="8229600" cy="4680521"/>
          </a:xfrm>
        </p:spPr>
        <p:txBody>
          <a:bodyPr/>
          <a:lstStyle/>
          <a:p>
            <a:r>
              <a:rPr lang="en-US" sz="2400" dirty="0"/>
              <a:t>This deployment requires one hub or switch, one physical server, and one physical client:</a:t>
            </a:r>
          </a:p>
          <a:p>
            <a:r>
              <a:rPr lang="en-US" sz="2400" dirty="0"/>
              <a:t>One Ethernet hub or switch to which you can connect the physical computers with Ethernet cables</a:t>
            </a:r>
          </a:p>
          <a:p>
            <a:r>
              <a:rPr lang="en-US" sz="2400" dirty="0"/>
              <a:t>One physical computer running Windows Server 2016 that you will configure as a DHCP server by using this guide.</a:t>
            </a:r>
          </a:p>
          <a:p>
            <a:r>
              <a:rPr lang="en-US" sz="24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81847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br>
              <a:rPr lang="en-US" b="1" dirty="0"/>
            </a:br>
            <a:endParaRPr lang="en-US" dirty="0"/>
          </a:p>
        </p:txBody>
      </p:sp>
      <p:sp>
        <p:nvSpPr>
          <p:cNvPr id="3" name="Content Placeholder 2"/>
          <p:cNvSpPr>
            <a:spLocks noGrp="1"/>
          </p:cNvSpPr>
          <p:nvPr>
            <p:ph idx="1"/>
          </p:nvPr>
        </p:nvSpPr>
        <p:spPr/>
        <p:txBody>
          <a:bodyPr/>
          <a:lstStyle/>
          <a:p>
            <a:r>
              <a:rPr lang="en-US" sz="2800" dirty="0"/>
              <a:t>Windows PowerShell commands that you </a:t>
            </a:r>
            <a:r>
              <a:rPr lang="en-US" sz="2800" dirty="0" smtClean="0"/>
              <a:t>can be  used </a:t>
            </a:r>
            <a:r>
              <a:rPr lang="en-US" sz="2800" dirty="0"/>
              <a:t>to deploy DHCP on one server. Before you run these example commands on your server, you must modify the commands to match your network and environment.</a:t>
            </a:r>
          </a:p>
          <a:p>
            <a:r>
              <a:rPr lang="en-US" sz="2800" dirty="0"/>
              <a:t>For example, before you run the commands, you should replace example values in the commands for the following items:</a:t>
            </a:r>
          </a:p>
          <a:p>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987368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endParaRPr lang="en-US" dirty="0"/>
          </a:p>
        </p:txBody>
      </p:sp>
      <p:sp>
        <p:nvSpPr>
          <p:cNvPr id="3" name="Content Placeholder 2"/>
          <p:cNvSpPr>
            <a:spLocks noGrp="1"/>
          </p:cNvSpPr>
          <p:nvPr>
            <p:ph idx="1"/>
          </p:nvPr>
        </p:nvSpPr>
        <p:spPr/>
        <p:txBody>
          <a:bodyPr/>
          <a:lstStyle/>
          <a:p>
            <a:r>
              <a:rPr lang="en-US" sz="2400" dirty="0"/>
              <a:t>Computer names</a:t>
            </a:r>
          </a:p>
          <a:p>
            <a:r>
              <a:rPr lang="en-US" sz="2400" dirty="0"/>
              <a:t>IP Address range for each scope you want to configure (1 scope per subnet)</a:t>
            </a:r>
          </a:p>
          <a:p>
            <a:r>
              <a:rPr lang="en-US" sz="2400" dirty="0"/>
              <a:t>Subnet mask for each IP address range you want to configure</a:t>
            </a:r>
          </a:p>
          <a:p>
            <a:r>
              <a:rPr lang="en-US" sz="2400" dirty="0"/>
              <a:t>Scope name for each scope</a:t>
            </a:r>
          </a:p>
          <a:p>
            <a:r>
              <a:rPr lang="en-US" sz="2400" dirty="0"/>
              <a:t>Exclusion range for each scope</a:t>
            </a:r>
          </a:p>
          <a:p>
            <a:r>
              <a:rPr lang="en-US" sz="2400" dirty="0"/>
              <a:t>DHCP option values, such as default gateway, domain name, and DNS or WINS servers</a:t>
            </a:r>
          </a:p>
          <a:p>
            <a:r>
              <a:rPr lang="en-US" sz="2400" dirty="0"/>
              <a:t>Interface names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596852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US" sz="3600" b="1" dirty="0" smtClean="0"/>
              <a:t/>
            </a:r>
            <a:br>
              <a:rPr lang="en-US" sz="3600" b="1" dirty="0" smtClean="0"/>
            </a:br>
            <a:r>
              <a:rPr lang="en-US" sz="3600" b="1" dirty="0" smtClean="0"/>
              <a:t>Install </a:t>
            </a:r>
            <a:r>
              <a:rPr lang="en-US" sz="3600" b="1" dirty="0"/>
              <a:t>DHCP - on a physical </a:t>
            </a:r>
            <a:r>
              <a:rPr lang="en-US" sz="3600" b="1" dirty="0" smtClean="0"/>
              <a:t>computer/VM</a:t>
            </a:r>
            <a:endParaRPr lang="en-US" sz="3600" dirty="0"/>
          </a:p>
        </p:txBody>
      </p:sp>
      <p:sp>
        <p:nvSpPr>
          <p:cNvPr id="3" name="Content Placeholder 2"/>
          <p:cNvSpPr>
            <a:spLocks noGrp="1"/>
          </p:cNvSpPr>
          <p:nvPr>
            <p:ph idx="1"/>
          </p:nvPr>
        </p:nvSpPr>
        <p:spPr/>
        <p:txBody>
          <a:bodyPr/>
          <a:lstStyle/>
          <a:p>
            <a:r>
              <a:rPr lang="en-US" sz="2400" dirty="0"/>
              <a:t>DHCP </a:t>
            </a:r>
            <a:r>
              <a:rPr lang="en-US" sz="2400" dirty="0" smtClean="0"/>
              <a:t>server can be installed </a:t>
            </a:r>
            <a:r>
              <a:rPr lang="en-US" sz="2400" dirty="0"/>
              <a:t>on a physical computer or on a virtual machine (VM) that is installed on a Hyper-V host. </a:t>
            </a:r>
            <a:r>
              <a:rPr lang="en-US" sz="2400" dirty="0" smtClean="0"/>
              <a:t>If you are installing DHCP </a:t>
            </a:r>
            <a:r>
              <a:rPr lang="en-US" sz="2400" dirty="0"/>
              <a:t>on a VM and you want the DHCP server to provide IP address assignments to computers on the physical network to which the Hyper-V host is connected, you must connect the VM virtual network adapter to a Hyper-V Virtual Switch that is </a:t>
            </a:r>
            <a:r>
              <a:rPr lang="en-US" sz="2400" b="1" dirty="0"/>
              <a:t>External</a:t>
            </a:r>
            <a:r>
              <a:rPr lang="en-US" sz="2400" dirty="0" smtClean="0"/>
              <a:t>. For more instructions </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-deploy-</a:t>
            </a:r>
            <a:r>
              <a:rPr lang="en-US" sz="2400" dirty="0" err="1"/>
              <a:t>wps</a:t>
            </a:r>
            <a:endParaRPr lang="en-US"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55673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sz="2400" dirty="0" smtClean="0"/>
              <a:t>Orin Thomas(2019), Windows Server 2019,Inside Out. Available </a:t>
            </a:r>
            <a:r>
              <a:rPr lang="en-US" sz="2400" dirty="0"/>
              <a:t>at https://</a:t>
            </a:r>
            <a:r>
              <a:rPr lang="en-US" sz="2400" dirty="0" err="1"/>
              <a:t>learning.oreilly.com</a:t>
            </a:r>
            <a:r>
              <a:rPr lang="en-US" sz="2400" dirty="0"/>
              <a:t>/home/</a:t>
            </a:r>
          </a:p>
          <a:p>
            <a:r>
              <a:rPr lang="en-US" sz="2400" dirty="0" smtClean="0"/>
              <a:t>Jordan </a:t>
            </a:r>
            <a:r>
              <a:rPr lang="en-US" sz="2400" dirty="0"/>
              <a:t>Krause,(2019),Mastering Windows Server 2019: The complete guide for IT professionals to install and manage Windows Server 2019 and deploy new capabilities, 2nd Edition.2019</a:t>
            </a:r>
            <a:endParaRPr lang="en-US" sz="2400" dirty="0" smtClean="0"/>
          </a:p>
          <a:p>
            <a:r>
              <a:rPr lang="en-US" sz="2400" dirty="0" smtClean="0"/>
              <a:t>https</a:t>
            </a:r>
            <a:r>
              <a:rPr lang="en-US" sz="2400" dirty="0"/>
              <a:t>://</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-top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0247839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845</TotalTime>
  <Words>1791</Words>
  <Application>Microsoft Macintosh PowerPoint</Application>
  <PresentationFormat>On-screen Show (4:3)</PresentationFormat>
  <Paragraphs>131</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Module Code:ACCC5003  </vt:lpstr>
      <vt:lpstr>Lesson Aims</vt:lpstr>
      <vt:lpstr>DHCP</vt:lpstr>
      <vt:lpstr>How does DHCP works?</vt:lpstr>
      <vt:lpstr>Why DHCP?</vt:lpstr>
      <vt:lpstr>Benefits of DHCP </vt:lpstr>
      <vt:lpstr> Deploy DHCP Using Windows PowerShell </vt:lpstr>
      <vt:lpstr>Deploy DHCP Using Windows PowerShell</vt:lpstr>
      <vt:lpstr>DHCP overview </vt:lpstr>
      <vt:lpstr>TCP/IP overview </vt:lpstr>
      <vt:lpstr>DHCP Administration </vt:lpstr>
      <vt:lpstr>DHCP server–management permissions to users or groups</vt:lpstr>
      <vt:lpstr> Using This Guide in a Test Lab </vt:lpstr>
      <vt:lpstr>Using This Guide in a Test Lab </vt:lpstr>
      <vt:lpstr>Standalone DHCP server deployment</vt:lpstr>
      <vt:lpstr>Test Lab requirements with physical servers </vt:lpstr>
      <vt:lpstr>Standalone DHCP server deployment</vt:lpstr>
      <vt:lpstr>Deploy DHCP </vt:lpstr>
      <vt:lpstr>Deploy DHCP</vt:lpstr>
      <vt:lpstr> Install DHCP - on a physical computer/VM</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96</cp:revision>
  <cp:lastPrinted>2018-07-09T15:27:01Z</cp:lastPrinted>
  <dcterms:created xsi:type="dcterms:W3CDTF">2002-10-07T19:43:58Z</dcterms:created>
  <dcterms:modified xsi:type="dcterms:W3CDTF">2020-06-15T15:51:19Z</dcterms:modified>
</cp:coreProperties>
</file>