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9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6" r:id="rId20"/>
    <p:sldId id="277" r:id="rId21"/>
  </p:sldIdLst>
  <p:sldSz cx="12192000" cy="6858000"/>
  <p:notesSz cx="10002838" cy="68818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35717" cy="34512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64814" y="0"/>
            <a:ext cx="4335716" cy="34512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61FC80-C981-4295-879B-DCF72A5513D2}" type="datetimeFigureOut">
              <a:rPr lang="en-GB" smtClean="0"/>
              <a:t>09/06/2018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38463" y="860425"/>
            <a:ext cx="4129087" cy="2322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1437" y="3311483"/>
            <a:ext cx="8002270" cy="270969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536685"/>
            <a:ext cx="4335717" cy="3451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64814" y="6536685"/>
            <a:ext cx="4335716" cy="34512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3B766-5864-4523-984F-08708DA3F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796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553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834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612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66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374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378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32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74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933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553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371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2748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0588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4820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35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6689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89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8C1F597-DBC5-494D-934D-5CB8685E1206}" type="datetimeFigureOut">
              <a:rPr lang="en-GB" smtClean="0"/>
              <a:t>05/06/2018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88CDE94-54E3-4C22-8237-7FE6FC8F4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680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  <p:sldLayoutId id="2147483951" r:id="rId12"/>
    <p:sldLayoutId id="2147483952" r:id="rId13"/>
    <p:sldLayoutId id="2147483953" r:id="rId14"/>
    <p:sldLayoutId id="2147483954" r:id="rId15"/>
    <p:sldLayoutId id="2147483955" r:id="rId16"/>
    <p:sldLayoutId id="214748395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69135-9FCE-4962-8F0B-B0E85FC62D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343" y="217715"/>
            <a:ext cx="10319657" cy="2525486"/>
          </a:xfrm>
        </p:spPr>
        <p:txBody>
          <a:bodyPr>
            <a:normAutofit/>
          </a:bodyPr>
          <a:lstStyle/>
          <a:p>
            <a:r>
              <a:rPr lang="en-GB" sz="2200" b="1" dirty="0"/>
              <a:t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BFFFF1-0D77-4E70-863D-B8D6AA439E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8343" y="2409372"/>
            <a:ext cx="10319657" cy="3759198"/>
          </a:xfrm>
        </p:spPr>
        <p:txBody>
          <a:bodyPr>
            <a:normAutofit/>
          </a:bodyPr>
          <a:lstStyle/>
          <a:p>
            <a:r>
              <a:rPr lang="en-GB" dirty="0"/>
              <a:t>Sustainable Communities: Equality in Action</a:t>
            </a:r>
          </a:p>
          <a:p>
            <a:r>
              <a:rPr lang="en-GB" dirty="0"/>
              <a:t>SJEQ7004</a:t>
            </a:r>
          </a:p>
          <a:p>
            <a:r>
              <a:rPr lang="en-GB" dirty="0"/>
              <a:t>Sarah Louise Homer – 0602084</a:t>
            </a:r>
          </a:p>
          <a:p>
            <a:r>
              <a:rPr lang="en-GB" dirty="0"/>
              <a:t>Area of Inclusive Practice – Dementia Friendly Communities.</a:t>
            </a:r>
          </a:p>
          <a:p>
            <a:r>
              <a:rPr lang="en-GB" dirty="0"/>
              <a:t>Sustainable Development.</a:t>
            </a:r>
          </a:p>
          <a:p>
            <a:r>
              <a:rPr lang="en-GB" dirty="0"/>
              <a:t>Sustainable Communities.</a:t>
            </a:r>
          </a:p>
          <a:p>
            <a:r>
              <a:rPr lang="en-GB" dirty="0"/>
              <a:t>Impact of Future Generations Act and other legislation</a:t>
            </a:r>
          </a:p>
          <a:p>
            <a:r>
              <a:rPr lang="en-GB" dirty="0"/>
              <a:t>Equality – Sustainability – Inclusion.</a:t>
            </a:r>
          </a:p>
        </p:txBody>
      </p:sp>
    </p:spTree>
    <p:extLst>
      <p:ext uri="{BB962C8B-B14F-4D97-AF65-F5344CB8AC3E}">
        <p14:creationId xmlns:p14="http://schemas.microsoft.com/office/powerpoint/2010/main" val="3331645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35099-463B-4485-A2BB-D39EE131B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2" y="232229"/>
            <a:ext cx="4557485" cy="1436913"/>
          </a:xfrm>
        </p:spPr>
        <p:txBody>
          <a:bodyPr>
            <a:normAutofit/>
          </a:bodyPr>
          <a:lstStyle/>
          <a:p>
            <a:r>
              <a:rPr lang="en-GB" dirty="0"/>
              <a:t>Impacts on </a:t>
            </a:r>
            <a:br>
              <a:rPr lang="en-GB" dirty="0"/>
            </a:br>
            <a:r>
              <a:rPr lang="en-GB" dirty="0"/>
              <a:t>Dementia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C869A-6846-4D55-880B-83AF482A9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71" y="1669141"/>
            <a:ext cx="11509829" cy="5355773"/>
          </a:xfrm>
        </p:spPr>
        <p:txBody>
          <a:bodyPr>
            <a:normAutofit/>
          </a:bodyPr>
          <a:lstStyle/>
          <a:p>
            <a:r>
              <a:rPr lang="en-GB" sz="2200" dirty="0"/>
              <a:t>Regional, UK and global issues affecting Dementia care.</a:t>
            </a:r>
          </a:p>
          <a:p>
            <a:r>
              <a:rPr lang="en-GB" sz="2200" dirty="0"/>
              <a:t>Challenges in how communities address the ever growing numbers of individuals with the condition.</a:t>
            </a:r>
          </a:p>
          <a:p>
            <a:r>
              <a:rPr lang="en-GB" sz="2200" dirty="0"/>
              <a:t>“feel valued and to live as independently as possible in their communities</a:t>
            </a:r>
            <a:r>
              <a:rPr lang="en-GB" sz="1200" dirty="0"/>
              <a:t>”(</a:t>
            </a:r>
            <a:r>
              <a:rPr lang="en-GB" sz="1200" dirty="0" err="1"/>
              <a:t>Gething</a:t>
            </a:r>
            <a:r>
              <a:rPr lang="en-GB" sz="1200" dirty="0"/>
              <a:t>, 2018 </a:t>
            </a:r>
            <a:r>
              <a:rPr lang="en-GB" sz="1200" i="1" dirty="0"/>
              <a:t>quoted in</a:t>
            </a:r>
            <a:r>
              <a:rPr lang="en-GB" sz="1200" dirty="0"/>
              <a:t> Welsh Government, 2018, p.3) </a:t>
            </a:r>
            <a:r>
              <a:rPr lang="en-GB" sz="2200" dirty="0"/>
              <a:t>→→ level of social justice being experienced. </a:t>
            </a:r>
          </a:p>
          <a:p>
            <a:r>
              <a:rPr lang="en-GB" sz="2200" b="1" dirty="0"/>
              <a:t>Climate change, urbanization, economic growth and globalization.</a:t>
            </a:r>
          </a:p>
          <a:p>
            <a:r>
              <a:rPr lang="en-GB" sz="2200" dirty="0"/>
              <a:t>Issues in creating and providing sustainable, fair and appropriate services.</a:t>
            </a:r>
          </a:p>
          <a:p>
            <a:r>
              <a:rPr lang="en-GB" sz="2200" dirty="0"/>
              <a:t>Condition attracting global attention - one of the main health and social care challenges of the 21</a:t>
            </a:r>
            <a:r>
              <a:rPr lang="en-GB" sz="2200" baseline="30000" dirty="0"/>
              <a:t>st</a:t>
            </a:r>
            <a:r>
              <a:rPr lang="en-GB" sz="2200" dirty="0"/>
              <a:t> century </a:t>
            </a:r>
            <a:r>
              <a:rPr lang="en-GB" sz="1200" dirty="0"/>
              <a:t>(Rahman </a:t>
            </a:r>
            <a:r>
              <a:rPr lang="en-GB" sz="1200" i="1" dirty="0"/>
              <a:t>et al</a:t>
            </a:r>
            <a:r>
              <a:rPr lang="en-GB" sz="1200" dirty="0"/>
              <a:t>, 2015). </a:t>
            </a:r>
          </a:p>
          <a:p>
            <a:r>
              <a:rPr lang="en-GB" sz="2200" dirty="0"/>
              <a:t>Globalization - popular concept remains contested within the social science arena </a:t>
            </a:r>
            <a:r>
              <a:rPr lang="en-GB" sz="1200" dirty="0"/>
              <a:t>(Cudworth (2003, p. 155).</a:t>
            </a:r>
          </a:p>
          <a:p>
            <a:endParaRPr lang="en-GB" dirty="0"/>
          </a:p>
        </p:txBody>
      </p:sp>
      <p:pic>
        <p:nvPicPr>
          <p:cNvPr id="1026" name="Picture 2" descr="https://cdn.business2community.com/wp-content/uploads/2012/08/impacts-social-media-marketing-strategy.jpe">
            <a:extLst>
              <a:ext uri="{FF2B5EF4-FFF2-40B4-BE49-F238E27FC236}">
                <a16:creationId xmlns:a16="http://schemas.microsoft.com/office/drawing/2014/main" id="{0C902233-D078-4785-AF3C-F5E5EC4B0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5293"/>
            <a:ext cx="5588000" cy="165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556B82-263E-4A5E-A06A-6F5089BE8773}"/>
              </a:ext>
            </a:extLst>
          </p:cNvPr>
          <p:cNvSpPr txBox="1"/>
          <p:nvPr/>
        </p:nvSpPr>
        <p:spPr>
          <a:xfrm>
            <a:off x="8186057" y="1984603"/>
            <a:ext cx="400594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(Business2Community, 2012)</a:t>
            </a:r>
          </a:p>
        </p:txBody>
      </p:sp>
    </p:spTree>
    <p:extLst>
      <p:ext uri="{BB962C8B-B14F-4D97-AF65-F5344CB8AC3E}">
        <p14:creationId xmlns:p14="http://schemas.microsoft.com/office/powerpoint/2010/main" val="973210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559BA-0813-430D-A233-E1D010ECD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857"/>
            <a:ext cx="10515600" cy="1052286"/>
          </a:xfrm>
        </p:spPr>
        <p:txBody>
          <a:bodyPr/>
          <a:lstStyle/>
          <a:p>
            <a:r>
              <a:rPr lang="en-GB" dirty="0"/>
              <a:t>Globalisation explored……….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D2818-DD63-4338-8C60-5A8BDD68D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6" y="972457"/>
            <a:ext cx="11509828" cy="6502400"/>
          </a:xfrm>
        </p:spPr>
        <p:txBody>
          <a:bodyPr>
            <a:normAutofit/>
          </a:bodyPr>
          <a:lstStyle/>
          <a:p>
            <a:r>
              <a:rPr lang="en-GB" b="1" dirty="0"/>
              <a:t>‘a range of economic, technological, cultural, social, and political forces and processes that are said to have collectively produced the characteristic conditions of contemporary life’ </a:t>
            </a:r>
            <a:r>
              <a:rPr lang="en-GB" sz="1400" b="1" dirty="0"/>
              <a:t>(Baldock </a:t>
            </a:r>
            <a:r>
              <a:rPr lang="en-GB" sz="1400" b="1" i="1" dirty="0"/>
              <a:t>et al, </a:t>
            </a:r>
            <a:r>
              <a:rPr lang="en-GB" sz="1400" b="1" dirty="0"/>
              <a:t>2012).</a:t>
            </a:r>
          </a:p>
          <a:p>
            <a:r>
              <a:rPr lang="en-GB" dirty="0"/>
              <a:t>‘dense extensive network of interconnections and interdependencies that routinely transcends national borders’ - World being a </a:t>
            </a:r>
            <a:r>
              <a:rPr lang="en-GB" u="sng" dirty="0"/>
              <a:t>‘shared place</a:t>
            </a:r>
            <a:r>
              <a:rPr lang="en-GB" sz="2200" u="sng" dirty="0"/>
              <a:t>’ </a:t>
            </a:r>
            <a:r>
              <a:rPr lang="en-GB" sz="1200" dirty="0"/>
              <a:t>(Baldock </a:t>
            </a:r>
            <a:r>
              <a:rPr lang="en-GB" sz="1200" i="1" dirty="0"/>
              <a:t>et al</a:t>
            </a:r>
            <a:r>
              <a:rPr lang="en-GB" sz="1200" dirty="0"/>
              <a:t>, 2012).</a:t>
            </a:r>
          </a:p>
          <a:p>
            <a:r>
              <a:rPr lang="en-GB" dirty="0"/>
              <a:t>Reference made to the Globalized world within the Well-being of Future Generations Wales Act (2015).</a:t>
            </a:r>
          </a:p>
          <a:p>
            <a:r>
              <a:rPr lang="en-GB" dirty="0"/>
              <a:t>Contribution individuals in Wales make to the wider global well-being.</a:t>
            </a:r>
          </a:p>
          <a:p>
            <a:r>
              <a:rPr lang="en-GB" dirty="0"/>
              <a:t>Importance placed on the global society - creating a more resilient, healthy and prosperous Welsh Society </a:t>
            </a:r>
            <a:r>
              <a:rPr lang="en-GB" sz="1200" dirty="0"/>
              <a:t>(Welsh Government, 2015, p. 6).</a:t>
            </a:r>
          </a:p>
          <a:p>
            <a:r>
              <a:rPr lang="en-GB" dirty="0"/>
              <a:t>‘Education for Sustainable Development and Global Citizenship’ framework  - </a:t>
            </a:r>
            <a:r>
              <a:rPr lang="en-GB" b="1" dirty="0"/>
              <a:t>climate change, poverty, conflict and consumer pressure</a:t>
            </a:r>
            <a:r>
              <a:rPr lang="en-GB" dirty="0"/>
              <a:t>  = increased need to appreciate issues faced at a personal, local, national, global level = links that exist.</a:t>
            </a:r>
          </a:p>
          <a:p>
            <a:r>
              <a:rPr lang="en-GB" dirty="0"/>
              <a:t>Whole school pedagogy - instils in children from an early age - the ‘bigger picture’.</a:t>
            </a:r>
          </a:p>
          <a:p>
            <a:r>
              <a:rPr lang="en-GB" dirty="0"/>
              <a:t>Take care of ourselves, local community, the global community = Wales to be sustainable</a:t>
            </a:r>
          </a:p>
          <a:p>
            <a:r>
              <a:rPr lang="en-GB" dirty="0"/>
              <a:t>If the People of Wales are valued and supported to live healthy and interdependent  + Wales contributing at a global level </a:t>
            </a:r>
            <a:r>
              <a:rPr lang="en-GB" sz="1200" dirty="0"/>
              <a:t>(Welsh Assembly Government, 2008).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628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3525BF-2F1D-4598-B871-1F4B287B7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687"/>
            <a:ext cx="10515600" cy="957942"/>
          </a:xfrm>
        </p:spPr>
        <p:txBody>
          <a:bodyPr/>
          <a:lstStyle/>
          <a:p>
            <a:r>
              <a:rPr lang="en-GB" dirty="0"/>
              <a:t>Issues of the globalised world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E64278-5D72-4074-935C-6C6AE83A5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43" y="986971"/>
            <a:ext cx="11524343" cy="6110515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Problems arise when we look at the sustainability of our society in Wales within the globalized world.</a:t>
            </a:r>
          </a:p>
          <a:p>
            <a:r>
              <a:rPr lang="en-GB" sz="2200" dirty="0"/>
              <a:t>Understand and engage within a wider global context.</a:t>
            </a:r>
          </a:p>
          <a:p>
            <a:r>
              <a:rPr lang="en-GB" sz="2200" b="1" dirty="0"/>
              <a:t>Commonality and connectedness via economic, technological, cultural, social and political forces and processes </a:t>
            </a:r>
            <a:r>
              <a:rPr lang="en-GB" sz="1200" b="1" dirty="0"/>
              <a:t>(Baldock </a:t>
            </a:r>
            <a:r>
              <a:rPr lang="en-GB" sz="1200" b="1" i="1" dirty="0"/>
              <a:t>et al</a:t>
            </a:r>
            <a:r>
              <a:rPr lang="en-GB" sz="1200" b="1" dirty="0"/>
              <a:t>, 2012).</a:t>
            </a:r>
          </a:p>
          <a:p>
            <a:r>
              <a:rPr lang="en-GB" sz="2200" dirty="0"/>
              <a:t>Sustainable development and the well-being of individual nations – a Social Challenge that requires collective action.</a:t>
            </a:r>
          </a:p>
          <a:p>
            <a:r>
              <a:rPr lang="en-GB" sz="2200" dirty="0"/>
              <a:t>Enhance a sense of place, identity and belonging </a:t>
            </a:r>
            <a:r>
              <a:rPr lang="en-GB" sz="1200" dirty="0"/>
              <a:t>(Warburton, 1998, p. 34). </a:t>
            </a:r>
          </a:p>
          <a:p>
            <a:r>
              <a:rPr lang="en-GB" sz="2200" dirty="0"/>
              <a:t>‘Dementia Action Plan for Wales 2018-2022’  - need for a cross government, multi-agency, society wide commitment to facilitate the clear vision of a dementia friendly Wales.</a:t>
            </a:r>
          </a:p>
          <a:p>
            <a:r>
              <a:rPr lang="en-GB" sz="2200" dirty="0"/>
              <a:t>Involvement/input of partners and stakeholders - person-centred ‘bottom-up’ capacity.</a:t>
            </a:r>
          </a:p>
          <a:p>
            <a:r>
              <a:rPr lang="en-GB" sz="2200" dirty="0"/>
              <a:t>Real, sustained difference to be made to the lives &gt;55,829 people living with dementia in Wales </a:t>
            </a:r>
            <a:r>
              <a:rPr lang="en-GB" sz="1200" dirty="0"/>
              <a:t>(</a:t>
            </a:r>
            <a:r>
              <a:rPr lang="en-GB" sz="1200" dirty="0" err="1"/>
              <a:t>Hedd</a:t>
            </a:r>
            <a:r>
              <a:rPr lang="en-GB" sz="1200" dirty="0"/>
              <a:t> Jones, 2018).</a:t>
            </a:r>
          </a:p>
          <a:p>
            <a:r>
              <a:rPr lang="en-GB" sz="2200" dirty="0"/>
              <a:t>Achieving the well-being goals within The Future Generations Act &amp; requirements of the Social Services and Well-being (Wales) Act(2014) </a:t>
            </a:r>
            <a:r>
              <a:rPr lang="en-GB" sz="1200" dirty="0"/>
              <a:t>(</a:t>
            </a:r>
            <a:r>
              <a:rPr lang="en-GB" sz="1200" u="words" dirty="0"/>
              <a:t>Welsh Government, 2018, pp. 19, 21, 24,27,33).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109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2D31-28F8-4EA8-8000-2C8F13C8D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261258"/>
            <a:ext cx="3966028" cy="899885"/>
          </a:xfrm>
        </p:spPr>
        <p:txBody>
          <a:bodyPr>
            <a:normAutofit/>
          </a:bodyPr>
          <a:lstStyle/>
          <a:p>
            <a:r>
              <a:rPr lang="en-GB" dirty="0"/>
              <a:t>In reality…………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157D8-6CE9-455D-836B-010395C23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2" y="1627764"/>
            <a:ext cx="11335658" cy="5585836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Increasingly globalized world → ever growing individualistic local environment.</a:t>
            </a:r>
          </a:p>
          <a:p>
            <a:r>
              <a:rPr lang="en-GB" sz="2200" dirty="0"/>
              <a:t>Move away from universalistic, collectivist approaches.</a:t>
            </a:r>
          </a:p>
          <a:p>
            <a:r>
              <a:rPr lang="en-GB" sz="2200" b="1" dirty="0"/>
              <a:t>Questions about citizenship, belonging, identity, national control, local employment and services </a:t>
            </a:r>
            <a:r>
              <a:rPr lang="en-GB" sz="1200" b="1" dirty="0"/>
              <a:t>(Welton, 2018).</a:t>
            </a:r>
          </a:p>
          <a:p>
            <a:r>
              <a:rPr lang="en-GB" sz="2200" dirty="0"/>
              <a:t>‘conservative doctrine’  - reproduction of existing social structures, oppression, exclusion -  in possession of limited social capital, opportunity, power and choice </a:t>
            </a:r>
            <a:r>
              <a:rPr lang="en-GB" sz="1200" dirty="0"/>
              <a:t>(Spiker, 2014, pp. 25,26). </a:t>
            </a:r>
          </a:p>
          <a:p>
            <a:r>
              <a:rPr lang="en-GB" sz="2200" dirty="0"/>
              <a:t>Individuals with Dementia - gradual erosion of selfhood, can be maintained if the socio-interactive environment of the individual is catered for </a:t>
            </a:r>
            <a:r>
              <a:rPr lang="en-GB" sz="1200" dirty="0"/>
              <a:t>(Downs and Bowers, 2014). </a:t>
            </a:r>
          </a:p>
          <a:p>
            <a:r>
              <a:rPr lang="en-GB" sz="2200" dirty="0"/>
              <a:t>Importance of social connection for individuals + their social and personal needs being adequately and sufficiently met.</a:t>
            </a:r>
          </a:p>
          <a:p>
            <a:r>
              <a:rPr lang="en-GB" sz="2200" dirty="0"/>
              <a:t>Retain maximum levels of autonomy, minimise the social disadvantage faced. </a:t>
            </a:r>
          </a:p>
          <a:p>
            <a:r>
              <a:rPr lang="en-GB" sz="2200" dirty="0"/>
              <a:t>Climb to the highest levels of participation/control - </a:t>
            </a:r>
            <a:r>
              <a:rPr lang="en-GB" sz="2200" dirty="0" err="1"/>
              <a:t>Arnsteins</a:t>
            </a:r>
            <a:r>
              <a:rPr lang="en-GB" sz="2200" dirty="0"/>
              <a:t> ladder</a:t>
            </a:r>
            <a:r>
              <a:rPr lang="en-GB" sz="1200" dirty="0"/>
              <a:t>(Pierson, 2002, p. 58).</a:t>
            </a:r>
          </a:p>
          <a:p>
            <a:r>
              <a:rPr lang="en-GB" sz="2200" dirty="0"/>
              <a:t>Neo-liberal landscape - utopia of equal opportunity/rights - replaced with a lack of cohesion/connectedness to mainstream society for many </a:t>
            </a:r>
            <a:r>
              <a:rPr lang="en-GB" sz="1200" dirty="0"/>
              <a:t>(Spiker, 2014, p.23-41, 342).</a:t>
            </a:r>
          </a:p>
          <a:p>
            <a:endParaRPr lang="en-GB" dirty="0"/>
          </a:p>
        </p:txBody>
      </p:sp>
      <p:pic>
        <p:nvPicPr>
          <p:cNvPr id="2052" name="Picture 4" descr="reality (1)">
            <a:extLst>
              <a:ext uri="{FF2B5EF4-FFF2-40B4-BE49-F238E27FC236}">
                <a16:creationId xmlns:a16="http://schemas.microsoft.com/office/drawing/2014/main" id="{A4204989-7A24-4E39-8183-A9C302283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772" y="261258"/>
            <a:ext cx="3846286" cy="108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C4ABE8-BB6D-4DF9-9B41-71ED057A29D1}"/>
              </a:ext>
            </a:extLst>
          </p:cNvPr>
          <p:cNvSpPr txBox="1"/>
          <p:nvPr/>
        </p:nvSpPr>
        <p:spPr>
          <a:xfrm rot="10800000" flipV="1">
            <a:off x="8708570" y="1258431"/>
            <a:ext cx="3106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(Unlocking the Growth Trust, 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65953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2C88D-D8E9-44B4-A4DC-A0102C526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0" y="275772"/>
            <a:ext cx="10845800" cy="899884"/>
          </a:xfrm>
        </p:spPr>
        <p:txBody>
          <a:bodyPr/>
          <a:lstStyle/>
          <a:p>
            <a:r>
              <a:rPr lang="en-GB" dirty="0"/>
              <a:t>What is Sustainable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CA21B-E858-4F4C-A2D2-A61E88B25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0" y="1204684"/>
            <a:ext cx="10845800" cy="5907315"/>
          </a:xfrm>
        </p:spPr>
        <p:txBody>
          <a:bodyPr>
            <a:normAutofit/>
          </a:bodyPr>
          <a:lstStyle/>
          <a:p>
            <a:r>
              <a:rPr lang="en-GB" sz="2200" dirty="0"/>
              <a:t>Dementia Friendly communities(inclusive practice) and Future Generations Act </a:t>
            </a:r>
            <a:r>
              <a:rPr lang="en-GB" sz="1200" dirty="0"/>
              <a:t>(Welsh Government, 2015) .</a:t>
            </a:r>
          </a:p>
          <a:p>
            <a:r>
              <a:rPr lang="en-GB" sz="2200" dirty="0"/>
              <a:t>Fits in with the overall discourse of sustainable development.</a:t>
            </a:r>
          </a:p>
          <a:p>
            <a:r>
              <a:rPr lang="en-GB" sz="2200" b="1" dirty="0"/>
              <a:t>‘notion of safeguarding the interests of future generations derives from the definition of sustainable development itself’ </a:t>
            </a:r>
            <a:r>
              <a:rPr lang="en-GB" sz="1200" b="1" dirty="0"/>
              <a:t>Davies(2016).</a:t>
            </a:r>
          </a:p>
          <a:p>
            <a:r>
              <a:rPr lang="en-GB" sz="2200" dirty="0"/>
              <a:t>Substantial philosophical and theoretical interest. </a:t>
            </a:r>
          </a:p>
          <a:p>
            <a:r>
              <a:rPr lang="en-GB" sz="2200" dirty="0"/>
              <a:t>Economic, social, environmental and cultural factors = well-being duty based on the principle of sustainable development </a:t>
            </a:r>
            <a:r>
              <a:rPr lang="en-GB" sz="1200" dirty="0"/>
              <a:t>(Davies,2016). </a:t>
            </a:r>
          </a:p>
          <a:p>
            <a:r>
              <a:rPr lang="en-GB" sz="2200" b="1" dirty="0"/>
              <a:t>‘development that meets the needs of the present without compromising the ability of future generations to meet their own needs’ </a:t>
            </a:r>
            <a:r>
              <a:rPr lang="en-GB" sz="1200" b="1" dirty="0"/>
              <a:t>(Williams and Millington, 2004). </a:t>
            </a:r>
          </a:p>
          <a:p>
            <a:r>
              <a:rPr lang="en-GB" sz="2200" dirty="0"/>
              <a:t>Particular developmental worldview →questioning - diversity within global societies →variations in the most applicable meaning and differences in how sustainability can be achieved </a:t>
            </a:r>
            <a:r>
              <a:rPr lang="en-GB" sz="1200" dirty="0"/>
              <a:t>(Williams and Millington, 2004).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155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EA532-25F6-4F96-93E1-660A63372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6744"/>
            <a:ext cx="10515600" cy="1001486"/>
          </a:xfrm>
        </p:spPr>
        <p:txBody>
          <a:bodyPr>
            <a:normAutofit/>
          </a:bodyPr>
          <a:lstStyle/>
          <a:p>
            <a:r>
              <a:rPr lang="en-GB" dirty="0"/>
              <a:t>Contested nature of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132AA-0455-4125-A6E3-4ACFCF490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949371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Promotion, understanding and appreciation of the distinct links between the components – </a:t>
            </a:r>
            <a:r>
              <a:rPr lang="en-GB" sz="2200" b="1" dirty="0"/>
              <a:t>Social/Economic/Ecological </a:t>
            </a:r>
            <a:r>
              <a:rPr lang="en-GB" sz="1300" dirty="0"/>
              <a:t>(Baker, 2006, pp.7-9).</a:t>
            </a:r>
          </a:p>
          <a:p>
            <a:r>
              <a:rPr lang="en-GB" sz="2200" dirty="0"/>
              <a:t>Well-being of these areas are intertwined – not separate entities. </a:t>
            </a:r>
          </a:p>
          <a:p>
            <a:r>
              <a:rPr lang="en-GB" sz="2200" dirty="0"/>
              <a:t>‘Environment’ - area that has received most attention.</a:t>
            </a:r>
          </a:p>
          <a:p>
            <a:r>
              <a:rPr lang="en-GB" sz="2200" dirty="0"/>
              <a:t>Origins of sustainable development emerged following the 1972 UN Conference on the Human Environment and the World Conservation Strategy in 1980 </a:t>
            </a:r>
            <a:r>
              <a:rPr lang="en-GB" sz="1300" dirty="0"/>
              <a:t>(Warburton, 1998, p.1).</a:t>
            </a:r>
          </a:p>
          <a:p>
            <a:r>
              <a:rPr lang="en-GB" sz="2200" dirty="0"/>
              <a:t>‘Sustainability ‘originates from ecological systems - potential of an ecosystem to subsist over time. Shift of analysis - ecology to society, focus of sustainability to integrate environmental considerations to direct societal change (evolving economic climate) Reboratti </a:t>
            </a:r>
            <a:r>
              <a:rPr lang="en-GB" sz="1200" dirty="0"/>
              <a:t>(1999 </a:t>
            </a:r>
            <a:r>
              <a:rPr lang="en-GB" sz="1200" i="1" dirty="0"/>
              <a:t>cited in</a:t>
            </a:r>
            <a:r>
              <a:rPr lang="en-GB" sz="1200" dirty="0"/>
              <a:t> Baker, 2006, p.7) </a:t>
            </a:r>
          </a:p>
          <a:p>
            <a:r>
              <a:rPr lang="en-GB" sz="2200" dirty="0"/>
              <a:t>Three pillars of Sustainable Development – </a:t>
            </a:r>
            <a:r>
              <a:rPr lang="en-GB" sz="1200" dirty="0"/>
              <a:t>(Ekins, 2000 </a:t>
            </a:r>
            <a:r>
              <a:rPr lang="en-GB" sz="1200" i="1" dirty="0"/>
              <a:t>cited in </a:t>
            </a:r>
            <a:r>
              <a:rPr lang="en-GB" sz="1200" dirty="0"/>
              <a:t>Baker, 2006, p. 7).</a:t>
            </a:r>
          </a:p>
          <a:p>
            <a:r>
              <a:rPr lang="en-GB" sz="2200" dirty="0"/>
              <a:t>Create an interface to result in societal change promoting the dynamic process of sustainable development </a:t>
            </a:r>
            <a:r>
              <a:rPr lang="en-GB" sz="1200" dirty="0"/>
              <a:t>(Baker, 2006, p.7).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069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20362-6CAA-4521-976A-7B75C3A5B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687"/>
            <a:ext cx="10515600" cy="899884"/>
          </a:xfrm>
        </p:spPr>
        <p:txBody>
          <a:bodyPr/>
          <a:lstStyle/>
          <a:p>
            <a:r>
              <a:rPr lang="en-GB" dirty="0"/>
              <a:t>Not an ‘END’ Destination.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9DF11-0276-407B-BBEC-F19F3601A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5314"/>
            <a:ext cx="10515600" cy="6241142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Not a Static structure or concerned with fixed qualities of social, economic, political life. </a:t>
            </a:r>
          </a:p>
          <a:p>
            <a:r>
              <a:rPr lang="en-GB" sz="2200" dirty="0"/>
              <a:t>Ongoing, multi-dimensional process - promoted whilst taking into account characteristics change over time, space and within different social, political, cultural, historical contexts. </a:t>
            </a:r>
          </a:p>
          <a:p>
            <a:r>
              <a:rPr lang="en-GB" sz="2200" dirty="0"/>
              <a:t>Care needs to be taken when interpreting the foundations to the discourse.</a:t>
            </a:r>
          </a:p>
          <a:p>
            <a:r>
              <a:rPr lang="en-GB" sz="2200" dirty="0"/>
              <a:t>Evolving understandings of what constitutes the subject - can be time and space sensitive → different pathways of sustainable development to enable the facilitation of alternative futures for society </a:t>
            </a:r>
            <a:r>
              <a:rPr lang="en-GB" sz="1300" dirty="0"/>
              <a:t>(Baker, 2006, p. 8). </a:t>
            </a:r>
          </a:p>
          <a:p>
            <a:r>
              <a:rPr lang="en-GB" sz="2200" dirty="0"/>
              <a:t>Variations exist when attempting to explain what sustainable development is.</a:t>
            </a:r>
          </a:p>
          <a:p>
            <a:r>
              <a:rPr lang="en-GB" sz="2200" dirty="0"/>
              <a:t>Transfer over into the theories around the diverse, contested meanings of the discourse. </a:t>
            </a:r>
          </a:p>
          <a:p>
            <a:r>
              <a:rPr lang="en-GB" sz="2200" dirty="0"/>
              <a:t>‘Environmental paradox’ - ‘mismatch between what is demanded of the earth and what the earth is capable of supplying’.</a:t>
            </a:r>
          </a:p>
          <a:p>
            <a:pPr lvl="0"/>
            <a:r>
              <a:rPr lang="en-GB" sz="2200" b="1" dirty="0"/>
              <a:t>A reduction in societal demands on the earth and/or</a:t>
            </a:r>
          </a:p>
          <a:p>
            <a:r>
              <a:rPr lang="en-GB" sz="2200" b="1" dirty="0"/>
              <a:t>An increase in the resources so that the gap between supply and demand can, at least be bridged to some extent</a:t>
            </a:r>
            <a:r>
              <a:rPr lang="en-GB" sz="2200" dirty="0"/>
              <a:t> </a:t>
            </a:r>
            <a:r>
              <a:rPr lang="en-GB" sz="1300" dirty="0"/>
              <a:t>(Williams and Millington, 2004). </a:t>
            </a:r>
          </a:p>
          <a:p>
            <a:pPr lvl="0"/>
            <a:endParaRPr lang="en-GB" sz="22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471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61FA8-2EEB-4F18-8DF0-8E4BD4919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172"/>
            <a:ext cx="10515600" cy="1277258"/>
          </a:xfrm>
        </p:spPr>
        <p:txBody>
          <a:bodyPr>
            <a:normAutofit/>
          </a:bodyPr>
          <a:lstStyle/>
          <a:p>
            <a:r>
              <a:rPr lang="en-GB" dirty="0"/>
              <a:t>Weak Sustainability/Shallow environmentalism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C3F76-E288-4A52-B3FF-8011FBFBF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1430"/>
            <a:ext cx="10515600" cy="5776684"/>
          </a:xfrm>
        </p:spPr>
        <p:txBody>
          <a:bodyPr>
            <a:normAutofit/>
          </a:bodyPr>
          <a:lstStyle/>
          <a:p>
            <a:r>
              <a:rPr lang="en-GB" sz="2200" dirty="0"/>
              <a:t>Adopts an anthropocentric(human centred) approach - no need to change the predominant, existing narrative on nature or alter the current dominant discourse of economic progress and development.</a:t>
            </a:r>
          </a:p>
          <a:p>
            <a:r>
              <a:rPr lang="en-GB" sz="2200" dirty="0"/>
              <a:t>Capitalism market mechanism, economic growth is used as a valid measure of progress, sides with this trail of thought.</a:t>
            </a:r>
          </a:p>
          <a:p>
            <a:r>
              <a:rPr lang="en-GB" sz="2200" dirty="0"/>
              <a:t>Nature is considered as a resource that society has the right to dominate.</a:t>
            </a:r>
          </a:p>
          <a:p>
            <a:r>
              <a:rPr lang="en-GB" sz="2200" dirty="0"/>
              <a:t>Efforts must be concentrated on expanding the stock of resources by;</a:t>
            </a:r>
          </a:p>
          <a:p>
            <a:pPr lvl="0"/>
            <a:r>
              <a:rPr lang="en-GB" sz="2200" b="1" dirty="0"/>
              <a:t>Developing renewable resources.</a:t>
            </a:r>
          </a:p>
          <a:p>
            <a:pPr lvl="0"/>
            <a:r>
              <a:rPr lang="en-GB" sz="2200" b="1" dirty="0"/>
              <a:t>Creating substitutes for non-renewable resources.</a:t>
            </a:r>
          </a:p>
          <a:p>
            <a:pPr lvl="0"/>
            <a:r>
              <a:rPr lang="en-GB" sz="2200" b="1" dirty="0"/>
              <a:t>Making more effective use of existing resources.</a:t>
            </a:r>
          </a:p>
          <a:p>
            <a:pPr lvl="0"/>
            <a:r>
              <a:rPr lang="en-GB" sz="2200" b="1" dirty="0"/>
              <a:t>Searching for technological solutions to problems such as resource depletion and pollution </a:t>
            </a:r>
            <a:r>
              <a:rPr lang="en-GB" sz="1200" dirty="0"/>
              <a:t>(Williams and Millington, 2004).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824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8A6E-2DE7-406A-AA0F-21C23538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6743"/>
            <a:ext cx="10515600" cy="1074057"/>
          </a:xfrm>
        </p:spPr>
        <p:txBody>
          <a:bodyPr>
            <a:normAutofit/>
          </a:bodyPr>
          <a:lstStyle/>
          <a:p>
            <a:r>
              <a:rPr lang="en-GB" dirty="0"/>
              <a:t>Strong Sustainability/Deep Ecology.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D154A-F64D-450C-905F-3538742E5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799"/>
            <a:ext cx="10515600" cy="6066971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Changing the demands that are made on the earth.</a:t>
            </a:r>
          </a:p>
          <a:p>
            <a:r>
              <a:rPr lang="en-GB" sz="2200" dirty="0"/>
              <a:t>Adapt to meet the finite nature of the ecological domain – as opposed to adapting the earth. </a:t>
            </a:r>
          </a:p>
          <a:p>
            <a:r>
              <a:rPr lang="en-GB" sz="2200" dirty="0"/>
              <a:t>Not a possible habitable future - demand elements in society are radically altered - rethinking how the global society views nature. </a:t>
            </a:r>
          </a:p>
          <a:p>
            <a:r>
              <a:rPr lang="en-GB" sz="2200" dirty="0"/>
              <a:t>Changing attitudes towards economic progress, what is </a:t>
            </a:r>
            <a:r>
              <a:rPr lang="en-GB" sz="2200" u="sng" dirty="0"/>
              <a:t>‘ progress’, </a:t>
            </a:r>
            <a:r>
              <a:rPr lang="en-GB" sz="2200" dirty="0"/>
              <a:t>obsession with materialism. </a:t>
            </a:r>
          </a:p>
          <a:p>
            <a:r>
              <a:rPr lang="en-GB" sz="2200" dirty="0"/>
              <a:t>‘Biotic rights’ not to be justified in human terms - given importance in the way human rights are.</a:t>
            </a:r>
          </a:p>
          <a:p>
            <a:pPr lvl="0"/>
            <a:r>
              <a:rPr lang="en-GB" sz="2200" b="1" dirty="0"/>
              <a:t>Environmentalism and Feminism – Ecofeminism.</a:t>
            </a:r>
          </a:p>
          <a:p>
            <a:pPr lvl="0"/>
            <a:r>
              <a:rPr lang="en-GB" sz="2200" b="1" dirty="0"/>
              <a:t>Social exclusion and sustainable development – just sustainability and environmental justice.</a:t>
            </a:r>
          </a:p>
          <a:p>
            <a:pPr lvl="0"/>
            <a:r>
              <a:rPr lang="en-GB" sz="2200" b="1" dirty="0"/>
              <a:t>Issues relating to regional and local economic development and sustainability being more intertwined.</a:t>
            </a:r>
          </a:p>
          <a:p>
            <a:r>
              <a:rPr lang="en-GB" sz="2200" dirty="0"/>
              <a:t>‘Post development’ + ‘sustainable development’  - learn from each other  - reconstruct the meaning of ‘development’ →construction of alternative possibilities for the future of the earth and its inhabitants </a:t>
            </a:r>
            <a:r>
              <a:rPr lang="en-GB" sz="1300" dirty="0"/>
              <a:t>(Williams and Millington, 2004).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326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54CDE-A736-4F59-A3BD-3DFA9B361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658"/>
            <a:ext cx="10515600" cy="986972"/>
          </a:xfrm>
        </p:spPr>
        <p:txBody>
          <a:bodyPr>
            <a:normAutofit/>
          </a:bodyPr>
          <a:lstStyle/>
          <a:p>
            <a:r>
              <a:rPr lang="en-GB" dirty="0"/>
              <a:t>Sustainable Communities – explored.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5152-E288-411C-A995-DB41E3353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800"/>
            <a:ext cx="10515600" cy="5377542"/>
          </a:xfrm>
        </p:spPr>
        <p:txBody>
          <a:bodyPr>
            <a:normAutofit/>
          </a:bodyPr>
          <a:lstStyle/>
          <a:p>
            <a:r>
              <a:rPr lang="en-GB" sz="2200" dirty="0"/>
              <a:t>New sustainable nature  - not remaining in the realms of established patterns that have blighted society - centred around principles of environmental sustainability and economic development →paradox of sustainable development and communities.</a:t>
            </a:r>
          </a:p>
          <a:p>
            <a:r>
              <a:rPr lang="en-GB" sz="2200" dirty="0"/>
              <a:t>‘Earth Summit’ - programme of action towards sustainable development - Local Agenda 21(LA21) →all sectors of society, communities, sustainability in participation and partnership process →sustainable development </a:t>
            </a:r>
            <a:r>
              <a:rPr lang="en-GB" sz="1200" dirty="0"/>
              <a:t>(Barton, 2000, pp.4-6).</a:t>
            </a:r>
          </a:p>
          <a:p>
            <a:r>
              <a:rPr lang="en-GB" sz="2200" dirty="0"/>
              <a:t>What is considered such a community in contemporary society- advocates reduced consumption and a shift away from consumerism </a:t>
            </a:r>
            <a:r>
              <a:rPr lang="en-GB" sz="1200" dirty="0"/>
              <a:t>(Cudworth, 2003, P. 82).</a:t>
            </a:r>
          </a:p>
          <a:p>
            <a:r>
              <a:rPr lang="en-GB" sz="2200" dirty="0"/>
              <a:t>Produce an inclusive environment/mindset that is sustainable within the current laws - onus on public bodies to adhere to and support the principle goal of sustainable development →achieving the well-being goals →sustainable communities within Wales </a:t>
            </a:r>
            <a:r>
              <a:rPr lang="en-GB" sz="1200" dirty="0"/>
              <a:t>(Welsh Government, 2015).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258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92FEA-8CD2-47C7-B57D-C0F35A958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5144"/>
            <a:ext cx="10515600" cy="1030514"/>
          </a:xfrm>
        </p:spPr>
        <p:txBody>
          <a:bodyPr>
            <a:normAutofit/>
          </a:bodyPr>
          <a:lstStyle/>
          <a:p>
            <a:r>
              <a:rPr lang="en-GB" dirty="0"/>
              <a:t>Are Sustainable Communities inclusive?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FE569-B246-4AC8-A88B-5F2C49638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858"/>
            <a:ext cx="10515600" cy="5646056"/>
          </a:xfrm>
        </p:spPr>
        <p:txBody>
          <a:bodyPr>
            <a:normAutofit fontScale="92500"/>
          </a:bodyPr>
          <a:lstStyle/>
          <a:p>
            <a:r>
              <a:rPr lang="en-GB" sz="2200" b="1" dirty="0"/>
              <a:t>‘Sustainable communities are places where people want to live and work, now and in the future’ </a:t>
            </a:r>
            <a:r>
              <a:rPr lang="en-GB" sz="1300" b="1" dirty="0"/>
              <a:t>(Living Geography, 2005).</a:t>
            </a:r>
          </a:p>
          <a:p>
            <a:r>
              <a:rPr lang="en-GB" sz="2200" dirty="0"/>
              <a:t>Components linked in with the well-being goals of the Future Generations Act </a:t>
            </a:r>
            <a:r>
              <a:rPr lang="en-GB" sz="1300" dirty="0"/>
              <a:t>(Welsh Government, 2015.)</a:t>
            </a:r>
          </a:p>
          <a:p>
            <a:r>
              <a:rPr lang="en-GB" sz="2200" dirty="0"/>
              <a:t>Shown through what is being achieved within Dementia Friendly Communities.</a:t>
            </a:r>
          </a:p>
          <a:p>
            <a:r>
              <a:rPr lang="en-GB" sz="2200" dirty="0"/>
              <a:t>Roots in the public health approach of WHO’s “Healthy Cities” - </a:t>
            </a:r>
            <a:r>
              <a:rPr lang="en-GB" sz="2200" b="1" dirty="0"/>
              <a:t>‘on the interaction between the personal experience of health and social support and community participation</a:t>
            </a:r>
            <a:r>
              <a:rPr lang="en-GB" sz="1300" b="1" dirty="0"/>
              <a:t>’(Downs and Bowers, 2014).</a:t>
            </a:r>
          </a:p>
          <a:p>
            <a:r>
              <a:rPr lang="en-GB" sz="2200" dirty="0"/>
              <a:t>Aligned with </a:t>
            </a:r>
            <a:r>
              <a:rPr lang="en-GB" sz="2200" dirty="0" err="1"/>
              <a:t>Kellehear’s</a:t>
            </a:r>
            <a:r>
              <a:rPr lang="en-GB" sz="2200" dirty="0"/>
              <a:t> </a:t>
            </a:r>
            <a:r>
              <a:rPr lang="en-GB" sz="1300" dirty="0"/>
              <a:t>(2005, 2013 </a:t>
            </a:r>
            <a:r>
              <a:rPr lang="en-GB" sz="1300" i="1" dirty="0"/>
              <a:t>cited in </a:t>
            </a:r>
            <a:r>
              <a:rPr lang="en-GB" sz="1300" dirty="0"/>
              <a:t>Downs and Bowers, 2014) </a:t>
            </a:r>
            <a:r>
              <a:rPr lang="en-GB" sz="2200" dirty="0"/>
              <a:t>‘compassionate Cities’ - aimed to ‘redress the exclusion from WHO’s Healthy Cities of people who were dying’.</a:t>
            </a:r>
          </a:p>
          <a:p>
            <a:r>
              <a:rPr lang="en-GB" sz="2200" dirty="0"/>
              <a:t>Social model of care – fair social, physical and economic environment</a:t>
            </a:r>
            <a:r>
              <a:rPr lang="en-GB" sz="1300" dirty="0"/>
              <a:t>(Downs and Bowers, 2014).</a:t>
            </a:r>
          </a:p>
          <a:p>
            <a:r>
              <a:rPr lang="en-GB" sz="2200" b="1" dirty="0"/>
              <a:t>‘a more public health approach to care of people with dementia, one which includes community engagement as well as direct care service provision’ </a:t>
            </a:r>
            <a:r>
              <a:rPr lang="en-GB" sz="1300" b="1" dirty="0"/>
              <a:t>(</a:t>
            </a:r>
            <a:r>
              <a:rPr lang="en-GB" sz="1300" b="1" dirty="0" err="1"/>
              <a:t>Kellehear</a:t>
            </a:r>
            <a:r>
              <a:rPr lang="en-GB" sz="1300" b="1" dirty="0"/>
              <a:t>, 2009 </a:t>
            </a:r>
            <a:r>
              <a:rPr lang="en-GB" sz="1300" b="1" i="1" dirty="0"/>
              <a:t>cited in </a:t>
            </a:r>
            <a:r>
              <a:rPr lang="en-GB" sz="1300" b="1" dirty="0"/>
              <a:t>Downs and Bowers, 2014).</a:t>
            </a:r>
          </a:p>
          <a:p>
            <a:r>
              <a:rPr lang="en-GB" sz="2200" dirty="0"/>
              <a:t>Move away from the medical model/reductionism →more humanized model of care →enhance the sense of value/level of well-being </a:t>
            </a:r>
            <a:r>
              <a:rPr lang="en-GB" sz="1300" dirty="0"/>
              <a:t>(</a:t>
            </a:r>
            <a:r>
              <a:rPr lang="en-GB" sz="1300" dirty="0" err="1"/>
              <a:t>Kitwood</a:t>
            </a:r>
            <a:r>
              <a:rPr lang="en-GB" sz="1300" dirty="0"/>
              <a:t>, 1997 </a:t>
            </a:r>
            <a:r>
              <a:rPr lang="en-GB" sz="1300" i="1" dirty="0"/>
              <a:t>cited in </a:t>
            </a:r>
            <a:r>
              <a:rPr lang="en-GB" sz="1300" dirty="0"/>
              <a:t>Downs and Bowers, 2014).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127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98B9C-8CBA-4AB2-9AF7-4949968D5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43" y="290287"/>
            <a:ext cx="4339771" cy="1103084"/>
          </a:xfrm>
        </p:spPr>
        <p:txBody>
          <a:bodyPr>
            <a:normAutofit/>
          </a:bodyPr>
          <a:lstStyle/>
          <a:p>
            <a:r>
              <a:rPr lang="en-GB" dirty="0"/>
              <a:t>Moving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87A10-7EA4-4F34-B2D2-E9A072670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343" y="2031999"/>
            <a:ext cx="11553371" cy="4680857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/>
              <a:t>Current and expectant population changes  = necessity to fairly and appropriately care for the needs of the ever growing elderly population </a:t>
            </a:r>
            <a:r>
              <a:rPr lang="en-GB" sz="1300" dirty="0"/>
              <a:t>(Downs and Bowers, 2014).</a:t>
            </a:r>
          </a:p>
          <a:p>
            <a:r>
              <a:rPr lang="en-GB" sz="2200" dirty="0"/>
              <a:t>Future of the social care system - balanced with the needs of those who currently have the condition - ‘care for today, cure for tomorrow ’ </a:t>
            </a:r>
            <a:r>
              <a:rPr lang="en-GB" sz="1300" dirty="0"/>
              <a:t>(</a:t>
            </a:r>
            <a:r>
              <a:rPr lang="en-GB" sz="1300" dirty="0" err="1"/>
              <a:t>Swaffer</a:t>
            </a:r>
            <a:r>
              <a:rPr lang="en-GB" sz="1300" dirty="0"/>
              <a:t> </a:t>
            </a:r>
            <a:r>
              <a:rPr lang="en-GB" sz="1300" i="1" dirty="0"/>
              <a:t>et al</a:t>
            </a:r>
            <a:r>
              <a:rPr lang="en-GB" sz="1300" dirty="0"/>
              <a:t>, 2015).</a:t>
            </a:r>
          </a:p>
          <a:p>
            <a:r>
              <a:rPr lang="en-GB" sz="2200" dirty="0"/>
              <a:t>‘Dementia Action Plan for Wales’ - inclusive and sustainable environment(Welsh Government, 2018, p. 3). </a:t>
            </a:r>
          </a:p>
          <a:p>
            <a:r>
              <a:rPr lang="en-GB" sz="2200" dirty="0"/>
              <a:t>Cross government, multi-agency, society wide response </a:t>
            </a:r>
            <a:r>
              <a:rPr lang="en-GB" sz="1300" dirty="0"/>
              <a:t>(</a:t>
            </a:r>
            <a:r>
              <a:rPr lang="en-GB" sz="1300" dirty="0" err="1"/>
              <a:t>Gething</a:t>
            </a:r>
            <a:r>
              <a:rPr lang="en-GB" sz="1300" dirty="0"/>
              <a:t> </a:t>
            </a:r>
            <a:r>
              <a:rPr lang="en-GB" sz="1300" i="1" dirty="0"/>
              <a:t>2018 quoted in </a:t>
            </a:r>
            <a:r>
              <a:rPr lang="en-GB" sz="1300" dirty="0"/>
              <a:t>Welsh Government, 2018, p.3).</a:t>
            </a:r>
          </a:p>
          <a:p>
            <a:r>
              <a:rPr lang="en-GB" sz="2200" dirty="0"/>
              <a:t>Political and macro society effort to achieve the well-being goals and provide the sustained services →fulfilment of peoples needs and rights(Equality Act). </a:t>
            </a:r>
          </a:p>
          <a:p>
            <a:r>
              <a:rPr lang="en-GB" sz="2200" dirty="0"/>
              <a:t>Recognition of the importance of equality - alongside the Future Generations Act </a:t>
            </a:r>
            <a:r>
              <a:rPr lang="en-GB" sz="1300" dirty="0"/>
              <a:t>(WCVA, 2015).</a:t>
            </a:r>
          </a:p>
          <a:p>
            <a:r>
              <a:rPr lang="en-GB" sz="2200" dirty="0"/>
              <a:t>Strategic Equality Plan 2016-2020 highlighted the protected characteristics to be catered for, objectives providing for a fairer/more equal Wales.</a:t>
            </a:r>
          </a:p>
          <a:p>
            <a:r>
              <a:rPr lang="en-GB" sz="2200" dirty="0"/>
              <a:t>Health &amp; social care issues – people with dementia, family, friends, carers</a:t>
            </a:r>
            <a:r>
              <a:rPr lang="en-GB" sz="1300" dirty="0"/>
              <a:t>(Welsh Government, 2018).  </a:t>
            </a:r>
          </a:p>
          <a:p>
            <a:endParaRPr lang="en-GB" dirty="0"/>
          </a:p>
        </p:txBody>
      </p:sp>
      <p:pic>
        <p:nvPicPr>
          <p:cNvPr id="3074" name="Picture 2" descr="https://toledofirstbaptist.com/wp-content/uploads/2016/08/sms-movingforward-1024x349.jpg">
            <a:extLst>
              <a:ext uri="{FF2B5EF4-FFF2-40B4-BE49-F238E27FC236}">
                <a16:creationId xmlns:a16="http://schemas.microsoft.com/office/drawing/2014/main" id="{1228D121-B51F-4FF2-95BD-34771F20D5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571" y="145144"/>
            <a:ext cx="5529943" cy="145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8A0261-AD5C-4007-BD24-8716D1BDC5C3}"/>
              </a:ext>
            </a:extLst>
          </p:cNvPr>
          <p:cNvSpPr txBox="1"/>
          <p:nvPr/>
        </p:nvSpPr>
        <p:spPr>
          <a:xfrm>
            <a:off x="8374743" y="1596573"/>
            <a:ext cx="31205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(Toledo First Baptist Church, 2016)</a:t>
            </a:r>
          </a:p>
        </p:txBody>
      </p:sp>
    </p:spTree>
    <p:extLst>
      <p:ext uri="{BB962C8B-B14F-4D97-AF65-F5344CB8AC3E}">
        <p14:creationId xmlns:p14="http://schemas.microsoft.com/office/powerpoint/2010/main" val="1495533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E7286-6434-4946-AC43-B1EF72F9D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43430"/>
          </a:xfrm>
        </p:spPr>
        <p:txBody>
          <a:bodyPr/>
          <a:lstStyle/>
          <a:p>
            <a:r>
              <a:rPr lang="en-GB" dirty="0"/>
              <a:t>What is in place??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9F3F5-9606-4ADD-99E7-8754A4BFE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43430"/>
            <a:ext cx="10515600" cy="6212114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Move from the reductionist, environmental approach → joined-up acceptance of combining  the environmental, social, economic principles.</a:t>
            </a:r>
          </a:p>
          <a:p>
            <a:r>
              <a:rPr lang="en-GB" sz="2200" dirty="0"/>
              <a:t>Sustainability/Sustainable development receiving contention, notion of sustainable communities less problematic -  ‘one size fits all approach’ </a:t>
            </a:r>
            <a:r>
              <a:rPr lang="en-GB" sz="1300" dirty="0"/>
              <a:t>(Living Geography, 2005) </a:t>
            </a:r>
            <a:r>
              <a:rPr lang="en-GB" sz="2200" dirty="0"/>
              <a:t>not possible - meeting common needs </a:t>
            </a:r>
            <a:r>
              <a:rPr lang="en-GB" sz="1300" dirty="0"/>
              <a:t>(Agyeman, 2005, pp. 61, 63) </a:t>
            </a:r>
            <a:r>
              <a:rPr lang="en-GB" sz="2200" dirty="0"/>
              <a:t>carried out through legislation</a:t>
            </a:r>
            <a:r>
              <a:rPr lang="en-GB" sz="1400" dirty="0"/>
              <a:t>(Welsh Gov, 2015).</a:t>
            </a:r>
          </a:p>
          <a:p>
            <a:r>
              <a:rPr lang="en-GB" sz="2200" dirty="0"/>
              <a:t>Participation role of service users, democratic user-led, bottoms up approach </a:t>
            </a:r>
            <a:r>
              <a:rPr lang="en-GB" sz="1400" dirty="0"/>
              <a:t>(Welsh Gov, 2018, p.6).</a:t>
            </a:r>
          </a:p>
          <a:p>
            <a:r>
              <a:rPr lang="en-GB" sz="2200" dirty="0"/>
              <a:t>Inclusive, cohesive, fair practices to enhance sustainability - not threatening the wider notion of sustainable development  - provide for the health &amp; well-being of all </a:t>
            </a:r>
            <a:r>
              <a:rPr lang="en-GB" sz="1400" dirty="0"/>
              <a:t>(Living Geography, 2005).</a:t>
            </a:r>
          </a:p>
          <a:p>
            <a:r>
              <a:rPr lang="en-GB" sz="2200" dirty="0"/>
              <a:t>Assess the impact of ‘sustainable development at the heart of decision making’ </a:t>
            </a:r>
            <a:r>
              <a:rPr lang="en-GB" sz="1400" dirty="0"/>
              <a:t>(WWF, </a:t>
            </a:r>
            <a:r>
              <a:rPr lang="en-GB" sz="1400" dirty="0" err="1"/>
              <a:t>nd</a:t>
            </a:r>
            <a:r>
              <a:rPr lang="en-GB" sz="1400" dirty="0"/>
              <a:t>).</a:t>
            </a:r>
          </a:p>
          <a:p>
            <a:r>
              <a:rPr lang="en-GB" sz="2200" dirty="0"/>
              <a:t>Wales that we want</a:t>
            </a:r>
            <a:r>
              <a:rPr lang="en-GB" sz="1400" dirty="0"/>
              <a:t>(Welsh Government, 2014) </a:t>
            </a:r>
            <a:r>
              <a:rPr lang="en-GB" sz="2200" dirty="0"/>
              <a:t>- ‘culture change’ </a:t>
            </a:r>
            <a:r>
              <a:rPr lang="en-GB" sz="1300" dirty="0"/>
              <a:t>(Brandon, 2016) </a:t>
            </a:r>
            <a:r>
              <a:rPr lang="en-GB" sz="2200" dirty="0"/>
              <a:t>not an ‘optional bolt-on’</a:t>
            </a:r>
          </a:p>
          <a:p>
            <a:pPr lvl="0"/>
            <a:r>
              <a:rPr lang="en-GB" sz="2200" b="1" dirty="0"/>
              <a:t>Democracy - Accountability </a:t>
            </a:r>
            <a:r>
              <a:rPr lang="en-GB" sz="1300" b="1" dirty="0"/>
              <a:t>(Agyeman, 2005, p.67).</a:t>
            </a:r>
          </a:p>
          <a:p>
            <a:r>
              <a:rPr lang="en-GB" sz="2200" dirty="0"/>
              <a:t>Monitoring of progress to maintain the sustainable community level and well-being.</a:t>
            </a:r>
            <a:endParaRPr lang="en-GB" sz="1300" dirty="0"/>
          </a:p>
          <a:p>
            <a:r>
              <a:rPr lang="en-GB" sz="2200" dirty="0"/>
              <a:t>‘Well-being of Future Generations national indicators’ - Community participation is key.</a:t>
            </a:r>
          </a:p>
          <a:p>
            <a:r>
              <a:rPr lang="en-GB" sz="2200" dirty="0"/>
              <a:t>Opportunity to have their own say - transparent, democratic, honest mindset</a:t>
            </a:r>
            <a:r>
              <a:rPr lang="en-GB" sz="1300" dirty="0"/>
              <a:t>(</a:t>
            </a:r>
            <a:r>
              <a:rPr lang="en-GB" sz="1300" dirty="0" err="1"/>
              <a:t>Kythreotis</a:t>
            </a:r>
            <a:r>
              <a:rPr lang="en-GB" sz="1300" dirty="0"/>
              <a:t>, 2015) </a:t>
            </a:r>
            <a:r>
              <a:rPr lang="en-GB" sz="2200" dirty="0"/>
              <a:t>accountability of legislation = stronger, healthier, more resilient Wales for all </a:t>
            </a:r>
            <a:r>
              <a:rPr lang="en-GB" sz="1300" dirty="0"/>
              <a:t>(Welsh Government, 2018, pp. 8,13,17,24,30).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93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802A3-D1EC-4906-A33F-AB746B96C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230"/>
            <a:ext cx="10515600" cy="1016000"/>
          </a:xfrm>
        </p:spPr>
        <p:txBody>
          <a:bodyPr>
            <a:normAutofit/>
          </a:bodyPr>
          <a:lstStyle/>
          <a:p>
            <a:r>
              <a:rPr lang="en-GB" dirty="0"/>
              <a:t>Sustainable Communities in practice……..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A03F5-6B14-4800-8333-269833C33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8230"/>
            <a:ext cx="10515600" cy="5878284"/>
          </a:xfrm>
        </p:spPr>
        <p:txBody>
          <a:bodyPr>
            <a:normAutofit/>
          </a:bodyPr>
          <a:lstStyle/>
          <a:p>
            <a:r>
              <a:rPr lang="en-GB" sz="2200" dirty="0"/>
              <a:t>Sustainable communities and inclusive practices vary amongst different societies. </a:t>
            </a:r>
          </a:p>
          <a:p>
            <a:r>
              <a:rPr lang="en-GB" sz="2200" dirty="0"/>
              <a:t>3 pillars of sustainability – central to perspectives </a:t>
            </a:r>
            <a:r>
              <a:rPr lang="en-GB" sz="2200" b="1" dirty="0"/>
              <a:t>‘move away from dictionary definitions of sustainability to more reflexive understandings which link closely to personal values and observation of the world around us’ </a:t>
            </a:r>
            <a:r>
              <a:rPr lang="en-GB" sz="1200" b="1" dirty="0"/>
              <a:t>(</a:t>
            </a:r>
            <a:r>
              <a:rPr lang="en-GB" sz="1200" b="1" dirty="0" err="1"/>
              <a:t>Moltan</a:t>
            </a:r>
            <a:r>
              <a:rPr lang="en-GB" sz="1200" b="1" dirty="0"/>
              <a:t>-Hill, 2014, p. 44).</a:t>
            </a:r>
          </a:p>
          <a:p>
            <a:r>
              <a:rPr lang="en-GB" sz="2200" dirty="0"/>
              <a:t>Needs of people with dementia are met through an underlying focus on sustainability and fair environment/society relations </a:t>
            </a:r>
            <a:r>
              <a:rPr lang="en-GB" sz="1200" dirty="0"/>
              <a:t>(Cudworth, 2003, p.1).</a:t>
            </a:r>
          </a:p>
          <a:p>
            <a:r>
              <a:rPr lang="en-GB" sz="2200" dirty="0"/>
              <a:t>Future Generations Act largely targeted at the long-term perspective - joined-up approach – to create the vision of Wales that we all want to live in NOW.</a:t>
            </a:r>
          </a:p>
          <a:p>
            <a:r>
              <a:rPr lang="en-GB" sz="2200" dirty="0"/>
              <a:t>Seven well-being goals.</a:t>
            </a:r>
          </a:p>
          <a:p>
            <a:r>
              <a:rPr lang="en-GB" sz="2200" dirty="0"/>
              <a:t>In terms of current policies in place and the well-being of those currently living in DFC’s.</a:t>
            </a:r>
          </a:p>
          <a:p>
            <a:pPr lvl="0"/>
            <a:r>
              <a:rPr lang="en-GB" sz="2200" b="1" dirty="0"/>
              <a:t>A healthier Wales, a more Equal Wales, a Wales of cohesive communities </a:t>
            </a:r>
            <a:r>
              <a:rPr lang="en-GB" sz="1300" b="1" dirty="0"/>
              <a:t>(Welsh Gov, 2015).</a:t>
            </a:r>
          </a:p>
          <a:p>
            <a:pPr lvl="0"/>
            <a:r>
              <a:rPr lang="en-GB" sz="2200" dirty="0"/>
              <a:t>Understand the current situation in relation to the concept of DFC’s, how sustainable and inclusive they actually 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55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37D4D-FAC9-4A8D-8221-D09A9D25A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687"/>
            <a:ext cx="10515600" cy="827313"/>
          </a:xfrm>
        </p:spPr>
        <p:txBody>
          <a:bodyPr/>
          <a:lstStyle/>
          <a:p>
            <a:r>
              <a:rPr lang="en-GB" dirty="0"/>
              <a:t>What is happening in England??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7859D-8484-4DB3-A79F-620DAAD92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6001"/>
            <a:ext cx="10515600" cy="5653312"/>
          </a:xfrm>
        </p:spPr>
        <p:txBody>
          <a:bodyPr>
            <a:noAutofit/>
          </a:bodyPr>
          <a:lstStyle/>
          <a:p>
            <a:r>
              <a:rPr lang="en-GB" sz="2100" dirty="0"/>
              <a:t>Sustainable Communities Act(2007)  - promotion and facilitation of Sustainable Communities - overwhelming evidence of community decline -  ‘bottom up’ approach is necessary;</a:t>
            </a:r>
          </a:p>
          <a:p>
            <a:pPr lvl="0"/>
            <a:r>
              <a:rPr lang="en-GB" sz="2100" b="1" dirty="0"/>
              <a:t>Local economies/Environmental protection/Social inclusion/Democratic involvement.</a:t>
            </a:r>
          </a:p>
          <a:p>
            <a:pPr lvl="0"/>
            <a:r>
              <a:rPr lang="en-GB" sz="2100" dirty="0"/>
              <a:t>Councils and communities, put into practice proposals involving contributions and participation from citizens  = joined-up process - sustainable services →ensure needs, rights, wants are met in an inclusive manner </a:t>
            </a:r>
            <a:r>
              <a:rPr lang="en-GB" sz="1200" dirty="0"/>
              <a:t>(Local Works, </a:t>
            </a:r>
            <a:r>
              <a:rPr lang="en-GB" sz="1200" dirty="0" err="1"/>
              <a:t>nd</a:t>
            </a:r>
            <a:r>
              <a:rPr lang="en-GB" sz="1200" dirty="0"/>
              <a:t>).</a:t>
            </a:r>
          </a:p>
          <a:p>
            <a:r>
              <a:rPr lang="en-GB" sz="2100" dirty="0"/>
              <a:t>Enable people with dementia to contribute to and participate in mainstream society.</a:t>
            </a:r>
          </a:p>
          <a:p>
            <a:r>
              <a:rPr lang="en-GB" sz="2100" dirty="0"/>
              <a:t>Similar to Future Generations Act – supports/aids the fulfilment of the Well-being goals. </a:t>
            </a:r>
          </a:p>
          <a:p>
            <a:r>
              <a:rPr lang="en-GB" sz="2100" dirty="0"/>
              <a:t>‘Social well-being’ of citizens and areas </a:t>
            </a:r>
            <a:r>
              <a:rPr lang="en-GB" sz="1200" dirty="0"/>
              <a:t>(Legislation.gov.uk, 2007). </a:t>
            </a:r>
          </a:p>
          <a:p>
            <a:r>
              <a:rPr lang="en-GB" sz="2100" dirty="0"/>
              <a:t>Removal of legislative or any other barriers that can obstruct inclusion and social justice.</a:t>
            </a:r>
          </a:p>
          <a:p>
            <a:r>
              <a:rPr lang="en-GB" sz="2100" dirty="0"/>
              <a:t>Deliver improvements within </a:t>
            </a:r>
            <a:r>
              <a:rPr lang="en-GB" sz="2100" dirty="0" err="1"/>
              <a:t>services→increase</a:t>
            </a:r>
            <a:r>
              <a:rPr lang="en-GB" sz="2100" dirty="0"/>
              <a:t> economic, social, environmental well-being of an area and its inhabitants. </a:t>
            </a:r>
          </a:p>
          <a:p>
            <a:r>
              <a:rPr lang="en-GB" sz="2100" dirty="0"/>
              <a:t>Local Government Association guidance for councils – DFC’s - links with the well-being goals in Wales - shared vision amongst public bodies </a:t>
            </a:r>
            <a:r>
              <a:rPr lang="en-GB" sz="1200" dirty="0"/>
              <a:t>(Local Gov Ass, 2015).</a:t>
            </a:r>
          </a:p>
        </p:txBody>
      </p:sp>
    </p:spTree>
    <p:extLst>
      <p:ext uri="{BB962C8B-B14F-4D97-AF65-F5344CB8AC3E}">
        <p14:creationId xmlns:p14="http://schemas.microsoft.com/office/powerpoint/2010/main" val="135599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4DFF9-17E3-4B40-836F-01840C7A4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0"/>
            <a:ext cx="10787743" cy="798286"/>
          </a:xfrm>
        </p:spPr>
        <p:txBody>
          <a:bodyPr/>
          <a:lstStyle/>
          <a:p>
            <a:r>
              <a:rPr lang="en-GB" dirty="0"/>
              <a:t>Similarities include…………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AEC6B-D72D-4029-99DF-71A258E1C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71" y="957943"/>
            <a:ext cx="11509829" cy="6197599"/>
          </a:xfrm>
        </p:spPr>
        <p:txBody>
          <a:bodyPr>
            <a:normAutofit/>
          </a:bodyPr>
          <a:lstStyle/>
          <a:p>
            <a:pPr lvl="0"/>
            <a:r>
              <a:rPr lang="en-GB" sz="2000" dirty="0"/>
              <a:t>The right local structure in place to maintain a sustainable dementia friendly community…enable people with dementia to overcome…barriers and to live well – create the ‘physical and economic environments which will support people to lead healthier lives’  - </a:t>
            </a:r>
            <a:r>
              <a:rPr lang="en-GB" sz="2000" b="1" u="sng" dirty="0"/>
              <a:t>‘more equal Wales of cohesive communities’</a:t>
            </a:r>
          </a:p>
          <a:p>
            <a:pPr lvl="0"/>
            <a:r>
              <a:rPr lang="en-GB" sz="2000" dirty="0"/>
              <a:t>Support the capacity and resilience of people with dementia and their carers… post-diagnostic support…maintain resilience… to stay connected…support/services important for building &amp; maintaining social capital –  </a:t>
            </a:r>
            <a:r>
              <a:rPr lang="en-GB" sz="2000" b="1" u="sng" dirty="0"/>
              <a:t>‘resilient Wales’</a:t>
            </a:r>
            <a:r>
              <a:rPr lang="en-GB" sz="2000" u="sng" dirty="0"/>
              <a:t>.</a:t>
            </a:r>
          </a:p>
          <a:p>
            <a:pPr lvl="0"/>
            <a:r>
              <a:rPr lang="en-GB" sz="2000" b="1" dirty="0"/>
              <a:t>‘Maximise preventative measures by influencing those factors that contribute to shaping people’s health and tackle health inequalities’ - ‘increasing evidence about links between health inequalities, lifestyle and dementia’.</a:t>
            </a:r>
          </a:p>
          <a:p>
            <a:pPr lvl="0"/>
            <a:r>
              <a:rPr lang="en-GB" sz="2000" dirty="0"/>
              <a:t>Equality Act 2010 - </a:t>
            </a:r>
            <a:r>
              <a:rPr lang="en-GB" sz="2000" b="1" dirty="0"/>
              <a:t>‘defines disability as a physical or mental impairment that has a ‘substantial’ and ‘long-term’ negative effect on a person’s ability to do normal daily activities’ </a:t>
            </a:r>
            <a:r>
              <a:rPr lang="en-GB" sz="2000" dirty="0"/>
              <a:t>- individuals with dementia fall within it’s scope = protected against inequality – </a:t>
            </a:r>
            <a:r>
              <a:rPr lang="en-GB" sz="2000" b="1" u="sng" dirty="0"/>
              <a:t>‘A more equal Wales’.</a:t>
            </a:r>
            <a:endParaRPr lang="en-GB" sz="2000" dirty="0"/>
          </a:p>
          <a:p>
            <a:pPr lvl="0"/>
            <a:r>
              <a:rPr lang="en-GB" sz="2000" b="1" dirty="0"/>
              <a:t>‘recently there has been a shift to a focus on how we can enable people who have been diagnosed with dementia to live as full a life as possible and encourage communities to work together to help people to stay healthier for longer’</a:t>
            </a:r>
            <a:r>
              <a:rPr lang="en-GB" sz="2000" dirty="0"/>
              <a:t> – facilitate them to live </a:t>
            </a:r>
            <a:r>
              <a:rPr lang="en-GB" sz="2000" b="1" u="sng" dirty="0"/>
              <a:t>healthier</a:t>
            </a:r>
            <a:r>
              <a:rPr lang="en-GB" sz="2000" dirty="0"/>
              <a:t> and more fulfilling lives </a:t>
            </a:r>
            <a:r>
              <a:rPr lang="en-GB" sz="1200" dirty="0"/>
              <a:t>(Local Gov Ass, 2015, pp. 2,10,12,13,18,40,41).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0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26D60-01B8-41CB-9EB5-7B3D78F3A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229"/>
            <a:ext cx="10515600" cy="885371"/>
          </a:xfrm>
        </p:spPr>
        <p:txBody>
          <a:bodyPr/>
          <a:lstStyle/>
          <a:p>
            <a:r>
              <a:rPr lang="en-GB" dirty="0"/>
              <a:t>In Summary and on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677FD-1BDF-48BA-827B-4929B65B6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344"/>
            <a:ext cx="10515600" cy="5493656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‘Can the Well-Being of Future Generation Act set a new climate agenda for well-adapted communities in Wales?’ </a:t>
            </a:r>
            <a:r>
              <a:rPr lang="en-GB" sz="1300" dirty="0"/>
              <a:t>(</a:t>
            </a:r>
            <a:r>
              <a:rPr lang="en-GB" sz="1300" dirty="0" err="1"/>
              <a:t>Kythreotis</a:t>
            </a:r>
            <a:r>
              <a:rPr lang="en-GB" sz="1300" dirty="0"/>
              <a:t>, 2015).</a:t>
            </a:r>
          </a:p>
          <a:p>
            <a:r>
              <a:rPr lang="en-GB" sz="2400" dirty="0"/>
              <a:t>Combining the act with other legislation to support specific groups(people with dementia).</a:t>
            </a:r>
          </a:p>
          <a:p>
            <a:r>
              <a:rPr lang="en-GB" sz="2400" dirty="0"/>
              <a:t>‘No one is left behind’ - ‘Social inclusion in the age of sustainable development’ - aspiration of the United Nations 17 sustainable development goals(2015).</a:t>
            </a:r>
          </a:p>
          <a:p>
            <a:r>
              <a:rPr lang="en-GB" sz="2400" dirty="0"/>
              <a:t>2030 Agenda for Sustainable Development </a:t>
            </a:r>
            <a:r>
              <a:rPr lang="en-GB" sz="2400" b="1" dirty="0"/>
              <a:t>‘ a holistic approach to achieving sustainable development for all’ </a:t>
            </a:r>
            <a:r>
              <a:rPr lang="en-GB" sz="1300" b="1" dirty="0"/>
              <a:t>(UN.ORG, 2018).</a:t>
            </a:r>
          </a:p>
          <a:p>
            <a:r>
              <a:rPr lang="en-GB" sz="2400" dirty="0"/>
              <a:t>Inclusion, Justice/Equality and Sustainability cannot be achieved as individual concepts.</a:t>
            </a:r>
          </a:p>
          <a:p>
            <a:r>
              <a:rPr lang="en-GB" sz="2400" dirty="0"/>
              <a:t>Well-being duty only possible through the fair and just combining - economic, social, environmental and cultural factors. </a:t>
            </a:r>
          </a:p>
          <a:p>
            <a:r>
              <a:rPr lang="en-GB" sz="2400" dirty="0"/>
              <a:t>“pioneering” - “a model for other countries” - world-leading provision </a:t>
            </a:r>
            <a:r>
              <a:rPr lang="en-GB" sz="1300" dirty="0"/>
              <a:t>(Davies, 2016).</a:t>
            </a:r>
          </a:p>
          <a:p>
            <a:r>
              <a:rPr lang="en-GB" sz="2400" b="1" dirty="0"/>
              <a:t>‘political will and personalities of those tasked with holding public bodies to account’ and for ‘communities in Wales to translate their voices into concerted action…in implementing locally-specific adaption initiatives…protect their communities from future climate impacts’ </a:t>
            </a:r>
            <a:r>
              <a:rPr lang="en-GB" sz="1300" b="1" dirty="0"/>
              <a:t>(</a:t>
            </a:r>
            <a:r>
              <a:rPr lang="en-GB" sz="1300" b="1" dirty="0" err="1"/>
              <a:t>Kythreotis</a:t>
            </a:r>
            <a:r>
              <a:rPr lang="en-GB" sz="1300" b="1" dirty="0"/>
              <a:t>, 2015).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240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99E21-1C07-42AB-8CD4-DA2A9BED9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7715"/>
            <a:ext cx="10515600" cy="1059542"/>
          </a:xfrm>
        </p:spPr>
        <p:txBody>
          <a:bodyPr/>
          <a:lstStyle/>
          <a:p>
            <a:r>
              <a:rPr lang="en-GB" dirty="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EB01A-C2CA-4617-951A-D25ADE62C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7256"/>
            <a:ext cx="10515600" cy="5580743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Wales with the social sustainability required to withstand the demands of issues such as dementia </a:t>
            </a:r>
            <a:r>
              <a:rPr lang="en-GB" sz="1300" dirty="0"/>
              <a:t>(Sawyer </a:t>
            </a:r>
            <a:r>
              <a:rPr lang="en-GB" sz="1300" i="1" dirty="0"/>
              <a:t>et al</a:t>
            </a:r>
            <a:r>
              <a:rPr lang="en-GB" sz="1300" dirty="0"/>
              <a:t>, 2015).</a:t>
            </a:r>
          </a:p>
          <a:p>
            <a:r>
              <a:rPr lang="en-GB" sz="2200" dirty="0"/>
              <a:t>Concerted political and wider society effort is required, applying a different lens to how sustainability has been perceived in the past.</a:t>
            </a:r>
          </a:p>
          <a:p>
            <a:r>
              <a:rPr lang="en-GB" sz="2200" dirty="0"/>
              <a:t>‘Equality, fairness and inclusion for all’ alongside the required importance given to maintaining a sustainable environment. </a:t>
            </a:r>
          </a:p>
          <a:p>
            <a:r>
              <a:rPr lang="en-GB" sz="2200" dirty="0"/>
              <a:t>Not possible to achieve sustainability without having an </a:t>
            </a:r>
            <a:r>
              <a:rPr lang="en-GB" sz="2200" b="1" dirty="0"/>
              <a:t>‘inclusive society rooted in local communities, and a society that seeks social justice and well-being for all as its goals’ </a:t>
            </a:r>
            <a:r>
              <a:rPr lang="en-GB" sz="1300" b="1" dirty="0"/>
              <a:t>(</a:t>
            </a:r>
            <a:r>
              <a:rPr lang="en-GB" sz="1300" b="1" dirty="0" err="1"/>
              <a:t>Mclaren</a:t>
            </a:r>
            <a:r>
              <a:rPr lang="en-GB" sz="1300" b="1" dirty="0"/>
              <a:t> et al, 1998).</a:t>
            </a:r>
          </a:p>
          <a:p>
            <a:r>
              <a:rPr lang="en-GB" sz="2200" b="1" dirty="0"/>
              <a:t>‘there will only be environmental quality when there is human equality’ </a:t>
            </a:r>
            <a:r>
              <a:rPr lang="en-GB" sz="1300" b="1" dirty="0"/>
              <a:t>Agyeman(1996 </a:t>
            </a:r>
            <a:r>
              <a:rPr lang="en-GB" sz="1300" b="1" i="1" dirty="0"/>
              <a:t>cited in</a:t>
            </a:r>
            <a:r>
              <a:rPr lang="en-GB" sz="1300" b="1" dirty="0"/>
              <a:t> </a:t>
            </a:r>
            <a:r>
              <a:rPr lang="en-GB" sz="1300" b="1" dirty="0" err="1"/>
              <a:t>Mclaren</a:t>
            </a:r>
            <a:r>
              <a:rPr lang="en-GB" sz="1300" b="1" dirty="0"/>
              <a:t> </a:t>
            </a:r>
            <a:r>
              <a:rPr lang="en-GB" sz="1300" b="1" i="1" dirty="0"/>
              <a:t>et al</a:t>
            </a:r>
            <a:r>
              <a:rPr lang="en-GB" sz="1300" b="1" dirty="0"/>
              <a:t>(1998).</a:t>
            </a:r>
          </a:p>
          <a:p>
            <a:r>
              <a:rPr lang="en-GB" sz="2200" dirty="0"/>
              <a:t>Tackling inequalities within society;</a:t>
            </a:r>
          </a:p>
          <a:p>
            <a:r>
              <a:rPr lang="en-GB" sz="2200" b="1" dirty="0"/>
              <a:t>Improve health/Protect the environment/Strengthen social cohesion/Help the economy.</a:t>
            </a:r>
          </a:p>
          <a:p>
            <a:r>
              <a:rPr lang="en-GB" sz="2200" dirty="0"/>
              <a:t>Equity and sustainability - investment in </a:t>
            </a:r>
            <a:r>
              <a:rPr lang="en-GB" sz="2200" dirty="0" err="1"/>
              <a:t>people→social</a:t>
            </a:r>
            <a:r>
              <a:rPr lang="en-GB" sz="2200" dirty="0"/>
              <a:t>, ecological justice - economic and environmental </a:t>
            </a:r>
            <a:r>
              <a:rPr lang="en-GB" sz="2200" dirty="0" err="1"/>
              <a:t>progress→vision</a:t>
            </a:r>
            <a:r>
              <a:rPr lang="en-GB" sz="2200" dirty="0"/>
              <a:t> of sustainable future a reality </a:t>
            </a:r>
            <a:r>
              <a:rPr lang="en-GB" sz="1300" dirty="0"/>
              <a:t>(</a:t>
            </a:r>
            <a:r>
              <a:rPr lang="en-GB" sz="1300" dirty="0" err="1"/>
              <a:t>Mclaren</a:t>
            </a:r>
            <a:r>
              <a:rPr lang="en-GB" sz="1300" dirty="0"/>
              <a:t> </a:t>
            </a:r>
            <a:r>
              <a:rPr lang="en-GB" sz="1300" i="1" dirty="0"/>
              <a:t>et al,</a:t>
            </a:r>
            <a:r>
              <a:rPr lang="en-GB" sz="1300" dirty="0"/>
              <a:t> 1998).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4213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HANK  YOU FOR LISTENING  ! Poster">
            <a:extLst>
              <a:ext uri="{FF2B5EF4-FFF2-40B4-BE49-F238E27FC236}">
                <a16:creationId xmlns:a16="http://schemas.microsoft.com/office/drawing/2014/main" id="{410921F3-2EA4-4F28-B1C0-429EC9C678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46"/>
          <a:stretch/>
        </p:blipFill>
        <p:spPr bwMode="auto">
          <a:xfrm>
            <a:off x="1074057" y="464457"/>
            <a:ext cx="10145486" cy="561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0A167-1AE3-4E99-9272-E83CD9A75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28229"/>
            <a:ext cx="5834742" cy="319314"/>
          </a:xfrm>
        </p:spPr>
        <p:txBody>
          <a:bodyPr/>
          <a:lstStyle/>
          <a:p>
            <a:r>
              <a:rPr lang="en-GB" dirty="0"/>
              <a:t>							(Keep Calm and Posters, 2015)</a:t>
            </a:r>
          </a:p>
        </p:txBody>
      </p:sp>
    </p:spTree>
    <p:extLst>
      <p:ext uri="{BB962C8B-B14F-4D97-AF65-F5344CB8AC3E}">
        <p14:creationId xmlns:p14="http://schemas.microsoft.com/office/powerpoint/2010/main" val="2622306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7155</TotalTime>
  <Words>3462</Words>
  <Application>Microsoft Office PowerPoint</Application>
  <PresentationFormat>Widescreen</PresentationFormat>
  <Paragraphs>173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Celestial</vt:lpstr>
      <vt:lpstr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 </vt:lpstr>
      <vt:lpstr>Impacts on  Dementia care</vt:lpstr>
      <vt:lpstr>Globalisation explored……….</vt:lpstr>
      <vt:lpstr>Issues of the globalised world</vt:lpstr>
      <vt:lpstr>In reality…………</vt:lpstr>
      <vt:lpstr>What is Sustainable Development?</vt:lpstr>
      <vt:lpstr>Contested nature of Sustainable development</vt:lpstr>
      <vt:lpstr>Not an ‘END’ Destination.</vt:lpstr>
      <vt:lpstr>Weak Sustainability/Shallow environmentalism</vt:lpstr>
      <vt:lpstr>Strong Sustainability/Deep Ecology.</vt:lpstr>
      <vt:lpstr>Sustainable Communities – explored.</vt:lpstr>
      <vt:lpstr>Are Sustainable Communities inclusive?</vt:lpstr>
      <vt:lpstr>Moving Forward</vt:lpstr>
      <vt:lpstr>What is in place??</vt:lpstr>
      <vt:lpstr>Sustainable Communities in practice……..</vt:lpstr>
      <vt:lpstr>What is happening in England??</vt:lpstr>
      <vt:lpstr>Similarities include…………</vt:lpstr>
      <vt:lpstr>In Summary and on reflection</vt:lpstr>
      <vt:lpstr>To Conclude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dc:title>
  <dc:creator>Sarah Homer</dc:creator>
  <cp:lastModifiedBy>Sarah Homer</cp:lastModifiedBy>
  <cp:revision>140</cp:revision>
  <cp:lastPrinted>2018-06-09T10:21:42Z</cp:lastPrinted>
  <dcterms:created xsi:type="dcterms:W3CDTF">2018-06-04T11:37:58Z</dcterms:created>
  <dcterms:modified xsi:type="dcterms:W3CDTF">2018-06-09T12:01:27Z</dcterms:modified>
</cp:coreProperties>
</file>