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4"/>
  </p:notesMasterIdLst>
  <p:sldIdLst>
    <p:sldId id="710" r:id="rId4"/>
    <p:sldId id="709" r:id="rId5"/>
    <p:sldId id="698" r:id="rId6"/>
    <p:sldId id="644" r:id="rId7"/>
    <p:sldId id="645" r:id="rId8"/>
    <p:sldId id="707" r:id="rId9"/>
    <p:sldId id="708" r:id="rId10"/>
    <p:sldId id="712" r:id="rId11"/>
    <p:sldId id="713" r:id="rId12"/>
    <p:sldId id="717" r:id="rId13"/>
    <p:sldId id="714" r:id="rId14"/>
    <p:sldId id="715" r:id="rId15"/>
    <p:sldId id="721" r:id="rId16"/>
    <p:sldId id="722" r:id="rId17"/>
    <p:sldId id="718" r:id="rId18"/>
    <p:sldId id="719" r:id="rId19"/>
    <p:sldId id="723" r:id="rId20"/>
    <p:sldId id="724" r:id="rId21"/>
    <p:sldId id="725" r:id="rId22"/>
    <p:sldId id="726" r:id="rId23"/>
    <p:sldId id="727" r:id="rId24"/>
    <p:sldId id="728" r:id="rId25"/>
    <p:sldId id="729" r:id="rId26"/>
    <p:sldId id="730" r:id="rId27"/>
    <p:sldId id="733" r:id="rId28"/>
    <p:sldId id="731" r:id="rId29"/>
    <p:sldId id="732" r:id="rId30"/>
    <p:sldId id="734" r:id="rId31"/>
    <p:sldId id="735" r:id="rId32"/>
    <p:sldId id="736" r:id="rId33"/>
    <p:sldId id="737" r:id="rId34"/>
    <p:sldId id="738" r:id="rId35"/>
    <p:sldId id="720" r:id="rId36"/>
    <p:sldId id="276" r:id="rId37"/>
    <p:sldId id="293" r:id="rId38"/>
    <p:sldId id="294" r:id="rId39"/>
    <p:sldId id="699" r:id="rId40"/>
    <p:sldId id="706" r:id="rId41"/>
    <p:sldId id="705" r:id="rId42"/>
    <p:sldId id="625" r:id="rId4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BD11B4-DC25-4100-82C2-401CB5AD5217}" v="9" dt="2025-06-02T15:45:40.971"/>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162" autoAdjust="0"/>
  </p:normalViewPr>
  <p:slideViewPr>
    <p:cSldViewPr snapToGrid="0">
      <p:cViewPr varScale="1">
        <p:scale>
          <a:sx n="83" d="100"/>
          <a:sy n="83" d="100"/>
        </p:scale>
        <p:origin x="24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A5BD11B4-DC25-4100-82C2-401CB5AD5217}"/>
    <pc:docChg chg="custSel modSld">
      <pc:chgData name="Helen Lee" userId="950b76d7-29a8-4037-9cf6-1d47a6b96373" providerId="ADAL" clId="{A5BD11B4-DC25-4100-82C2-401CB5AD5217}" dt="2025-06-02T15:48:33.275" v="74" actId="207"/>
      <pc:docMkLst>
        <pc:docMk/>
      </pc:docMkLst>
      <pc:sldChg chg="addSp delSp modSp mod">
        <pc:chgData name="Helen Lee" userId="950b76d7-29a8-4037-9cf6-1d47a6b96373" providerId="ADAL" clId="{A5BD11B4-DC25-4100-82C2-401CB5AD5217}" dt="2025-06-02T15:48:33.275" v="74" actId="207"/>
        <pc:sldMkLst>
          <pc:docMk/>
          <pc:sldMk cId="2061299782" sldId="709"/>
        </pc:sldMkLst>
        <pc:spChg chg="add mod">
          <ac:chgData name="Helen Lee" userId="950b76d7-29a8-4037-9cf6-1d47a6b96373" providerId="ADAL" clId="{A5BD11B4-DC25-4100-82C2-401CB5AD5217}" dt="2025-06-02T15:48:33.275" v="74" actId="207"/>
          <ac:spMkLst>
            <pc:docMk/>
            <pc:sldMk cId="2061299782" sldId="709"/>
            <ac:spMk id="4" creationId="{FEAB630D-00A0-A550-0884-F131D9D1A5DA}"/>
          </ac:spMkLst>
        </pc:spChg>
        <pc:picChg chg="add mod modCrop">
          <ac:chgData name="Helen Lee" userId="950b76d7-29a8-4037-9cf6-1d47a6b96373" providerId="ADAL" clId="{A5BD11B4-DC25-4100-82C2-401CB5AD5217}" dt="2025-06-02T15:47:52.410" v="54" actId="14100"/>
          <ac:picMkLst>
            <pc:docMk/>
            <pc:sldMk cId="2061299782" sldId="709"/>
            <ac:picMk id="3" creationId="{47B7A78C-C9DC-A9D1-7E4D-91B90B731C28}"/>
          </ac:picMkLst>
        </pc:picChg>
        <pc:picChg chg="del">
          <ac:chgData name="Helen Lee" userId="950b76d7-29a8-4037-9cf6-1d47a6b96373" providerId="ADAL" clId="{A5BD11B4-DC25-4100-82C2-401CB5AD5217}" dt="2025-06-02T15:45:46.535" v="48" actId="478"/>
          <ac:picMkLst>
            <pc:docMk/>
            <pc:sldMk cId="2061299782" sldId="709"/>
            <ac:picMk id="5" creationId="{2973584C-2D78-A8C5-8C60-D3C16DFB4DAF}"/>
          </ac:picMkLst>
        </pc:picChg>
      </pc:sldChg>
      <pc:sldChg chg="addSp delSp modSp mod">
        <pc:chgData name="Helen Lee" userId="950b76d7-29a8-4037-9cf6-1d47a6b96373" providerId="ADAL" clId="{A5BD11B4-DC25-4100-82C2-401CB5AD5217}" dt="2025-06-02T15:45:40.971" v="47" actId="14100"/>
        <pc:sldMkLst>
          <pc:docMk/>
          <pc:sldMk cId="1001295824" sldId="710"/>
        </pc:sldMkLst>
        <pc:spChg chg="mod">
          <ac:chgData name="Helen Lee" userId="950b76d7-29a8-4037-9cf6-1d47a6b96373" providerId="ADAL" clId="{A5BD11B4-DC25-4100-82C2-401CB5AD5217}" dt="2025-06-02T15:44:47.472" v="37" actId="20577"/>
          <ac:spMkLst>
            <pc:docMk/>
            <pc:sldMk cId="1001295824" sldId="710"/>
            <ac:spMk id="8" creationId="{261B6828-B37E-E52A-5B97-1BF25A858CCE}"/>
          </ac:spMkLst>
        </pc:spChg>
        <pc:picChg chg="add del mod">
          <ac:chgData name="Helen Lee" userId="950b76d7-29a8-4037-9cf6-1d47a6b96373" providerId="ADAL" clId="{A5BD11B4-DC25-4100-82C2-401CB5AD5217}" dt="2025-06-02T15:45:27.291" v="41" actId="478"/>
          <ac:picMkLst>
            <pc:docMk/>
            <pc:sldMk cId="1001295824" sldId="710"/>
            <ac:picMk id="2" creationId="{F9868D56-689A-CCFB-66D3-68A997D41DE9}"/>
          </ac:picMkLst>
        </pc:picChg>
        <pc:picChg chg="del">
          <ac:chgData name="Helen Lee" userId="950b76d7-29a8-4037-9cf6-1d47a6b96373" providerId="ADAL" clId="{A5BD11B4-DC25-4100-82C2-401CB5AD5217}" dt="2025-06-02T15:44:50.576" v="38" actId="478"/>
          <ac:picMkLst>
            <pc:docMk/>
            <pc:sldMk cId="1001295824" sldId="710"/>
            <ac:picMk id="6" creationId="{D1C1C31A-6174-58F7-E5B0-B2AF9515F0FF}"/>
          </ac:picMkLst>
        </pc:picChg>
        <pc:picChg chg="add mod">
          <ac:chgData name="Helen Lee" userId="950b76d7-29a8-4037-9cf6-1d47a6b96373" providerId="ADAL" clId="{A5BD11B4-DC25-4100-82C2-401CB5AD5217}" dt="2025-06-02T15:45:40.971" v="47" actId="14100"/>
          <ac:picMkLst>
            <pc:docMk/>
            <pc:sldMk cId="1001295824" sldId="710"/>
            <ac:picMk id="1026" creationId="{02A31383-FAFF-2602-F4D6-623067C3B9A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FA908E-7EE7-4BD4-8E4C-892E00264F6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D955332-84D0-43B3-9372-7323040C9234}">
      <dgm:prSet/>
      <dgm:spPr/>
      <dgm:t>
        <a:bodyPr/>
        <a:lstStyle/>
        <a:p>
          <a:r>
            <a:rPr lang="en-GB" b="0" i="0"/>
            <a:t>Researchers must recognise that participants may experience distress or discomfort in the research process and must take all necessary steps to reduce the sense of intrusion and to put them at their ease.</a:t>
          </a:r>
          <a:endParaRPr lang="en-US"/>
        </a:p>
      </dgm:t>
    </dgm:pt>
    <dgm:pt modelId="{8B78CA4B-A0A3-4636-9CE9-D819345D64CC}" type="parTrans" cxnId="{D88D039F-1500-4AE5-9673-333BE50E245E}">
      <dgm:prSet/>
      <dgm:spPr/>
      <dgm:t>
        <a:bodyPr/>
        <a:lstStyle/>
        <a:p>
          <a:endParaRPr lang="en-US"/>
        </a:p>
      </dgm:t>
    </dgm:pt>
    <dgm:pt modelId="{09D30609-3D8E-4456-A220-E6480A014783}" type="sibTrans" cxnId="{D88D039F-1500-4AE5-9673-333BE50E245E}">
      <dgm:prSet/>
      <dgm:spPr/>
      <dgm:t>
        <a:bodyPr/>
        <a:lstStyle/>
        <a:p>
          <a:endParaRPr lang="en-US"/>
        </a:p>
      </dgm:t>
    </dgm:pt>
    <dgm:pt modelId="{00F6363E-54CA-4C14-B639-05C363376BBF}">
      <dgm:prSet/>
      <dgm:spPr/>
      <dgm:t>
        <a:bodyPr/>
        <a:lstStyle/>
        <a:p>
          <a:r>
            <a:rPr lang="en-GB"/>
            <a:t>Remember</a:t>
          </a:r>
          <a:r>
            <a:rPr lang="en-GB" b="0" i="0"/>
            <a:t> key ethical values like integrity, avoiding harm, respecting privacy, not discriminating based on personal attributes, and operating under an ethic of respect for all people involved in the research directly or indirectly.</a:t>
          </a:r>
          <a:endParaRPr lang="en-US"/>
        </a:p>
      </dgm:t>
    </dgm:pt>
    <dgm:pt modelId="{FC61D1DB-C9E5-430E-92B2-3128928F9A6F}" type="parTrans" cxnId="{90BB71FF-FFE6-4F7A-90DC-C9F5442F8BDB}">
      <dgm:prSet/>
      <dgm:spPr/>
      <dgm:t>
        <a:bodyPr/>
        <a:lstStyle/>
        <a:p>
          <a:endParaRPr lang="en-US"/>
        </a:p>
      </dgm:t>
    </dgm:pt>
    <dgm:pt modelId="{93E3A921-08B0-432D-9433-06475A042E6D}" type="sibTrans" cxnId="{90BB71FF-FFE6-4F7A-90DC-C9F5442F8BDB}">
      <dgm:prSet/>
      <dgm:spPr/>
      <dgm:t>
        <a:bodyPr/>
        <a:lstStyle/>
        <a:p>
          <a:endParaRPr lang="en-US"/>
        </a:p>
      </dgm:t>
    </dgm:pt>
    <dgm:pt modelId="{891D2CB6-5697-46FF-901E-3EAD3D89F897}" type="pres">
      <dgm:prSet presAssocID="{AAFA908E-7EE7-4BD4-8E4C-892E00264F6A}" presName="vert0" presStyleCnt="0">
        <dgm:presLayoutVars>
          <dgm:dir/>
          <dgm:animOne val="branch"/>
          <dgm:animLvl val="lvl"/>
        </dgm:presLayoutVars>
      </dgm:prSet>
      <dgm:spPr/>
    </dgm:pt>
    <dgm:pt modelId="{C439B881-E1C9-4BA6-93BE-9024B9D95B20}" type="pres">
      <dgm:prSet presAssocID="{BD955332-84D0-43B3-9372-7323040C9234}" presName="thickLine" presStyleLbl="alignNode1" presStyleIdx="0" presStyleCnt="2"/>
      <dgm:spPr/>
    </dgm:pt>
    <dgm:pt modelId="{373D5CA9-460A-471C-AF60-210B059879EA}" type="pres">
      <dgm:prSet presAssocID="{BD955332-84D0-43B3-9372-7323040C9234}" presName="horz1" presStyleCnt="0"/>
      <dgm:spPr/>
    </dgm:pt>
    <dgm:pt modelId="{83824C72-C65B-4C44-9017-3C123B0AAC01}" type="pres">
      <dgm:prSet presAssocID="{BD955332-84D0-43B3-9372-7323040C9234}" presName="tx1" presStyleLbl="revTx" presStyleIdx="0" presStyleCnt="2"/>
      <dgm:spPr/>
    </dgm:pt>
    <dgm:pt modelId="{AA2DBEF1-C2CB-4640-AA72-BE03499EF149}" type="pres">
      <dgm:prSet presAssocID="{BD955332-84D0-43B3-9372-7323040C9234}" presName="vert1" presStyleCnt="0"/>
      <dgm:spPr/>
    </dgm:pt>
    <dgm:pt modelId="{47042D6A-D8A2-4A39-AA0E-B0D4154864D6}" type="pres">
      <dgm:prSet presAssocID="{00F6363E-54CA-4C14-B639-05C363376BBF}" presName="thickLine" presStyleLbl="alignNode1" presStyleIdx="1" presStyleCnt="2"/>
      <dgm:spPr/>
    </dgm:pt>
    <dgm:pt modelId="{BED06414-641D-47FC-B069-7EF4EAC20786}" type="pres">
      <dgm:prSet presAssocID="{00F6363E-54CA-4C14-B639-05C363376BBF}" presName="horz1" presStyleCnt="0"/>
      <dgm:spPr/>
    </dgm:pt>
    <dgm:pt modelId="{674C82C6-8737-402A-A779-007C1D91E0F3}" type="pres">
      <dgm:prSet presAssocID="{00F6363E-54CA-4C14-B639-05C363376BBF}" presName="tx1" presStyleLbl="revTx" presStyleIdx="1" presStyleCnt="2"/>
      <dgm:spPr/>
    </dgm:pt>
    <dgm:pt modelId="{FDC04E74-8147-41BF-8DDE-8E0C7FF8202C}" type="pres">
      <dgm:prSet presAssocID="{00F6363E-54CA-4C14-B639-05C363376BBF}" presName="vert1" presStyleCnt="0"/>
      <dgm:spPr/>
    </dgm:pt>
  </dgm:ptLst>
  <dgm:cxnLst>
    <dgm:cxn modelId="{6F2BE50D-F705-4D42-8FB8-84F389631770}" type="presOf" srcId="{BD955332-84D0-43B3-9372-7323040C9234}" destId="{83824C72-C65B-4C44-9017-3C123B0AAC01}" srcOrd="0" destOrd="0" presId="urn:microsoft.com/office/officeart/2008/layout/LinedList"/>
    <dgm:cxn modelId="{73372A0E-24DE-486A-B91D-4559EFC0057B}" type="presOf" srcId="{00F6363E-54CA-4C14-B639-05C363376BBF}" destId="{674C82C6-8737-402A-A779-007C1D91E0F3}" srcOrd="0" destOrd="0" presId="urn:microsoft.com/office/officeart/2008/layout/LinedList"/>
    <dgm:cxn modelId="{9176DF61-8744-4522-979E-AB784390A562}" type="presOf" srcId="{AAFA908E-7EE7-4BD4-8E4C-892E00264F6A}" destId="{891D2CB6-5697-46FF-901E-3EAD3D89F897}" srcOrd="0" destOrd="0" presId="urn:microsoft.com/office/officeart/2008/layout/LinedList"/>
    <dgm:cxn modelId="{D88D039F-1500-4AE5-9673-333BE50E245E}" srcId="{AAFA908E-7EE7-4BD4-8E4C-892E00264F6A}" destId="{BD955332-84D0-43B3-9372-7323040C9234}" srcOrd="0" destOrd="0" parTransId="{8B78CA4B-A0A3-4636-9CE9-D819345D64CC}" sibTransId="{09D30609-3D8E-4456-A220-E6480A014783}"/>
    <dgm:cxn modelId="{90BB71FF-FFE6-4F7A-90DC-C9F5442F8BDB}" srcId="{AAFA908E-7EE7-4BD4-8E4C-892E00264F6A}" destId="{00F6363E-54CA-4C14-B639-05C363376BBF}" srcOrd="1" destOrd="0" parTransId="{FC61D1DB-C9E5-430E-92B2-3128928F9A6F}" sibTransId="{93E3A921-08B0-432D-9433-06475A042E6D}"/>
    <dgm:cxn modelId="{58B16D41-A150-49BB-98EE-A346E4D452A3}" type="presParOf" srcId="{891D2CB6-5697-46FF-901E-3EAD3D89F897}" destId="{C439B881-E1C9-4BA6-93BE-9024B9D95B20}" srcOrd="0" destOrd="0" presId="urn:microsoft.com/office/officeart/2008/layout/LinedList"/>
    <dgm:cxn modelId="{D20D81C4-83F1-45DF-AC7C-A569916E8522}" type="presParOf" srcId="{891D2CB6-5697-46FF-901E-3EAD3D89F897}" destId="{373D5CA9-460A-471C-AF60-210B059879EA}" srcOrd="1" destOrd="0" presId="urn:microsoft.com/office/officeart/2008/layout/LinedList"/>
    <dgm:cxn modelId="{32AC93C5-A8C2-4821-A1D8-C9F313E59F90}" type="presParOf" srcId="{373D5CA9-460A-471C-AF60-210B059879EA}" destId="{83824C72-C65B-4C44-9017-3C123B0AAC01}" srcOrd="0" destOrd="0" presId="urn:microsoft.com/office/officeart/2008/layout/LinedList"/>
    <dgm:cxn modelId="{F349387B-27A1-4644-BEBA-68AC88EED491}" type="presParOf" srcId="{373D5CA9-460A-471C-AF60-210B059879EA}" destId="{AA2DBEF1-C2CB-4640-AA72-BE03499EF149}" srcOrd="1" destOrd="0" presId="urn:microsoft.com/office/officeart/2008/layout/LinedList"/>
    <dgm:cxn modelId="{8DCE0F56-C5F1-4135-BEEA-453A5AEC5795}" type="presParOf" srcId="{891D2CB6-5697-46FF-901E-3EAD3D89F897}" destId="{47042D6A-D8A2-4A39-AA0E-B0D4154864D6}" srcOrd="2" destOrd="0" presId="urn:microsoft.com/office/officeart/2008/layout/LinedList"/>
    <dgm:cxn modelId="{AA344710-8AEE-4252-B11A-B16C5FD4D55D}" type="presParOf" srcId="{891D2CB6-5697-46FF-901E-3EAD3D89F897}" destId="{BED06414-641D-47FC-B069-7EF4EAC20786}" srcOrd="3" destOrd="0" presId="urn:microsoft.com/office/officeart/2008/layout/LinedList"/>
    <dgm:cxn modelId="{9F0E0BCC-91A9-4B47-91A9-C917560B8355}" type="presParOf" srcId="{BED06414-641D-47FC-B069-7EF4EAC20786}" destId="{674C82C6-8737-402A-A779-007C1D91E0F3}" srcOrd="0" destOrd="0" presId="urn:microsoft.com/office/officeart/2008/layout/LinedList"/>
    <dgm:cxn modelId="{01CC3286-6FDE-411A-B3D1-5EBC2F00085D}" type="presParOf" srcId="{BED06414-641D-47FC-B069-7EF4EAC20786}" destId="{FDC04E74-8147-41BF-8DDE-8E0C7FF820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BAFBC4-6050-234D-9D12-7B3DE50A5D82}" type="doc">
      <dgm:prSet loTypeId="urn:microsoft.com/office/officeart/2005/8/layout/pyramid1" loCatId="pyramid" qsTypeId="urn:microsoft.com/office/officeart/2005/8/quickstyle/simple1" qsCatId="simple" csTypeId="urn:microsoft.com/office/officeart/2005/8/colors/accent5_2" csCatId="accent5" phldr="1"/>
      <dgm:spPr/>
    </dgm:pt>
    <dgm:pt modelId="{29C54CCC-4DED-2844-A8C1-41D3A3F1B99B}">
      <dgm:prSet phldrT="[Text]"/>
      <dgm:spPr>
        <a:xfrm>
          <a:off x="1876491" y="0"/>
          <a:ext cx="1250994" cy="1043291"/>
        </a:xfrm>
      </dgm:spPr>
      <dgm:t>
        <a:bodyPr/>
        <a:lstStyle/>
        <a:p>
          <a:pPr>
            <a:buNone/>
          </a:pPr>
          <a:r>
            <a:rPr lang="en-US">
              <a:latin typeface="Cambria"/>
              <a:ea typeface="+mn-ea"/>
              <a:cs typeface="+mn-cs"/>
            </a:rPr>
            <a:t>Individuals</a:t>
          </a:r>
        </a:p>
      </dgm:t>
    </dgm:pt>
    <dgm:pt modelId="{084C11E9-3CBE-2B40-A5EE-B43110D64A80}" type="parTrans" cxnId="{78E28D64-62A2-8447-A495-1661C016F221}">
      <dgm:prSet/>
      <dgm:spPr/>
      <dgm:t>
        <a:bodyPr/>
        <a:lstStyle/>
        <a:p>
          <a:pPr algn="ctr"/>
          <a:endParaRPr lang="en-US"/>
        </a:p>
      </dgm:t>
    </dgm:pt>
    <dgm:pt modelId="{4466F070-F136-3142-8AD2-A8BC09E50B88}" type="sibTrans" cxnId="{78E28D64-62A2-8447-A495-1661C016F221}">
      <dgm:prSet/>
      <dgm:spPr/>
      <dgm:t>
        <a:bodyPr/>
        <a:lstStyle/>
        <a:p>
          <a:endParaRPr lang="en-US"/>
        </a:p>
      </dgm:t>
    </dgm:pt>
    <dgm:pt modelId="{B6B5944C-45F8-4D47-81CF-8D7A99B7929D}">
      <dgm:prSet phldrT="[Text]"/>
      <dgm:spPr>
        <a:xfrm>
          <a:off x="625496" y="2086583"/>
          <a:ext cx="3752982" cy="1043291"/>
        </a:xfrm>
      </dgm:spPr>
      <dgm:t>
        <a:bodyPr/>
        <a:lstStyle/>
        <a:p>
          <a:pPr>
            <a:buNone/>
          </a:pPr>
          <a:r>
            <a:rPr lang="en-US">
              <a:latin typeface="Cambria"/>
              <a:ea typeface="+mn-ea"/>
              <a:cs typeface="+mn-cs"/>
            </a:rPr>
            <a:t>Consequential Layer</a:t>
          </a:r>
        </a:p>
      </dgm:t>
    </dgm:pt>
    <dgm:pt modelId="{912AF2BB-F490-6C4F-8672-CC6C71B7DA01}" type="parTrans" cxnId="{1B8369AF-7C84-4445-8907-E923CE307B40}">
      <dgm:prSet/>
      <dgm:spPr/>
      <dgm:t>
        <a:bodyPr/>
        <a:lstStyle/>
        <a:p>
          <a:pPr algn="ctr"/>
          <a:endParaRPr lang="en-US"/>
        </a:p>
      </dgm:t>
    </dgm:pt>
    <dgm:pt modelId="{29E5D4F0-8B23-F441-8EBE-65165F78CEB2}" type="sibTrans" cxnId="{1B8369AF-7C84-4445-8907-E923CE307B40}">
      <dgm:prSet/>
      <dgm:spPr/>
      <dgm:t>
        <a:bodyPr/>
        <a:lstStyle/>
        <a:p>
          <a:endParaRPr lang="en-US"/>
        </a:p>
      </dgm:t>
    </dgm:pt>
    <dgm:pt modelId="{9A767FDF-EBF7-1742-8E30-2D0F02502C38}">
      <dgm:prSet phldrT="[Text]"/>
      <dgm:spPr>
        <a:xfrm>
          <a:off x="0" y="3111481"/>
          <a:ext cx="5003976" cy="1043291"/>
        </a:xfrm>
      </dgm:spPr>
      <dgm:t>
        <a:bodyPr anchor="ctr"/>
        <a:lstStyle/>
        <a:p>
          <a:pPr>
            <a:buNone/>
          </a:pPr>
          <a:r>
            <a:rPr lang="en-US">
              <a:latin typeface="Cambria"/>
              <a:ea typeface="+mn-ea"/>
              <a:cs typeface="+mn-cs"/>
            </a:rPr>
            <a:t>External Considerations</a:t>
          </a:r>
        </a:p>
      </dgm:t>
    </dgm:pt>
    <dgm:pt modelId="{41036B13-36D2-6A48-84DC-832A20E44BBB}" type="parTrans" cxnId="{6A63EDE8-32B8-3443-9CE1-9A9D873ED71C}">
      <dgm:prSet/>
      <dgm:spPr/>
      <dgm:t>
        <a:bodyPr/>
        <a:lstStyle/>
        <a:p>
          <a:pPr algn="ctr"/>
          <a:endParaRPr lang="en-US"/>
        </a:p>
      </dgm:t>
    </dgm:pt>
    <dgm:pt modelId="{A2C1FCBC-5429-5A48-85F5-40E83D4AA38A}" type="sibTrans" cxnId="{6A63EDE8-32B8-3443-9CE1-9A9D873ED71C}">
      <dgm:prSet/>
      <dgm:spPr/>
      <dgm:t>
        <a:bodyPr/>
        <a:lstStyle/>
        <a:p>
          <a:endParaRPr lang="en-US"/>
        </a:p>
      </dgm:t>
    </dgm:pt>
    <dgm:pt modelId="{74AA7D43-A893-7346-BBE3-5D2E682DA012}">
      <dgm:prSet/>
      <dgm:spPr>
        <a:xfrm>
          <a:off x="1250994" y="1043291"/>
          <a:ext cx="2501988" cy="1043291"/>
        </a:xfrm>
      </dgm:spPr>
      <dgm:t>
        <a:bodyPr/>
        <a:lstStyle/>
        <a:p>
          <a:pPr>
            <a:buNone/>
          </a:pPr>
          <a:r>
            <a:rPr lang="en-US">
              <a:latin typeface="Cambria"/>
              <a:ea typeface="+mn-ea"/>
              <a:cs typeface="+mn-cs"/>
            </a:rPr>
            <a:t>Duties and Motives</a:t>
          </a:r>
        </a:p>
      </dgm:t>
    </dgm:pt>
    <dgm:pt modelId="{67CFE732-316F-9945-B9A9-AB1FA5B64D8E}" type="parTrans" cxnId="{A4DDCB7B-1AE3-E145-B18B-777CD6FCD53F}">
      <dgm:prSet/>
      <dgm:spPr/>
      <dgm:t>
        <a:bodyPr/>
        <a:lstStyle/>
        <a:p>
          <a:pPr algn="ctr"/>
          <a:endParaRPr lang="en-GB"/>
        </a:p>
      </dgm:t>
    </dgm:pt>
    <dgm:pt modelId="{783EC200-1343-D640-A248-A1103A10881A}" type="sibTrans" cxnId="{A4DDCB7B-1AE3-E145-B18B-777CD6FCD53F}">
      <dgm:prSet/>
      <dgm:spPr/>
      <dgm:t>
        <a:bodyPr/>
        <a:lstStyle/>
        <a:p>
          <a:endParaRPr lang="en-GB"/>
        </a:p>
      </dgm:t>
    </dgm:pt>
    <dgm:pt modelId="{BC13A35B-723B-4E12-8A6C-6FC086A8F91E}" type="pres">
      <dgm:prSet presAssocID="{E3BAFBC4-6050-234D-9D12-7B3DE50A5D82}" presName="Name0" presStyleCnt="0">
        <dgm:presLayoutVars>
          <dgm:dir/>
          <dgm:animLvl val="lvl"/>
          <dgm:resizeHandles val="exact"/>
        </dgm:presLayoutVars>
      </dgm:prSet>
      <dgm:spPr/>
    </dgm:pt>
    <dgm:pt modelId="{367ADB89-7014-4E34-8C27-6D98FA446DA3}" type="pres">
      <dgm:prSet presAssocID="{29C54CCC-4DED-2844-A8C1-41D3A3F1B99B}" presName="Name8" presStyleCnt="0"/>
      <dgm:spPr/>
    </dgm:pt>
    <dgm:pt modelId="{B01E3A37-F77C-492D-91DC-07538679BD47}" type="pres">
      <dgm:prSet presAssocID="{29C54CCC-4DED-2844-A8C1-41D3A3F1B99B}" presName="level" presStyleLbl="node1" presStyleIdx="0" presStyleCnt="4">
        <dgm:presLayoutVars>
          <dgm:chMax val="1"/>
          <dgm:bulletEnabled val="1"/>
        </dgm:presLayoutVars>
      </dgm:prSet>
      <dgm:spPr/>
    </dgm:pt>
    <dgm:pt modelId="{AF2E837E-78C1-4D4B-8B55-D031E5211683}" type="pres">
      <dgm:prSet presAssocID="{29C54CCC-4DED-2844-A8C1-41D3A3F1B99B}" presName="levelTx" presStyleLbl="revTx" presStyleIdx="0" presStyleCnt="0">
        <dgm:presLayoutVars>
          <dgm:chMax val="1"/>
          <dgm:bulletEnabled val="1"/>
        </dgm:presLayoutVars>
      </dgm:prSet>
      <dgm:spPr/>
    </dgm:pt>
    <dgm:pt modelId="{77353BC3-C1A1-4C59-8435-5C9B3E0348F9}" type="pres">
      <dgm:prSet presAssocID="{74AA7D43-A893-7346-BBE3-5D2E682DA012}" presName="Name8" presStyleCnt="0"/>
      <dgm:spPr/>
    </dgm:pt>
    <dgm:pt modelId="{60107C68-4690-4FF7-A359-7019E23D6676}" type="pres">
      <dgm:prSet presAssocID="{74AA7D43-A893-7346-BBE3-5D2E682DA012}" presName="level" presStyleLbl="node1" presStyleIdx="1" presStyleCnt="4">
        <dgm:presLayoutVars>
          <dgm:chMax val="1"/>
          <dgm:bulletEnabled val="1"/>
        </dgm:presLayoutVars>
      </dgm:prSet>
      <dgm:spPr/>
    </dgm:pt>
    <dgm:pt modelId="{846590C8-7B9D-44EB-8EF3-E36F7DC51395}" type="pres">
      <dgm:prSet presAssocID="{74AA7D43-A893-7346-BBE3-5D2E682DA012}" presName="levelTx" presStyleLbl="revTx" presStyleIdx="0" presStyleCnt="0">
        <dgm:presLayoutVars>
          <dgm:chMax val="1"/>
          <dgm:bulletEnabled val="1"/>
        </dgm:presLayoutVars>
      </dgm:prSet>
      <dgm:spPr/>
    </dgm:pt>
    <dgm:pt modelId="{33D1DBC7-B2E7-43D7-B597-62860DCA96D7}" type="pres">
      <dgm:prSet presAssocID="{B6B5944C-45F8-4D47-81CF-8D7A99B7929D}" presName="Name8" presStyleCnt="0"/>
      <dgm:spPr/>
    </dgm:pt>
    <dgm:pt modelId="{0A8E988B-3F6E-4C72-862C-8ED10D6505B8}" type="pres">
      <dgm:prSet presAssocID="{B6B5944C-45F8-4D47-81CF-8D7A99B7929D}" presName="level" presStyleLbl="node1" presStyleIdx="2" presStyleCnt="4">
        <dgm:presLayoutVars>
          <dgm:chMax val="1"/>
          <dgm:bulletEnabled val="1"/>
        </dgm:presLayoutVars>
      </dgm:prSet>
      <dgm:spPr/>
    </dgm:pt>
    <dgm:pt modelId="{1642AABA-44ED-4BAD-BEB7-CE291F1812A7}" type="pres">
      <dgm:prSet presAssocID="{B6B5944C-45F8-4D47-81CF-8D7A99B7929D}" presName="levelTx" presStyleLbl="revTx" presStyleIdx="0" presStyleCnt="0">
        <dgm:presLayoutVars>
          <dgm:chMax val="1"/>
          <dgm:bulletEnabled val="1"/>
        </dgm:presLayoutVars>
      </dgm:prSet>
      <dgm:spPr/>
    </dgm:pt>
    <dgm:pt modelId="{9339784E-5462-4548-9D36-76251F3B1B22}" type="pres">
      <dgm:prSet presAssocID="{9A767FDF-EBF7-1742-8E30-2D0F02502C38}" presName="Name8" presStyleCnt="0"/>
      <dgm:spPr/>
    </dgm:pt>
    <dgm:pt modelId="{2471E923-0E3D-46A6-B44D-52F318E3F788}" type="pres">
      <dgm:prSet presAssocID="{9A767FDF-EBF7-1742-8E30-2D0F02502C38}" presName="level" presStyleLbl="node1" presStyleIdx="3" presStyleCnt="4">
        <dgm:presLayoutVars>
          <dgm:chMax val="1"/>
          <dgm:bulletEnabled val="1"/>
        </dgm:presLayoutVars>
      </dgm:prSet>
      <dgm:spPr/>
    </dgm:pt>
    <dgm:pt modelId="{2512E323-D9A8-4A95-AD77-B235C5FCA1CE}" type="pres">
      <dgm:prSet presAssocID="{9A767FDF-EBF7-1742-8E30-2D0F02502C38}" presName="levelTx" presStyleLbl="revTx" presStyleIdx="0" presStyleCnt="0">
        <dgm:presLayoutVars>
          <dgm:chMax val="1"/>
          <dgm:bulletEnabled val="1"/>
        </dgm:presLayoutVars>
      </dgm:prSet>
      <dgm:spPr/>
    </dgm:pt>
  </dgm:ptLst>
  <dgm:cxnLst>
    <dgm:cxn modelId="{59CBD41B-13DE-4299-8C5A-69B0ED40378D}" type="presOf" srcId="{29C54CCC-4DED-2844-A8C1-41D3A3F1B99B}" destId="{AF2E837E-78C1-4D4B-8B55-D031E5211683}" srcOrd="1" destOrd="0" presId="urn:microsoft.com/office/officeart/2005/8/layout/pyramid1"/>
    <dgm:cxn modelId="{60D7FC60-8413-4CAB-9B7C-746EE960A00D}" type="presOf" srcId="{B6B5944C-45F8-4D47-81CF-8D7A99B7929D}" destId="{0A8E988B-3F6E-4C72-862C-8ED10D6505B8}" srcOrd="0" destOrd="0" presId="urn:microsoft.com/office/officeart/2005/8/layout/pyramid1"/>
    <dgm:cxn modelId="{0F5F9D61-98D6-420D-917E-C609E3A25415}" type="presOf" srcId="{29C54CCC-4DED-2844-A8C1-41D3A3F1B99B}" destId="{B01E3A37-F77C-492D-91DC-07538679BD47}" srcOrd="0" destOrd="0" presId="urn:microsoft.com/office/officeart/2005/8/layout/pyramid1"/>
    <dgm:cxn modelId="{319DC662-B6E0-4FD2-997D-07192B9D2738}" type="presOf" srcId="{B6B5944C-45F8-4D47-81CF-8D7A99B7929D}" destId="{1642AABA-44ED-4BAD-BEB7-CE291F1812A7}" srcOrd="1" destOrd="0" presId="urn:microsoft.com/office/officeart/2005/8/layout/pyramid1"/>
    <dgm:cxn modelId="{78E28D64-62A2-8447-A495-1661C016F221}" srcId="{E3BAFBC4-6050-234D-9D12-7B3DE50A5D82}" destId="{29C54CCC-4DED-2844-A8C1-41D3A3F1B99B}" srcOrd="0" destOrd="0" parTransId="{084C11E9-3CBE-2B40-A5EE-B43110D64A80}" sibTransId="{4466F070-F136-3142-8AD2-A8BC09E50B88}"/>
    <dgm:cxn modelId="{A4DDCB7B-1AE3-E145-B18B-777CD6FCD53F}" srcId="{E3BAFBC4-6050-234D-9D12-7B3DE50A5D82}" destId="{74AA7D43-A893-7346-BBE3-5D2E682DA012}" srcOrd="1" destOrd="0" parTransId="{67CFE732-316F-9945-B9A9-AB1FA5B64D8E}" sibTransId="{783EC200-1343-D640-A248-A1103A10881A}"/>
    <dgm:cxn modelId="{1B8369AF-7C84-4445-8907-E923CE307B40}" srcId="{E3BAFBC4-6050-234D-9D12-7B3DE50A5D82}" destId="{B6B5944C-45F8-4D47-81CF-8D7A99B7929D}" srcOrd="2" destOrd="0" parTransId="{912AF2BB-F490-6C4F-8672-CC6C71B7DA01}" sibTransId="{29E5D4F0-8B23-F441-8EBE-65165F78CEB2}"/>
    <dgm:cxn modelId="{C6B12BBD-D5D2-4215-9EE9-33FAEFF3052E}" type="presOf" srcId="{9A767FDF-EBF7-1742-8E30-2D0F02502C38}" destId="{2512E323-D9A8-4A95-AD77-B235C5FCA1CE}" srcOrd="1" destOrd="0" presId="urn:microsoft.com/office/officeart/2005/8/layout/pyramid1"/>
    <dgm:cxn modelId="{23AF55CC-C7D8-43FE-A59E-4AE1EFD434B3}" type="presOf" srcId="{E3BAFBC4-6050-234D-9D12-7B3DE50A5D82}" destId="{BC13A35B-723B-4E12-8A6C-6FC086A8F91E}" srcOrd="0" destOrd="0" presId="urn:microsoft.com/office/officeart/2005/8/layout/pyramid1"/>
    <dgm:cxn modelId="{CB2D18D3-28A8-4BEF-A9DB-C3C6C4C7D64D}" type="presOf" srcId="{74AA7D43-A893-7346-BBE3-5D2E682DA012}" destId="{846590C8-7B9D-44EB-8EF3-E36F7DC51395}" srcOrd="1" destOrd="0" presId="urn:microsoft.com/office/officeart/2005/8/layout/pyramid1"/>
    <dgm:cxn modelId="{7F8B2DD8-2F2E-4859-A8C8-F8C5C5A27A1A}" type="presOf" srcId="{9A767FDF-EBF7-1742-8E30-2D0F02502C38}" destId="{2471E923-0E3D-46A6-B44D-52F318E3F788}" srcOrd="0" destOrd="0" presId="urn:microsoft.com/office/officeart/2005/8/layout/pyramid1"/>
    <dgm:cxn modelId="{6A63EDE8-32B8-3443-9CE1-9A9D873ED71C}" srcId="{E3BAFBC4-6050-234D-9D12-7B3DE50A5D82}" destId="{9A767FDF-EBF7-1742-8E30-2D0F02502C38}" srcOrd="3" destOrd="0" parTransId="{41036B13-36D2-6A48-84DC-832A20E44BBB}" sibTransId="{A2C1FCBC-5429-5A48-85F5-40E83D4AA38A}"/>
    <dgm:cxn modelId="{B7CC1FF0-7980-49CF-AF05-C6CDFE5D2096}" type="presOf" srcId="{74AA7D43-A893-7346-BBE3-5D2E682DA012}" destId="{60107C68-4690-4FF7-A359-7019E23D6676}" srcOrd="0" destOrd="0" presId="urn:microsoft.com/office/officeart/2005/8/layout/pyramid1"/>
    <dgm:cxn modelId="{FB07C048-302A-4E23-984F-B817A0F5FB7E}" type="presParOf" srcId="{BC13A35B-723B-4E12-8A6C-6FC086A8F91E}" destId="{367ADB89-7014-4E34-8C27-6D98FA446DA3}" srcOrd="0" destOrd="0" presId="urn:microsoft.com/office/officeart/2005/8/layout/pyramid1"/>
    <dgm:cxn modelId="{9BD34F27-A5BD-4B18-AE27-33E760B5AF4A}" type="presParOf" srcId="{367ADB89-7014-4E34-8C27-6D98FA446DA3}" destId="{B01E3A37-F77C-492D-91DC-07538679BD47}" srcOrd="0" destOrd="0" presId="urn:microsoft.com/office/officeart/2005/8/layout/pyramid1"/>
    <dgm:cxn modelId="{5DDDDB6A-B4B3-4AFF-BD09-C3FF5EAE681B}" type="presParOf" srcId="{367ADB89-7014-4E34-8C27-6D98FA446DA3}" destId="{AF2E837E-78C1-4D4B-8B55-D031E5211683}" srcOrd="1" destOrd="0" presId="urn:microsoft.com/office/officeart/2005/8/layout/pyramid1"/>
    <dgm:cxn modelId="{B9DA089C-133C-47BE-897E-AE2DE0E8651F}" type="presParOf" srcId="{BC13A35B-723B-4E12-8A6C-6FC086A8F91E}" destId="{77353BC3-C1A1-4C59-8435-5C9B3E0348F9}" srcOrd="1" destOrd="0" presId="urn:microsoft.com/office/officeart/2005/8/layout/pyramid1"/>
    <dgm:cxn modelId="{E7A58C72-C8F8-4787-8EA5-5CF5288F4C0A}" type="presParOf" srcId="{77353BC3-C1A1-4C59-8435-5C9B3E0348F9}" destId="{60107C68-4690-4FF7-A359-7019E23D6676}" srcOrd="0" destOrd="0" presId="urn:microsoft.com/office/officeart/2005/8/layout/pyramid1"/>
    <dgm:cxn modelId="{0DFE7661-65F7-474F-BDD7-F0F241C25F03}" type="presParOf" srcId="{77353BC3-C1A1-4C59-8435-5C9B3E0348F9}" destId="{846590C8-7B9D-44EB-8EF3-E36F7DC51395}" srcOrd="1" destOrd="0" presId="urn:microsoft.com/office/officeart/2005/8/layout/pyramid1"/>
    <dgm:cxn modelId="{4CF9DDE1-6A4D-49F5-90D6-A05A556F3AAC}" type="presParOf" srcId="{BC13A35B-723B-4E12-8A6C-6FC086A8F91E}" destId="{33D1DBC7-B2E7-43D7-B597-62860DCA96D7}" srcOrd="2" destOrd="0" presId="urn:microsoft.com/office/officeart/2005/8/layout/pyramid1"/>
    <dgm:cxn modelId="{EF7559F1-7E77-4C5D-8CC8-3C9E68B0AF55}" type="presParOf" srcId="{33D1DBC7-B2E7-43D7-B597-62860DCA96D7}" destId="{0A8E988B-3F6E-4C72-862C-8ED10D6505B8}" srcOrd="0" destOrd="0" presId="urn:microsoft.com/office/officeart/2005/8/layout/pyramid1"/>
    <dgm:cxn modelId="{6DC83A87-DF41-4BE7-AFEA-88B4613D4BEE}" type="presParOf" srcId="{33D1DBC7-B2E7-43D7-B597-62860DCA96D7}" destId="{1642AABA-44ED-4BAD-BEB7-CE291F1812A7}" srcOrd="1" destOrd="0" presId="urn:microsoft.com/office/officeart/2005/8/layout/pyramid1"/>
    <dgm:cxn modelId="{8193C229-BE3F-4947-9869-2F74928F91D6}" type="presParOf" srcId="{BC13A35B-723B-4E12-8A6C-6FC086A8F91E}" destId="{9339784E-5462-4548-9D36-76251F3B1B22}" srcOrd="3" destOrd="0" presId="urn:microsoft.com/office/officeart/2005/8/layout/pyramid1"/>
    <dgm:cxn modelId="{984958F9-F8F2-4C80-8FB7-F6B8078D08B1}" type="presParOf" srcId="{9339784E-5462-4548-9D36-76251F3B1B22}" destId="{2471E923-0E3D-46A6-B44D-52F318E3F788}" srcOrd="0" destOrd="0" presId="urn:microsoft.com/office/officeart/2005/8/layout/pyramid1"/>
    <dgm:cxn modelId="{7240CEF6-8633-4482-B3E2-DA0469C8EB94}" type="presParOf" srcId="{9339784E-5462-4548-9D36-76251F3B1B22}" destId="{2512E323-D9A8-4A95-AD77-B235C5FCA1CE}"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9B881-E1C9-4BA6-93BE-9024B9D95B2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824C72-C65B-4C44-9017-3C123B0AAC01}">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Researchers must recognise that participants may experience distress or discomfort in the research process and must take all necessary steps to reduce the sense of intrusion and to put them at their ease.</a:t>
          </a:r>
          <a:endParaRPr lang="en-US" sz="3000" kern="1200"/>
        </a:p>
      </dsp:txBody>
      <dsp:txXfrm>
        <a:off x="0" y="0"/>
        <a:ext cx="6900512" cy="2768070"/>
      </dsp:txXfrm>
    </dsp:sp>
    <dsp:sp modelId="{47042D6A-D8A2-4A39-AA0E-B0D4154864D6}">
      <dsp:nvSpPr>
        <dsp:cNvPr id="0" name=""/>
        <dsp:cNvSpPr/>
      </dsp:nvSpPr>
      <dsp:spPr>
        <a:xfrm>
          <a:off x="0" y="2768070"/>
          <a:ext cx="6900512" cy="0"/>
        </a:xfrm>
        <a:prstGeom prst="line">
          <a:avLst/>
        </a:prstGeom>
        <a:solidFill>
          <a:schemeClr val="accent2">
            <a:hueOff val="2746340"/>
            <a:satOff val="-48808"/>
            <a:lumOff val="1569"/>
            <a:alphaOff val="0"/>
          </a:schemeClr>
        </a:solidFill>
        <a:ln w="12700" cap="flat" cmpd="sng" algn="ctr">
          <a:solidFill>
            <a:schemeClr val="accent2">
              <a:hueOff val="2746340"/>
              <a:satOff val="-48808"/>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C82C6-8737-402A-A779-007C1D91E0F3}">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Remember</a:t>
          </a:r>
          <a:r>
            <a:rPr lang="en-GB" sz="3000" b="0" i="0" kern="1200"/>
            <a:t> key ethical values like integrity, avoiding harm, respecting privacy, not discriminating based on personal attributes, and operating under an ethic of respect for all people involved in the research directly or indirectly.</a:t>
          </a:r>
          <a:endParaRPr lang="en-US" sz="30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E3A37-F77C-492D-91DC-07538679BD47}">
      <dsp:nvSpPr>
        <dsp:cNvPr id="0" name=""/>
        <dsp:cNvSpPr/>
      </dsp:nvSpPr>
      <dsp:spPr>
        <a:xfrm>
          <a:off x="3943350" y="0"/>
          <a:ext cx="2628900" cy="1087834"/>
        </a:xfrm>
        <a:prstGeom prst="trapezoid">
          <a:avLst>
            <a:gd name="adj" fmla="val 120832"/>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latin typeface="Cambria"/>
              <a:ea typeface="+mn-ea"/>
              <a:cs typeface="+mn-cs"/>
            </a:rPr>
            <a:t>Individuals</a:t>
          </a:r>
        </a:p>
      </dsp:txBody>
      <dsp:txXfrm>
        <a:off x="3943350" y="0"/>
        <a:ext cx="2628900" cy="1087834"/>
      </dsp:txXfrm>
    </dsp:sp>
    <dsp:sp modelId="{60107C68-4690-4FF7-A359-7019E23D6676}">
      <dsp:nvSpPr>
        <dsp:cNvPr id="0" name=""/>
        <dsp:cNvSpPr/>
      </dsp:nvSpPr>
      <dsp:spPr>
        <a:xfrm>
          <a:off x="2628900" y="1087834"/>
          <a:ext cx="5257800" cy="1087834"/>
        </a:xfrm>
        <a:prstGeom prst="trapezoid">
          <a:avLst>
            <a:gd name="adj" fmla="val 120832"/>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latin typeface="Cambria"/>
              <a:ea typeface="+mn-ea"/>
              <a:cs typeface="+mn-cs"/>
            </a:rPr>
            <a:t>Duties and Motives</a:t>
          </a:r>
        </a:p>
      </dsp:txBody>
      <dsp:txXfrm>
        <a:off x="3549015" y="1087834"/>
        <a:ext cx="3417570" cy="1087834"/>
      </dsp:txXfrm>
    </dsp:sp>
    <dsp:sp modelId="{0A8E988B-3F6E-4C72-862C-8ED10D6505B8}">
      <dsp:nvSpPr>
        <dsp:cNvPr id="0" name=""/>
        <dsp:cNvSpPr/>
      </dsp:nvSpPr>
      <dsp:spPr>
        <a:xfrm>
          <a:off x="1314449" y="2175669"/>
          <a:ext cx="7886700" cy="1087834"/>
        </a:xfrm>
        <a:prstGeom prst="trapezoid">
          <a:avLst>
            <a:gd name="adj" fmla="val 120832"/>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latin typeface="Cambria"/>
              <a:ea typeface="+mn-ea"/>
              <a:cs typeface="+mn-cs"/>
            </a:rPr>
            <a:t>Consequential Layer</a:t>
          </a:r>
        </a:p>
      </dsp:txBody>
      <dsp:txXfrm>
        <a:off x="2694622" y="2175669"/>
        <a:ext cx="5126355" cy="1087834"/>
      </dsp:txXfrm>
    </dsp:sp>
    <dsp:sp modelId="{2471E923-0E3D-46A6-B44D-52F318E3F788}">
      <dsp:nvSpPr>
        <dsp:cNvPr id="0" name=""/>
        <dsp:cNvSpPr/>
      </dsp:nvSpPr>
      <dsp:spPr>
        <a:xfrm>
          <a:off x="0" y="3263503"/>
          <a:ext cx="10515600" cy="1087834"/>
        </a:xfrm>
        <a:prstGeom prst="trapezoid">
          <a:avLst>
            <a:gd name="adj" fmla="val 120832"/>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latin typeface="Cambria"/>
              <a:ea typeface="+mn-ea"/>
              <a:cs typeface="+mn-cs"/>
            </a:rPr>
            <a:t>External Considerations</a:t>
          </a:r>
        </a:p>
      </dsp:txBody>
      <dsp:txXfrm>
        <a:off x="1840229" y="3263503"/>
        <a:ext cx="683514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0E652F-F72E-F7FC-61A4-61D19CD6623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B42E40A2-1DF6-7623-8571-FB6FE05DBC1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A0F540A-322C-42CB-BE37-08BC1C73DCD8}" type="datetimeFigureOut">
              <a:rPr lang="en-GB"/>
              <a:pPr>
                <a:defRPr/>
              </a:pPr>
              <a:t>02/06/2025</a:t>
            </a:fld>
            <a:endParaRPr lang="en-GB"/>
          </a:p>
        </p:txBody>
      </p:sp>
      <p:sp>
        <p:nvSpPr>
          <p:cNvPr id="4" name="Slide Image Placeholder 3">
            <a:extLst>
              <a:ext uri="{FF2B5EF4-FFF2-40B4-BE49-F238E27FC236}">
                <a16:creationId xmlns:a16="http://schemas.microsoft.com/office/drawing/2014/main" id="{785201C5-15E2-BBCD-11A9-968E01E5B65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3FDD8F46-6D74-8AFA-F96E-1D75AF414F4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2156D3C-9BB1-F798-DAF2-3CFD345A4AA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19766FF-188B-BFF7-8F7A-AFDC0CBB839E}"/>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628C5422-0D3E-4EBC-9C27-7730CF53994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B832B8AB-ABB1-6038-8A5D-119F0A6C411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8D9F7D03-3511-D04C-62FF-C094676BF6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 For him is Paradise packed with bounties, pleasure and delight and spiritual sustenance and comforts</a:t>
            </a:r>
          </a:p>
        </p:txBody>
      </p:sp>
      <p:sp>
        <p:nvSpPr>
          <p:cNvPr id="4" name="Slide Number Placeholder 3">
            <a:extLst>
              <a:ext uri="{FF2B5EF4-FFF2-40B4-BE49-F238E27FC236}">
                <a16:creationId xmlns:a16="http://schemas.microsoft.com/office/drawing/2014/main" id="{ABAA5D0D-0EB4-3080-C361-006E871B711D}"/>
              </a:ext>
            </a:extLst>
          </p:cNvPr>
          <p:cNvSpPr>
            <a:spLocks noGrp="1"/>
          </p:cNvSpPr>
          <p:nvPr>
            <p:ph type="sldNum" sz="quarter" idx="5"/>
          </p:nvPr>
        </p:nvSpPr>
        <p:spPr/>
        <p:txBody>
          <a:bodyPr/>
          <a:lstStyle/>
          <a:p>
            <a:pPr>
              <a:defRPr/>
            </a:pPr>
            <a:fld id="{03260756-46EA-499F-B488-7477F9284CE7}" type="slidenum">
              <a:rPr lang="en-GB" smtClean="0"/>
              <a:pPr>
                <a:defRPr/>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fraud - involves the intentional misrepresentation of what has been done. This would include making up data and/or results from the data or purposefully putting forward conclusions that are not accurate. </a:t>
            </a:r>
          </a:p>
          <a:p>
            <a:endParaRPr lang="en-GB" dirty="0"/>
          </a:p>
        </p:txBody>
      </p:sp>
      <p:sp>
        <p:nvSpPr>
          <p:cNvPr id="4" name="Slide Number Placeholder 3"/>
          <p:cNvSpPr>
            <a:spLocks noGrp="1"/>
          </p:cNvSpPr>
          <p:nvPr>
            <p:ph type="sldNum" sz="quarter" idx="5"/>
          </p:nvPr>
        </p:nvSpPr>
        <p:spPr/>
        <p:txBody>
          <a:bodyPr/>
          <a:lstStyle/>
          <a:p>
            <a:pPr>
              <a:defRPr/>
            </a:pPr>
            <a:fld id="{628C5422-0D3E-4EBC-9C27-7730CF539948}" type="slidenum">
              <a:rPr lang="en-GB" smtClean="0"/>
              <a:pPr>
                <a:defRPr/>
              </a:pPr>
              <a:t>4</a:t>
            </a:fld>
            <a:endParaRPr lang="en-GB"/>
          </a:p>
        </p:txBody>
      </p:sp>
    </p:spTree>
    <p:extLst>
      <p:ext uri="{BB962C8B-B14F-4D97-AF65-F5344CB8AC3E}">
        <p14:creationId xmlns:p14="http://schemas.microsoft.com/office/powerpoint/2010/main" val="1916307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FD2E1D-FD59-6756-3B0A-6F6D12A9EB39}"/>
              </a:ext>
            </a:extLst>
          </p:cNvPr>
          <p:cNvSpPr>
            <a:spLocks noGrp="1"/>
          </p:cNvSpPr>
          <p:nvPr>
            <p:ph type="dt" sz="half" idx="10"/>
          </p:nvPr>
        </p:nvSpPr>
        <p:spPr/>
        <p:txBody>
          <a:bodyPr/>
          <a:lstStyle>
            <a:lvl1pPr>
              <a:defRPr/>
            </a:lvl1pPr>
          </a:lstStyle>
          <a:p>
            <a:pPr>
              <a:defRPr/>
            </a:pPr>
            <a:fld id="{88F602CE-A144-42CC-B4C7-EB4609A79444}" type="datetime1">
              <a:rPr lang="en-GB"/>
              <a:pPr>
                <a:defRPr/>
              </a:pPr>
              <a:t>02/06/2025</a:t>
            </a:fld>
            <a:endParaRPr lang="en-GB"/>
          </a:p>
        </p:txBody>
      </p:sp>
      <p:sp>
        <p:nvSpPr>
          <p:cNvPr id="5" name="Footer Placeholder 4">
            <a:extLst>
              <a:ext uri="{FF2B5EF4-FFF2-40B4-BE49-F238E27FC236}">
                <a16:creationId xmlns:a16="http://schemas.microsoft.com/office/drawing/2014/main" id="{E06A70CA-AAC5-6930-38B4-A3FFC0A82171}"/>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F5766564-1F09-DE86-D0F5-72074BAD4B97}"/>
              </a:ext>
            </a:extLst>
          </p:cNvPr>
          <p:cNvSpPr>
            <a:spLocks noGrp="1"/>
          </p:cNvSpPr>
          <p:nvPr>
            <p:ph type="sldNum" sz="quarter" idx="12"/>
          </p:nvPr>
        </p:nvSpPr>
        <p:spPr/>
        <p:txBody>
          <a:bodyPr/>
          <a:lstStyle>
            <a:lvl1pPr>
              <a:defRPr/>
            </a:lvl1pPr>
          </a:lstStyle>
          <a:p>
            <a:pPr>
              <a:defRPr/>
            </a:pPr>
            <a:fld id="{E6E86EBE-59DA-441A-881C-178FEE585B82}" type="slidenum">
              <a:rPr lang="en-GB"/>
              <a:pPr>
                <a:defRPr/>
              </a:pPr>
              <a:t>‹#›</a:t>
            </a:fld>
            <a:endParaRPr lang="en-GB"/>
          </a:p>
        </p:txBody>
      </p:sp>
    </p:spTree>
    <p:extLst>
      <p:ext uri="{BB962C8B-B14F-4D97-AF65-F5344CB8AC3E}">
        <p14:creationId xmlns:p14="http://schemas.microsoft.com/office/powerpoint/2010/main" val="1360965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EC174-EB22-BA8B-C846-C720541BE0DC}"/>
              </a:ext>
            </a:extLst>
          </p:cNvPr>
          <p:cNvSpPr>
            <a:spLocks noGrp="1"/>
          </p:cNvSpPr>
          <p:nvPr>
            <p:ph type="dt" sz="half" idx="10"/>
          </p:nvPr>
        </p:nvSpPr>
        <p:spPr/>
        <p:txBody>
          <a:bodyPr/>
          <a:lstStyle>
            <a:lvl1pPr>
              <a:defRPr/>
            </a:lvl1pPr>
          </a:lstStyle>
          <a:p>
            <a:pPr>
              <a:defRPr/>
            </a:pPr>
            <a:fld id="{CC271770-BFBD-4ADE-BFD8-7957AEF4C443}" type="datetime1">
              <a:rPr lang="en-GB"/>
              <a:pPr>
                <a:defRPr/>
              </a:pPr>
              <a:t>02/06/2025</a:t>
            </a:fld>
            <a:endParaRPr lang="en-GB"/>
          </a:p>
        </p:txBody>
      </p:sp>
      <p:sp>
        <p:nvSpPr>
          <p:cNvPr id="5" name="Footer Placeholder 4">
            <a:extLst>
              <a:ext uri="{FF2B5EF4-FFF2-40B4-BE49-F238E27FC236}">
                <a16:creationId xmlns:a16="http://schemas.microsoft.com/office/drawing/2014/main" id="{12D6C6BC-27D8-DB68-BE71-F4E1AB0CFD0E}"/>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51600405-9365-C7E8-5581-282990CA776C}"/>
              </a:ext>
            </a:extLst>
          </p:cNvPr>
          <p:cNvSpPr>
            <a:spLocks noGrp="1"/>
          </p:cNvSpPr>
          <p:nvPr>
            <p:ph type="sldNum" sz="quarter" idx="12"/>
          </p:nvPr>
        </p:nvSpPr>
        <p:spPr/>
        <p:txBody>
          <a:bodyPr/>
          <a:lstStyle>
            <a:lvl1pPr>
              <a:defRPr/>
            </a:lvl1pPr>
          </a:lstStyle>
          <a:p>
            <a:pPr>
              <a:defRPr/>
            </a:pPr>
            <a:fld id="{962718CD-73D1-4839-8A81-97F23D1842AC}" type="slidenum">
              <a:rPr lang="en-GB"/>
              <a:pPr>
                <a:defRPr/>
              </a:pPr>
              <a:t>‹#›</a:t>
            </a:fld>
            <a:endParaRPr lang="en-GB"/>
          </a:p>
        </p:txBody>
      </p:sp>
    </p:spTree>
    <p:extLst>
      <p:ext uri="{BB962C8B-B14F-4D97-AF65-F5344CB8AC3E}">
        <p14:creationId xmlns:p14="http://schemas.microsoft.com/office/powerpoint/2010/main" val="2406772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EC02A4-92DC-C55C-B3AC-819650973485}"/>
              </a:ext>
            </a:extLst>
          </p:cNvPr>
          <p:cNvSpPr>
            <a:spLocks noGrp="1"/>
          </p:cNvSpPr>
          <p:nvPr>
            <p:ph type="dt" sz="half" idx="10"/>
          </p:nvPr>
        </p:nvSpPr>
        <p:spPr/>
        <p:txBody>
          <a:bodyPr/>
          <a:lstStyle>
            <a:lvl1pPr>
              <a:defRPr/>
            </a:lvl1pPr>
          </a:lstStyle>
          <a:p>
            <a:pPr>
              <a:defRPr/>
            </a:pPr>
            <a:fld id="{A2C04D4B-8DF2-444C-A4BB-28EDCFEF9533}" type="datetime1">
              <a:rPr lang="en-GB"/>
              <a:pPr>
                <a:defRPr/>
              </a:pPr>
              <a:t>02/06/2025</a:t>
            </a:fld>
            <a:endParaRPr lang="en-GB"/>
          </a:p>
        </p:txBody>
      </p:sp>
      <p:sp>
        <p:nvSpPr>
          <p:cNvPr id="5" name="Footer Placeholder 4">
            <a:extLst>
              <a:ext uri="{FF2B5EF4-FFF2-40B4-BE49-F238E27FC236}">
                <a16:creationId xmlns:a16="http://schemas.microsoft.com/office/drawing/2014/main" id="{4A150E51-85E8-94EB-93C4-5983E7F5CA6B}"/>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5E2C1488-5EC5-B902-2ADF-581C96612EA8}"/>
              </a:ext>
            </a:extLst>
          </p:cNvPr>
          <p:cNvSpPr>
            <a:spLocks noGrp="1"/>
          </p:cNvSpPr>
          <p:nvPr>
            <p:ph type="sldNum" sz="quarter" idx="12"/>
          </p:nvPr>
        </p:nvSpPr>
        <p:spPr/>
        <p:txBody>
          <a:bodyPr/>
          <a:lstStyle>
            <a:lvl1pPr>
              <a:defRPr/>
            </a:lvl1pPr>
          </a:lstStyle>
          <a:p>
            <a:pPr>
              <a:defRPr/>
            </a:pPr>
            <a:fld id="{CC991612-2DB1-4758-ABE5-9ACF80C26D45}" type="slidenum">
              <a:rPr lang="en-GB"/>
              <a:pPr>
                <a:defRPr/>
              </a:pPr>
              <a:t>‹#›</a:t>
            </a:fld>
            <a:endParaRPr lang="en-GB"/>
          </a:p>
        </p:txBody>
      </p:sp>
    </p:spTree>
    <p:extLst>
      <p:ext uri="{BB962C8B-B14F-4D97-AF65-F5344CB8AC3E}">
        <p14:creationId xmlns:p14="http://schemas.microsoft.com/office/powerpoint/2010/main" val="1668740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CF5D29B-4A0A-403B-2429-BCE34990D941}"/>
              </a:ext>
            </a:extLst>
          </p:cNvPr>
          <p:cNvSpPr>
            <a:spLocks noGrp="1"/>
          </p:cNvSpPr>
          <p:nvPr>
            <p:ph type="dt" sz="half" idx="10"/>
          </p:nvPr>
        </p:nvSpPr>
        <p:spPr/>
        <p:txBody>
          <a:bodyPr/>
          <a:lstStyle>
            <a:lvl1pPr>
              <a:defRPr/>
            </a:lvl1pPr>
          </a:lstStyle>
          <a:p>
            <a:pPr>
              <a:defRPr/>
            </a:pPr>
            <a:fld id="{85F78D35-1246-45D1-9C5B-735BA5C2E88E}" type="datetime1">
              <a:rPr lang="en-GB"/>
              <a:pPr>
                <a:defRPr/>
              </a:pPr>
              <a:t>02/06/2025</a:t>
            </a:fld>
            <a:endParaRPr lang="en-GB"/>
          </a:p>
        </p:txBody>
      </p:sp>
      <p:sp>
        <p:nvSpPr>
          <p:cNvPr id="6" name="Footer Placeholder 4">
            <a:extLst>
              <a:ext uri="{FF2B5EF4-FFF2-40B4-BE49-F238E27FC236}">
                <a16:creationId xmlns:a16="http://schemas.microsoft.com/office/drawing/2014/main" id="{46F1BB1B-1FAD-245E-6885-6627C536A4B4}"/>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8EEF62F0-E930-04ED-32CE-9EDFF7ED9763}"/>
              </a:ext>
            </a:extLst>
          </p:cNvPr>
          <p:cNvSpPr>
            <a:spLocks noGrp="1"/>
          </p:cNvSpPr>
          <p:nvPr>
            <p:ph type="sldNum" sz="quarter" idx="12"/>
          </p:nvPr>
        </p:nvSpPr>
        <p:spPr/>
        <p:txBody>
          <a:bodyPr/>
          <a:lstStyle>
            <a:lvl1pPr>
              <a:defRPr/>
            </a:lvl1pPr>
          </a:lstStyle>
          <a:p>
            <a:pPr>
              <a:defRPr/>
            </a:pPr>
            <a:fld id="{E551A44F-3B12-4A1D-99DD-60764AE9951D}" type="slidenum">
              <a:rPr lang="en-GB"/>
              <a:pPr>
                <a:defRPr/>
              </a:pPr>
              <a:t>‹#›</a:t>
            </a:fld>
            <a:endParaRPr lang="en-GB"/>
          </a:p>
        </p:txBody>
      </p:sp>
    </p:spTree>
    <p:extLst>
      <p:ext uri="{BB962C8B-B14F-4D97-AF65-F5344CB8AC3E}">
        <p14:creationId xmlns:p14="http://schemas.microsoft.com/office/powerpoint/2010/main" val="782654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3A2D9EA-ECF1-8A82-E041-8DCC5537CBF3}"/>
              </a:ext>
            </a:extLst>
          </p:cNvPr>
          <p:cNvSpPr>
            <a:spLocks noGrp="1"/>
          </p:cNvSpPr>
          <p:nvPr>
            <p:ph type="dt" sz="half" idx="10"/>
          </p:nvPr>
        </p:nvSpPr>
        <p:spPr/>
        <p:txBody>
          <a:bodyPr/>
          <a:lstStyle>
            <a:lvl1pPr>
              <a:defRPr/>
            </a:lvl1pPr>
          </a:lstStyle>
          <a:p>
            <a:pPr>
              <a:defRPr/>
            </a:pPr>
            <a:fld id="{B2491685-D803-4A4E-8142-9DF31DCDF715}" type="datetime1">
              <a:rPr lang="en-GB"/>
              <a:pPr>
                <a:defRPr/>
              </a:pPr>
              <a:t>02/06/2025</a:t>
            </a:fld>
            <a:endParaRPr lang="en-GB"/>
          </a:p>
        </p:txBody>
      </p:sp>
      <p:sp>
        <p:nvSpPr>
          <p:cNvPr id="8" name="Footer Placeholder 4">
            <a:extLst>
              <a:ext uri="{FF2B5EF4-FFF2-40B4-BE49-F238E27FC236}">
                <a16:creationId xmlns:a16="http://schemas.microsoft.com/office/drawing/2014/main" id="{62ADDED7-32D4-82F4-CA32-269951C57A0A}"/>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9" name="Slide Number Placeholder 5">
            <a:extLst>
              <a:ext uri="{FF2B5EF4-FFF2-40B4-BE49-F238E27FC236}">
                <a16:creationId xmlns:a16="http://schemas.microsoft.com/office/drawing/2014/main" id="{E1B3C88D-E43B-3E98-5B5F-4B1FAC7D417D}"/>
              </a:ext>
            </a:extLst>
          </p:cNvPr>
          <p:cNvSpPr>
            <a:spLocks noGrp="1"/>
          </p:cNvSpPr>
          <p:nvPr>
            <p:ph type="sldNum" sz="quarter" idx="12"/>
          </p:nvPr>
        </p:nvSpPr>
        <p:spPr/>
        <p:txBody>
          <a:bodyPr/>
          <a:lstStyle>
            <a:lvl1pPr>
              <a:defRPr/>
            </a:lvl1pPr>
          </a:lstStyle>
          <a:p>
            <a:pPr>
              <a:defRPr/>
            </a:pPr>
            <a:fld id="{2909590F-64EB-44FE-B6B7-1A0603DB5CC7}" type="slidenum">
              <a:rPr lang="en-GB"/>
              <a:pPr>
                <a:defRPr/>
              </a:pPr>
              <a:t>‹#›</a:t>
            </a:fld>
            <a:endParaRPr lang="en-GB"/>
          </a:p>
        </p:txBody>
      </p:sp>
    </p:spTree>
    <p:extLst>
      <p:ext uri="{BB962C8B-B14F-4D97-AF65-F5344CB8AC3E}">
        <p14:creationId xmlns:p14="http://schemas.microsoft.com/office/powerpoint/2010/main" val="235275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90E89FA-97A6-3338-59E7-90C4D468E677}"/>
              </a:ext>
            </a:extLst>
          </p:cNvPr>
          <p:cNvSpPr>
            <a:spLocks noGrp="1"/>
          </p:cNvSpPr>
          <p:nvPr>
            <p:ph type="dt" sz="half" idx="10"/>
          </p:nvPr>
        </p:nvSpPr>
        <p:spPr/>
        <p:txBody>
          <a:bodyPr/>
          <a:lstStyle>
            <a:lvl1pPr>
              <a:defRPr/>
            </a:lvl1pPr>
          </a:lstStyle>
          <a:p>
            <a:pPr>
              <a:defRPr/>
            </a:pPr>
            <a:fld id="{AFB5F9AD-8457-4ACC-9B9A-3E98BBF985E7}" type="datetime1">
              <a:rPr lang="en-GB"/>
              <a:pPr>
                <a:defRPr/>
              </a:pPr>
              <a:t>02/06/2025</a:t>
            </a:fld>
            <a:endParaRPr lang="en-GB"/>
          </a:p>
        </p:txBody>
      </p:sp>
      <p:sp>
        <p:nvSpPr>
          <p:cNvPr id="4" name="Footer Placeholder 4">
            <a:extLst>
              <a:ext uri="{FF2B5EF4-FFF2-40B4-BE49-F238E27FC236}">
                <a16:creationId xmlns:a16="http://schemas.microsoft.com/office/drawing/2014/main" id="{34909987-84A7-FDEA-ACE7-E3CEACEEC4CD}"/>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5" name="Slide Number Placeholder 5">
            <a:extLst>
              <a:ext uri="{FF2B5EF4-FFF2-40B4-BE49-F238E27FC236}">
                <a16:creationId xmlns:a16="http://schemas.microsoft.com/office/drawing/2014/main" id="{E35FDC1D-3159-611A-EF62-815A21569BC1}"/>
              </a:ext>
            </a:extLst>
          </p:cNvPr>
          <p:cNvSpPr>
            <a:spLocks noGrp="1"/>
          </p:cNvSpPr>
          <p:nvPr>
            <p:ph type="sldNum" sz="quarter" idx="12"/>
          </p:nvPr>
        </p:nvSpPr>
        <p:spPr/>
        <p:txBody>
          <a:bodyPr/>
          <a:lstStyle>
            <a:lvl1pPr>
              <a:defRPr/>
            </a:lvl1pPr>
          </a:lstStyle>
          <a:p>
            <a:pPr>
              <a:defRPr/>
            </a:pPr>
            <a:fld id="{80A92101-96C1-4C31-B11E-C4F65C4C4263}" type="slidenum">
              <a:rPr lang="en-GB"/>
              <a:pPr>
                <a:defRPr/>
              </a:pPr>
              <a:t>‹#›</a:t>
            </a:fld>
            <a:endParaRPr lang="en-GB"/>
          </a:p>
        </p:txBody>
      </p:sp>
    </p:spTree>
    <p:extLst>
      <p:ext uri="{BB962C8B-B14F-4D97-AF65-F5344CB8AC3E}">
        <p14:creationId xmlns:p14="http://schemas.microsoft.com/office/powerpoint/2010/main" val="2409394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E51CC0D-13C9-4FCF-02FB-255404DB873C}"/>
              </a:ext>
            </a:extLst>
          </p:cNvPr>
          <p:cNvSpPr>
            <a:spLocks noGrp="1"/>
          </p:cNvSpPr>
          <p:nvPr>
            <p:ph type="dt" sz="half" idx="10"/>
          </p:nvPr>
        </p:nvSpPr>
        <p:spPr/>
        <p:txBody>
          <a:bodyPr/>
          <a:lstStyle>
            <a:lvl1pPr>
              <a:defRPr/>
            </a:lvl1pPr>
          </a:lstStyle>
          <a:p>
            <a:pPr>
              <a:defRPr/>
            </a:pPr>
            <a:fld id="{7184DB84-DF5D-4EA4-BE2F-CD6BE0A9D57A}" type="datetime1">
              <a:rPr lang="en-GB"/>
              <a:pPr>
                <a:defRPr/>
              </a:pPr>
              <a:t>02/06/2025</a:t>
            </a:fld>
            <a:endParaRPr lang="en-GB"/>
          </a:p>
        </p:txBody>
      </p:sp>
      <p:sp>
        <p:nvSpPr>
          <p:cNvPr id="3" name="Footer Placeholder 4">
            <a:extLst>
              <a:ext uri="{FF2B5EF4-FFF2-40B4-BE49-F238E27FC236}">
                <a16:creationId xmlns:a16="http://schemas.microsoft.com/office/drawing/2014/main" id="{71608BEA-A603-1084-D5D3-FF6A0BA9E40A}"/>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4" name="Slide Number Placeholder 5">
            <a:extLst>
              <a:ext uri="{FF2B5EF4-FFF2-40B4-BE49-F238E27FC236}">
                <a16:creationId xmlns:a16="http://schemas.microsoft.com/office/drawing/2014/main" id="{91A817DF-D261-0D32-A60D-AC3B5A58F199}"/>
              </a:ext>
            </a:extLst>
          </p:cNvPr>
          <p:cNvSpPr>
            <a:spLocks noGrp="1"/>
          </p:cNvSpPr>
          <p:nvPr>
            <p:ph type="sldNum" sz="quarter" idx="12"/>
          </p:nvPr>
        </p:nvSpPr>
        <p:spPr/>
        <p:txBody>
          <a:bodyPr/>
          <a:lstStyle>
            <a:lvl1pPr>
              <a:defRPr/>
            </a:lvl1pPr>
          </a:lstStyle>
          <a:p>
            <a:pPr>
              <a:defRPr/>
            </a:pPr>
            <a:fld id="{0BEBA613-B685-4F43-B9B1-C20CC876AFBD}" type="slidenum">
              <a:rPr lang="en-GB"/>
              <a:pPr>
                <a:defRPr/>
              </a:pPr>
              <a:t>‹#›</a:t>
            </a:fld>
            <a:endParaRPr lang="en-GB"/>
          </a:p>
        </p:txBody>
      </p:sp>
    </p:spTree>
    <p:extLst>
      <p:ext uri="{BB962C8B-B14F-4D97-AF65-F5344CB8AC3E}">
        <p14:creationId xmlns:p14="http://schemas.microsoft.com/office/powerpoint/2010/main" val="1903794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2CF2F466-9B7E-380B-2C06-5563ED41A285}"/>
              </a:ext>
            </a:extLst>
          </p:cNvPr>
          <p:cNvSpPr>
            <a:spLocks noGrp="1"/>
          </p:cNvSpPr>
          <p:nvPr>
            <p:ph type="dt" sz="half" idx="10"/>
          </p:nvPr>
        </p:nvSpPr>
        <p:spPr/>
        <p:txBody>
          <a:bodyPr/>
          <a:lstStyle>
            <a:lvl1pPr>
              <a:defRPr/>
            </a:lvl1pPr>
          </a:lstStyle>
          <a:p>
            <a:pPr>
              <a:defRPr/>
            </a:pPr>
            <a:fld id="{D8447021-FD64-4C1A-99F2-C85A5C5D6E1C}" type="datetime1">
              <a:rPr lang="en-GB"/>
              <a:pPr>
                <a:defRPr/>
              </a:pPr>
              <a:t>02/06/2025</a:t>
            </a:fld>
            <a:endParaRPr lang="en-GB"/>
          </a:p>
        </p:txBody>
      </p:sp>
      <p:sp>
        <p:nvSpPr>
          <p:cNvPr id="6" name="Footer Placeholder 4">
            <a:extLst>
              <a:ext uri="{FF2B5EF4-FFF2-40B4-BE49-F238E27FC236}">
                <a16:creationId xmlns:a16="http://schemas.microsoft.com/office/drawing/2014/main" id="{C4628164-9965-3E5A-3165-4129F7876D06}"/>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16763DD9-9569-28E5-5C13-7330646539F0}"/>
              </a:ext>
            </a:extLst>
          </p:cNvPr>
          <p:cNvSpPr>
            <a:spLocks noGrp="1"/>
          </p:cNvSpPr>
          <p:nvPr>
            <p:ph type="sldNum" sz="quarter" idx="12"/>
          </p:nvPr>
        </p:nvSpPr>
        <p:spPr/>
        <p:txBody>
          <a:bodyPr/>
          <a:lstStyle>
            <a:lvl1pPr>
              <a:defRPr/>
            </a:lvl1pPr>
          </a:lstStyle>
          <a:p>
            <a:pPr>
              <a:defRPr/>
            </a:pPr>
            <a:fld id="{156020CA-EF4E-43F0-97AB-3D7B46B7BADB}" type="slidenum">
              <a:rPr lang="en-GB"/>
              <a:pPr>
                <a:defRPr/>
              </a:pPr>
              <a:t>‹#›</a:t>
            </a:fld>
            <a:endParaRPr lang="en-GB"/>
          </a:p>
        </p:txBody>
      </p:sp>
    </p:spTree>
    <p:extLst>
      <p:ext uri="{BB962C8B-B14F-4D97-AF65-F5344CB8AC3E}">
        <p14:creationId xmlns:p14="http://schemas.microsoft.com/office/powerpoint/2010/main" val="2362113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8CFF1C77-2538-27AC-6862-CF0BE94CB683}"/>
              </a:ext>
            </a:extLst>
          </p:cNvPr>
          <p:cNvSpPr>
            <a:spLocks noGrp="1"/>
          </p:cNvSpPr>
          <p:nvPr>
            <p:ph type="dt" sz="half" idx="10"/>
          </p:nvPr>
        </p:nvSpPr>
        <p:spPr/>
        <p:txBody>
          <a:bodyPr/>
          <a:lstStyle>
            <a:lvl1pPr>
              <a:defRPr/>
            </a:lvl1pPr>
          </a:lstStyle>
          <a:p>
            <a:pPr>
              <a:defRPr/>
            </a:pPr>
            <a:fld id="{FEB7FC64-8DAC-4A4B-BE8E-028F2B0F7C40}" type="datetime1">
              <a:rPr lang="en-GB"/>
              <a:pPr>
                <a:defRPr/>
              </a:pPr>
              <a:t>02/06/2025</a:t>
            </a:fld>
            <a:endParaRPr lang="en-GB"/>
          </a:p>
        </p:txBody>
      </p:sp>
      <p:sp>
        <p:nvSpPr>
          <p:cNvPr id="6" name="Footer Placeholder 4">
            <a:extLst>
              <a:ext uri="{FF2B5EF4-FFF2-40B4-BE49-F238E27FC236}">
                <a16:creationId xmlns:a16="http://schemas.microsoft.com/office/drawing/2014/main" id="{E9D9C529-AAC9-866A-3FB4-DDEB5B8FA963}"/>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8FB9F283-9AB3-8398-822D-25366F383F37}"/>
              </a:ext>
            </a:extLst>
          </p:cNvPr>
          <p:cNvSpPr>
            <a:spLocks noGrp="1"/>
          </p:cNvSpPr>
          <p:nvPr>
            <p:ph type="sldNum" sz="quarter" idx="12"/>
          </p:nvPr>
        </p:nvSpPr>
        <p:spPr/>
        <p:txBody>
          <a:bodyPr/>
          <a:lstStyle>
            <a:lvl1pPr>
              <a:defRPr/>
            </a:lvl1pPr>
          </a:lstStyle>
          <a:p>
            <a:pPr>
              <a:defRPr/>
            </a:pPr>
            <a:fld id="{E0D3C419-B65E-4FCE-BB0A-A9D5C174F013}" type="slidenum">
              <a:rPr lang="en-GB"/>
              <a:pPr>
                <a:defRPr/>
              </a:pPr>
              <a:t>‹#›</a:t>
            </a:fld>
            <a:endParaRPr lang="en-GB"/>
          </a:p>
        </p:txBody>
      </p:sp>
    </p:spTree>
    <p:extLst>
      <p:ext uri="{BB962C8B-B14F-4D97-AF65-F5344CB8AC3E}">
        <p14:creationId xmlns:p14="http://schemas.microsoft.com/office/powerpoint/2010/main" val="39926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219677-ABA4-E3BA-6764-7D5D61483104}"/>
              </a:ext>
            </a:extLst>
          </p:cNvPr>
          <p:cNvSpPr>
            <a:spLocks noGrp="1"/>
          </p:cNvSpPr>
          <p:nvPr>
            <p:ph type="dt" sz="half" idx="10"/>
          </p:nvPr>
        </p:nvSpPr>
        <p:spPr/>
        <p:txBody>
          <a:bodyPr/>
          <a:lstStyle>
            <a:lvl1pPr>
              <a:defRPr/>
            </a:lvl1pPr>
          </a:lstStyle>
          <a:p>
            <a:pPr>
              <a:defRPr/>
            </a:pPr>
            <a:fld id="{700A9FEE-A9F4-48B4-A118-C0B3FB93B44A}" type="datetime1">
              <a:rPr lang="en-GB"/>
              <a:pPr>
                <a:defRPr/>
              </a:pPr>
              <a:t>02/06/2025</a:t>
            </a:fld>
            <a:endParaRPr lang="en-GB"/>
          </a:p>
        </p:txBody>
      </p:sp>
      <p:sp>
        <p:nvSpPr>
          <p:cNvPr id="5" name="Footer Placeholder 4">
            <a:extLst>
              <a:ext uri="{FF2B5EF4-FFF2-40B4-BE49-F238E27FC236}">
                <a16:creationId xmlns:a16="http://schemas.microsoft.com/office/drawing/2014/main" id="{57A57869-0E19-AE29-2265-6381FEB16722}"/>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EF3DA52D-DE3A-C3DB-6075-5F7EAAF2A014}"/>
              </a:ext>
            </a:extLst>
          </p:cNvPr>
          <p:cNvSpPr>
            <a:spLocks noGrp="1"/>
          </p:cNvSpPr>
          <p:nvPr>
            <p:ph type="sldNum" sz="quarter" idx="12"/>
          </p:nvPr>
        </p:nvSpPr>
        <p:spPr/>
        <p:txBody>
          <a:bodyPr/>
          <a:lstStyle>
            <a:lvl1pPr>
              <a:defRPr/>
            </a:lvl1pPr>
          </a:lstStyle>
          <a:p>
            <a:pPr>
              <a:defRPr/>
            </a:pPr>
            <a:fld id="{4A34AC7C-198B-4925-9E39-604285B44D49}" type="slidenum">
              <a:rPr lang="en-GB"/>
              <a:pPr>
                <a:defRPr/>
              </a:pPr>
              <a:t>‹#›</a:t>
            </a:fld>
            <a:endParaRPr lang="en-GB"/>
          </a:p>
        </p:txBody>
      </p:sp>
    </p:spTree>
    <p:extLst>
      <p:ext uri="{BB962C8B-B14F-4D97-AF65-F5344CB8AC3E}">
        <p14:creationId xmlns:p14="http://schemas.microsoft.com/office/powerpoint/2010/main" val="54862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77698-EE42-9305-5231-0339AC4DD19B}"/>
              </a:ext>
            </a:extLst>
          </p:cNvPr>
          <p:cNvSpPr>
            <a:spLocks noGrp="1"/>
          </p:cNvSpPr>
          <p:nvPr>
            <p:ph type="dt" sz="half" idx="10"/>
          </p:nvPr>
        </p:nvSpPr>
        <p:spPr/>
        <p:txBody>
          <a:bodyPr/>
          <a:lstStyle>
            <a:lvl1pPr>
              <a:defRPr/>
            </a:lvl1pPr>
          </a:lstStyle>
          <a:p>
            <a:pPr>
              <a:defRPr/>
            </a:pPr>
            <a:fld id="{0F953809-A721-45D1-9369-13D0D11A9924}" type="datetime1">
              <a:rPr lang="en-GB"/>
              <a:pPr>
                <a:defRPr/>
              </a:pPr>
              <a:t>02/06/2025</a:t>
            </a:fld>
            <a:endParaRPr lang="en-GB"/>
          </a:p>
        </p:txBody>
      </p:sp>
      <p:sp>
        <p:nvSpPr>
          <p:cNvPr id="5" name="Footer Placeholder 4">
            <a:extLst>
              <a:ext uri="{FF2B5EF4-FFF2-40B4-BE49-F238E27FC236}">
                <a16:creationId xmlns:a16="http://schemas.microsoft.com/office/drawing/2014/main" id="{97EAED0B-EB8C-44FD-ED7E-CB4BD638266D}"/>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0155CF7E-9A86-9C79-E0A7-098E7D7963F8}"/>
              </a:ext>
            </a:extLst>
          </p:cNvPr>
          <p:cNvSpPr>
            <a:spLocks noGrp="1"/>
          </p:cNvSpPr>
          <p:nvPr>
            <p:ph type="sldNum" sz="quarter" idx="12"/>
          </p:nvPr>
        </p:nvSpPr>
        <p:spPr/>
        <p:txBody>
          <a:bodyPr/>
          <a:lstStyle>
            <a:lvl1pPr>
              <a:defRPr/>
            </a:lvl1pPr>
          </a:lstStyle>
          <a:p>
            <a:pPr>
              <a:defRPr/>
            </a:pPr>
            <a:fld id="{B658DC74-6B1D-4C2E-9C44-47DC8156254B}" type="slidenum">
              <a:rPr lang="en-GB"/>
              <a:pPr>
                <a:defRPr/>
              </a:pPr>
              <a:t>‹#›</a:t>
            </a:fld>
            <a:endParaRPr lang="en-GB"/>
          </a:p>
        </p:txBody>
      </p:sp>
    </p:spTree>
    <p:extLst>
      <p:ext uri="{BB962C8B-B14F-4D97-AF65-F5344CB8AC3E}">
        <p14:creationId xmlns:p14="http://schemas.microsoft.com/office/powerpoint/2010/main" val="908798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5A28704-E195-E022-3943-19826D9727CE}"/>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E1CA76B-AACF-CE7D-B1F3-36253A3115D4}"/>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472C18B-FF19-44AD-21F5-4C55E5A1C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38762C80-3E99-483D-AFE8-5A7D1CFCAAA6}" type="datetime1">
              <a:rPr lang="en-GB"/>
              <a:pPr>
                <a:defRPr/>
              </a:pPr>
              <a:t>02/06/2025</a:t>
            </a:fld>
            <a:endParaRPr lang="en-GB"/>
          </a:p>
        </p:txBody>
      </p:sp>
      <p:sp>
        <p:nvSpPr>
          <p:cNvPr id="5" name="Footer Placeholder 4">
            <a:extLst>
              <a:ext uri="{FF2B5EF4-FFF2-40B4-BE49-F238E27FC236}">
                <a16:creationId xmlns:a16="http://schemas.microsoft.com/office/drawing/2014/main" id="{B505D187-0631-0737-8B68-400F6F338D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19A5834D-499D-4C02-F51F-1C727E60BF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AB05367D-BAC7-433A-9274-B399C1C7EB1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pfizer.com/news/press-release/press-release-detail/addition_of_lyrica_significantly_improved_generalized_anxiety_disorder_symptoms_in_patients_who_responded_only_partially_to_previous_gad_treatment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C3B913B-93AF-97C0-64EB-21ECB9783EDC}"/>
              </a:ext>
            </a:extLst>
          </p:cNvPr>
          <p:cNvSpPr>
            <a:spLocks noGrp="1"/>
          </p:cNvSpPr>
          <p:nvPr>
            <p:ph type="ctrTitle"/>
          </p:nvPr>
        </p:nvSpPr>
        <p:spPr>
          <a:xfrm>
            <a:off x="599609" y="679731"/>
            <a:ext cx="4171994" cy="3736540"/>
          </a:xfrm>
        </p:spPr>
        <p:txBody>
          <a:bodyPr>
            <a:normAutofit/>
          </a:bodyPr>
          <a:lstStyle/>
          <a:p>
            <a:pPr algn="l"/>
            <a:br>
              <a:rPr lang="en-GB" sz="3300" dirty="0"/>
            </a:br>
            <a:r>
              <a:rPr lang="en-GB" sz="3300" dirty="0"/>
              <a:t>DBA CONVERTING RESEARCH INTO PRACTICE</a:t>
            </a:r>
            <a:br>
              <a:rPr lang="en-GB" sz="3300" dirty="0"/>
            </a:br>
            <a:br>
              <a:rPr lang="en-GB" sz="3300" dirty="0"/>
            </a:br>
            <a:r>
              <a:rPr lang="en-GB" sz="3300" dirty="0"/>
              <a:t>RESEARCH</a:t>
            </a:r>
            <a:br>
              <a:rPr lang="en-GB" sz="3300" dirty="0"/>
            </a:br>
            <a:r>
              <a:rPr lang="en-GB" sz="3300" dirty="0"/>
              <a:t>ETHICS</a:t>
            </a:r>
          </a:p>
        </p:txBody>
      </p:sp>
      <p:sp>
        <p:nvSpPr>
          <p:cNvPr id="8" name="Subtitle 7">
            <a:extLst>
              <a:ext uri="{FF2B5EF4-FFF2-40B4-BE49-F238E27FC236}">
                <a16:creationId xmlns:a16="http://schemas.microsoft.com/office/drawing/2014/main" id="{261B6828-B37E-E52A-5B97-1BF25A858CCE}"/>
              </a:ext>
            </a:extLst>
          </p:cNvPr>
          <p:cNvSpPr>
            <a:spLocks noGrp="1"/>
          </p:cNvSpPr>
          <p:nvPr>
            <p:ph type="subTitle" idx="1"/>
          </p:nvPr>
        </p:nvSpPr>
        <p:spPr>
          <a:xfrm>
            <a:off x="536222" y="4601036"/>
            <a:ext cx="4171994" cy="1035781"/>
          </a:xfrm>
        </p:spPr>
        <p:txBody>
          <a:bodyPr>
            <a:normAutofit/>
          </a:bodyPr>
          <a:lstStyle/>
          <a:p>
            <a:pPr algn="l"/>
            <a:r>
              <a:rPr lang="en-GB" dirty="0"/>
              <a:t>DR HELEN LEE </a:t>
            </a:r>
          </a:p>
        </p:txBody>
      </p:sp>
      <p:grpSp>
        <p:nvGrpSpPr>
          <p:cNvPr id="26" name="Group 25">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7" name="Straight Connector 26">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thics - Ethics">
            <a:extLst>
              <a:ext uri="{FF2B5EF4-FFF2-40B4-BE49-F238E27FC236}">
                <a16:creationId xmlns:a16="http://schemas.microsoft.com/office/drawing/2014/main" id="{02A31383-FAFF-2602-F4D6-623067C3B9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8778" y="1349267"/>
            <a:ext cx="7425736" cy="387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295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74B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7B7A78C-C9DC-A9D1-7E4D-91B90B731C28}"/>
              </a:ext>
            </a:extLst>
          </p:cNvPr>
          <p:cNvPicPr>
            <a:picLocks noChangeAspect="1"/>
          </p:cNvPicPr>
          <p:nvPr/>
        </p:nvPicPr>
        <p:blipFill>
          <a:blip r:embed="rId2"/>
          <a:srcRect l="23193" t="18836" r="23545" b="6999"/>
          <a:stretch/>
        </p:blipFill>
        <p:spPr>
          <a:xfrm>
            <a:off x="3011715" y="660399"/>
            <a:ext cx="6074228" cy="5638575"/>
          </a:xfrm>
          <a:prstGeom prst="rect">
            <a:avLst/>
          </a:prstGeom>
        </p:spPr>
      </p:pic>
      <p:sp>
        <p:nvSpPr>
          <p:cNvPr id="4" name="Rectangle: Rounded Corners 3">
            <a:extLst>
              <a:ext uri="{FF2B5EF4-FFF2-40B4-BE49-F238E27FC236}">
                <a16:creationId xmlns:a16="http://schemas.microsoft.com/office/drawing/2014/main" id="{FEAB630D-00A0-A550-0884-F131D9D1A5DA}"/>
              </a:ext>
            </a:extLst>
          </p:cNvPr>
          <p:cNvSpPr/>
          <p:nvPr/>
        </p:nvSpPr>
        <p:spPr>
          <a:xfrm>
            <a:off x="9085942" y="1569186"/>
            <a:ext cx="2157151" cy="972731"/>
          </a:xfrm>
          <a:prstGeom prst="roundRect">
            <a:avLst/>
          </a:prstGeom>
          <a:solidFill>
            <a:srgbClr val="FFFF0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30/7 – 31/7</a:t>
            </a:r>
            <a:endParaRPr lang="en-GB"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061299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9" name="Rectangle 410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3">
            <a:extLst>
              <a:ext uri="{FF2B5EF4-FFF2-40B4-BE49-F238E27FC236}">
                <a16:creationId xmlns:a16="http://schemas.microsoft.com/office/drawing/2014/main" id="{49FFA67A-0D7C-1A8B-03F3-FD8DD06D2A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8" r="10592"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0" name="Rectangle 410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9" name="Title 1">
            <a:extLst>
              <a:ext uri="{FF2B5EF4-FFF2-40B4-BE49-F238E27FC236}">
                <a16:creationId xmlns:a16="http://schemas.microsoft.com/office/drawing/2014/main" id="{BF024CD9-6884-E59E-3BA0-70C11649D87A}"/>
              </a:ext>
            </a:extLst>
          </p:cNvPr>
          <p:cNvSpPr>
            <a:spLocks noGrp="1" noChangeArrowheads="1"/>
          </p:cNvSpPr>
          <p:nvPr>
            <p:ph type="title"/>
          </p:nvPr>
        </p:nvSpPr>
        <p:spPr>
          <a:xfrm>
            <a:off x="7531610" y="365125"/>
            <a:ext cx="3822189" cy="1899912"/>
          </a:xfrm>
        </p:spPr>
        <p:txBody>
          <a:bodyPr>
            <a:normAutofit/>
          </a:bodyPr>
          <a:lstStyle/>
          <a:p>
            <a:pPr eaLnBrk="1" hangingPunct="1"/>
            <a:r>
              <a:rPr lang="en-GB" altLang="en-US" sz="4000"/>
              <a:t>Please note</a:t>
            </a:r>
          </a:p>
        </p:txBody>
      </p:sp>
      <p:sp>
        <p:nvSpPr>
          <p:cNvPr id="4100" name="Content Placeholder 2">
            <a:extLst>
              <a:ext uri="{FF2B5EF4-FFF2-40B4-BE49-F238E27FC236}">
                <a16:creationId xmlns:a16="http://schemas.microsoft.com/office/drawing/2014/main" id="{0AC7312C-DFE5-161E-1D93-1B51F3BFA7E7}"/>
              </a:ext>
            </a:extLst>
          </p:cNvPr>
          <p:cNvSpPr>
            <a:spLocks noGrp="1" noChangeArrowheads="1"/>
          </p:cNvSpPr>
          <p:nvPr>
            <p:ph idx="1"/>
          </p:nvPr>
        </p:nvSpPr>
        <p:spPr>
          <a:xfrm>
            <a:off x="7531610" y="2434201"/>
            <a:ext cx="3822189" cy="3742762"/>
          </a:xfrm>
        </p:spPr>
        <p:txBody>
          <a:bodyPr>
            <a:normAutofit/>
          </a:bodyPr>
          <a:lstStyle/>
          <a:p>
            <a:pPr eaLnBrk="1" hangingPunct="1"/>
            <a:r>
              <a:rPr lang="en-GB" altLang="en-US" sz="1600"/>
              <a:t>This presentation will introduce you to some aspects of research methods – but it is NOT intended to replace key reading, such as Bryman, Denscombe, Creswell, Maxwell, Guba and Lincoln and Cohen etc.  </a:t>
            </a:r>
          </a:p>
          <a:p>
            <a:pPr eaLnBrk="1" hangingPunct="1"/>
            <a:r>
              <a:rPr lang="en-GB" altLang="en-US" sz="1600"/>
              <a:t>You must read key texts and beyond at doctoral level that cover the method and for this you may have to go beyond your modules reading list.</a:t>
            </a:r>
          </a:p>
          <a:p>
            <a:pPr eaLnBrk="1" hangingPunct="1"/>
            <a:r>
              <a:rPr lang="en-GB" altLang="en-US" sz="1600"/>
              <a:t>Again some slides will not be focused on and you are expected at this doctoral level to be motivated, engaged and understand the areas you need to explore.</a:t>
            </a:r>
          </a:p>
          <a:p>
            <a:pPr eaLnBrk="1" hangingPunct="1"/>
            <a:endParaRPr lang="en-GB" altLang="en-US" sz="1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5DE312-B2F6-6862-489D-66E6772A4F4D}"/>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6147" name="Picture 3">
            <a:extLst>
              <a:ext uri="{FF2B5EF4-FFF2-40B4-BE49-F238E27FC236}">
                <a16:creationId xmlns:a16="http://schemas.microsoft.com/office/drawing/2014/main" id="{3951C26B-7935-7538-747E-E5FDBE906A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31" b="3938"/>
          <a:stretch>
            <a:fillRect/>
          </a:stretch>
        </p:blipFill>
        <p:spPr bwMode="auto">
          <a:xfrm>
            <a:off x="0" y="1588"/>
            <a:ext cx="12192000"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23410660-34A8-8CE5-64C0-7241BE9F2BE7}"/>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Rectangle 10">
            <a:extLst>
              <a:ext uri="{FF2B5EF4-FFF2-40B4-BE49-F238E27FC236}">
                <a16:creationId xmlns:a16="http://schemas.microsoft.com/office/drawing/2014/main" id="{86BD425B-7F8A-4A6B-8B0F-097182BC3468}"/>
              </a:ext>
            </a:extLst>
          </p:cNvPr>
          <p:cNvSpPr>
            <a:spLocks noGrp="1" noRot="1" noChangeAspect="1" noMove="1" noResize="1" noEditPoints="1" noAdjustHandles="1" noChangeArrowheads="1" noChangeShapeType="1" noTextEdit="1"/>
          </p:cNvSpPr>
          <p:nvPr/>
        </p:nvSpPr>
        <p:spPr>
          <a:xfrm>
            <a:off x="476250" y="479425"/>
            <a:ext cx="11239500" cy="589915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172" name="Picture 2" descr="A picture containing text, clipart&#10;&#10;Description automatically generated">
            <a:extLst>
              <a:ext uri="{FF2B5EF4-FFF2-40B4-BE49-F238E27FC236}">
                <a16:creationId xmlns:a16="http://schemas.microsoft.com/office/drawing/2014/main" id="{6348525E-2D56-968D-1A94-298AB5C6D6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98" r="2563" b="2"/>
          <a:stretch>
            <a:fillRect/>
          </a:stretch>
        </p:blipFill>
        <p:spPr bwMode="auto">
          <a:xfrm>
            <a:off x="642938" y="642938"/>
            <a:ext cx="5372100"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3">
            <a:extLst>
              <a:ext uri="{FF2B5EF4-FFF2-40B4-BE49-F238E27FC236}">
                <a16:creationId xmlns:a16="http://schemas.microsoft.com/office/drawing/2014/main" id="{23D911C5-B8F6-30D6-3E9E-FEFC2E70F0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893" b="2"/>
          <a:stretch>
            <a:fillRect/>
          </a:stretch>
        </p:blipFill>
        <p:spPr bwMode="auto">
          <a:xfrm>
            <a:off x="6176963" y="642938"/>
            <a:ext cx="5372100"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6C1BFA2-8F69-E7D2-94C8-CCFE0B71C0A3}"/>
              </a:ext>
            </a:extLst>
          </p:cNvPr>
          <p:cNvPicPr>
            <a:picLocks noChangeAspect="1"/>
          </p:cNvPicPr>
          <p:nvPr/>
        </p:nvPicPr>
        <p:blipFill>
          <a:blip r:embed="rId2"/>
          <a:stretch>
            <a:fillRect/>
          </a:stretch>
        </p:blipFill>
        <p:spPr>
          <a:xfrm>
            <a:off x="4236657" y="643467"/>
            <a:ext cx="3718686" cy="5571066"/>
          </a:xfrm>
          <a:prstGeom prst="rect">
            <a:avLst/>
          </a:prstGeom>
        </p:spPr>
      </p:pic>
    </p:spTree>
    <p:extLst>
      <p:ext uri="{BB962C8B-B14F-4D97-AF65-F5344CB8AC3E}">
        <p14:creationId xmlns:p14="http://schemas.microsoft.com/office/powerpoint/2010/main" val="4189227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354B7-E7BA-7C6A-8405-15D2A5275F13}"/>
              </a:ext>
            </a:extLst>
          </p:cNvPr>
          <p:cNvSpPr>
            <a:spLocks noGrp="1"/>
          </p:cNvSpPr>
          <p:nvPr>
            <p:ph type="title"/>
          </p:nvPr>
        </p:nvSpPr>
        <p:spPr>
          <a:xfrm>
            <a:off x="635000" y="640823"/>
            <a:ext cx="3418659" cy="5583148"/>
          </a:xfrm>
        </p:spPr>
        <p:txBody>
          <a:bodyPr anchor="ctr">
            <a:normAutofit/>
          </a:bodyPr>
          <a:lstStyle/>
          <a:p>
            <a:r>
              <a:rPr lang="en-GB" sz="4600"/>
              <a:t>It is your responsibility ….</a:t>
            </a:r>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E5530D76-7175-5AAE-080A-C08C1CB2CD11}"/>
              </a:ext>
            </a:extLst>
          </p:cNvPr>
          <p:cNvGraphicFramePr>
            <a:graphicFrameLocks noGrp="1"/>
          </p:cNvGraphicFramePr>
          <p:nvPr>
            <p:ph idx="1"/>
            <p:extLst>
              <p:ext uri="{D42A27DB-BD31-4B8C-83A1-F6EECF244321}">
                <p14:modId xmlns:p14="http://schemas.microsoft.com/office/powerpoint/2010/main" val="7957768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0583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10DF16-26D7-C075-B2B1-7C4F86EE968C}"/>
              </a:ext>
            </a:extLst>
          </p:cNvPr>
          <p:cNvSpPr>
            <a:spLocks noGrp="1"/>
          </p:cNvSpPr>
          <p:nvPr>
            <p:ph idx="1"/>
          </p:nvPr>
        </p:nvSpPr>
        <p:spPr>
          <a:xfrm>
            <a:off x="838200" y="1825625"/>
            <a:ext cx="10515600" cy="4351338"/>
          </a:xfrm>
        </p:spPr>
        <p:txBody>
          <a:bodyPr>
            <a:normAutofit/>
          </a:bodyPr>
          <a:lstStyle/>
          <a:p>
            <a:pPr marL="0" indent="0">
              <a:buNone/>
            </a:pPr>
            <a:r>
              <a:rPr lang="en-GB" sz="2200" b="0" i="0">
                <a:effectLst/>
                <a:latin typeface="-apple-system"/>
              </a:rPr>
              <a:t>Informed consent -Voluntary participation - Privacy and confidentiality - Anonymity and data protection -Managing sensitive information - Avoiding harm or distress - Risk mitigation -Research with vulnerable populations - Research with children or minors - Capacity to give consent - Coercion and undue influence - Conflicts of interest - Payment/gifts for participation - Withdrawal from study - Deception or partial disclosure - Transparency of purpose - Handling sensitive topics - Accuracy and integrity – Plagiarism</a:t>
            </a:r>
            <a:r>
              <a:rPr lang="en-GB" sz="2200">
                <a:latin typeface="-apple-system"/>
              </a:rPr>
              <a:t> - </a:t>
            </a:r>
            <a:r>
              <a:rPr lang="en-GB" sz="2200" b="0" i="0">
                <a:effectLst/>
                <a:latin typeface="-apple-system"/>
              </a:rPr>
              <a:t>Falsification of data - Selective reporting - Errors or negligence - Bias and objectivity - Statistical errors - Replication reliability - Conflict resolution processes - Whistleblowing protections - Oversight authority - Safe storage/transfer of data - Responsible disposal of data - Intellectual property issues - Proper attribution/credit - Setting reasonable expectations - Respect for communities - Avoiding reputational risks - Reporting serious issues - Post-study obligations</a:t>
            </a:r>
          </a:p>
          <a:p>
            <a:endParaRPr lang="en-GB" sz="2200"/>
          </a:p>
        </p:txBody>
      </p:sp>
    </p:spTree>
    <p:extLst>
      <p:ext uri="{BB962C8B-B14F-4D97-AF65-F5344CB8AC3E}">
        <p14:creationId xmlns:p14="http://schemas.microsoft.com/office/powerpoint/2010/main" val="2020028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Word Cloud">
            <a:extLst>
              <a:ext uri="{FF2B5EF4-FFF2-40B4-BE49-F238E27FC236}">
                <a16:creationId xmlns:a16="http://schemas.microsoft.com/office/drawing/2014/main" id="{60FB62A7-4DA2-35E3-7021-FD6335A323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29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070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Word Cloud">
            <a:extLst>
              <a:ext uri="{FF2B5EF4-FFF2-40B4-BE49-F238E27FC236}">
                <a16:creationId xmlns:a16="http://schemas.microsoft.com/office/drawing/2014/main" id="{4E741756-1440-885F-4581-3B6EFC34D0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458" b="1833"/>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007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81BD9-9656-38DF-46F6-37BF761FAA22}"/>
              </a:ext>
            </a:extLst>
          </p:cNvPr>
          <p:cNvSpPr>
            <a:spLocks noGrp="1"/>
          </p:cNvSpPr>
          <p:nvPr>
            <p:ph type="title"/>
          </p:nvPr>
        </p:nvSpPr>
        <p:spPr>
          <a:xfrm>
            <a:off x="638882" y="639193"/>
            <a:ext cx="3571810" cy="3573516"/>
          </a:xfrm>
        </p:spPr>
        <p:txBody>
          <a:bodyPr vert="horz" lIns="91440" tIns="45720" rIns="91440" bIns="45720" rtlCol="0" anchor="b">
            <a:normAutofit/>
          </a:bodyPr>
          <a:lstStyle/>
          <a:p>
            <a:pPr eaLnBrk="1" hangingPunct="1"/>
            <a:r>
              <a:rPr lang="en-US" sz="2100" kern="1200" dirty="0">
                <a:solidFill>
                  <a:schemeClr val="tx1"/>
                </a:solidFill>
                <a:latin typeface="+mj-lt"/>
                <a:ea typeface="+mj-ea"/>
                <a:cs typeface="+mj-cs"/>
                <a:hlinkClick r:id="rId2"/>
              </a:rPr>
              <a:t>https://www.pfizer.com/news/press-release/press-release-detail/addition_of_lyrica_significantly_improved_generalized_anxiety_disorder_symptoms_in_patients_who_responded_only_partially_to_previous_gad_treatments</a:t>
            </a:r>
            <a:br>
              <a:rPr lang="en-US" sz="2100" kern="1200" dirty="0">
                <a:solidFill>
                  <a:schemeClr val="tx1"/>
                </a:solidFill>
                <a:latin typeface="+mj-lt"/>
                <a:ea typeface="+mj-ea"/>
                <a:cs typeface="+mj-cs"/>
              </a:rPr>
            </a:br>
            <a:br>
              <a:rPr lang="en-US" sz="2100" kern="1200" dirty="0">
                <a:solidFill>
                  <a:schemeClr val="tx1"/>
                </a:solidFill>
                <a:latin typeface="+mj-lt"/>
                <a:ea typeface="+mj-ea"/>
                <a:cs typeface="+mj-cs"/>
              </a:rPr>
            </a:br>
            <a:r>
              <a:rPr lang="en-US" sz="2100" kern="1200" dirty="0">
                <a:solidFill>
                  <a:schemeClr val="tx1"/>
                </a:solidFill>
                <a:latin typeface="+mj-lt"/>
                <a:ea typeface="+mj-ea"/>
                <a:cs typeface="+mj-cs"/>
              </a:rPr>
              <a:t>See </a:t>
            </a:r>
            <a:r>
              <a:rPr lang="en-US" sz="2100" kern="1200" dirty="0" err="1">
                <a:solidFill>
                  <a:schemeClr val="tx1"/>
                </a:solidFill>
                <a:latin typeface="+mj-lt"/>
                <a:ea typeface="+mj-ea"/>
                <a:cs typeface="+mj-cs"/>
              </a:rPr>
              <a:t>Wk</a:t>
            </a:r>
            <a:r>
              <a:rPr lang="en-US" sz="2100" kern="1200" dirty="0">
                <a:solidFill>
                  <a:schemeClr val="tx1"/>
                </a:solidFill>
                <a:latin typeface="+mj-lt"/>
                <a:ea typeface="+mj-ea"/>
                <a:cs typeface="+mj-cs"/>
              </a:rPr>
              <a:t> 5 Tile</a:t>
            </a:r>
          </a:p>
        </p:txBody>
      </p:sp>
      <p:pic>
        <p:nvPicPr>
          <p:cNvPr id="5" name="Content Placeholder 4">
            <a:extLst>
              <a:ext uri="{FF2B5EF4-FFF2-40B4-BE49-F238E27FC236}">
                <a16:creationId xmlns:a16="http://schemas.microsoft.com/office/drawing/2014/main" id="{904E5A3D-C59F-E760-B135-C8B0B783FD29}"/>
              </a:ext>
            </a:extLst>
          </p:cNvPr>
          <p:cNvPicPr>
            <a:picLocks noGrp="1" noChangeAspect="1"/>
          </p:cNvPicPr>
          <p:nvPr>
            <p:ph idx="1"/>
          </p:nvPr>
        </p:nvPicPr>
        <p:blipFill rotWithShape="1">
          <a:blip r:embed="rId3"/>
          <a:srcRect l="-1111" t="11205" r="35300" b="5882"/>
          <a:stretch/>
        </p:blipFill>
        <p:spPr>
          <a:xfrm>
            <a:off x="4961562" y="640080"/>
            <a:ext cx="6600084" cy="5550408"/>
          </a:xfrm>
          <a:prstGeom prst="rect">
            <a:avLst/>
          </a:prstGeom>
        </p:spPr>
      </p:pic>
    </p:spTree>
    <p:extLst>
      <p:ext uri="{BB962C8B-B14F-4D97-AF65-F5344CB8AC3E}">
        <p14:creationId xmlns:p14="http://schemas.microsoft.com/office/powerpoint/2010/main" val="1508395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1B802-EAB4-B2D5-EE35-97CF89A016A2}"/>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The Pfizer Nefazodone Detailing Study (Health Marketing Quarterly, 2009)</a:t>
            </a:r>
            <a:br>
              <a:rPr lang="en-GB" sz="3700">
                <a:solidFill>
                  <a:srgbClr val="FFFFFF"/>
                </a:solidFill>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C7DE6D-0509-4A85-6F34-CB31400EF5B1}"/>
              </a:ext>
            </a:extLst>
          </p:cNvPr>
          <p:cNvSpPr>
            <a:spLocks noGrp="1"/>
          </p:cNvSpPr>
          <p:nvPr>
            <p:ph idx="1"/>
          </p:nvPr>
        </p:nvSpPr>
        <p:spPr>
          <a:xfrm>
            <a:off x="4447308" y="591344"/>
            <a:ext cx="6906491" cy="5585619"/>
          </a:xfrm>
        </p:spPr>
        <p:txBody>
          <a:bodyPr anchor="ctr">
            <a:normAutofit/>
          </a:bodyPr>
          <a:lstStyle/>
          <a:p>
            <a:pPr marL="0" indent="0">
              <a:buNone/>
            </a:pPr>
            <a:r>
              <a:rPr lang="en-GB" sz="1800" dirty="0"/>
              <a:t>This details a controversial 2004 Pfizer marketing research initiative that was brought before prominent industry research ethics committees like CASRO:</a:t>
            </a:r>
          </a:p>
          <a:p>
            <a:pPr marL="0" indent="0">
              <a:buNone/>
            </a:pPr>
            <a:r>
              <a:rPr lang="en-GB" sz="1800" dirty="0"/>
              <a:t>To study effects of pharmaceutical sales rep detailing on doctors' prescribing behaviours, Pfizer reps gave participating doctors $500 checks without initially revealing the funding source</a:t>
            </a:r>
          </a:p>
          <a:p>
            <a:pPr marL="0" indent="0">
              <a:buNone/>
            </a:pPr>
            <a:r>
              <a:rPr lang="en-GB" sz="1800" dirty="0"/>
              <a:t>The data would be used to make the case that Pfizer detailing and visits positively impacted prescription rates</a:t>
            </a:r>
          </a:p>
          <a:p>
            <a:pPr marL="0" indent="0">
              <a:buNone/>
            </a:pPr>
            <a:r>
              <a:rPr lang="en-GB" sz="1800" dirty="0"/>
              <a:t>When the payments were made public, it sparked intense controversy and ethics inquiries around deception and coercive incentives</a:t>
            </a:r>
          </a:p>
          <a:p>
            <a:pPr marL="0" indent="0">
              <a:buNone/>
            </a:pPr>
            <a:r>
              <a:rPr lang="en-GB" sz="1800" dirty="0"/>
              <a:t>The published study explores nuances like:</a:t>
            </a:r>
          </a:p>
          <a:p>
            <a:pPr marL="0" indent="0">
              <a:buNone/>
            </a:pPr>
            <a:r>
              <a:rPr lang="en-GB" sz="1800" dirty="0"/>
              <a:t>Whether Pfizer intentionally obscured the source of payments to introduce bias</a:t>
            </a:r>
          </a:p>
          <a:p>
            <a:pPr marL="0" indent="0">
              <a:buNone/>
            </a:pPr>
            <a:r>
              <a:rPr lang="en-GB" sz="1800" dirty="0"/>
              <a:t>If large checks constituted excessive incentives that undermined voluntary informed consent</a:t>
            </a:r>
          </a:p>
          <a:p>
            <a:pPr marL="0" indent="0">
              <a:buNone/>
            </a:pPr>
            <a:r>
              <a:rPr lang="en-GB" sz="1800" dirty="0"/>
              <a:t>Whether doctors should have been explicitly informed about Pfizer's vested interest</a:t>
            </a:r>
          </a:p>
        </p:txBody>
      </p:sp>
    </p:spTree>
    <p:extLst>
      <p:ext uri="{BB962C8B-B14F-4D97-AF65-F5344CB8AC3E}">
        <p14:creationId xmlns:p14="http://schemas.microsoft.com/office/powerpoint/2010/main" val="4082494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48325-366B-E8A4-8152-3D7F613E025B}"/>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should Heinz do ? What are you going to do ?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CEA5C1-0917-649B-161A-EC13D15D1E37}"/>
              </a:ext>
            </a:extLst>
          </p:cNvPr>
          <p:cNvSpPr>
            <a:spLocks noGrp="1"/>
          </p:cNvSpPr>
          <p:nvPr>
            <p:ph idx="1"/>
          </p:nvPr>
        </p:nvSpPr>
        <p:spPr>
          <a:xfrm>
            <a:off x="4447308" y="591344"/>
            <a:ext cx="6906491" cy="5585619"/>
          </a:xfrm>
        </p:spPr>
        <p:txBody>
          <a:bodyPr anchor="ctr">
            <a:normAutofit/>
          </a:bodyPr>
          <a:lstStyle/>
          <a:p>
            <a:pPr eaLnBrk="1" fontAlgn="auto" hangingPunct="1">
              <a:spcAft>
                <a:spcPts val="0"/>
              </a:spcAft>
              <a:defRPr/>
            </a:pPr>
            <a:r>
              <a:rPr lang="en-GB" sz="2000" i="1"/>
              <a:t>In Europe, a woman was near death from cancer. One drug might save her, a form of radium that a druggist in the same town had recently discovered. The druggist was charging $2,000, ten times what the drug cost him to make. The sick woman’s husband, Heinz, went to everyone he knew to borrow the money, but he could only get together about half of what it cost. He told the druggist that his wife was dying and asked him to sell it cheaper or let him pay later. But the druggist said, “No.” The husband got desperate and broke into the man’s store to steal the drug for his wife. Should the husband have done that? Why?</a:t>
            </a:r>
            <a:endParaRPr lang="en-GB" sz="2000"/>
          </a:p>
          <a:p>
            <a:pPr eaLnBrk="1" fontAlgn="auto" hangingPunct="1">
              <a:spcAft>
                <a:spcPts val="0"/>
              </a:spcAft>
              <a:defRPr/>
            </a:pPr>
            <a:r>
              <a:rPr lang="en-GB" sz="2000"/>
              <a:t>The Heinz Dilemma </a:t>
            </a:r>
          </a:p>
          <a:p>
            <a:pPr eaLnBrk="1" fontAlgn="auto" hangingPunct="1">
              <a:spcAft>
                <a:spcPts val="0"/>
              </a:spcAft>
              <a:defRPr/>
            </a:pPr>
            <a:r>
              <a:rPr lang="en-GB" sz="2000" b="1">
                <a:highlight>
                  <a:srgbClr val="FFFF00"/>
                </a:highlight>
              </a:rPr>
              <a:t>1. Should Heinz steal the drug? Why or why not? </a:t>
            </a:r>
          </a:p>
          <a:p>
            <a:pPr eaLnBrk="1" fontAlgn="auto" hangingPunct="1">
              <a:spcAft>
                <a:spcPts val="0"/>
              </a:spcAft>
              <a:defRPr/>
            </a:pPr>
            <a:r>
              <a:rPr lang="en-GB" sz="2000" b="1">
                <a:highlight>
                  <a:srgbClr val="FFFF00"/>
                </a:highlight>
              </a:rPr>
              <a:t>7. Should people generally do everything they can to avoid breaking the law? How does this relate to Heinz's case?</a:t>
            </a:r>
          </a:p>
          <a:p>
            <a:endParaRPr lang="en-GB" sz="2000"/>
          </a:p>
        </p:txBody>
      </p:sp>
    </p:spTree>
    <p:extLst>
      <p:ext uri="{BB962C8B-B14F-4D97-AF65-F5344CB8AC3E}">
        <p14:creationId xmlns:p14="http://schemas.microsoft.com/office/powerpoint/2010/main" val="971510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BCE3C-46C8-1229-ECF6-14C26238713B}"/>
              </a:ext>
            </a:extLst>
          </p:cNvPr>
          <p:cNvSpPr>
            <a:spLocks noGrp="1"/>
          </p:cNvSpPr>
          <p:nvPr>
            <p:ph type="title"/>
          </p:nvPr>
        </p:nvSpPr>
        <p:spPr>
          <a:xfrm>
            <a:off x="686834" y="1153572"/>
            <a:ext cx="3200400" cy="4461163"/>
          </a:xfrm>
        </p:spPr>
        <p:txBody>
          <a:bodyPr>
            <a:normAutofit/>
          </a:bodyPr>
          <a:lstStyle/>
          <a:p>
            <a:r>
              <a:rPr lang="en-GB">
                <a:solidFill>
                  <a:srgbClr val="FFFFFF"/>
                </a:solidFill>
              </a:rPr>
              <a:t>Ethics in research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CB9ADC-FAF0-E318-4E29-12E752C55D01}"/>
              </a:ext>
            </a:extLst>
          </p:cNvPr>
          <p:cNvSpPr>
            <a:spLocks noGrp="1"/>
          </p:cNvSpPr>
          <p:nvPr>
            <p:ph idx="1"/>
          </p:nvPr>
        </p:nvSpPr>
        <p:spPr>
          <a:xfrm>
            <a:off x="4447308" y="591344"/>
            <a:ext cx="6906491" cy="5585619"/>
          </a:xfrm>
        </p:spPr>
        <p:txBody>
          <a:bodyPr anchor="ctr">
            <a:normAutofit/>
          </a:bodyPr>
          <a:lstStyle/>
          <a:p>
            <a:r>
              <a:rPr lang="en-US" altLang="en-US"/>
              <a:t>Participation in the Holocaust: American social psychologists began exploring concepts of obedience, social manipulation, authority, and evil with an interest in understanding how ordinary people could have consented to, participated in and perpetuated the horrible atrocities of this Holocaust. </a:t>
            </a:r>
          </a:p>
          <a:p>
            <a:endParaRPr lang="en-GB" dirty="0"/>
          </a:p>
        </p:txBody>
      </p:sp>
    </p:spTree>
    <p:extLst>
      <p:ext uri="{BB962C8B-B14F-4D97-AF65-F5344CB8AC3E}">
        <p14:creationId xmlns:p14="http://schemas.microsoft.com/office/powerpoint/2010/main" val="612877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7C5AC899-2D4B-3251-0AF6-5EDECB4D2634}"/>
              </a:ext>
            </a:extLst>
          </p:cNvPr>
          <p:cNvPicPr>
            <a:picLocks noChangeAspect="1"/>
          </p:cNvPicPr>
          <p:nvPr/>
        </p:nvPicPr>
        <p:blipFill>
          <a:blip r:embed="rId2"/>
          <a:stretch>
            <a:fillRect/>
          </a:stretch>
        </p:blipFill>
        <p:spPr>
          <a:xfrm>
            <a:off x="642938" y="1016000"/>
            <a:ext cx="5637213" cy="3708400"/>
          </a:xfrm>
          <a:prstGeom prst="rect">
            <a:avLst/>
          </a:prstGeom>
        </p:spPr>
      </p:pic>
      <p:pic>
        <p:nvPicPr>
          <p:cNvPr id="4" name="Picture 3">
            <a:extLst>
              <a:ext uri="{FF2B5EF4-FFF2-40B4-BE49-F238E27FC236}">
                <a16:creationId xmlns:a16="http://schemas.microsoft.com/office/drawing/2014/main" id="{BEE079F9-8053-41B6-93A0-9CB3A3531AEB}"/>
              </a:ext>
            </a:extLst>
          </p:cNvPr>
          <p:cNvPicPr>
            <a:picLocks noChangeAspect="1"/>
          </p:cNvPicPr>
          <p:nvPr/>
        </p:nvPicPr>
        <p:blipFill>
          <a:blip r:embed="rId3"/>
          <a:stretch>
            <a:fillRect/>
          </a:stretch>
        </p:blipFill>
        <p:spPr>
          <a:xfrm>
            <a:off x="6354763" y="1016000"/>
            <a:ext cx="5194300" cy="3708400"/>
          </a:xfrm>
          <a:prstGeom prst="rect">
            <a:avLst/>
          </a:prstGeom>
        </p:spPr>
      </p:pic>
      <p:sp>
        <p:nvSpPr>
          <p:cNvPr id="2" name="Title 1">
            <a:extLst>
              <a:ext uri="{FF2B5EF4-FFF2-40B4-BE49-F238E27FC236}">
                <a16:creationId xmlns:a16="http://schemas.microsoft.com/office/drawing/2014/main" id="{A067B741-31C2-39DF-B2B3-008399483A27}"/>
              </a:ext>
            </a:extLst>
          </p:cNvPr>
          <p:cNvSpPr>
            <a:spLocks noGrp="1"/>
          </p:cNvSpPr>
          <p:nvPr>
            <p:ph type="title"/>
          </p:nvPr>
        </p:nvSpPr>
        <p:spPr>
          <a:xfrm>
            <a:off x="838200" y="5358141"/>
            <a:ext cx="10515600" cy="942664"/>
          </a:xfrm>
        </p:spPr>
        <p:txBody>
          <a:bodyPr>
            <a:normAutofit/>
          </a:bodyPr>
          <a:lstStyle/>
          <a:p>
            <a:pPr algn="ctr"/>
            <a:r>
              <a:rPr lang="en-GB" sz="5200"/>
              <a:t>No deceit</a:t>
            </a:r>
          </a:p>
        </p:txBody>
      </p:sp>
    </p:spTree>
    <p:extLst>
      <p:ext uri="{BB962C8B-B14F-4D97-AF65-F5344CB8AC3E}">
        <p14:creationId xmlns:p14="http://schemas.microsoft.com/office/powerpoint/2010/main" val="5959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D00E56-279A-1E1C-B128-73DFDDF28469}"/>
              </a:ext>
            </a:extLst>
          </p:cNvPr>
          <p:cNvSpPr>
            <a:spLocks noGrp="1"/>
          </p:cNvSpPr>
          <p:nvPr>
            <p:ph type="title"/>
          </p:nvPr>
        </p:nvSpPr>
        <p:spPr>
          <a:xfrm>
            <a:off x="838200" y="5358141"/>
            <a:ext cx="10515600" cy="942664"/>
          </a:xfrm>
        </p:spPr>
        <p:txBody>
          <a:bodyPr>
            <a:normAutofit/>
          </a:bodyPr>
          <a:lstStyle/>
          <a:p>
            <a:pPr algn="ctr" eaLnBrk="1" hangingPunct="1"/>
            <a:r>
              <a:rPr lang="en-GB" sz="2900"/>
              <a:t>No </a:t>
            </a:r>
            <a:r>
              <a:rPr lang="en-US" altLang="en-US" sz="2900"/>
              <a:t>Psychological Financial Social HARM</a:t>
            </a:r>
            <a:br>
              <a:rPr lang="en-US" altLang="en-US" sz="2900"/>
            </a:br>
            <a:endParaRPr lang="en-GB" sz="2900"/>
          </a:p>
        </p:txBody>
      </p:sp>
      <p:pic>
        <p:nvPicPr>
          <p:cNvPr id="3" name="Picture 2">
            <a:extLst>
              <a:ext uri="{FF2B5EF4-FFF2-40B4-BE49-F238E27FC236}">
                <a16:creationId xmlns:a16="http://schemas.microsoft.com/office/drawing/2014/main" id="{EF44FF4A-D0C1-CB02-0C7A-644B8EDE5A97}"/>
              </a:ext>
            </a:extLst>
          </p:cNvPr>
          <p:cNvPicPr>
            <a:picLocks noChangeAspect="1"/>
          </p:cNvPicPr>
          <p:nvPr/>
        </p:nvPicPr>
        <p:blipFill rotWithShape="1">
          <a:blip r:embed="rId2"/>
          <a:srcRect t="12118" b="15535"/>
          <a:stretch/>
        </p:blipFill>
        <p:spPr>
          <a:xfrm>
            <a:off x="1981108" y="557189"/>
            <a:ext cx="8229783" cy="4629236"/>
          </a:xfrm>
          <a:prstGeom prst="rect">
            <a:avLst/>
          </a:prstGeom>
        </p:spPr>
      </p:pic>
    </p:spTree>
    <p:extLst>
      <p:ext uri="{BB962C8B-B14F-4D97-AF65-F5344CB8AC3E}">
        <p14:creationId xmlns:p14="http://schemas.microsoft.com/office/powerpoint/2010/main" val="201619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3C3C90B-46DF-EB9D-3C30-7B12821F0FAC}"/>
              </a:ext>
            </a:extLst>
          </p:cNvPr>
          <p:cNvSpPr>
            <a:spLocks noGrp="1"/>
          </p:cNvSpPr>
          <p:nvPr>
            <p:ph type="title"/>
          </p:nvPr>
        </p:nvSpPr>
        <p:spPr>
          <a:xfrm>
            <a:off x="686834" y="1153572"/>
            <a:ext cx="3200400" cy="4461163"/>
          </a:xfrm>
        </p:spPr>
        <p:txBody>
          <a:bodyPr>
            <a:normAutofit/>
          </a:bodyPr>
          <a:lstStyle/>
          <a:p>
            <a:r>
              <a:rPr lang="en-GB" altLang="en-US" dirty="0">
                <a:solidFill>
                  <a:srgbClr val="FFFFFF"/>
                </a:solidFill>
              </a:rPr>
              <a:t>Importance of human participant protection</a:t>
            </a:r>
            <a:endParaRPr lang="en-GB"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17FF6ED2-82BF-579B-D8C4-A1598A07907D}"/>
              </a:ext>
            </a:extLst>
          </p:cNvPr>
          <p:cNvSpPr>
            <a:spLocks noGrp="1"/>
          </p:cNvSpPr>
          <p:nvPr>
            <p:ph idx="1"/>
          </p:nvPr>
        </p:nvSpPr>
        <p:spPr>
          <a:xfrm>
            <a:off x="4447308" y="591344"/>
            <a:ext cx="6906491" cy="5585619"/>
          </a:xfrm>
        </p:spPr>
        <p:txBody>
          <a:bodyPr anchor="ctr">
            <a:normAutofit/>
          </a:bodyPr>
          <a:lstStyle/>
          <a:p>
            <a:pPr defTabSz="912813" eaLnBrk="1" fontAlgn="auto" hangingPunct="1">
              <a:defRPr/>
            </a:pPr>
            <a:r>
              <a:rPr lang="en-GB" altLang="en-US" sz="2200"/>
              <a:t>Nuremberg Trial (US v Karl Brandt et al).</a:t>
            </a:r>
          </a:p>
          <a:p>
            <a:pPr defTabSz="912813" eaLnBrk="1" fontAlgn="auto" hangingPunct="1">
              <a:defRPr/>
            </a:pPr>
            <a:r>
              <a:rPr lang="en-GB" altLang="en-US" sz="2200"/>
              <a:t>Resulted in the Nuremberg Code (1947).</a:t>
            </a:r>
          </a:p>
          <a:p>
            <a:pPr defTabSz="912813" eaLnBrk="1" fontAlgn="auto" hangingPunct="1">
              <a:defRPr/>
            </a:pPr>
            <a:r>
              <a:rPr lang="en-GB" altLang="en-US" sz="2200"/>
              <a:t>Informed consent of volunteers must be obtained without coercion.</a:t>
            </a:r>
          </a:p>
          <a:p>
            <a:pPr defTabSz="912813" eaLnBrk="1" fontAlgn="auto" hangingPunct="1">
              <a:defRPr/>
            </a:pPr>
            <a:r>
              <a:rPr lang="en-GB" altLang="en-US" sz="2200"/>
              <a:t>Human experiments should be based on prior animal studies.</a:t>
            </a:r>
          </a:p>
          <a:p>
            <a:pPr defTabSz="912813" eaLnBrk="1" fontAlgn="auto" hangingPunct="1">
              <a:defRPr/>
            </a:pPr>
            <a:r>
              <a:rPr lang="en-GB" altLang="en-US" sz="2200"/>
              <a:t>Anticipated scientific results should justify the experiment.</a:t>
            </a:r>
          </a:p>
          <a:p>
            <a:pPr defTabSz="912813" eaLnBrk="1" fontAlgn="auto" hangingPunct="1">
              <a:defRPr/>
            </a:pPr>
            <a:r>
              <a:rPr lang="en-GB" altLang="en-US" sz="2200"/>
              <a:t>Only qualified scientists should conduct medical research.</a:t>
            </a:r>
          </a:p>
          <a:p>
            <a:pPr defTabSz="912813" eaLnBrk="1" fontAlgn="auto" hangingPunct="1">
              <a:defRPr/>
            </a:pPr>
            <a:r>
              <a:rPr lang="en-GB" altLang="en-US" sz="2200"/>
              <a:t>Physical and </a:t>
            </a:r>
            <a:r>
              <a:rPr lang="en-GB" altLang="en-US" sz="2200" b="1">
                <a:highlight>
                  <a:srgbClr val="FFFF00"/>
                </a:highlight>
              </a:rPr>
              <a:t>mental suffering </a:t>
            </a:r>
            <a:r>
              <a:rPr lang="en-GB" altLang="en-US" sz="2200"/>
              <a:t>and injury </a:t>
            </a:r>
            <a:r>
              <a:rPr lang="en-GB" altLang="en-US" sz="2200" b="1">
                <a:highlight>
                  <a:srgbClr val="FFFF00"/>
                </a:highlight>
              </a:rPr>
              <a:t>should be avoided.</a:t>
            </a:r>
          </a:p>
          <a:p>
            <a:pPr defTabSz="912813" eaLnBrk="1" fontAlgn="auto" hangingPunct="1">
              <a:defRPr/>
            </a:pPr>
            <a:r>
              <a:rPr lang="en-GB" altLang="en-US" sz="2200"/>
              <a:t>There should be no expectation of death or disabling injury from the experiment.</a:t>
            </a:r>
          </a:p>
          <a:p>
            <a:endParaRPr lang="en-GB" sz="2200"/>
          </a:p>
        </p:txBody>
      </p:sp>
    </p:spTree>
    <p:extLst>
      <p:ext uri="{BB962C8B-B14F-4D97-AF65-F5344CB8AC3E}">
        <p14:creationId xmlns:p14="http://schemas.microsoft.com/office/powerpoint/2010/main" val="3101247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BD7E-A623-CA2A-8254-6B012B048F8B}"/>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Declaration of Helsinki</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0311BA8-2EA6-9C61-21BF-7DF788799F4D}"/>
              </a:ext>
            </a:extLst>
          </p:cNvPr>
          <p:cNvSpPr>
            <a:spLocks noGrp="1"/>
          </p:cNvSpPr>
          <p:nvPr>
            <p:ph idx="1"/>
          </p:nvPr>
        </p:nvSpPr>
        <p:spPr>
          <a:xfrm>
            <a:off x="4447308" y="591344"/>
            <a:ext cx="6906491" cy="5585619"/>
          </a:xfrm>
        </p:spPr>
        <p:txBody>
          <a:bodyPr anchor="ctr">
            <a:normAutofit/>
          </a:bodyPr>
          <a:lstStyle/>
          <a:p>
            <a:r>
              <a:rPr lang="en-GB" dirty="0"/>
              <a:t>Participation voluntary and can be withdrawn at any time.</a:t>
            </a:r>
          </a:p>
          <a:p>
            <a:r>
              <a:rPr lang="en-GB" dirty="0"/>
              <a:t>Established concepts of minimising risk, risk/benefit ratio, special groups.</a:t>
            </a:r>
            <a:endParaRPr lang="en-US" dirty="0"/>
          </a:p>
          <a:p>
            <a:endParaRPr lang="en-US" dirty="0"/>
          </a:p>
          <a:p>
            <a:endParaRPr lang="en-GB" dirty="0"/>
          </a:p>
        </p:txBody>
      </p:sp>
    </p:spTree>
    <p:extLst>
      <p:ext uri="{BB962C8B-B14F-4D97-AF65-F5344CB8AC3E}">
        <p14:creationId xmlns:p14="http://schemas.microsoft.com/office/powerpoint/2010/main" val="1460194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104BB-F5F9-85BD-9AD6-0661B8768F2E}"/>
              </a:ext>
            </a:extLst>
          </p:cNvPr>
          <p:cNvSpPr>
            <a:spLocks noGrp="1"/>
          </p:cNvSpPr>
          <p:nvPr>
            <p:ph type="title"/>
          </p:nvPr>
        </p:nvSpPr>
        <p:spPr>
          <a:xfrm>
            <a:off x="838200" y="365125"/>
            <a:ext cx="10515600" cy="1325563"/>
          </a:xfrm>
        </p:spPr>
        <p:txBody>
          <a:bodyPr>
            <a:normAutofit/>
          </a:bodyPr>
          <a:lstStyle/>
          <a:p>
            <a:r>
              <a:rPr lang="en-GB" altLang="en-US" sz="4200" dirty="0"/>
              <a:t>Belmont report 3 basic ethical principles</a:t>
            </a: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468C9C-3B80-7C40-D26B-C7F085BC0DED}"/>
              </a:ext>
            </a:extLst>
          </p:cNvPr>
          <p:cNvSpPr>
            <a:spLocks noGrp="1"/>
          </p:cNvSpPr>
          <p:nvPr>
            <p:ph idx="1"/>
          </p:nvPr>
        </p:nvSpPr>
        <p:spPr>
          <a:xfrm>
            <a:off x="838200" y="1929384"/>
            <a:ext cx="10515600" cy="4251960"/>
          </a:xfrm>
        </p:spPr>
        <p:txBody>
          <a:bodyPr>
            <a:normAutofit/>
          </a:bodyPr>
          <a:lstStyle/>
          <a:p>
            <a:pPr eaLnBrk="1" fontAlgn="auto" hangingPunct="1">
              <a:defRPr/>
            </a:pPr>
            <a:r>
              <a:rPr lang="en-GB" altLang="en-US" sz="1200" dirty="0"/>
              <a:t>1. Beneficence - an obligation to first:</a:t>
            </a:r>
          </a:p>
          <a:p>
            <a:pPr lvl="1" eaLnBrk="1" fontAlgn="auto" hangingPunct="1">
              <a:defRPr/>
            </a:pPr>
            <a:r>
              <a:rPr lang="en-GB" altLang="en-US" sz="1200" b="1" dirty="0">
                <a:highlight>
                  <a:srgbClr val="FFFF00"/>
                </a:highlight>
              </a:rPr>
              <a:t>To do no harm </a:t>
            </a:r>
            <a:r>
              <a:rPr lang="en-GB" altLang="en-US" sz="1200" dirty="0"/>
              <a:t>- Hippocrates</a:t>
            </a:r>
          </a:p>
          <a:p>
            <a:pPr lvl="1" eaLnBrk="1" fontAlgn="auto" hangingPunct="1">
              <a:defRPr/>
            </a:pPr>
            <a:r>
              <a:rPr lang="en-GB" altLang="en-US" sz="1200" b="1" dirty="0">
                <a:highlight>
                  <a:srgbClr val="FFFF00"/>
                </a:highlight>
              </a:rPr>
              <a:t>Maximize possible benefits </a:t>
            </a:r>
            <a:r>
              <a:rPr lang="en-GB" altLang="en-US" sz="1200" dirty="0"/>
              <a:t>- Claude Bernard</a:t>
            </a:r>
          </a:p>
          <a:p>
            <a:pPr lvl="1" eaLnBrk="1" fontAlgn="auto" hangingPunct="1">
              <a:defRPr/>
            </a:pPr>
            <a:r>
              <a:rPr lang="en-GB" altLang="en-US" sz="1200" b="1" dirty="0">
                <a:highlight>
                  <a:srgbClr val="FFFF00"/>
                </a:highlight>
              </a:rPr>
              <a:t>Minimize possible risks</a:t>
            </a:r>
            <a:r>
              <a:rPr lang="en-GB" altLang="en-US" sz="1200" dirty="0">
                <a:highlight>
                  <a:srgbClr val="FFFF00"/>
                </a:highlight>
              </a:rPr>
              <a:t>.</a:t>
            </a:r>
          </a:p>
          <a:p>
            <a:pPr eaLnBrk="1" fontAlgn="auto" hangingPunct="1">
              <a:defRPr/>
            </a:pPr>
            <a:r>
              <a:rPr lang="en-GB" altLang="en-US" sz="1200" dirty="0"/>
              <a:t>2. </a:t>
            </a:r>
            <a:r>
              <a:rPr lang="en-GB" altLang="en-US" sz="1200" b="1" dirty="0">
                <a:highlight>
                  <a:srgbClr val="FFFF00"/>
                </a:highlight>
              </a:rPr>
              <a:t>Respect for persons</a:t>
            </a:r>
            <a:r>
              <a:rPr lang="en-GB" altLang="en-US" sz="1200" dirty="0">
                <a:highlight>
                  <a:srgbClr val="FFFF00"/>
                </a:highlight>
              </a:rPr>
              <a:t>:</a:t>
            </a:r>
          </a:p>
          <a:p>
            <a:pPr lvl="1" eaLnBrk="1" fontAlgn="auto" hangingPunct="1">
              <a:defRPr/>
            </a:pPr>
            <a:r>
              <a:rPr lang="en-GB" altLang="en-US" sz="1200" dirty="0"/>
              <a:t>Acknowledge and treat individuals as autonomous</a:t>
            </a:r>
          </a:p>
          <a:p>
            <a:pPr lvl="1" eaLnBrk="1" fontAlgn="auto" hangingPunct="1">
              <a:defRPr/>
            </a:pPr>
            <a:r>
              <a:rPr lang="en-GB" altLang="en-US" sz="1200" dirty="0"/>
              <a:t>Protect individuals with diminished capacity.</a:t>
            </a:r>
          </a:p>
          <a:p>
            <a:pPr eaLnBrk="1" fontAlgn="auto" hangingPunct="1">
              <a:defRPr/>
            </a:pPr>
            <a:r>
              <a:rPr lang="en-GB" altLang="en-US" sz="1200" dirty="0"/>
              <a:t>3. </a:t>
            </a:r>
            <a:r>
              <a:rPr lang="en-GB" altLang="en-US" sz="1200" dirty="0">
                <a:highlight>
                  <a:srgbClr val="FFFF00"/>
                </a:highlight>
              </a:rPr>
              <a:t>Justice: </a:t>
            </a:r>
          </a:p>
          <a:p>
            <a:pPr eaLnBrk="1" fontAlgn="auto" hangingPunct="1">
              <a:defRPr/>
            </a:pPr>
            <a:r>
              <a:rPr lang="en-GB" altLang="en-US" sz="1200" dirty="0"/>
              <a:t>Fairness in the distribution and getting what is deserved</a:t>
            </a:r>
          </a:p>
          <a:p>
            <a:pPr lvl="1" eaLnBrk="1" fontAlgn="auto" hangingPunct="1">
              <a:defRPr/>
            </a:pPr>
            <a:r>
              <a:rPr lang="en-GB" altLang="en-US" sz="1200" dirty="0"/>
              <a:t>Who ought to receive the benefits</a:t>
            </a:r>
          </a:p>
          <a:p>
            <a:pPr lvl="1" eaLnBrk="1" fontAlgn="auto" hangingPunct="1">
              <a:defRPr/>
            </a:pPr>
            <a:r>
              <a:rPr lang="en-GB" altLang="en-US" sz="1200" dirty="0"/>
              <a:t>Who ought to bear the risks.</a:t>
            </a:r>
          </a:p>
          <a:p>
            <a:pPr eaLnBrk="1" fontAlgn="auto" hangingPunct="1">
              <a:defRPr/>
            </a:pPr>
            <a:r>
              <a:rPr lang="en-GB" altLang="en-US" sz="1200" dirty="0"/>
              <a:t>Formulations to consider:</a:t>
            </a:r>
          </a:p>
          <a:p>
            <a:pPr lvl="1" eaLnBrk="1" fontAlgn="auto" hangingPunct="1">
              <a:defRPr/>
            </a:pPr>
            <a:r>
              <a:rPr lang="en-GB" altLang="en-US" sz="1200" dirty="0"/>
              <a:t>To each person an equal share</a:t>
            </a:r>
          </a:p>
          <a:p>
            <a:pPr lvl="1" eaLnBrk="1" fontAlgn="auto" hangingPunct="1">
              <a:defRPr/>
            </a:pPr>
            <a:r>
              <a:rPr lang="en-GB" altLang="en-US" sz="1200" dirty="0"/>
              <a:t>To each person according to need</a:t>
            </a:r>
          </a:p>
          <a:p>
            <a:pPr lvl="1" eaLnBrk="1" fontAlgn="auto" hangingPunct="1">
              <a:defRPr/>
            </a:pPr>
            <a:r>
              <a:rPr lang="en-GB" altLang="en-US" sz="1200" dirty="0"/>
              <a:t>To each person according to effort</a:t>
            </a:r>
          </a:p>
          <a:p>
            <a:pPr lvl="1" eaLnBrk="1" fontAlgn="auto" hangingPunct="1">
              <a:defRPr/>
            </a:pPr>
            <a:r>
              <a:rPr lang="en-GB" altLang="en-US" sz="1200" dirty="0"/>
              <a:t>To each person according to societal contribution</a:t>
            </a:r>
          </a:p>
          <a:p>
            <a:pPr lvl="1" eaLnBrk="1" fontAlgn="auto" hangingPunct="1">
              <a:defRPr/>
            </a:pPr>
            <a:r>
              <a:rPr lang="en-GB" altLang="en-US" sz="1200" dirty="0"/>
              <a:t>To each person according to merit.</a:t>
            </a:r>
          </a:p>
          <a:p>
            <a:pPr lvl="1" eaLnBrk="1" fontAlgn="auto" hangingPunct="1">
              <a:defRPr/>
            </a:pPr>
            <a:endParaRPr lang="en-GB" altLang="en-US" sz="1200" dirty="0"/>
          </a:p>
          <a:p>
            <a:endParaRPr lang="en-GB" sz="1200" dirty="0"/>
          </a:p>
        </p:txBody>
      </p:sp>
    </p:spTree>
    <p:extLst>
      <p:ext uri="{BB962C8B-B14F-4D97-AF65-F5344CB8AC3E}">
        <p14:creationId xmlns:p14="http://schemas.microsoft.com/office/powerpoint/2010/main" val="956636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1287B-8320-8E74-72FC-6AACDFD212BB}"/>
              </a:ext>
            </a:extLst>
          </p:cNvPr>
          <p:cNvSpPr>
            <a:spLocks noGrp="1"/>
          </p:cNvSpPr>
          <p:nvPr>
            <p:ph type="title"/>
          </p:nvPr>
        </p:nvSpPr>
        <p:spPr>
          <a:xfrm>
            <a:off x="838200" y="365125"/>
            <a:ext cx="10515600" cy="1325563"/>
          </a:xfrm>
        </p:spPr>
        <p:txBody>
          <a:bodyPr>
            <a:normAutofit/>
          </a:bodyPr>
          <a:lstStyle/>
          <a:p>
            <a:r>
              <a:rPr lang="en-GB" sz="5400" dirty="0"/>
              <a:t>Researcher responsibility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E21EE9-BBA2-432B-C441-1D70F32053C1}"/>
              </a:ext>
            </a:extLst>
          </p:cNvPr>
          <p:cNvSpPr>
            <a:spLocks noGrp="1"/>
          </p:cNvSpPr>
          <p:nvPr>
            <p:ph idx="1"/>
          </p:nvPr>
        </p:nvSpPr>
        <p:spPr>
          <a:xfrm>
            <a:off x="838200" y="1929384"/>
            <a:ext cx="10515600" cy="4251960"/>
          </a:xfrm>
        </p:spPr>
        <p:txBody>
          <a:bodyPr>
            <a:normAutofit/>
          </a:bodyPr>
          <a:lstStyle/>
          <a:p>
            <a:pPr eaLnBrk="1" hangingPunct="1"/>
            <a:r>
              <a:rPr lang="en-GB" altLang="en-US" sz="2200"/>
              <a:t>It is the responsibility of the researcher to provide the participants with information regarding the purpose, benefits, and risks of participating in both the interview and surveys.</a:t>
            </a:r>
          </a:p>
          <a:p>
            <a:pPr eaLnBrk="1" hangingPunct="1"/>
            <a:r>
              <a:rPr lang="en-GB" altLang="en-US" sz="2200"/>
              <a:t>It is also the responsibility of the researcher to obtain the participants consent and explain concerns that the participants may have regarding their consent and participation. </a:t>
            </a:r>
          </a:p>
          <a:p>
            <a:pPr eaLnBrk="1" hangingPunct="1"/>
            <a:r>
              <a:rPr lang="en-GB" altLang="en-US" sz="2200"/>
              <a:t>The researcher is also responsible for ensuring the confidential nature of the information collected and making sure that the information collected is stored safely to maintain anonymity of the participant. Any potential conflict of interest should be identified and explained accordingly. </a:t>
            </a:r>
          </a:p>
          <a:p>
            <a:pPr eaLnBrk="1" hangingPunct="1"/>
            <a:r>
              <a:rPr lang="en-GB" altLang="en-US" sz="2200"/>
              <a:t>In addition, the researcher should make sure that the participants are aware of the fact that they are free to terminate their participation and any given point. </a:t>
            </a:r>
          </a:p>
          <a:p>
            <a:pPr eaLnBrk="1" hangingPunct="1"/>
            <a:endParaRPr lang="en-GB" altLang="en-US" sz="2200"/>
          </a:p>
          <a:p>
            <a:endParaRPr lang="en-GB" sz="2200"/>
          </a:p>
        </p:txBody>
      </p:sp>
    </p:spTree>
    <p:extLst>
      <p:ext uri="{BB962C8B-B14F-4D97-AF65-F5344CB8AC3E}">
        <p14:creationId xmlns:p14="http://schemas.microsoft.com/office/powerpoint/2010/main" val="1748218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B5D2D-4893-9F29-2C95-8B44EFA0B4AD}"/>
              </a:ext>
            </a:extLst>
          </p:cNvPr>
          <p:cNvSpPr>
            <a:spLocks noGrp="1"/>
          </p:cNvSpPr>
          <p:nvPr>
            <p:ph type="title"/>
          </p:nvPr>
        </p:nvSpPr>
        <p:spPr>
          <a:xfrm>
            <a:off x="838200" y="365125"/>
            <a:ext cx="10515600" cy="1325563"/>
          </a:xfrm>
        </p:spPr>
        <p:txBody>
          <a:bodyPr>
            <a:normAutofit/>
          </a:bodyPr>
          <a:lstStyle/>
          <a:p>
            <a:r>
              <a:rPr lang="en-GB" sz="5400"/>
              <a:t>PG2</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ED90FA-3C37-93A3-83DF-684C6112FBFF}"/>
              </a:ext>
            </a:extLst>
          </p:cNvPr>
          <p:cNvSpPr>
            <a:spLocks noGrp="1"/>
          </p:cNvSpPr>
          <p:nvPr>
            <p:ph idx="1"/>
          </p:nvPr>
        </p:nvSpPr>
        <p:spPr>
          <a:xfrm>
            <a:off x="838200" y="1929384"/>
            <a:ext cx="10515600" cy="4251960"/>
          </a:xfrm>
        </p:spPr>
        <p:txBody>
          <a:bodyPr>
            <a:normAutofit/>
          </a:bodyPr>
          <a:lstStyle/>
          <a:p>
            <a:r>
              <a:rPr lang="en-GB" sz="2200" dirty="0"/>
              <a:t>Section A to D</a:t>
            </a:r>
          </a:p>
          <a:p>
            <a:r>
              <a:rPr lang="en-GB" sz="2200" dirty="0"/>
              <a:t>Straightforward-</a:t>
            </a:r>
            <a:r>
              <a:rPr lang="en-GB" sz="2200" dirty="0" err="1"/>
              <a:t>ish</a:t>
            </a:r>
            <a:endParaRPr lang="en-GB" sz="2200" dirty="0"/>
          </a:p>
          <a:p>
            <a:r>
              <a:rPr lang="en-GB" sz="2200" b="1" dirty="0">
                <a:effectLst/>
                <a:latin typeface="Arial" panose="020B0604020202020204" pitchFamily="34" charset="0"/>
                <a:ea typeface="Times New Roman" panose="02020603050405020304" pitchFamily="18" charset="0"/>
              </a:rPr>
              <a:t>SECTION A: About You (Principal Researcher)</a:t>
            </a:r>
          </a:p>
          <a:p>
            <a:r>
              <a:rPr lang="en-GB" sz="2200" b="1" dirty="0">
                <a:effectLst/>
                <a:latin typeface="Arial" panose="020B0604020202020204" pitchFamily="34" charset="0"/>
                <a:ea typeface="Times New Roman" panose="02020603050405020304" pitchFamily="18" charset="0"/>
              </a:rPr>
              <a:t>SECTION B: Approval for Research Activity</a:t>
            </a:r>
            <a:endParaRPr lang="en-GB" sz="2200" dirty="0">
              <a:effectLst/>
              <a:latin typeface="Times New Roman" panose="02020603050405020304" pitchFamily="18" charset="0"/>
              <a:ea typeface="Times New Roman" panose="02020603050405020304" pitchFamily="18" charset="0"/>
            </a:endParaRPr>
          </a:p>
          <a:p>
            <a:r>
              <a:rPr lang="en-GB" sz="2200" b="1" dirty="0">
                <a:effectLst/>
                <a:latin typeface="Arial" panose="020B0604020202020204" pitchFamily="34" charset="0"/>
                <a:ea typeface="Times New Roman" panose="02020603050405020304" pitchFamily="18" charset="0"/>
              </a:rPr>
              <a:t>SECTION C:  Internal and External Ethical Guidance Materials</a:t>
            </a:r>
            <a:endParaRPr lang="en-GB" sz="2200" dirty="0">
              <a:effectLst/>
              <a:latin typeface="Times New Roman" panose="02020603050405020304" pitchFamily="18" charset="0"/>
              <a:ea typeface="Times New Roman" panose="02020603050405020304" pitchFamily="18" charset="0"/>
            </a:endParaRPr>
          </a:p>
          <a:p>
            <a:r>
              <a:rPr lang="en-GB" sz="2200" b="1" dirty="0">
                <a:effectLst/>
                <a:latin typeface="Arial" panose="020B0604020202020204" pitchFamily="34" charset="0"/>
                <a:ea typeface="Times New Roman" panose="02020603050405020304" pitchFamily="18" charset="0"/>
              </a:rPr>
              <a:t>SECTION D: External Collaborative Research Activity</a:t>
            </a:r>
            <a:endParaRPr lang="en-GB" sz="2200" dirty="0">
              <a:effectLst/>
              <a:latin typeface="Times New Roman" panose="02020603050405020304" pitchFamily="18" charset="0"/>
              <a:ea typeface="Times New Roman" panose="02020603050405020304" pitchFamily="18" charset="0"/>
            </a:endParaRPr>
          </a:p>
          <a:p>
            <a:endParaRPr lang="en-GB" sz="22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3335888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9037-D54D-64EC-1BDB-12CF673583F3}"/>
              </a:ext>
            </a:extLst>
          </p:cNvPr>
          <p:cNvSpPr>
            <a:spLocks noGrp="1"/>
          </p:cNvSpPr>
          <p:nvPr>
            <p:ph type="title"/>
          </p:nvPr>
        </p:nvSpPr>
        <p:spPr>
          <a:xfrm>
            <a:off x="838200" y="365125"/>
            <a:ext cx="10515600" cy="1325563"/>
          </a:xfrm>
        </p:spPr>
        <p:txBody>
          <a:bodyPr>
            <a:normAutofit/>
          </a:bodyPr>
          <a:lstStyle/>
          <a:p>
            <a:r>
              <a:rPr lang="en-GB" sz="4200"/>
              <a:t>Study Details</a:t>
            </a:r>
            <a:br>
              <a:rPr lang="en-GB" sz="4200"/>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3AD9E1-87EC-CFDE-1E9F-55F1E47C80E2}"/>
              </a:ext>
            </a:extLst>
          </p:cNvPr>
          <p:cNvSpPr>
            <a:spLocks noGrp="1"/>
          </p:cNvSpPr>
          <p:nvPr>
            <p:ph idx="1"/>
          </p:nvPr>
        </p:nvSpPr>
        <p:spPr>
          <a:xfrm>
            <a:off x="838200" y="1929384"/>
            <a:ext cx="10515600" cy="4251960"/>
          </a:xfrm>
        </p:spPr>
        <p:txBody>
          <a:bodyPr>
            <a:normAutofit/>
          </a:bodyPr>
          <a:lstStyle/>
          <a:p>
            <a:pPr marL="0" indent="0">
              <a:buNone/>
            </a:pPr>
            <a:endParaRPr lang="en-GB" sz="2200"/>
          </a:p>
          <a:p>
            <a:r>
              <a:rPr lang="en-GB" sz="2200"/>
              <a:t>Clearly state your proposed project's title, purpose, research questions, methodology, and field site(s).</a:t>
            </a:r>
          </a:p>
          <a:p>
            <a:r>
              <a:rPr lang="en-GB" sz="2200"/>
              <a:t>Define key terms and describe background context concisely yet comprehensively for review clarity.</a:t>
            </a:r>
          </a:p>
          <a:p>
            <a:r>
              <a:rPr lang="en-GB" sz="2200"/>
              <a:t>Specify the significance, intended contributions, and real-world applications.</a:t>
            </a:r>
          </a:p>
          <a:p>
            <a:endParaRPr lang="en-GB" sz="2200"/>
          </a:p>
          <a:p>
            <a:r>
              <a:rPr lang="en-GB" sz="2200"/>
              <a:t>With references. Be mindful of word count.</a:t>
            </a:r>
          </a:p>
        </p:txBody>
      </p:sp>
    </p:spTree>
    <p:extLst>
      <p:ext uri="{BB962C8B-B14F-4D97-AF65-F5344CB8AC3E}">
        <p14:creationId xmlns:p14="http://schemas.microsoft.com/office/powerpoint/2010/main" val="667645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FC283-E6EE-8003-72FC-06B059F549F7}"/>
              </a:ext>
            </a:extLst>
          </p:cNvPr>
          <p:cNvSpPr>
            <a:spLocks noGrp="1"/>
          </p:cNvSpPr>
          <p:nvPr>
            <p:ph type="title"/>
          </p:nvPr>
        </p:nvSpPr>
        <p:spPr>
          <a:xfrm>
            <a:off x="838200" y="365125"/>
            <a:ext cx="10515600" cy="1325563"/>
          </a:xfrm>
        </p:spPr>
        <p:txBody>
          <a:bodyPr>
            <a:normAutofit/>
          </a:bodyPr>
          <a:lstStyle/>
          <a:p>
            <a:r>
              <a:rPr lang="en-GB" sz="4200" b="1">
                <a:effectLst/>
                <a:latin typeface="Arial" panose="020B0604020202020204" pitchFamily="34" charset="0"/>
                <a:ea typeface="Times New Roman" panose="02020603050405020304" pitchFamily="18" charset="0"/>
              </a:rPr>
              <a:t>SECTION E: Details of Research Activity</a:t>
            </a:r>
            <a:br>
              <a:rPr lang="en-GB" sz="4200">
                <a:effectLst/>
                <a:latin typeface="Times New Roman" panose="02020603050405020304" pitchFamily="18" charset="0"/>
                <a:ea typeface="Times New Roman" panose="02020603050405020304" pitchFamily="18" charset="0"/>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CD10A8-037C-B4C6-55D3-BAECA7B1850A}"/>
              </a:ext>
            </a:extLst>
          </p:cNvPr>
          <p:cNvSpPr>
            <a:spLocks noGrp="1"/>
          </p:cNvSpPr>
          <p:nvPr>
            <p:ph idx="1"/>
          </p:nvPr>
        </p:nvSpPr>
        <p:spPr>
          <a:xfrm>
            <a:off x="838200" y="1929384"/>
            <a:ext cx="10515600" cy="4251960"/>
          </a:xfrm>
        </p:spPr>
        <p:txBody>
          <a:bodyPr>
            <a:normAutofit/>
          </a:bodyPr>
          <a:lstStyle/>
          <a:p>
            <a:pPr>
              <a:spcBef>
                <a:spcPts val="600"/>
              </a:spcBef>
              <a:spcAft>
                <a:spcPts val="600"/>
              </a:spcAft>
            </a:pPr>
            <a:r>
              <a:rPr lang="en-GB" sz="1900" b="1">
                <a:effectLst/>
                <a:latin typeface="Arial" panose="020B0604020202020204" pitchFamily="34" charset="0"/>
                <a:ea typeface="Times New Roman" panose="02020603050405020304" pitchFamily="18" charset="0"/>
              </a:rPr>
              <a:t>Introduction to the Research (maximum 300 words per section)</a:t>
            </a:r>
            <a:endParaRPr lang="en-GB" sz="190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900" b="1">
                <a:effectLst/>
                <a:latin typeface="Arial" panose="020B0604020202020204" pitchFamily="34" charset="0"/>
                <a:ea typeface="Times New Roman" panose="02020603050405020304" pitchFamily="18" charset="0"/>
              </a:rPr>
              <a:t>Ensure that you write for a </a:t>
            </a:r>
            <a:r>
              <a:rPr lang="en-GB" sz="1900" b="1" u="sng">
                <a:effectLst/>
                <a:latin typeface="Arial" panose="020B0604020202020204" pitchFamily="34" charset="0"/>
                <a:ea typeface="Times New Roman" panose="02020603050405020304" pitchFamily="18" charset="0"/>
              </a:rPr>
              <a:t>Non-Specialist Audience</a:t>
            </a:r>
            <a:r>
              <a:rPr lang="en-GB" sz="1900" b="1">
                <a:effectLst/>
                <a:latin typeface="Arial" panose="020B0604020202020204" pitchFamily="34" charset="0"/>
                <a:ea typeface="Times New Roman" panose="02020603050405020304" pitchFamily="18" charset="0"/>
              </a:rPr>
              <a:t> when outlining your response to the points below:</a:t>
            </a:r>
            <a:endParaRPr lang="en-GB" sz="19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900" i="1">
                <a:effectLst/>
                <a:latin typeface="Arial" panose="020B0604020202020204" pitchFamily="34" charset="0"/>
                <a:ea typeface="Calibri" panose="020F0502020204030204" pitchFamily="34" charset="0"/>
                <a:cs typeface="Times New Roman" panose="02020603050405020304" pitchFamily="18" charset="0"/>
              </a:rPr>
              <a:t>Purpose of Research Activity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900" i="1">
                <a:effectLst/>
                <a:latin typeface="Arial" panose="020B0604020202020204" pitchFamily="34" charset="0"/>
                <a:ea typeface="Calibri" panose="020F0502020204030204" pitchFamily="34" charset="0"/>
                <a:cs typeface="Times New Roman" panose="02020603050405020304" pitchFamily="18" charset="0"/>
              </a:rPr>
              <a:t>Proposed Research Question</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900" i="1">
                <a:effectLst/>
                <a:latin typeface="Arial" panose="020B0604020202020204" pitchFamily="34" charset="0"/>
                <a:ea typeface="Calibri" panose="020F0502020204030204" pitchFamily="34" charset="0"/>
                <a:cs typeface="Times New Roman" panose="02020603050405020304" pitchFamily="18" charset="0"/>
              </a:rPr>
              <a:t>Aims of Research Activity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200"/>
              </a:spcAft>
              <a:buFont typeface="Symbol" panose="05050102010706020507" pitchFamily="18" charset="2"/>
              <a:buChar char=""/>
            </a:pPr>
            <a:r>
              <a:rPr lang="en-GB" sz="1900" i="1">
                <a:effectLst/>
                <a:latin typeface="Arial" panose="020B0604020202020204" pitchFamily="34" charset="0"/>
                <a:ea typeface="Calibri" panose="020F0502020204030204" pitchFamily="34" charset="0"/>
                <a:cs typeface="Times New Roman" panose="02020603050405020304" pitchFamily="18" charset="0"/>
              </a:rPr>
              <a:t>Objectives of Research Activity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1900">
                <a:effectLst/>
                <a:latin typeface="Arial" panose="020B0604020202020204" pitchFamily="34" charset="0"/>
                <a:ea typeface="Times New Roman" panose="02020603050405020304" pitchFamily="18" charset="0"/>
              </a:rPr>
              <a:t>Demonstrate, briefly, how </a:t>
            </a:r>
            <a:r>
              <a:rPr lang="en-GB" sz="1900" b="1" u="sng">
                <a:effectLst/>
                <a:latin typeface="Arial" panose="020B0604020202020204" pitchFamily="34" charset="0"/>
                <a:ea typeface="Times New Roman" panose="02020603050405020304" pitchFamily="18" charset="0"/>
              </a:rPr>
              <a:t>Existing Research</a:t>
            </a:r>
            <a:r>
              <a:rPr lang="en-GB" sz="1900">
                <a:effectLst/>
                <a:latin typeface="Arial" panose="020B0604020202020204" pitchFamily="34" charset="0"/>
                <a:ea typeface="Times New Roman" panose="02020603050405020304" pitchFamily="18" charset="0"/>
              </a:rPr>
              <a:t> has informed the proposed activity and explain</a:t>
            </a:r>
            <a:endParaRPr lang="en-GB" sz="19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900" i="1">
                <a:effectLst/>
                <a:latin typeface="Arial" panose="020B0604020202020204" pitchFamily="34" charset="0"/>
                <a:ea typeface="Calibri" panose="020F0502020204030204" pitchFamily="34" charset="0"/>
                <a:cs typeface="Times New Roman" panose="02020603050405020304" pitchFamily="18" charset="0"/>
              </a:rPr>
              <a:t>What the research activity will add to the body of knowledge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r>
              <a:rPr lang="en-GB" sz="1900" i="1">
                <a:effectLst/>
                <a:latin typeface="Arial" panose="020B0604020202020204" pitchFamily="34" charset="0"/>
                <a:ea typeface="Times New Roman" panose="02020603050405020304" pitchFamily="18" charset="0"/>
              </a:rPr>
              <a:t>How it addresses an area of importance. </a:t>
            </a:r>
            <a:endParaRPr lang="en-GB" sz="1900"/>
          </a:p>
        </p:txBody>
      </p:sp>
    </p:spTree>
    <p:extLst>
      <p:ext uri="{BB962C8B-B14F-4D97-AF65-F5344CB8AC3E}">
        <p14:creationId xmlns:p14="http://schemas.microsoft.com/office/powerpoint/2010/main" val="1835500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F22B3-CF34-D767-0A78-BEC72240755E}"/>
              </a:ext>
            </a:extLst>
          </p:cNvPr>
          <p:cNvSpPr>
            <a:spLocks noGrp="1"/>
          </p:cNvSpPr>
          <p:nvPr>
            <p:ph type="title"/>
          </p:nvPr>
        </p:nvSpPr>
        <p:spPr>
          <a:xfrm>
            <a:off x="838200" y="365125"/>
            <a:ext cx="10515600" cy="1325563"/>
          </a:xfrm>
        </p:spPr>
        <p:txBody>
          <a:bodyPr>
            <a:normAutofit/>
          </a:bodyPr>
          <a:lstStyle/>
          <a:p>
            <a:r>
              <a:rPr lang="en-GB" sz="4200" b="1">
                <a:effectLst/>
                <a:latin typeface="Arial" panose="020B0604020202020204" pitchFamily="34" charset="0"/>
                <a:ea typeface="Times New Roman" panose="02020603050405020304" pitchFamily="18" charset="0"/>
              </a:rPr>
              <a:t>SECTION F: Scope of Research Activity</a:t>
            </a:r>
            <a:br>
              <a:rPr lang="en-GB" sz="4200">
                <a:effectLst/>
                <a:latin typeface="Times New Roman" panose="02020603050405020304" pitchFamily="18" charset="0"/>
                <a:ea typeface="Times New Roman" panose="02020603050405020304" pitchFamily="18" charset="0"/>
              </a:rPr>
            </a:br>
            <a:r>
              <a:rPr lang="en-GB" sz="4200" b="1">
                <a:effectLst/>
                <a:latin typeface="Arial" panose="020B0604020202020204" pitchFamily="34" charset="0"/>
                <a:ea typeface="Times New Roman" panose="02020603050405020304" pitchFamily="18" charset="0"/>
              </a:rPr>
              <a:t>SECTION G: Intended Participants</a:t>
            </a:r>
            <a:endParaRPr lang="en-GB" sz="4200"/>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95C497-BB78-C165-B48B-B986C188AE57}"/>
              </a:ext>
            </a:extLst>
          </p:cNvPr>
          <p:cNvSpPr>
            <a:spLocks noGrp="1"/>
          </p:cNvSpPr>
          <p:nvPr>
            <p:ph idx="1"/>
          </p:nvPr>
        </p:nvSpPr>
        <p:spPr>
          <a:xfrm>
            <a:off x="838200" y="1929384"/>
            <a:ext cx="10515600" cy="4251960"/>
          </a:xfrm>
        </p:spPr>
        <p:txBody>
          <a:bodyPr>
            <a:normAutofit/>
          </a:bodyPr>
          <a:lstStyle/>
          <a:p>
            <a:r>
              <a:rPr lang="en-GB" sz="1900" b="0" i="0" dirty="0">
                <a:effectLst/>
                <a:latin typeface="-apple-system"/>
              </a:rPr>
              <a:t>Participant Details</a:t>
            </a:r>
          </a:p>
          <a:p>
            <a:pPr>
              <a:buFont typeface="Arial" panose="020B0604020202020204" pitchFamily="34" charset="0"/>
              <a:buChar char="•"/>
            </a:pPr>
            <a:r>
              <a:rPr lang="en-GB" sz="1900" b="0" i="0" dirty="0">
                <a:effectLst/>
                <a:latin typeface="-apple-system"/>
              </a:rPr>
              <a:t>Describe who your sample population is, estimated numbers, how they'll be identified and recruited.</a:t>
            </a:r>
          </a:p>
          <a:p>
            <a:pPr>
              <a:buFont typeface="Arial" panose="020B0604020202020204" pitchFamily="34" charset="0"/>
              <a:buChar char="•"/>
            </a:pPr>
            <a:r>
              <a:rPr lang="en-GB" sz="1900" b="0" i="0" dirty="0">
                <a:effectLst/>
                <a:latin typeface="-apple-system"/>
              </a:rPr>
              <a:t>Disclose any vulnerabilities requiring sensitivity like minors, patients etc.</a:t>
            </a:r>
          </a:p>
          <a:p>
            <a:pPr>
              <a:buFont typeface="Arial" panose="020B0604020202020204" pitchFamily="34" charset="0"/>
              <a:buChar char="•"/>
            </a:pPr>
            <a:r>
              <a:rPr lang="en-GB" sz="1900" dirty="0">
                <a:latin typeface="-apple-system"/>
              </a:rPr>
              <a:t>If possible, please DO NOT include participants under the age of 18.</a:t>
            </a:r>
          </a:p>
          <a:p>
            <a:r>
              <a:rPr lang="en-GB" sz="1900" b="0" i="0" dirty="0">
                <a:effectLst/>
                <a:latin typeface="-apple-system"/>
              </a:rPr>
              <a:t>Consent Process</a:t>
            </a:r>
          </a:p>
          <a:p>
            <a:pPr>
              <a:buFont typeface="Arial" panose="020B0604020202020204" pitchFamily="34" charset="0"/>
              <a:buChar char="•"/>
            </a:pPr>
            <a:r>
              <a:rPr lang="en-GB" sz="1900" b="0" i="0" dirty="0">
                <a:effectLst/>
                <a:latin typeface="-apple-system"/>
              </a:rPr>
              <a:t>Articulate exactly what participants will be told about the study pre-consent and when.</a:t>
            </a:r>
          </a:p>
          <a:p>
            <a:pPr>
              <a:buFont typeface="Arial" panose="020B0604020202020204" pitchFamily="34" charset="0"/>
              <a:buChar char="•"/>
            </a:pPr>
            <a:r>
              <a:rPr lang="en-GB" sz="1900" b="0" i="0" dirty="0">
                <a:effectLst/>
                <a:latin typeface="-apple-system"/>
              </a:rPr>
              <a:t>Explain step-by-step how informed voluntary consent will take place per best practices.</a:t>
            </a:r>
          </a:p>
          <a:p>
            <a:r>
              <a:rPr lang="en-GB" sz="1900" b="0" i="0" dirty="0">
                <a:effectLst/>
                <a:latin typeface="-apple-system"/>
              </a:rPr>
              <a:t>Data Collection</a:t>
            </a:r>
          </a:p>
          <a:p>
            <a:pPr>
              <a:buFont typeface="Arial" panose="020B0604020202020204" pitchFamily="34" charset="0"/>
              <a:buChar char="•"/>
            </a:pPr>
            <a:r>
              <a:rPr lang="en-GB" sz="1900" b="0" i="0" dirty="0">
                <a:effectLst/>
                <a:latin typeface="-apple-system"/>
              </a:rPr>
              <a:t>Fully disclose and justify your intended methodology and instruments for gathering data - surveys, interviews, observations etc.</a:t>
            </a:r>
          </a:p>
          <a:p>
            <a:pPr>
              <a:buFont typeface="Arial" panose="020B0604020202020204" pitchFamily="34" charset="0"/>
              <a:buChar char="•"/>
            </a:pPr>
            <a:r>
              <a:rPr lang="en-GB" sz="1900" b="0" i="0" dirty="0">
                <a:effectLst/>
                <a:latin typeface="-apple-system"/>
              </a:rPr>
              <a:t>Address any novel tools requiring ethics consideration like biometrics.</a:t>
            </a:r>
          </a:p>
          <a:p>
            <a:pPr>
              <a:buFont typeface="Arial" panose="020B0604020202020204" pitchFamily="34" charset="0"/>
              <a:buChar char="•"/>
            </a:pPr>
            <a:endParaRPr lang="en-GB" sz="1900" b="0" i="0" dirty="0">
              <a:effectLst/>
              <a:latin typeface="-apple-system"/>
            </a:endParaRPr>
          </a:p>
          <a:p>
            <a:pPr marL="0" indent="0">
              <a:buNone/>
            </a:pPr>
            <a:endParaRPr lang="en-GB" sz="1900" b="0" i="0" dirty="0">
              <a:effectLst/>
              <a:latin typeface="-apple-system"/>
            </a:endParaRPr>
          </a:p>
          <a:p>
            <a:endParaRPr lang="en-GB" sz="1900" dirty="0"/>
          </a:p>
        </p:txBody>
      </p:sp>
    </p:spTree>
    <p:extLst>
      <p:ext uri="{BB962C8B-B14F-4D97-AF65-F5344CB8AC3E}">
        <p14:creationId xmlns:p14="http://schemas.microsoft.com/office/powerpoint/2010/main" val="2758207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D2E0A0-E693-3FFB-998F-972B743E4238}"/>
              </a:ext>
            </a:extLst>
          </p:cNvPr>
          <p:cNvSpPr>
            <a:spLocks noGrp="1"/>
          </p:cNvSpPr>
          <p:nvPr>
            <p:ph type="title"/>
          </p:nvPr>
        </p:nvSpPr>
        <p:spPr/>
        <p:txBody>
          <a:bodyPr/>
          <a:lstStyle/>
          <a:p>
            <a:r>
              <a:rPr lang="en-GB" dirty="0"/>
              <a:t>Next</a:t>
            </a:r>
          </a:p>
        </p:txBody>
      </p:sp>
    </p:spTree>
    <p:extLst>
      <p:ext uri="{BB962C8B-B14F-4D97-AF65-F5344CB8AC3E}">
        <p14:creationId xmlns:p14="http://schemas.microsoft.com/office/powerpoint/2010/main" val="1088327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47DB6D-1BBC-B2A4-8937-58825E8B5F42}"/>
              </a:ext>
            </a:extLst>
          </p:cNvPr>
          <p:cNvSpPr/>
          <p:nvPr/>
        </p:nvSpPr>
        <p:spPr>
          <a:xfrm>
            <a:off x="0" y="0"/>
            <a:ext cx="12453257" cy="6937829"/>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6722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375BD-22E6-C19E-BA32-871734C8855A}"/>
              </a:ext>
            </a:extLst>
          </p:cNvPr>
          <p:cNvSpPr>
            <a:spLocks noGrp="1"/>
          </p:cNvSpPr>
          <p:nvPr>
            <p:ph type="title"/>
          </p:nvPr>
        </p:nvSpPr>
        <p:spPr>
          <a:xfrm>
            <a:off x="686834" y="591344"/>
            <a:ext cx="3200400" cy="5585619"/>
          </a:xfrm>
        </p:spPr>
        <p:txBody>
          <a:bodyPr>
            <a:normAutofit/>
          </a:bodyPr>
          <a:lstStyle/>
          <a:p>
            <a:r>
              <a:rPr lang="en-GB" sz="4100" b="1" dirty="0">
                <a:solidFill>
                  <a:srgbClr val="FFFFFF"/>
                </a:solidFill>
                <a:effectLst/>
                <a:latin typeface="Arial" panose="020B0604020202020204" pitchFamily="34" charset="0"/>
                <a:ea typeface="Times New Roman" panose="02020603050405020304" pitchFamily="18" charset="0"/>
              </a:rPr>
              <a:t>SECTION H: Anticipated Risks</a:t>
            </a:r>
            <a:br>
              <a:rPr lang="en-GB" sz="4100" dirty="0">
                <a:solidFill>
                  <a:srgbClr val="FFFFFF"/>
                </a:solidFill>
                <a:effectLst/>
                <a:latin typeface="Times New Roman" panose="02020603050405020304" pitchFamily="18" charset="0"/>
                <a:ea typeface="Times New Roman" panose="02020603050405020304" pitchFamily="18" charset="0"/>
              </a:rPr>
            </a:b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4B3677-0EA3-8738-3739-8FAAB1561616}"/>
              </a:ext>
            </a:extLst>
          </p:cNvPr>
          <p:cNvSpPr>
            <a:spLocks noGrp="1"/>
          </p:cNvSpPr>
          <p:nvPr>
            <p:ph idx="1"/>
          </p:nvPr>
        </p:nvSpPr>
        <p:spPr>
          <a:xfrm>
            <a:off x="4447308" y="591344"/>
            <a:ext cx="6906491" cy="5585619"/>
          </a:xfrm>
        </p:spPr>
        <p:txBody>
          <a:bodyPr anchor="ctr">
            <a:normAutofit/>
          </a:bodyPr>
          <a:lstStyle/>
          <a:p>
            <a:r>
              <a:rPr lang="en-GB" dirty="0"/>
              <a:t>Risks for participants</a:t>
            </a:r>
          </a:p>
          <a:p>
            <a:r>
              <a:rPr lang="en-GB" dirty="0"/>
              <a:t>Risks for investigator</a:t>
            </a:r>
          </a:p>
          <a:p>
            <a:r>
              <a:rPr lang="en-GB" dirty="0"/>
              <a:t>Risks for organisation </a:t>
            </a:r>
          </a:p>
          <a:p>
            <a:r>
              <a:rPr lang="en-GB" dirty="0"/>
              <a:t>Risks for university</a:t>
            </a:r>
          </a:p>
          <a:p>
            <a:r>
              <a:rPr lang="en-GB" dirty="0"/>
              <a:t>Risks for environment</a:t>
            </a:r>
          </a:p>
        </p:txBody>
      </p:sp>
    </p:spTree>
    <p:extLst>
      <p:ext uri="{BB962C8B-B14F-4D97-AF65-F5344CB8AC3E}">
        <p14:creationId xmlns:p14="http://schemas.microsoft.com/office/powerpoint/2010/main" val="3213680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24760-6A70-843F-EE86-DD6FA93963D1}"/>
              </a:ext>
            </a:extLst>
          </p:cNvPr>
          <p:cNvSpPr>
            <a:spLocks noGrp="1"/>
          </p:cNvSpPr>
          <p:nvPr>
            <p:ph type="title"/>
          </p:nvPr>
        </p:nvSpPr>
        <p:spPr>
          <a:xfrm>
            <a:off x="686834" y="591344"/>
            <a:ext cx="3200400" cy="5585619"/>
          </a:xfrm>
        </p:spPr>
        <p:txBody>
          <a:bodyPr>
            <a:normAutofit/>
          </a:bodyPr>
          <a:lstStyle/>
          <a:p>
            <a:r>
              <a:rPr lang="en-GB" sz="3400" b="1">
                <a:solidFill>
                  <a:srgbClr val="FFFFFF"/>
                </a:solidFill>
                <a:effectLst/>
                <a:latin typeface="Arial" panose="020B0604020202020204" pitchFamily="34" charset="0"/>
                <a:ea typeface="Times New Roman" panose="02020603050405020304" pitchFamily="18" charset="0"/>
              </a:rPr>
              <a:t>SECTION I: Feedback, Consent and Confidentiality</a:t>
            </a:r>
            <a:br>
              <a:rPr lang="en-GB" sz="3400">
                <a:solidFill>
                  <a:srgbClr val="FFFFFF"/>
                </a:solidFill>
                <a:effectLst/>
                <a:latin typeface="Times New Roman" panose="02020603050405020304" pitchFamily="18" charset="0"/>
                <a:ea typeface="Times New Roman" panose="02020603050405020304" pitchFamily="18" charset="0"/>
              </a:rPr>
            </a:br>
            <a:endParaRPr lang="en-GB" sz="340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FBB004-16A4-306E-D225-F41F71447D82}"/>
              </a:ext>
            </a:extLst>
          </p:cNvPr>
          <p:cNvSpPr>
            <a:spLocks noGrp="1"/>
          </p:cNvSpPr>
          <p:nvPr>
            <p:ph idx="1"/>
          </p:nvPr>
        </p:nvSpPr>
        <p:spPr>
          <a:xfrm>
            <a:off x="4447308" y="591344"/>
            <a:ext cx="6906491" cy="5585619"/>
          </a:xfrm>
        </p:spPr>
        <p:txBody>
          <a:bodyPr anchor="ctr">
            <a:normAutofit/>
          </a:bodyPr>
          <a:lstStyle/>
          <a:p>
            <a:r>
              <a:rPr lang="en-GB" sz="2000" b="0" i="0">
                <a:effectLst/>
                <a:latin typeface="-apple-system"/>
              </a:rPr>
              <a:t>Feedback:</a:t>
            </a:r>
          </a:p>
          <a:p>
            <a:pPr>
              <a:buFont typeface="Arial" panose="020B0604020202020204" pitchFamily="34" charset="0"/>
              <a:buChar char="•"/>
            </a:pPr>
            <a:r>
              <a:rPr lang="en-GB" sz="2000" b="0" i="0">
                <a:effectLst/>
                <a:latin typeface="-apple-system"/>
              </a:rPr>
              <a:t>State what debriefing content participants will receive post-study, covering: main inquiry, data uses, aggregate insights.</a:t>
            </a:r>
          </a:p>
          <a:p>
            <a:pPr>
              <a:buFont typeface="Arial" panose="020B0604020202020204" pitchFamily="34" charset="0"/>
              <a:buChar char="•"/>
            </a:pPr>
            <a:r>
              <a:rPr lang="en-GB" sz="2000" b="0" i="0">
                <a:effectLst/>
                <a:latin typeface="-apple-system"/>
              </a:rPr>
              <a:t>Disclose when and how this will be delivered - verbally, written document etc.</a:t>
            </a:r>
          </a:p>
          <a:p>
            <a:pPr>
              <a:buFont typeface="Arial" panose="020B0604020202020204" pitchFamily="34" charset="0"/>
              <a:buChar char="•"/>
            </a:pPr>
            <a:r>
              <a:rPr lang="en-GB" sz="2000" b="0" i="0">
                <a:effectLst/>
                <a:latin typeface="-apple-system"/>
              </a:rPr>
              <a:t>Address if/how participants may access project results later.</a:t>
            </a:r>
          </a:p>
          <a:p>
            <a:r>
              <a:rPr lang="en-GB" sz="2000" b="0" i="0">
                <a:effectLst/>
                <a:latin typeface="-apple-system"/>
              </a:rPr>
              <a:t>Informed Consent:</a:t>
            </a:r>
          </a:p>
          <a:p>
            <a:pPr>
              <a:buFont typeface="Arial" panose="020B0604020202020204" pitchFamily="34" charset="0"/>
              <a:buChar char="•"/>
            </a:pPr>
            <a:r>
              <a:rPr lang="en-GB" sz="2000" b="0" i="0">
                <a:effectLst/>
                <a:latin typeface="-apple-system"/>
              </a:rPr>
              <a:t>Detail the specific consent process - where, when, how obtained.</a:t>
            </a:r>
          </a:p>
          <a:p>
            <a:pPr>
              <a:buFont typeface="Arial" panose="020B0604020202020204" pitchFamily="34" charset="0"/>
              <a:buChar char="•"/>
            </a:pPr>
            <a:r>
              <a:rPr lang="en-GB" sz="2000" b="0" i="0">
                <a:effectLst/>
                <a:latin typeface="-apple-system"/>
              </a:rPr>
              <a:t>Note what precise elements will be shared to ensure voluntary informed decision-making.</a:t>
            </a:r>
          </a:p>
          <a:p>
            <a:pPr>
              <a:buFont typeface="Arial" panose="020B0604020202020204" pitchFamily="34" charset="0"/>
              <a:buChar char="•"/>
            </a:pPr>
            <a:r>
              <a:rPr lang="en-GB" sz="2000" b="0" i="0">
                <a:effectLst/>
                <a:latin typeface="-apple-system"/>
              </a:rPr>
              <a:t>Explain how agreement to participate will be formally recorded by participants.</a:t>
            </a:r>
          </a:p>
          <a:p>
            <a:pPr>
              <a:buFont typeface="Arial" panose="020B0604020202020204" pitchFamily="34" charset="0"/>
              <a:buChar char="•"/>
            </a:pPr>
            <a:r>
              <a:rPr lang="en-GB" sz="2000" b="0" i="0">
                <a:effectLst/>
                <a:latin typeface="-apple-system"/>
              </a:rPr>
              <a:t>Mention procedures if capacity issues arise for providing consent.</a:t>
            </a:r>
          </a:p>
          <a:p>
            <a:endParaRPr lang="en-GB" sz="2000"/>
          </a:p>
        </p:txBody>
      </p:sp>
    </p:spTree>
    <p:extLst>
      <p:ext uri="{BB962C8B-B14F-4D97-AF65-F5344CB8AC3E}">
        <p14:creationId xmlns:p14="http://schemas.microsoft.com/office/powerpoint/2010/main" val="2050492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F1A60-9F0E-2942-B228-D7AE5AC38DAA}"/>
              </a:ext>
            </a:extLst>
          </p:cNvPr>
          <p:cNvSpPr>
            <a:spLocks noGrp="1"/>
          </p:cNvSpPr>
          <p:nvPr>
            <p:ph type="title"/>
          </p:nvPr>
        </p:nvSpPr>
        <p:spPr>
          <a:xfrm>
            <a:off x="686834" y="591344"/>
            <a:ext cx="3200400" cy="5585619"/>
          </a:xfrm>
        </p:spPr>
        <p:txBody>
          <a:bodyPr>
            <a:normAutofit/>
          </a:bodyPr>
          <a:lstStyle/>
          <a:p>
            <a:r>
              <a:rPr lang="en-GB">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F9A75F1-C157-205A-3FF3-D80EA01A03E4}"/>
              </a:ext>
            </a:extLst>
          </p:cNvPr>
          <p:cNvSpPr>
            <a:spLocks noGrp="1"/>
          </p:cNvSpPr>
          <p:nvPr>
            <p:ph idx="1"/>
          </p:nvPr>
        </p:nvSpPr>
        <p:spPr>
          <a:xfrm>
            <a:off x="4447308" y="591344"/>
            <a:ext cx="6906491" cy="5585619"/>
          </a:xfrm>
        </p:spPr>
        <p:txBody>
          <a:bodyPr anchor="ctr">
            <a:normAutofit/>
          </a:bodyPr>
          <a:lstStyle/>
          <a:p>
            <a:r>
              <a:rPr lang="en-GB" b="0" i="0">
                <a:effectLst/>
                <a:latin typeface="-apple-system"/>
              </a:rPr>
              <a:t>Confidentiality/Anonymity</a:t>
            </a:r>
          </a:p>
          <a:p>
            <a:pPr>
              <a:buFont typeface="Arial" panose="020B0604020202020204" pitchFamily="34" charset="0"/>
              <a:buChar char="•"/>
            </a:pPr>
            <a:r>
              <a:rPr lang="en-GB" b="0" i="0">
                <a:effectLst/>
                <a:latin typeface="-apple-system"/>
              </a:rPr>
              <a:t>Guarantee that identifying participant details will be separated from records to protect privacy.</a:t>
            </a:r>
          </a:p>
          <a:p>
            <a:pPr>
              <a:buFont typeface="Arial" panose="020B0604020202020204" pitchFamily="34" charset="0"/>
              <a:buChar char="•"/>
            </a:pPr>
            <a:r>
              <a:rPr lang="en-GB" b="0" i="0">
                <a:effectLst/>
                <a:latin typeface="-apple-system"/>
              </a:rPr>
              <a:t>Describe systems for data coding and sole access by immediate research team.</a:t>
            </a:r>
          </a:p>
          <a:p>
            <a:pPr>
              <a:buFont typeface="Arial" panose="020B0604020202020204" pitchFamily="34" charset="0"/>
              <a:buChar char="•"/>
            </a:pPr>
            <a:r>
              <a:rPr lang="en-GB" b="0" i="0">
                <a:effectLst/>
                <a:latin typeface="-apple-system"/>
              </a:rPr>
              <a:t>Assure that any publications/presentations will anonymize quotes, experiences.</a:t>
            </a:r>
          </a:p>
          <a:p>
            <a:pPr>
              <a:buFont typeface="Arial" panose="020B0604020202020204" pitchFamily="34" charset="0"/>
              <a:buChar char="•"/>
            </a:pPr>
            <a:r>
              <a:rPr lang="en-GB" b="0" i="0">
                <a:effectLst/>
                <a:latin typeface="-apple-system"/>
              </a:rPr>
              <a:t>If full anonymity cannot be offered, explain reasons openly.</a:t>
            </a:r>
          </a:p>
          <a:p>
            <a:endParaRPr lang="en-GB" dirty="0"/>
          </a:p>
        </p:txBody>
      </p:sp>
    </p:spTree>
    <p:extLst>
      <p:ext uri="{BB962C8B-B14F-4D97-AF65-F5344CB8AC3E}">
        <p14:creationId xmlns:p14="http://schemas.microsoft.com/office/powerpoint/2010/main" val="42160907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C8F58-89FA-166C-A8F0-94F018C8610A}"/>
              </a:ext>
            </a:extLst>
          </p:cNvPr>
          <p:cNvSpPr>
            <a:spLocks noGrp="1"/>
          </p:cNvSpPr>
          <p:nvPr>
            <p:ph type="title"/>
          </p:nvPr>
        </p:nvSpPr>
        <p:spPr>
          <a:xfrm>
            <a:off x="686834" y="591344"/>
            <a:ext cx="3200400" cy="5585619"/>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852778-BC8C-056A-A5F9-1AA55FEF7556}"/>
              </a:ext>
            </a:extLst>
          </p:cNvPr>
          <p:cNvSpPr>
            <a:spLocks noGrp="1"/>
          </p:cNvSpPr>
          <p:nvPr>
            <p:ph idx="1"/>
          </p:nvPr>
        </p:nvSpPr>
        <p:spPr>
          <a:xfrm>
            <a:off x="4447308" y="591344"/>
            <a:ext cx="6906491" cy="5585619"/>
          </a:xfrm>
        </p:spPr>
        <p:txBody>
          <a:bodyPr anchor="ctr">
            <a:normAutofit/>
          </a:bodyPr>
          <a:lstStyle/>
          <a:p>
            <a:r>
              <a:rPr lang="en-GB" sz="700" dirty="0"/>
              <a:t>Here is a short guide on addressing the Data Protection and Storage section in a research ethics application:</a:t>
            </a:r>
          </a:p>
          <a:p>
            <a:endParaRPr lang="en-GB" sz="700" dirty="0"/>
          </a:p>
          <a:p>
            <a:r>
              <a:rPr lang="en-GB" sz="700" dirty="0"/>
              <a:t>Personal Data </a:t>
            </a:r>
          </a:p>
          <a:p>
            <a:endParaRPr lang="en-GB" sz="700" dirty="0"/>
          </a:p>
          <a:p>
            <a:r>
              <a:rPr lang="en-GB" sz="700" dirty="0"/>
              <a:t>- Disclose if individual identifiers will be gathered constituting personal data per GDPR including recordings, contact info etc.  </a:t>
            </a:r>
          </a:p>
          <a:p>
            <a:endParaRPr lang="en-GB" sz="700" dirty="0"/>
          </a:p>
          <a:p>
            <a:r>
              <a:rPr lang="en-GB" sz="700" dirty="0"/>
              <a:t>- If yes, briefly justify collection purposes and uses requiring identifiable data.</a:t>
            </a:r>
          </a:p>
          <a:p>
            <a:endParaRPr lang="en-GB" sz="700" dirty="0"/>
          </a:p>
          <a:p>
            <a:r>
              <a:rPr lang="en-GB" sz="700" dirty="0"/>
              <a:t>Special Category Data</a:t>
            </a:r>
          </a:p>
          <a:p>
            <a:endParaRPr lang="en-GB" sz="700" dirty="0"/>
          </a:p>
          <a:p>
            <a:r>
              <a:rPr lang="en-GB" sz="700" dirty="0"/>
              <a:t>- Reveal whether proposed study tools/measures could capture any sensitive information on race, health, orientation, beliefs, etc.      </a:t>
            </a:r>
          </a:p>
          <a:p>
            <a:endParaRPr lang="en-GB" sz="700" dirty="0"/>
          </a:p>
          <a:p>
            <a:r>
              <a:rPr lang="en-GB" sz="700" dirty="0"/>
              <a:t>- If applicable, describe protections for soliciting, securing, and restricting access.</a:t>
            </a:r>
          </a:p>
          <a:p>
            <a:endParaRPr lang="en-GB" sz="700" dirty="0"/>
          </a:p>
          <a:p>
            <a:endParaRPr lang="en-GB" sz="700" dirty="0"/>
          </a:p>
        </p:txBody>
      </p:sp>
    </p:spTree>
    <p:extLst>
      <p:ext uri="{BB962C8B-B14F-4D97-AF65-F5344CB8AC3E}">
        <p14:creationId xmlns:p14="http://schemas.microsoft.com/office/powerpoint/2010/main" val="4011518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EA5B1-D211-9FB8-0249-4600CF85BDE1}"/>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Data Storage</a:t>
            </a:r>
            <a:br>
              <a:rPr lang="en-GB" dirty="0">
                <a:solidFill>
                  <a:srgbClr val="FFFFFF"/>
                </a:solidFill>
              </a:rPr>
            </a:br>
            <a:r>
              <a:rPr lang="en-GB" sz="4400" dirty="0"/>
              <a:t>Data Handling </a:t>
            </a:r>
            <a:br>
              <a:rPr lang="en-GB" sz="4400" dirty="0"/>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24453F-7B06-DAF1-40DF-19C00B0D3E88}"/>
              </a:ext>
            </a:extLst>
          </p:cNvPr>
          <p:cNvSpPr>
            <a:spLocks noGrp="1"/>
          </p:cNvSpPr>
          <p:nvPr>
            <p:ph idx="1"/>
          </p:nvPr>
        </p:nvSpPr>
        <p:spPr>
          <a:xfrm>
            <a:off x="4447308" y="591344"/>
            <a:ext cx="6906491" cy="5585619"/>
          </a:xfrm>
        </p:spPr>
        <p:txBody>
          <a:bodyPr anchor="ctr">
            <a:normAutofit/>
          </a:bodyPr>
          <a:lstStyle/>
          <a:p>
            <a:endParaRPr lang="en-GB" sz="2000" dirty="0"/>
          </a:p>
          <a:p>
            <a:r>
              <a:rPr lang="en-GB" sz="2000" dirty="0"/>
              <a:t>Data Storage</a:t>
            </a:r>
          </a:p>
          <a:p>
            <a:r>
              <a:rPr lang="en-GB" sz="2000" dirty="0"/>
              <a:t>- List every format and location where project data will reside - servers, laptops, physical files etc. </a:t>
            </a:r>
          </a:p>
          <a:p>
            <a:r>
              <a:rPr lang="en-GB" sz="2000" dirty="0"/>
              <a:t>- Guarantee encryption, passwords, permissions will enforce access rules for each repository.  </a:t>
            </a:r>
          </a:p>
          <a:p>
            <a:endParaRPr lang="en-GB" sz="2000" dirty="0"/>
          </a:p>
          <a:p>
            <a:r>
              <a:rPr lang="en-GB" sz="2000" dirty="0"/>
              <a:t>Data Handling </a:t>
            </a:r>
          </a:p>
          <a:p>
            <a:r>
              <a:rPr lang="en-GB" sz="2000" dirty="0"/>
              <a:t>- Outline step-by step protocols for data transfers, analysis, future disposal per strict compliance.  </a:t>
            </a:r>
          </a:p>
          <a:p>
            <a:r>
              <a:rPr lang="en-GB" sz="2000" dirty="0"/>
              <a:t>- Prevent needless identifiers in records, implement pseudonymization/redaction if sharing outside research team is required.  </a:t>
            </a:r>
          </a:p>
          <a:p>
            <a:endParaRPr lang="en-GB" sz="2000" dirty="0"/>
          </a:p>
        </p:txBody>
      </p:sp>
    </p:spTree>
    <p:extLst>
      <p:ext uri="{BB962C8B-B14F-4D97-AF65-F5344CB8AC3E}">
        <p14:creationId xmlns:p14="http://schemas.microsoft.com/office/powerpoint/2010/main" val="34295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83195-CB1C-19A9-E7CC-B7E0C4307513}"/>
              </a:ext>
            </a:extLst>
          </p:cNvPr>
          <p:cNvSpPr>
            <a:spLocks noGrp="1"/>
          </p:cNvSpPr>
          <p:nvPr>
            <p:ph type="title"/>
          </p:nvPr>
        </p:nvSpPr>
        <p:spPr>
          <a:xfrm>
            <a:off x="686834" y="591344"/>
            <a:ext cx="3200400" cy="5585619"/>
          </a:xfrm>
        </p:spPr>
        <p:txBody>
          <a:bodyPr>
            <a:normAutofit/>
          </a:bodyPr>
          <a:lstStyle/>
          <a:p>
            <a:r>
              <a:rPr lang="en-GB">
                <a:solidFill>
                  <a:srgbClr val="FFFFFF"/>
                </a:solidFill>
              </a:rPr>
              <a:t>Overall, the ethics application must confirm rigorous data policies are adopted that:</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73BB91-CAF1-771B-252F-F7C9C32F4250}"/>
              </a:ext>
            </a:extLst>
          </p:cNvPr>
          <p:cNvSpPr>
            <a:spLocks noGrp="1"/>
          </p:cNvSpPr>
          <p:nvPr>
            <p:ph idx="1"/>
          </p:nvPr>
        </p:nvSpPr>
        <p:spPr>
          <a:xfrm>
            <a:off x="4447308" y="591344"/>
            <a:ext cx="6906491" cy="5585619"/>
          </a:xfrm>
        </p:spPr>
        <p:txBody>
          <a:bodyPr anchor="ctr">
            <a:normAutofit/>
          </a:bodyPr>
          <a:lstStyle/>
          <a:p>
            <a:endParaRPr lang="en-GB" sz="2400" dirty="0"/>
          </a:p>
          <a:p>
            <a:r>
              <a:rPr lang="en-GB" sz="2400" dirty="0"/>
              <a:t>1) Minimize unnecessary personal data collection </a:t>
            </a:r>
          </a:p>
          <a:p>
            <a:r>
              <a:rPr lang="en-GB" sz="2400" dirty="0"/>
              <a:t>2) Encrypt sensitive items with restricted authorization </a:t>
            </a:r>
          </a:p>
          <a:p>
            <a:r>
              <a:rPr lang="en-GB" sz="2400" dirty="0"/>
              <a:t>3) Anonymize where possible, retain codes securely  </a:t>
            </a:r>
          </a:p>
          <a:p>
            <a:r>
              <a:rPr lang="en-GB" sz="2400" dirty="0"/>
              <a:t>4) Carefully transfer/</a:t>
            </a:r>
            <a:r>
              <a:rPr lang="en-GB" sz="2400" dirty="0" err="1"/>
              <a:t>analyze</a:t>
            </a:r>
            <a:r>
              <a:rPr lang="en-GB" sz="2400" dirty="0"/>
              <a:t> before proper disposal</a:t>
            </a:r>
          </a:p>
          <a:p>
            <a:r>
              <a:rPr lang="en-GB" sz="2400" dirty="0"/>
              <a:t>Covering each responsibility upfront builds institutional trust and adherence to data protection imperatives when stewarding participant contributions. Let me know if any aspect needs further explanation!</a:t>
            </a:r>
          </a:p>
          <a:p>
            <a:endParaRPr lang="en-GB" sz="2400" dirty="0"/>
          </a:p>
        </p:txBody>
      </p:sp>
    </p:spTree>
    <p:extLst>
      <p:ext uri="{BB962C8B-B14F-4D97-AF65-F5344CB8AC3E}">
        <p14:creationId xmlns:p14="http://schemas.microsoft.com/office/powerpoint/2010/main" val="37179470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736B26-C11F-2FEC-B4EB-34DCEBCA61A2}"/>
              </a:ext>
            </a:extLst>
          </p:cNvPr>
          <p:cNvPicPr>
            <a:picLocks noChangeAspect="1"/>
          </p:cNvPicPr>
          <p:nvPr/>
        </p:nvPicPr>
        <p:blipFill rotWithShape="1">
          <a:blip r:embed="rId2"/>
          <a:srcRect t="28360"/>
          <a:stretch/>
        </p:blipFill>
        <p:spPr>
          <a:xfrm>
            <a:off x="676728" y="1182914"/>
            <a:ext cx="10287000" cy="4913086"/>
          </a:xfrm>
          <a:prstGeom prst="rect">
            <a:avLst/>
          </a:prstGeom>
        </p:spPr>
      </p:pic>
    </p:spTree>
    <p:extLst>
      <p:ext uri="{BB962C8B-B14F-4D97-AF65-F5344CB8AC3E}">
        <p14:creationId xmlns:p14="http://schemas.microsoft.com/office/powerpoint/2010/main" val="2910419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Number Placeholder 2">
            <a:extLst>
              <a:ext uri="{FF2B5EF4-FFF2-40B4-BE49-F238E27FC236}">
                <a16:creationId xmlns:a16="http://schemas.microsoft.com/office/drawing/2014/main" id="{C403382A-9A96-EFCF-5CD6-8B400D5D9E98}"/>
              </a:ext>
            </a:extLst>
          </p:cNvPr>
          <p:cNvSpPr>
            <a:spLocks noGrp="1" noChangeArrowheads="1"/>
          </p:cNvSpPr>
          <p:nvPr>
            <p:ph type="sldNum" sz="quarter" idx="12"/>
          </p:nvPr>
        </p:nvSpPr>
        <p:spPr bwMode="auto">
          <a:xfrm>
            <a:off x="4038600" y="6356350"/>
            <a:ext cx="41148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fontAlgn="base">
              <a:lnSpc>
                <a:spcPct val="100000"/>
              </a:lnSpc>
              <a:spcBef>
                <a:spcPct val="0"/>
              </a:spcBef>
              <a:spcAft>
                <a:spcPct val="0"/>
              </a:spcAft>
              <a:buFontTx/>
              <a:buNone/>
            </a:pPr>
            <a:fld id="{09BCF581-9110-4C2B-A507-96D0AE725F7F}" type="slidenum">
              <a:rPr lang="en-US" altLang="en-US" sz="1200" smtClean="0">
                <a:solidFill>
                  <a:srgbClr val="898989"/>
                </a:solidFill>
                <a:latin typeface="Arial" panose="020B0604020202020204" pitchFamily="34" charset="0"/>
              </a:rPr>
              <a:pPr algn="ctr" fontAlgn="base">
                <a:lnSpc>
                  <a:spcPct val="100000"/>
                </a:lnSpc>
                <a:spcBef>
                  <a:spcPct val="0"/>
                </a:spcBef>
                <a:spcAft>
                  <a:spcPct val="0"/>
                </a:spcAft>
                <a:buFontTx/>
                <a:buNone/>
              </a:pPr>
              <a:t>34</a:t>
            </a:fld>
            <a:endParaRPr lang="en-US" altLang="en-US" sz="1200">
              <a:solidFill>
                <a:srgbClr val="898989"/>
              </a:solidFill>
              <a:latin typeface="Arial" panose="020B0604020202020204" pitchFamily="34" charset="0"/>
            </a:endParaRPr>
          </a:p>
        </p:txBody>
      </p:sp>
      <p:sp>
        <p:nvSpPr>
          <p:cNvPr id="7" name="Footer Placeholder 2">
            <a:extLst>
              <a:ext uri="{FF2B5EF4-FFF2-40B4-BE49-F238E27FC236}">
                <a16:creationId xmlns:a16="http://schemas.microsoft.com/office/drawing/2014/main" id="{7DFA1B58-ECC4-7140-8152-F6FFCB9CC3ED}"/>
              </a:ext>
            </a:extLst>
          </p:cNvPr>
          <p:cNvSpPr>
            <a:spLocks noGrp="1"/>
          </p:cNvSpPr>
          <p:nvPr>
            <p:ph type="ftr" sz="quarter" idx="11"/>
          </p:nvPr>
        </p:nvSpPr>
        <p:spPr>
          <a:xfrm>
            <a:off x="838200" y="6356350"/>
            <a:ext cx="2743200" cy="365125"/>
          </a:xfrm>
        </p:spPr>
        <p:txBody>
          <a:bodyPr/>
          <a:lstStyle/>
          <a:p>
            <a:pPr algn="l">
              <a:defRPr/>
            </a:pPr>
            <a:r>
              <a:rPr lang="en-US" dirty="0"/>
              <a:t>Creswell, </a:t>
            </a:r>
            <a:r>
              <a:rPr lang="en-US" i="1" dirty="0"/>
              <a:t>Research Design 5e</a:t>
            </a:r>
          </a:p>
          <a:p>
            <a:pPr algn="l">
              <a:defRPr/>
            </a:pPr>
            <a:r>
              <a:rPr lang="en-US" dirty="0"/>
              <a:t>SAGE Publishing, 2018</a:t>
            </a:r>
          </a:p>
        </p:txBody>
      </p:sp>
      <p:sp>
        <p:nvSpPr>
          <p:cNvPr id="103428" name="Rectangle 2">
            <a:extLst>
              <a:ext uri="{FF2B5EF4-FFF2-40B4-BE49-F238E27FC236}">
                <a16:creationId xmlns:a16="http://schemas.microsoft.com/office/drawing/2014/main" id="{F860F38E-F4EB-E8DE-CC14-2F2434552199}"/>
              </a:ext>
            </a:extLst>
          </p:cNvPr>
          <p:cNvSpPr>
            <a:spLocks noGrp="1" noChangeArrowheads="1"/>
          </p:cNvSpPr>
          <p:nvPr>
            <p:ph type="title"/>
          </p:nvPr>
        </p:nvSpPr>
        <p:spPr>
          <a:xfrm>
            <a:off x="2209800" y="838200"/>
            <a:ext cx="8229600" cy="1066800"/>
          </a:xfrm>
        </p:spPr>
        <p:txBody>
          <a:bodyPr/>
          <a:lstStyle/>
          <a:p>
            <a:pPr eaLnBrk="1" hangingPunct="1"/>
            <a:r>
              <a:rPr lang="en-US" altLang="en-US">
                <a:ea typeface="MS PGothic" panose="020B0600070205080204" pitchFamily="34" charset="-128"/>
              </a:rPr>
              <a:t>Ethical Issues to Anticipate</a:t>
            </a:r>
          </a:p>
        </p:txBody>
      </p:sp>
      <p:pic>
        <p:nvPicPr>
          <p:cNvPr id="103429" name="Picture 3">
            <a:extLst>
              <a:ext uri="{FF2B5EF4-FFF2-40B4-BE49-F238E27FC236}">
                <a16:creationId xmlns:a16="http://schemas.microsoft.com/office/drawing/2014/main" id="{4A80AA72-1DA5-C2BF-9B17-69F1373306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13050" y="2095500"/>
            <a:ext cx="6511925"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Number Placeholder 2">
            <a:extLst>
              <a:ext uri="{FF2B5EF4-FFF2-40B4-BE49-F238E27FC236}">
                <a16:creationId xmlns:a16="http://schemas.microsoft.com/office/drawing/2014/main" id="{45F13F37-1D2D-1582-5BC7-4EFFE0EEB14D}"/>
              </a:ext>
            </a:extLst>
          </p:cNvPr>
          <p:cNvSpPr>
            <a:spLocks noGrp="1" noChangeArrowheads="1"/>
          </p:cNvSpPr>
          <p:nvPr>
            <p:ph type="sldNum" sz="quarter" idx="12"/>
          </p:nvPr>
        </p:nvSpPr>
        <p:spPr bwMode="auto">
          <a:xfrm>
            <a:off x="4038600" y="6356350"/>
            <a:ext cx="41148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fontAlgn="base">
              <a:lnSpc>
                <a:spcPct val="100000"/>
              </a:lnSpc>
              <a:spcBef>
                <a:spcPct val="0"/>
              </a:spcBef>
              <a:spcAft>
                <a:spcPct val="0"/>
              </a:spcAft>
              <a:buFontTx/>
              <a:buNone/>
            </a:pPr>
            <a:fld id="{4637A119-8291-4AD3-9B1A-8A6E130F42D1}" type="slidenum">
              <a:rPr lang="en-US" altLang="en-US" sz="1200" smtClean="0">
                <a:solidFill>
                  <a:srgbClr val="898989"/>
                </a:solidFill>
                <a:latin typeface="Arial" panose="020B0604020202020204" pitchFamily="34" charset="0"/>
              </a:rPr>
              <a:pPr algn="ctr" fontAlgn="base">
                <a:lnSpc>
                  <a:spcPct val="100000"/>
                </a:lnSpc>
                <a:spcBef>
                  <a:spcPct val="0"/>
                </a:spcBef>
                <a:spcAft>
                  <a:spcPct val="0"/>
                </a:spcAft>
                <a:buFontTx/>
                <a:buNone/>
              </a:pPr>
              <a:t>35</a:t>
            </a:fld>
            <a:endParaRPr lang="en-US" altLang="en-US" sz="1200">
              <a:solidFill>
                <a:srgbClr val="898989"/>
              </a:solidFill>
              <a:latin typeface="Arial" panose="020B0604020202020204" pitchFamily="34" charset="0"/>
            </a:endParaRPr>
          </a:p>
        </p:txBody>
      </p:sp>
      <p:sp>
        <p:nvSpPr>
          <p:cNvPr id="7" name="Footer Placeholder 2">
            <a:extLst>
              <a:ext uri="{FF2B5EF4-FFF2-40B4-BE49-F238E27FC236}">
                <a16:creationId xmlns:a16="http://schemas.microsoft.com/office/drawing/2014/main" id="{95087AFE-D856-0F5B-CAB7-AFF538104B9C}"/>
              </a:ext>
            </a:extLst>
          </p:cNvPr>
          <p:cNvSpPr>
            <a:spLocks noGrp="1"/>
          </p:cNvSpPr>
          <p:nvPr>
            <p:ph type="ftr" sz="quarter" idx="11"/>
          </p:nvPr>
        </p:nvSpPr>
        <p:spPr>
          <a:xfrm>
            <a:off x="838200" y="6356350"/>
            <a:ext cx="2743200" cy="365125"/>
          </a:xfrm>
        </p:spPr>
        <p:txBody>
          <a:bodyPr/>
          <a:lstStyle/>
          <a:p>
            <a:pPr algn="l">
              <a:defRPr/>
            </a:pPr>
            <a:r>
              <a:rPr lang="en-US" dirty="0"/>
              <a:t>Creswell, </a:t>
            </a:r>
            <a:r>
              <a:rPr lang="en-US" i="1" dirty="0"/>
              <a:t>Research Design 5e</a:t>
            </a:r>
          </a:p>
          <a:p>
            <a:pPr algn="l">
              <a:defRPr/>
            </a:pPr>
            <a:r>
              <a:rPr lang="en-US" dirty="0"/>
              <a:t>SAGE Publishing, 2018</a:t>
            </a:r>
          </a:p>
        </p:txBody>
      </p:sp>
      <p:sp>
        <p:nvSpPr>
          <p:cNvPr id="104452" name="Rectangle 2">
            <a:extLst>
              <a:ext uri="{FF2B5EF4-FFF2-40B4-BE49-F238E27FC236}">
                <a16:creationId xmlns:a16="http://schemas.microsoft.com/office/drawing/2014/main" id="{1DE4D993-E6EE-9A50-1BB5-F1619DE0A1C4}"/>
              </a:ext>
            </a:extLst>
          </p:cNvPr>
          <p:cNvSpPr>
            <a:spLocks noGrp="1" noChangeArrowheads="1"/>
          </p:cNvSpPr>
          <p:nvPr>
            <p:ph type="title"/>
          </p:nvPr>
        </p:nvSpPr>
        <p:spPr>
          <a:xfrm>
            <a:off x="2209800" y="838200"/>
            <a:ext cx="8229600" cy="1066800"/>
          </a:xfrm>
        </p:spPr>
        <p:txBody>
          <a:bodyPr/>
          <a:lstStyle/>
          <a:p>
            <a:pPr eaLnBrk="1" hangingPunct="1"/>
            <a:r>
              <a:rPr lang="en-US" altLang="en-US">
                <a:ea typeface="MS PGothic" panose="020B0600070205080204" pitchFamily="34" charset="-128"/>
              </a:rPr>
              <a:t>Ethical Issues to Anticipate</a:t>
            </a:r>
          </a:p>
        </p:txBody>
      </p:sp>
      <p:pic>
        <p:nvPicPr>
          <p:cNvPr id="104453" name="Picture 1">
            <a:extLst>
              <a:ext uri="{FF2B5EF4-FFF2-40B4-BE49-F238E27FC236}">
                <a16:creationId xmlns:a16="http://schemas.microsoft.com/office/drawing/2014/main" id="{C5A104F6-9C0A-2238-C3D8-68BD842A451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59075" y="2100263"/>
            <a:ext cx="6396038" cy="330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Number Placeholder 2">
            <a:extLst>
              <a:ext uri="{FF2B5EF4-FFF2-40B4-BE49-F238E27FC236}">
                <a16:creationId xmlns:a16="http://schemas.microsoft.com/office/drawing/2014/main" id="{E0FDAC9F-0A90-2133-5D43-2E2DCC1ED84B}"/>
              </a:ext>
            </a:extLst>
          </p:cNvPr>
          <p:cNvSpPr>
            <a:spLocks noGrp="1" noChangeArrowheads="1"/>
          </p:cNvSpPr>
          <p:nvPr>
            <p:ph type="sldNum" sz="quarter" idx="12"/>
          </p:nvPr>
        </p:nvSpPr>
        <p:spPr bwMode="auto">
          <a:xfrm>
            <a:off x="4038600" y="6356350"/>
            <a:ext cx="41148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fontAlgn="base">
              <a:lnSpc>
                <a:spcPct val="100000"/>
              </a:lnSpc>
              <a:spcBef>
                <a:spcPct val="0"/>
              </a:spcBef>
              <a:spcAft>
                <a:spcPct val="0"/>
              </a:spcAft>
              <a:buFontTx/>
              <a:buNone/>
            </a:pPr>
            <a:fld id="{EF8B4E33-BC70-47BE-BD9E-60EFF505218B}" type="slidenum">
              <a:rPr lang="en-US" altLang="en-US" sz="1200" smtClean="0">
                <a:solidFill>
                  <a:srgbClr val="898989"/>
                </a:solidFill>
                <a:latin typeface="Arial" panose="020B0604020202020204" pitchFamily="34" charset="0"/>
              </a:rPr>
              <a:pPr algn="ctr" fontAlgn="base">
                <a:lnSpc>
                  <a:spcPct val="100000"/>
                </a:lnSpc>
                <a:spcBef>
                  <a:spcPct val="0"/>
                </a:spcBef>
                <a:spcAft>
                  <a:spcPct val="0"/>
                </a:spcAft>
                <a:buFontTx/>
                <a:buNone/>
              </a:pPr>
              <a:t>36</a:t>
            </a:fld>
            <a:endParaRPr lang="en-US" altLang="en-US" sz="1200">
              <a:solidFill>
                <a:srgbClr val="898989"/>
              </a:solidFill>
              <a:latin typeface="Arial" panose="020B0604020202020204" pitchFamily="34" charset="0"/>
            </a:endParaRPr>
          </a:p>
        </p:txBody>
      </p:sp>
      <p:sp>
        <p:nvSpPr>
          <p:cNvPr id="7" name="Footer Placeholder 2">
            <a:extLst>
              <a:ext uri="{FF2B5EF4-FFF2-40B4-BE49-F238E27FC236}">
                <a16:creationId xmlns:a16="http://schemas.microsoft.com/office/drawing/2014/main" id="{39ADA935-0D5B-6216-A2E3-82438EA30F43}"/>
              </a:ext>
            </a:extLst>
          </p:cNvPr>
          <p:cNvSpPr>
            <a:spLocks noGrp="1"/>
          </p:cNvSpPr>
          <p:nvPr>
            <p:ph type="ftr" sz="quarter" idx="11"/>
          </p:nvPr>
        </p:nvSpPr>
        <p:spPr>
          <a:xfrm>
            <a:off x="838200" y="6356350"/>
            <a:ext cx="2743200" cy="365125"/>
          </a:xfrm>
        </p:spPr>
        <p:txBody>
          <a:bodyPr/>
          <a:lstStyle/>
          <a:p>
            <a:pPr algn="l">
              <a:defRPr/>
            </a:pPr>
            <a:r>
              <a:rPr lang="en-US" dirty="0"/>
              <a:t>Creswell, </a:t>
            </a:r>
            <a:r>
              <a:rPr lang="en-US" i="1" dirty="0"/>
              <a:t>Research Design 5e</a:t>
            </a:r>
          </a:p>
          <a:p>
            <a:pPr algn="l">
              <a:defRPr/>
            </a:pPr>
            <a:r>
              <a:rPr lang="en-US" dirty="0"/>
              <a:t>SAGE Publishing, 2018</a:t>
            </a:r>
          </a:p>
        </p:txBody>
      </p:sp>
      <p:sp>
        <p:nvSpPr>
          <p:cNvPr id="105476" name="Rectangle 2">
            <a:extLst>
              <a:ext uri="{FF2B5EF4-FFF2-40B4-BE49-F238E27FC236}">
                <a16:creationId xmlns:a16="http://schemas.microsoft.com/office/drawing/2014/main" id="{F944DE82-A1F0-FA2C-6D69-7012008A0892}"/>
              </a:ext>
            </a:extLst>
          </p:cNvPr>
          <p:cNvSpPr>
            <a:spLocks noGrp="1" noChangeArrowheads="1"/>
          </p:cNvSpPr>
          <p:nvPr>
            <p:ph type="title"/>
          </p:nvPr>
        </p:nvSpPr>
        <p:spPr>
          <a:xfrm>
            <a:off x="2209800" y="838200"/>
            <a:ext cx="8229600" cy="1066800"/>
          </a:xfrm>
        </p:spPr>
        <p:txBody>
          <a:bodyPr/>
          <a:lstStyle/>
          <a:p>
            <a:pPr eaLnBrk="1" hangingPunct="1"/>
            <a:r>
              <a:rPr lang="en-US" altLang="en-US">
                <a:ea typeface="MS PGothic" panose="020B0600070205080204" pitchFamily="34" charset="-128"/>
              </a:rPr>
              <a:t>Ethical Issues to Anticipate</a:t>
            </a:r>
          </a:p>
        </p:txBody>
      </p:sp>
      <p:pic>
        <p:nvPicPr>
          <p:cNvPr id="105477" name="Picture 1">
            <a:extLst>
              <a:ext uri="{FF2B5EF4-FFF2-40B4-BE49-F238E27FC236}">
                <a16:creationId xmlns:a16="http://schemas.microsoft.com/office/drawing/2014/main" id="{1FE66BBB-9004-CA77-3A3C-769283FDD31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0213" y="2209800"/>
            <a:ext cx="6251575" cy="344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Number Placeholder 2">
            <a:extLst>
              <a:ext uri="{FF2B5EF4-FFF2-40B4-BE49-F238E27FC236}">
                <a16:creationId xmlns:a16="http://schemas.microsoft.com/office/drawing/2014/main" id="{0FB87A07-5273-69CA-6014-F29E3B583D8D}"/>
              </a:ext>
            </a:extLst>
          </p:cNvPr>
          <p:cNvSpPr>
            <a:spLocks noGrp="1" noChangeArrowheads="1"/>
          </p:cNvSpPr>
          <p:nvPr>
            <p:ph type="sldNum" sz="quarter" idx="12"/>
          </p:nvPr>
        </p:nvSpPr>
        <p:spPr bwMode="auto">
          <a:xfrm>
            <a:off x="4038600" y="6356350"/>
            <a:ext cx="41148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fontAlgn="base">
              <a:lnSpc>
                <a:spcPct val="100000"/>
              </a:lnSpc>
              <a:spcBef>
                <a:spcPct val="0"/>
              </a:spcBef>
              <a:spcAft>
                <a:spcPct val="0"/>
              </a:spcAft>
              <a:buFontTx/>
              <a:buNone/>
            </a:pPr>
            <a:fld id="{9FB10F6F-BB23-41A7-9ACF-62715256DDF1}" type="slidenum">
              <a:rPr lang="en-US" altLang="en-US" sz="1200" smtClean="0">
                <a:solidFill>
                  <a:srgbClr val="898989"/>
                </a:solidFill>
                <a:latin typeface="Arial" panose="020B0604020202020204" pitchFamily="34" charset="0"/>
              </a:rPr>
              <a:pPr algn="ctr" fontAlgn="base">
                <a:lnSpc>
                  <a:spcPct val="100000"/>
                </a:lnSpc>
                <a:spcBef>
                  <a:spcPct val="0"/>
                </a:spcBef>
                <a:spcAft>
                  <a:spcPct val="0"/>
                </a:spcAft>
                <a:buFontTx/>
                <a:buNone/>
              </a:pPr>
              <a:t>37</a:t>
            </a:fld>
            <a:endParaRPr lang="en-US" altLang="en-US" sz="1200">
              <a:solidFill>
                <a:srgbClr val="898989"/>
              </a:solidFill>
              <a:latin typeface="Arial" panose="020B0604020202020204" pitchFamily="34" charset="0"/>
            </a:endParaRPr>
          </a:p>
        </p:txBody>
      </p:sp>
      <p:sp>
        <p:nvSpPr>
          <p:cNvPr id="7" name="Footer Placeholder 2">
            <a:extLst>
              <a:ext uri="{FF2B5EF4-FFF2-40B4-BE49-F238E27FC236}">
                <a16:creationId xmlns:a16="http://schemas.microsoft.com/office/drawing/2014/main" id="{C3B5FFCA-AD78-32D2-18CA-064A302ED833}"/>
              </a:ext>
            </a:extLst>
          </p:cNvPr>
          <p:cNvSpPr>
            <a:spLocks noGrp="1"/>
          </p:cNvSpPr>
          <p:nvPr>
            <p:ph type="ftr" sz="quarter" idx="11"/>
          </p:nvPr>
        </p:nvSpPr>
        <p:spPr>
          <a:xfrm>
            <a:off x="838200" y="6356350"/>
            <a:ext cx="2743200" cy="365125"/>
          </a:xfrm>
        </p:spPr>
        <p:txBody>
          <a:bodyPr/>
          <a:lstStyle/>
          <a:p>
            <a:pPr algn="l">
              <a:defRPr/>
            </a:pPr>
            <a:r>
              <a:rPr lang="en-US" dirty="0"/>
              <a:t>Creswell, </a:t>
            </a:r>
            <a:r>
              <a:rPr lang="en-US" i="1" dirty="0"/>
              <a:t>Research Design 5e</a:t>
            </a:r>
          </a:p>
          <a:p>
            <a:pPr algn="l">
              <a:defRPr/>
            </a:pPr>
            <a:r>
              <a:rPr lang="en-US" dirty="0"/>
              <a:t>SAGE Publishing, 2018</a:t>
            </a:r>
          </a:p>
        </p:txBody>
      </p:sp>
      <p:sp>
        <p:nvSpPr>
          <p:cNvPr id="106500" name="Rectangle 2">
            <a:extLst>
              <a:ext uri="{FF2B5EF4-FFF2-40B4-BE49-F238E27FC236}">
                <a16:creationId xmlns:a16="http://schemas.microsoft.com/office/drawing/2014/main" id="{AC812053-940A-9B65-F38B-36B6EEAB0056}"/>
              </a:ext>
            </a:extLst>
          </p:cNvPr>
          <p:cNvSpPr>
            <a:spLocks noGrp="1" noChangeArrowheads="1"/>
          </p:cNvSpPr>
          <p:nvPr>
            <p:ph type="title"/>
          </p:nvPr>
        </p:nvSpPr>
        <p:spPr>
          <a:xfrm>
            <a:off x="2209800" y="838200"/>
            <a:ext cx="8229600" cy="1066800"/>
          </a:xfrm>
        </p:spPr>
        <p:txBody>
          <a:bodyPr/>
          <a:lstStyle/>
          <a:p>
            <a:pPr eaLnBrk="1" hangingPunct="1"/>
            <a:r>
              <a:rPr lang="en-US" altLang="en-US">
                <a:ea typeface="MS PGothic" panose="020B0600070205080204" pitchFamily="34" charset="-128"/>
              </a:rPr>
              <a:t>Ethical Issues to Anticipate</a:t>
            </a:r>
          </a:p>
        </p:txBody>
      </p:sp>
      <p:pic>
        <p:nvPicPr>
          <p:cNvPr id="106501" name="Picture 1">
            <a:extLst>
              <a:ext uri="{FF2B5EF4-FFF2-40B4-BE49-F238E27FC236}">
                <a16:creationId xmlns:a16="http://schemas.microsoft.com/office/drawing/2014/main" id="{D0D7AC6B-E7DD-DFE5-F028-54E3E8F29700}"/>
              </a:ext>
            </a:extLst>
          </p:cNvPr>
          <p:cNvPicPr>
            <a:picLocks noChangeAspect="1"/>
          </p:cNvPicPr>
          <p:nvPr/>
        </p:nvPicPr>
        <p:blipFill>
          <a:blip r:embed="rId2">
            <a:extLst>
              <a:ext uri="{28A0092B-C50C-407E-A947-70E740481C1C}">
                <a14:useLocalDpi xmlns:a14="http://schemas.microsoft.com/office/drawing/2010/main" val="0"/>
              </a:ext>
            </a:extLst>
          </a:blip>
          <a:srcRect t="7684" r="-523"/>
          <a:stretch>
            <a:fillRect/>
          </a:stretch>
        </p:blipFill>
        <p:spPr bwMode="auto">
          <a:xfrm>
            <a:off x="3500438" y="2062163"/>
            <a:ext cx="4733925" cy="418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A4D2A-73C9-8F54-FDC7-A0B1C6626780}"/>
              </a:ext>
            </a:extLst>
          </p:cNvPr>
          <p:cNvSpPr>
            <a:spLocks noGrp="1"/>
          </p:cNvSpPr>
          <p:nvPr>
            <p:ph type="title"/>
          </p:nvPr>
        </p:nvSpPr>
        <p:spPr>
          <a:xfrm>
            <a:off x="838200" y="556995"/>
            <a:ext cx="10515600" cy="1133693"/>
          </a:xfrm>
        </p:spPr>
        <p:txBody>
          <a:bodyPr vert="horz" lIns="91440" tIns="45720" rIns="91440" bIns="45720" rtlCol="0" anchor="ctr">
            <a:normAutofit/>
          </a:bodyPr>
          <a:lstStyle/>
          <a:p>
            <a:pPr eaLnBrk="1" hangingPunct="1"/>
            <a:r>
              <a:rPr lang="en-US" sz="5200" kern="1200">
                <a:solidFill>
                  <a:schemeClr val="tx1"/>
                </a:solidFill>
                <a:latin typeface="+mj-lt"/>
                <a:ea typeface="+mj-ea"/>
                <a:cs typeface="+mj-cs"/>
              </a:rPr>
              <a:t>Seedhouse</a:t>
            </a:r>
          </a:p>
        </p:txBody>
      </p:sp>
      <p:graphicFrame>
        <p:nvGraphicFramePr>
          <p:cNvPr id="3" name="D 2">
            <a:extLst>
              <a:ext uri="{FF2B5EF4-FFF2-40B4-BE49-F238E27FC236}">
                <a16:creationId xmlns:a16="http://schemas.microsoft.com/office/drawing/2014/main" id="{C35D66E8-2603-1D9D-5AF7-FA77486A20B9}"/>
              </a:ext>
            </a:extLst>
          </p:cNvPr>
          <p:cNvGraphicFramePr>
            <a:graphicFrameLocks/>
          </p:cNvGraphicFramePr>
          <p:nvPr>
            <p:extLst>
              <p:ext uri="{D42A27DB-BD31-4B8C-83A1-F6EECF244321}">
                <p14:modId xmlns:p14="http://schemas.microsoft.com/office/powerpoint/2010/main" val="7525991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609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71420A-DDC3-0DE4-EC76-87A74B0A981C}"/>
              </a:ext>
            </a:extLst>
          </p:cNvPr>
          <p:cNvSpPr>
            <a:spLocks noGrp="1"/>
          </p:cNvSpPr>
          <p:nvPr>
            <p:ph type="title"/>
          </p:nvPr>
        </p:nvSpPr>
        <p:spPr>
          <a:xfrm>
            <a:off x="838200" y="184805"/>
            <a:ext cx="10515600" cy="1505883"/>
          </a:xfrm>
        </p:spPr>
        <p:txBody>
          <a:bodyPr anchor="ctr">
            <a:normAutofit/>
          </a:bodyPr>
          <a:lstStyle/>
          <a:p>
            <a:r>
              <a:rPr lang="en-GB" sz="5200"/>
              <a:t>Flinders </a:t>
            </a:r>
          </a:p>
        </p:txBody>
      </p:sp>
      <p:graphicFrame>
        <p:nvGraphicFramePr>
          <p:cNvPr id="5" name="Table 4">
            <a:extLst>
              <a:ext uri="{FF2B5EF4-FFF2-40B4-BE49-F238E27FC236}">
                <a16:creationId xmlns:a16="http://schemas.microsoft.com/office/drawing/2014/main" id="{69D229F9-FF97-61AB-3828-6F24DFBDA181}"/>
              </a:ext>
            </a:extLst>
          </p:cNvPr>
          <p:cNvGraphicFramePr>
            <a:graphicFrameLocks noGrp="1"/>
          </p:cNvGraphicFramePr>
          <p:nvPr>
            <p:extLst>
              <p:ext uri="{D42A27DB-BD31-4B8C-83A1-F6EECF244321}">
                <p14:modId xmlns:p14="http://schemas.microsoft.com/office/powerpoint/2010/main" val="914583908"/>
              </p:ext>
            </p:extLst>
          </p:nvPr>
        </p:nvGraphicFramePr>
        <p:xfrm>
          <a:off x="838200" y="2227720"/>
          <a:ext cx="10512550" cy="3685716"/>
        </p:xfrm>
        <a:graphic>
          <a:graphicData uri="http://schemas.openxmlformats.org/drawingml/2006/table">
            <a:tbl>
              <a:tblPr firstRow="1" firstCol="1" bandRow="1" bandCol="1">
                <a:tableStyleId>{5C22544A-7EE6-4342-B048-85BDC9FD1C3A}</a:tableStyleId>
              </a:tblPr>
              <a:tblGrid>
                <a:gridCol w="1214693">
                  <a:extLst>
                    <a:ext uri="{9D8B030D-6E8A-4147-A177-3AD203B41FA5}">
                      <a16:colId xmlns:a16="http://schemas.microsoft.com/office/drawing/2014/main" val="1702688633"/>
                    </a:ext>
                  </a:extLst>
                </a:gridCol>
                <a:gridCol w="2286630">
                  <a:extLst>
                    <a:ext uri="{9D8B030D-6E8A-4147-A177-3AD203B41FA5}">
                      <a16:colId xmlns:a16="http://schemas.microsoft.com/office/drawing/2014/main" val="110381752"/>
                    </a:ext>
                  </a:extLst>
                </a:gridCol>
                <a:gridCol w="2028377">
                  <a:extLst>
                    <a:ext uri="{9D8B030D-6E8A-4147-A177-3AD203B41FA5}">
                      <a16:colId xmlns:a16="http://schemas.microsoft.com/office/drawing/2014/main" val="538214629"/>
                    </a:ext>
                  </a:extLst>
                </a:gridCol>
                <a:gridCol w="2347617">
                  <a:extLst>
                    <a:ext uri="{9D8B030D-6E8A-4147-A177-3AD203B41FA5}">
                      <a16:colId xmlns:a16="http://schemas.microsoft.com/office/drawing/2014/main" val="3812142916"/>
                    </a:ext>
                  </a:extLst>
                </a:gridCol>
                <a:gridCol w="2635233">
                  <a:extLst>
                    <a:ext uri="{9D8B030D-6E8A-4147-A177-3AD203B41FA5}">
                      <a16:colId xmlns:a16="http://schemas.microsoft.com/office/drawing/2014/main" val="260313752"/>
                    </a:ext>
                  </a:extLst>
                </a:gridCol>
              </a:tblGrid>
              <a:tr h="779352">
                <a:tc>
                  <a:txBody>
                    <a:bodyPr/>
                    <a:lstStyle/>
                    <a:p>
                      <a:pPr algn="just">
                        <a:lnSpc>
                          <a:spcPct val="150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gn="just">
                        <a:lnSpc>
                          <a:spcPct val="150000"/>
                        </a:lnSpc>
                        <a:spcBef>
                          <a:spcPts val="10"/>
                        </a:spcBef>
                        <a:spcAft>
                          <a:spcPts val="10"/>
                        </a:spcAft>
                      </a:pPr>
                      <a:r>
                        <a:rPr lang="en-GB" sz="1400">
                          <a:effectLst/>
                        </a:rPr>
                        <a:t> </a:t>
                      </a:r>
                      <a:endParaRPr lang="en-GB" sz="1300">
                        <a:effectLst/>
                      </a:endParaRPr>
                    </a:p>
                    <a:p>
                      <a:pPr algn="just">
                        <a:lnSpc>
                          <a:spcPct val="150000"/>
                        </a:lnSpc>
                        <a:spcBef>
                          <a:spcPts val="10"/>
                        </a:spcBef>
                        <a:spcAft>
                          <a:spcPts val="10"/>
                        </a:spcAft>
                      </a:pPr>
                      <a:r>
                        <a:rPr lang="en-GB" sz="1400">
                          <a:effectLst/>
                        </a:rPr>
                        <a:t>Utilitarian</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gn="just">
                        <a:lnSpc>
                          <a:spcPct val="150000"/>
                        </a:lnSpc>
                        <a:spcAft>
                          <a:spcPts val="800"/>
                        </a:spcAft>
                      </a:pPr>
                      <a:r>
                        <a:rPr lang="en-GB" sz="1400">
                          <a:effectLst/>
                        </a:rPr>
                        <a:t> </a:t>
                      </a:r>
                      <a:endParaRPr lang="en-GB" sz="1300">
                        <a:effectLst/>
                      </a:endParaRPr>
                    </a:p>
                    <a:p>
                      <a:pPr algn="just">
                        <a:lnSpc>
                          <a:spcPct val="150000"/>
                        </a:lnSpc>
                        <a:spcAft>
                          <a:spcPts val="800"/>
                        </a:spcAft>
                      </a:pPr>
                      <a:r>
                        <a:rPr lang="en-GB" sz="1400">
                          <a:effectLst/>
                        </a:rPr>
                        <a:t>Deontological</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gn="just">
                        <a:lnSpc>
                          <a:spcPct val="150000"/>
                        </a:lnSpc>
                        <a:spcAft>
                          <a:spcPts val="800"/>
                        </a:spcAft>
                      </a:pPr>
                      <a:r>
                        <a:rPr lang="en-GB" sz="1400">
                          <a:effectLst/>
                        </a:rPr>
                        <a:t> </a:t>
                      </a:r>
                      <a:endParaRPr lang="en-GB" sz="1300">
                        <a:effectLst/>
                      </a:endParaRPr>
                    </a:p>
                    <a:p>
                      <a:pPr algn="just">
                        <a:lnSpc>
                          <a:spcPct val="150000"/>
                        </a:lnSpc>
                        <a:spcAft>
                          <a:spcPts val="800"/>
                        </a:spcAft>
                      </a:pPr>
                      <a:r>
                        <a:rPr lang="en-GB" sz="1400">
                          <a:effectLst/>
                        </a:rPr>
                        <a:t>Relational</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gn="just">
                        <a:lnSpc>
                          <a:spcPct val="150000"/>
                        </a:lnSpc>
                        <a:spcAft>
                          <a:spcPts val="800"/>
                        </a:spcAft>
                      </a:pPr>
                      <a:r>
                        <a:rPr lang="en-GB" sz="1400">
                          <a:effectLst/>
                        </a:rPr>
                        <a:t> </a:t>
                      </a:r>
                      <a:endParaRPr lang="en-GB" sz="1300">
                        <a:effectLst/>
                      </a:endParaRPr>
                    </a:p>
                    <a:p>
                      <a:pPr algn="just">
                        <a:lnSpc>
                          <a:spcPct val="150000"/>
                        </a:lnSpc>
                        <a:spcAft>
                          <a:spcPts val="800"/>
                        </a:spcAft>
                      </a:pPr>
                      <a:r>
                        <a:rPr lang="en-GB" sz="1400">
                          <a:effectLst/>
                        </a:rPr>
                        <a:t>Ecological</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extLst>
                  <a:ext uri="{0D108BD9-81ED-4DB2-BD59-A6C34878D82A}">
                    <a16:rowId xmlns:a16="http://schemas.microsoft.com/office/drawing/2014/main" val="2399851542"/>
                  </a:ext>
                </a:extLst>
              </a:tr>
              <a:tr h="968788">
                <a:tc>
                  <a:txBody>
                    <a:bodyPr/>
                    <a:lstStyle/>
                    <a:p>
                      <a:pPr algn="just">
                        <a:lnSpc>
                          <a:spcPct val="150000"/>
                        </a:lnSpc>
                        <a:spcAft>
                          <a:spcPts val="800"/>
                        </a:spcAft>
                      </a:pPr>
                      <a:r>
                        <a:rPr lang="en-GB" sz="1400">
                          <a:effectLst/>
                        </a:rPr>
                        <a:t>Recruitment</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Informed consent</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Reciprocity</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Collaboration</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Cultural sensitivity</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extLst>
                  <a:ext uri="{0D108BD9-81ED-4DB2-BD59-A6C34878D82A}">
                    <a16:rowId xmlns:a16="http://schemas.microsoft.com/office/drawing/2014/main" val="3587251829"/>
                  </a:ext>
                </a:extLst>
              </a:tr>
              <a:tr h="968788">
                <a:tc>
                  <a:txBody>
                    <a:bodyPr/>
                    <a:lstStyle/>
                    <a:p>
                      <a:pPr algn="just">
                        <a:lnSpc>
                          <a:spcPct val="150000"/>
                        </a:lnSpc>
                        <a:spcAft>
                          <a:spcPts val="800"/>
                        </a:spcAft>
                      </a:pPr>
                      <a:r>
                        <a:rPr lang="en-GB" sz="1400">
                          <a:effectLst/>
                        </a:rPr>
                        <a:t>Fieldwork</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Avoidance of harm</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Avoidance of wrong</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Avoidance of imposition</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Avoidance of detachment</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extLst>
                  <a:ext uri="{0D108BD9-81ED-4DB2-BD59-A6C34878D82A}">
                    <a16:rowId xmlns:a16="http://schemas.microsoft.com/office/drawing/2014/main" val="3144360642"/>
                  </a:ext>
                </a:extLst>
              </a:tr>
              <a:tr h="968788">
                <a:tc>
                  <a:txBody>
                    <a:bodyPr/>
                    <a:lstStyle/>
                    <a:p>
                      <a:pPr algn="just">
                        <a:lnSpc>
                          <a:spcPct val="150000"/>
                        </a:lnSpc>
                        <a:spcAft>
                          <a:spcPts val="800"/>
                        </a:spcAft>
                      </a:pPr>
                      <a:r>
                        <a:rPr lang="en-GB" sz="1400">
                          <a:effectLst/>
                        </a:rPr>
                        <a:t>Reporting</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Confidentiality</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Fairness</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Confirmation</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tc>
                  <a:txBody>
                    <a:bodyPr/>
                    <a:lstStyle/>
                    <a:p>
                      <a:pPr>
                        <a:lnSpc>
                          <a:spcPct val="107000"/>
                        </a:lnSpc>
                        <a:spcAft>
                          <a:spcPts val="800"/>
                        </a:spcAft>
                      </a:pPr>
                      <a:r>
                        <a:rPr lang="en-GB" sz="1400">
                          <a:effectLst/>
                        </a:rPr>
                        <a:t>Responsive communication</a:t>
                      </a:r>
                      <a:endParaRPr lang="en-GB" sz="1300">
                        <a:effectLst/>
                      </a:endParaRPr>
                    </a:p>
                    <a:p>
                      <a:pPr>
                        <a:lnSpc>
                          <a:spcPct val="107000"/>
                        </a:lnSpc>
                        <a:spcAft>
                          <a:spcPts val="800"/>
                        </a:spcAft>
                      </a:pPr>
                      <a:r>
                        <a:rPr lang="en-GB" sz="1400">
                          <a:effectLst/>
                        </a:rPr>
                        <a:t> </a:t>
                      </a:r>
                      <a:endParaRPr lang="en-GB" sz="1300">
                        <a:effectLst/>
                      </a:endParaRPr>
                    </a:p>
                    <a:p>
                      <a:pPr>
                        <a:lnSpc>
                          <a:spcPct val="107000"/>
                        </a:lnSpc>
                        <a:spcAft>
                          <a:spcPts val="800"/>
                        </a:spcAft>
                      </a:pPr>
                      <a:r>
                        <a:rPr lang="en-GB" sz="1400">
                          <a:effectLst/>
                        </a:rPr>
                        <a:t> </a:t>
                      </a:r>
                      <a:endParaRPr lang="en-GB" sz="1300">
                        <a:effectLst/>
                        <a:latin typeface="Calibri" panose="020F0502020204030204" pitchFamily="34" charset="0"/>
                        <a:ea typeface="DengXian" panose="02010600030101010101" pitchFamily="2" charset="-122"/>
                        <a:cs typeface="Arial" panose="020B0604020202020204" pitchFamily="34" charset="0"/>
                      </a:endParaRPr>
                    </a:p>
                  </a:txBody>
                  <a:tcPr marL="81316" marR="81316" marT="0" marB="0"/>
                </a:tc>
                <a:extLst>
                  <a:ext uri="{0D108BD9-81ED-4DB2-BD59-A6C34878D82A}">
                    <a16:rowId xmlns:a16="http://schemas.microsoft.com/office/drawing/2014/main" val="3158686390"/>
                  </a:ext>
                </a:extLst>
              </a:tr>
            </a:tbl>
          </a:graphicData>
        </a:graphic>
      </p:graphicFrame>
    </p:spTree>
    <p:extLst>
      <p:ext uri="{BB962C8B-B14F-4D97-AF65-F5344CB8AC3E}">
        <p14:creationId xmlns:p14="http://schemas.microsoft.com/office/powerpoint/2010/main" val="26600919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E3C783C-F909-F5D5-6BC6-A4BA3C76008C}"/>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39" name="Rectangle 138">
            <a:extLst>
              <a:ext uri="{FF2B5EF4-FFF2-40B4-BE49-F238E27FC236}">
                <a16:creationId xmlns:a16="http://schemas.microsoft.com/office/drawing/2014/main" id="{3577833A-750C-743D-10C0-69A6F0CBA29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1" name="Rectangle 140">
            <a:extLst>
              <a:ext uri="{FF2B5EF4-FFF2-40B4-BE49-F238E27FC236}">
                <a16:creationId xmlns:a16="http://schemas.microsoft.com/office/drawing/2014/main" id="{100AD54E-DC8D-B401-2C95-8CC8569899AD}"/>
              </a:ext>
            </a:extLst>
          </p:cNvPr>
          <p:cNvSpPr>
            <a:spLocks noGrp="1" noRot="1" noChangeAspect="1" noMove="1" noResize="1" noEditPoints="1" noAdjustHandles="1" noChangeArrowheads="1" noChangeShapeType="1" noTextEdit="1"/>
          </p:cNvSpPr>
          <p:nvPr/>
        </p:nvSpPr>
        <p:spPr>
          <a:xfrm rot="5400000" flipH="1">
            <a:off x="-1409700" y="1409700"/>
            <a:ext cx="6858000" cy="403860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3" name="Rectangle 142">
            <a:extLst>
              <a:ext uri="{FF2B5EF4-FFF2-40B4-BE49-F238E27FC236}">
                <a16:creationId xmlns:a16="http://schemas.microsoft.com/office/drawing/2014/main" id="{9C6EA4C3-C793-84BE-C425-3A1BE3A56725}"/>
              </a:ext>
            </a:extLst>
          </p:cNvPr>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5" name="Rectangle 144">
            <a:extLst>
              <a:ext uri="{FF2B5EF4-FFF2-40B4-BE49-F238E27FC236}">
                <a16:creationId xmlns:a16="http://schemas.microsoft.com/office/drawing/2014/main" id="{235D989D-4A61-D8EC-7767-0C98859EBED6}"/>
              </a:ext>
            </a:extLst>
          </p:cNvPr>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47" name="Freeform: Shape 146">
            <a:extLst>
              <a:ext uri="{FF2B5EF4-FFF2-40B4-BE49-F238E27FC236}">
                <a16:creationId xmlns:a16="http://schemas.microsoft.com/office/drawing/2014/main" id="{3E577040-D55F-AC8C-6E4A-FC1ECC836751}"/>
              </a:ext>
            </a:extLst>
          </p:cNvPr>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49" name="Rectangle 148">
            <a:extLst>
              <a:ext uri="{FF2B5EF4-FFF2-40B4-BE49-F238E27FC236}">
                <a16:creationId xmlns:a16="http://schemas.microsoft.com/office/drawing/2014/main" id="{AFB75319-967A-3A9D-68E7-51A13ADA6B9D}"/>
              </a:ext>
            </a:extLst>
          </p:cNvPr>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6753" name="Title 1">
            <a:extLst>
              <a:ext uri="{FF2B5EF4-FFF2-40B4-BE49-F238E27FC236}">
                <a16:creationId xmlns:a16="http://schemas.microsoft.com/office/drawing/2014/main" id="{48027E6B-963A-2D77-5420-B87B40A9A3B9}"/>
              </a:ext>
            </a:extLst>
          </p:cNvPr>
          <p:cNvSpPr>
            <a:spLocks noGrp="1" noChangeArrowheads="1"/>
          </p:cNvSpPr>
          <p:nvPr>
            <p:ph type="title"/>
          </p:nvPr>
        </p:nvSpPr>
        <p:spPr>
          <a:xfrm>
            <a:off x="466725" y="587375"/>
            <a:ext cx="3201988" cy="3387725"/>
          </a:xfrm>
        </p:spPr>
        <p:txBody>
          <a:bodyPr anchor="b"/>
          <a:lstStyle/>
          <a:p>
            <a:pPr algn="r" eaLnBrk="1" hangingPunct="1"/>
            <a:r>
              <a:rPr lang="en-US" altLang="en-US" sz="4000">
                <a:solidFill>
                  <a:srgbClr val="FFFFFF"/>
                </a:solidFill>
              </a:rPr>
              <a:t>Other Issues</a:t>
            </a:r>
          </a:p>
        </p:txBody>
      </p:sp>
      <p:sp>
        <p:nvSpPr>
          <p:cNvPr id="116754" name="Content Placeholder 2">
            <a:extLst>
              <a:ext uri="{FF2B5EF4-FFF2-40B4-BE49-F238E27FC236}">
                <a16:creationId xmlns:a16="http://schemas.microsoft.com/office/drawing/2014/main" id="{6F893D94-4389-BA79-A389-3F3E5B53F6E4}"/>
              </a:ext>
            </a:extLst>
          </p:cNvPr>
          <p:cNvSpPr>
            <a:spLocks noGrp="1" noChangeArrowheads="1"/>
          </p:cNvSpPr>
          <p:nvPr>
            <p:ph idx="1"/>
          </p:nvPr>
        </p:nvSpPr>
        <p:spPr>
          <a:xfrm>
            <a:off x="4810125" y="649288"/>
            <a:ext cx="6554788" cy="5546725"/>
          </a:xfrm>
        </p:spPr>
        <p:txBody>
          <a:bodyPr anchor="ctr"/>
          <a:lstStyle/>
          <a:p>
            <a:pPr eaLnBrk="1" hangingPunct="1">
              <a:spcBef>
                <a:spcPct val="0"/>
              </a:spcBef>
              <a:spcAft>
                <a:spcPts val="600"/>
              </a:spcAft>
            </a:pPr>
            <a:r>
              <a:rPr lang="en-US" altLang="en-US" sz="2000"/>
              <a:t>Conflicts of Interest – do you have multiple roles that may influence people or how data is used.</a:t>
            </a:r>
          </a:p>
          <a:p>
            <a:pPr eaLnBrk="1" hangingPunct="1">
              <a:spcBef>
                <a:spcPct val="0"/>
              </a:spcBef>
              <a:spcAft>
                <a:spcPts val="600"/>
              </a:spcAft>
            </a:pPr>
            <a:r>
              <a:rPr lang="en-US" altLang="en-US" sz="2000"/>
              <a:t>Focus Group Participant Identification- all participants in a focus group will hear what others have said, thus how can the information remain confidential or anonymous?</a:t>
            </a:r>
          </a:p>
          <a:p>
            <a:pPr eaLnBrk="1" hangingPunct="1">
              <a:spcBef>
                <a:spcPct val="0"/>
              </a:spcBef>
              <a:spcAft>
                <a:spcPts val="600"/>
              </a:spcAft>
            </a:pPr>
            <a:r>
              <a:rPr lang="en-US" altLang="en-US" sz="2000"/>
              <a:t>Deceit- in some instances telling people what you are doing will effect how thy respond and thus you might want to not accurately inform them what the research is about.</a:t>
            </a:r>
          </a:p>
          <a:p>
            <a:pPr eaLnBrk="1" hangingPunct="1">
              <a:spcBef>
                <a:spcPct val="0"/>
              </a:spcBef>
              <a:spcAft>
                <a:spcPts val="600"/>
              </a:spcAft>
            </a:pPr>
            <a:r>
              <a:rPr lang="en-US" altLang="en-US" sz="2000"/>
              <a:t>Observation – in some instances you may want to observe how people behave, you generally need to get approval from them or inform them this will occur..</a:t>
            </a:r>
          </a:p>
          <a:p>
            <a:pPr eaLnBrk="1" hangingPunct="1"/>
            <a:endParaRPr lang="en-US" altLang="en-US" sz="2000"/>
          </a:p>
        </p:txBody>
      </p:sp>
      <p:sp>
        <p:nvSpPr>
          <p:cNvPr id="33794" name="Rectangle 2">
            <a:extLst>
              <a:ext uri="{FF2B5EF4-FFF2-40B4-BE49-F238E27FC236}">
                <a16:creationId xmlns:a16="http://schemas.microsoft.com/office/drawing/2014/main" id="{99CDA149-4585-926E-B849-A19EF19C6470}"/>
              </a:ext>
            </a:extLst>
          </p:cNvPr>
          <p:cNvSpPr>
            <a:spLocks noChangeArrowheads="1"/>
          </p:cNvSpPr>
          <p:nvPr/>
        </p:nvSpPr>
        <p:spPr bwMode="auto">
          <a:xfrm>
            <a:off x="6848475" y="1065213"/>
            <a:ext cx="4505325" cy="4727575"/>
          </a:xfrm>
          <a:prstGeom prst="rect">
            <a:avLst/>
          </a:prstGeom>
        </p:spPr>
        <p:txBody>
          <a:bodyPr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fontAlgn="auto" hangingPunct="1">
              <a:lnSpc>
                <a:spcPct val="90000"/>
              </a:lnSpc>
              <a:spcBef>
                <a:spcPct val="0"/>
              </a:spcBef>
              <a:spcAft>
                <a:spcPts val="600"/>
              </a:spcAft>
              <a:buFontTx/>
              <a:buNone/>
              <a:defRPr/>
            </a:pPr>
            <a:r>
              <a:rPr lang="en-US" altLang="en-US" sz="4000" i="1">
                <a:solidFill>
                  <a:srgbClr val="FFFFFF"/>
                </a:solidFill>
                <a:latin typeface="+mj-lt"/>
                <a:ea typeface="+mj-ea"/>
                <a:cs typeface="+mj-cs"/>
              </a:rPr>
              <a:t>Other Issues </a:t>
            </a:r>
            <a:endParaRPr lang="en-US" altLang="en-US" sz="4000" b="1" i="1">
              <a:solidFill>
                <a:srgbClr val="FFFFFF"/>
              </a:solidFill>
              <a:latin typeface="+mj-lt"/>
              <a:ea typeface="+mj-ea"/>
              <a:cs typeface="+mj-cs"/>
            </a:endParaRPr>
          </a:p>
        </p:txBody>
      </p:sp>
      <p:sp>
        <p:nvSpPr>
          <p:cNvPr id="33796" name="Text Box 4">
            <a:extLst>
              <a:ext uri="{FF2B5EF4-FFF2-40B4-BE49-F238E27FC236}">
                <a16:creationId xmlns:a16="http://schemas.microsoft.com/office/drawing/2014/main" id="{7E884ACB-92CF-11D5-5836-B87563169FBE}"/>
              </a:ext>
            </a:extLst>
          </p:cNvPr>
          <p:cNvSpPr txBox="1">
            <a:spLocks noChangeArrowheads="1"/>
          </p:cNvSpPr>
          <p:nvPr/>
        </p:nvSpPr>
        <p:spPr bwMode="auto">
          <a:xfrm>
            <a:off x="838200" y="712788"/>
            <a:ext cx="3816350" cy="5432425"/>
          </a:xfrm>
          <a:prstGeom prst="rect">
            <a:avLst/>
          </a:prstGeom>
        </p:spPr>
        <p:txBody>
          <a:bodyPr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eaLnBrk="1" fontAlgn="auto" hangingPunct="1">
              <a:lnSpc>
                <a:spcPct val="90000"/>
              </a:lnSpc>
              <a:spcBef>
                <a:spcPct val="0"/>
              </a:spcBef>
              <a:spcAft>
                <a:spcPts val="600"/>
              </a:spcAft>
              <a:buFont typeface="Arial" panose="020B0604020202020204" pitchFamily="34" charset="0"/>
              <a:buChar char="•"/>
              <a:defRPr/>
            </a:pPr>
            <a:endParaRPr lang="en-US" altLang="en-US" sz="1000" dirty="0">
              <a:latin typeface="+mn-lt"/>
            </a:endParaRPr>
          </a:p>
        </p:txBody>
      </p:sp>
      <p:sp>
        <p:nvSpPr>
          <p:cNvPr id="116757" name="Rectangle 3">
            <a:extLst>
              <a:ext uri="{FF2B5EF4-FFF2-40B4-BE49-F238E27FC236}">
                <a16:creationId xmlns:a16="http://schemas.microsoft.com/office/drawing/2014/main" id="{F5F78641-742E-633E-3F3F-6A02B53162B8}"/>
              </a:ext>
            </a:extLst>
          </p:cNvPr>
          <p:cNvSpPr>
            <a:spLocks noChangeArrowheads="1"/>
          </p:cNvSpPr>
          <p:nvPr/>
        </p:nvSpPr>
        <p:spPr bwMode="auto">
          <a:xfrm>
            <a:off x="1981200" y="1484313"/>
            <a:ext cx="8229600" cy="464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None/>
            </a:pPr>
            <a:endParaRPr lang="en-AU" altLang="en-US" sz="3200">
              <a:latin typeface="Arial" panose="020B0604020202020204" pitchFamily="34" charset="0"/>
            </a:endParaRPr>
          </a:p>
          <a:p>
            <a:pPr eaLnBrk="1" hangingPunct="1">
              <a:lnSpc>
                <a:spcPct val="100000"/>
              </a:lnSpc>
              <a:spcBef>
                <a:spcPct val="20000"/>
              </a:spcBef>
              <a:buFontTx/>
              <a:buNone/>
            </a:pPr>
            <a:endParaRPr lang="en-AU" altLang="en-US" sz="3200">
              <a:latin typeface="Arial" panose="020B0604020202020204" pitchFamily="34" charset="0"/>
            </a:endParaRPr>
          </a:p>
          <a:p>
            <a:pPr eaLnBrk="1" hangingPunct="1">
              <a:lnSpc>
                <a:spcPct val="100000"/>
              </a:lnSpc>
              <a:spcBef>
                <a:spcPct val="20000"/>
              </a:spcBef>
              <a:buFontTx/>
              <a:buNone/>
            </a:pPr>
            <a:endParaRPr lang="en-AU" altLang="en-US" sz="32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062091F-FC82-4EB4-934B-1E232C2B10BC}">
  <we:reference id="wa104038830" version="1.0.0.3" store="en-US" storeType="OMEX"/>
  <we:alternateReferences>
    <we:reference id="WA104038830" version="1.0.0.3" store="WA104038830"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2FCF20-489D-4AF6-809F-96418694F0CD}">
  <ds:schemaRefs>
    <ds:schemaRef ds:uri="http://schemas.microsoft.com/sharepoint/v3/contenttype/forms"/>
  </ds:schemaRefs>
</ds:datastoreItem>
</file>

<file path=customXml/itemProps2.xml><?xml version="1.0" encoding="utf-8"?>
<ds:datastoreItem xmlns:ds="http://schemas.openxmlformats.org/officeDocument/2006/customXml" ds:itemID="{821D773F-62D7-45FD-85E2-79DD03C78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2159</Words>
  <Application>Microsoft Office PowerPoint</Application>
  <PresentationFormat>Widescreen</PresentationFormat>
  <Paragraphs>233</Paragraphs>
  <Slides>40</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-apple-system</vt:lpstr>
      <vt:lpstr>MS PGothic</vt:lpstr>
      <vt:lpstr>Arial</vt:lpstr>
      <vt:lpstr>Calibri</vt:lpstr>
      <vt:lpstr>Calibri Light</vt:lpstr>
      <vt:lpstr>Cambria</vt:lpstr>
      <vt:lpstr>Symbol</vt:lpstr>
      <vt:lpstr>Times New Roman</vt:lpstr>
      <vt:lpstr>Office Theme</vt:lpstr>
      <vt:lpstr> DBA CONVERTING RESEARCH INTO PRACTICE  RESEARCH ETHICS</vt:lpstr>
      <vt:lpstr>PowerPoint Presentation</vt:lpstr>
      <vt:lpstr>Please note</vt:lpstr>
      <vt:lpstr>PowerPoint Presentation</vt:lpstr>
      <vt:lpstr>PowerPoint Presentation</vt:lpstr>
      <vt:lpstr>PowerPoint Presentation</vt:lpstr>
      <vt:lpstr>It is your responsibility ….</vt:lpstr>
      <vt:lpstr>PowerPoint Presentation</vt:lpstr>
      <vt:lpstr>PowerPoint Presentation</vt:lpstr>
      <vt:lpstr>PowerPoint Presentation</vt:lpstr>
      <vt:lpstr>https://www.pfizer.com/news/press-release/press-release-detail/addition_of_lyrica_significantly_improved_generalized_anxiety_disorder_symptoms_in_patients_who_responded_only_partially_to_previous_gad_treatments  See Wk 5 Tile</vt:lpstr>
      <vt:lpstr>The Pfizer Nefazodone Detailing Study (Health Marketing Quarterly, 2009) </vt:lpstr>
      <vt:lpstr>What should Heinz do ? What are you going to do ? </vt:lpstr>
      <vt:lpstr>Ethics in research </vt:lpstr>
      <vt:lpstr>No deceit</vt:lpstr>
      <vt:lpstr>No Psychological Financial Social HARM </vt:lpstr>
      <vt:lpstr>Importance of human participant protection</vt:lpstr>
      <vt:lpstr>Declaration of Helsinki</vt:lpstr>
      <vt:lpstr>Belmont report 3 basic ethical principles</vt:lpstr>
      <vt:lpstr>Researcher responsibility</vt:lpstr>
      <vt:lpstr>PG2</vt:lpstr>
      <vt:lpstr>Study Details </vt:lpstr>
      <vt:lpstr>SECTION E: Details of Research Activity </vt:lpstr>
      <vt:lpstr>SECTION F: Scope of Research Activity SECTION G: Intended Participants</vt:lpstr>
      <vt:lpstr>Next</vt:lpstr>
      <vt:lpstr>PowerPoint Presentation</vt:lpstr>
      <vt:lpstr>SECTION H: Anticipated Risks </vt:lpstr>
      <vt:lpstr>SECTION I: Feedback, Consent and Confidentiality </vt:lpstr>
      <vt:lpstr>Continued</vt:lpstr>
      <vt:lpstr>PowerPoint Presentation</vt:lpstr>
      <vt:lpstr>Data Storage Data Handling  </vt:lpstr>
      <vt:lpstr>Overall, the ethics application must confirm rigorous data policies are adopted that: </vt:lpstr>
      <vt:lpstr>PowerPoint Presentation</vt:lpstr>
      <vt:lpstr>Ethical Issues to Anticipate</vt:lpstr>
      <vt:lpstr>Ethical Issues to Anticipate</vt:lpstr>
      <vt:lpstr>Ethical Issues to Anticipate</vt:lpstr>
      <vt:lpstr>Ethical Issues to Anticipate</vt:lpstr>
      <vt:lpstr>Seedhouse</vt:lpstr>
      <vt:lpstr>Flinders </vt:lpstr>
      <vt:lpstr>Other Issues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dc:title>
  <dc:creator>Caroline Jawad</dc:creator>
  <cp:lastModifiedBy>Helen Lee</cp:lastModifiedBy>
  <cp:revision>9</cp:revision>
  <dcterms:created xsi:type="dcterms:W3CDTF">2021-03-01T18:50:26Z</dcterms:created>
  <dcterms:modified xsi:type="dcterms:W3CDTF">2025-06-02T15:48:35Z</dcterms:modified>
</cp:coreProperties>
</file>