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67" r:id="rId4"/>
    <p:sldId id="258" r:id="rId5"/>
    <p:sldId id="262" r:id="rId6"/>
    <p:sldId id="261" r:id="rId7"/>
    <p:sldId id="265" r:id="rId8"/>
    <p:sldId id="266" r:id="rId9"/>
    <p:sldId id="25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itunes.apple.com/gb/podcast/iwm-voices-first-world-war/id44674887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788D5DFD-FA42-4EB0-B24E-4180C0CC5A0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42" name="Rectangle 41">
              <a:extLst>
                <a:ext uri="{FF2B5EF4-FFF2-40B4-BE49-F238E27FC236}">
                  <a16:creationId xmlns:a16="http://schemas.microsoft.com/office/drawing/2014/main" id="{CC864817-5955-484B-9D1F-9BC8DB7398D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3" name="Picture 2">
              <a:extLst>
                <a:ext uri="{FF2B5EF4-FFF2-40B4-BE49-F238E27FC236}">
                  <a16:creationId xmlns:a16="http://schemas.microsoft.com/office/drawing/2014/main" id="{280C083F-71A6-4E55-AE35-586518FE29BC}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E55F39C-CFD8-4CEC-AA78-63DABDABF1C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t="19392" b="5586"/>
          <a:stretch/>
        </p:blipFill>
        <p:spPr>
          <a:xfrm>
            <a:off x="3611" y="10"/>
            <a:ext cx="12188389" cy="6857990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D44056DF-7985-4692-968A-466E9E6AF76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46" name="Round Diagonal Corner Rectangle 7">
              <a:extLst>
                <a:ext uri="{FF2B5EF4-FFF2-40B4-BE49-F238E27FC236}">
                  <a16:creationId xmlns:a16="http://schemas.microsoft.com/office/drawing/2014/main" id="{B414A174-532A-4602-934F-9858D1D8680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940B0C0C-7F94-4725-8108-62B3B7A5AE70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48" name="Freeform 32">
                <a:extLst>
                  <a:ext uri="{FF2B5EF4-FFF2-40B4-BE49-F238E27FC236}">
                    <a16:creationId xmlns:a16="http://schemas.microsoft.com/office/drawing/2014/main" id="{367EAC5B-1891-480A-A3AD-B9F6A88FAC5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49" name="Freeform 33">
                <a:extLst>
                  <a:ext uri="{FF2B5EF4-FFF2-40B4-BE49-F238E27FC236}">
                    <a16:creationId xmlns:a16="http://schemas.microsoft.com/office/drawing/2014/main" id="{E33FF633-15BA-464F-8F5B-26C56665F79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0" name="Freeform 34">
                <a:extLst>
                  <a:ext uri="{FF2B5EF4-FFF2-40B4-BE49-F238E27FC236}">
                    <a16:creationId xmlns:a16="http://schemas.microsoft.com/office/drawing/2014/main" id="{0C949DF6-E66B-4DB8-AB52-30CA781B483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1" name="Freeform 37">
                <a:extLst>
                  <a:ext uri="{FF2B5EF4-FFF2-40B4-BE49-F238E27FC236}">
                    <a16:creationId xmlns:a16="http://schemas.microsoft.com/office/drawing/2014/main" id="{309C2298-5EF9-4B09-8995-014F6D3BFF5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2" name="Freeform 35">
                <a:extLst>
                  <a:ext uri="{FF2B5EF4-FFF2-40B4-BE49-F238E27FC236}">
                    <a16:creationId xmlns:a16="http://schemas.microsoft.com/office/drawing/2014/main" id="{319B2AFC-EBFF-477C-A364-6D575BE5AA0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3" name="Freeform 36">
                <a:extLst>
                  <a:ext uri="{FF2B5EF4-FFF2-40B4-BE49-F238E27FC236}">
                    <a16:creationId xmlns:a16="http://schemas.microsoft.com/office/drawing/2014/main" id="{CC6B7D67-F2F8-4B07-B954-EAC9135B2BB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4" name="Freeform 38">
                <a:extLst>
                  <a:ext uri="{FF2B5EF4-FFF2-40B4-BE49-F238E27FC236}">
                    <a16:creationId xmlns:a16="http://schemas.microsoft.com/office/drawing/2014/main" id="{7FF1659D-33DA-4F62-8567-A54020D2E28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9110F572-DC3D-4AB3-B731-B73BD650576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6" name="Freeform 40">
                <a:extLst>
                  <a:ext uri="{FF2B5EF4-FFF2-40B4-BE49-F238E27FC236}">
                    <a16:creationId xmlns:a16="http://schemas.microsoft.com/office/drawing/2014/main" id="{A2F7D0E9-68CE-40F9-B0E9-F915103ECF7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7" name="Rectangle 41">
                <a:extLst>
                  <a:ext uri="{FF2B5EF4-FFF2-40B4-BE49-F238E27FC236}">
                    <a16:creationId xmlns:a16="http://schemas.microsoft.com/office/drawing/2014/main" id="{AB69A438-1FB7-454A-A3E9-0C329643CD48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8" name="Freeform 32">
                <a:extLst>
                  <a:ext uri="{FF2B5EF4-FFF2-40B4-BE49-F238E27FC236}">
                    <a16:creationId xmlns:a16="http://schemas.microsoft.com/office/drawing/2014/main" id="{E64598D0-3A2C-4570-9E7C-C52C89549B4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59" name="Freeform 33">
                <a:extLst>
                  <a:ext uri="{FF2B5EF4-FFF2-40B4-BE49-F238E27FC236}">
                    <a16:creationId xmlns:a16="http://schemas.microsoft.com/office/drawing/2014/main" id="{CC17CF42-8908-477B-9F36-DA1306CA010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0" name="Freeform 34">
                <a:extLst>
                  <a:ext uri="{FF2B5EF4-FFF2-40B4-BE49-F238E27FC236}">
                    <a16:creationId xmlns:a16="http://schemas.microsoft.com/office/drawing/2014/main" id="{A2457851-D4A0-404C-BF3F-99AE00B9E96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1" name="Freeform 37">
                <a:extLst>
                  <a:ext uri="{FF2B5EF4-FFF2-40B4-BE49-F238E27FC236}">
                    <a16:creationId xmlns:a16="http://schemas.microsoft.com/office/drawing/2014/main" id="{ECC300FA-EE4A-489E-9A47-79BEBF05DC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2" name="Freeform 35">
                <a:extLst>
                  <a:ext uri="{FF2B5EF4-FFF2-40B4-BE49-F238E27FC236}">
                    <a16:creationId xmlns:a16="http://schemas.microsoft.com/office/drawing/2014/main" id="{0D1F26E2-902B-416B-A1DB-80DAF78D8B8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3" name="Freeform 36">
                <a:extLst>
                  <a:ext uri="{FF2B5EF4-FFF2-40B4-BE49-F238E27FC236}">
                    <a16:creationId xmlns:a16="http://schemas.microsoft.com/office/drawing/2014/main" id="{491346A0-BF6D-45A5-806A-2150768722C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4" name="Freeform 38">
                <a:extLst>
                  <a:ext uri="{FF2B5EF4-FFF2-40B4-BE49-F238E27FC236}">
                    <a16:creationId xmlns:a16="http://schemas.microsoft.com/office/drawing/2014/main" id="{A8A5AAC9-38FD-4A03-AB91-236F2AAC625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5" name="Freeform 39">
                <a:extLst>
                  <a:ext uri="{FF2B5EF4-FFF2-40B4-BE49-F238E27FC236}">
                    <a16:creationId xmlns:a16="http://schemas.microsoft.com/office/drawing/2014/main" id="{7AD4105C-55AA-47FF-AC5D-5BCB0B78CDC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6" name="Freeform 40">
                <a:extLst>
                  <a:ext uri="{FF2B5EF4-FFF2-40B4-BE49-F238E27FC236}">
                    <a16:creationId xmlns:a16="http://schemas.microsoft.com/office/drawing/2014/main" id="{1C4B42B1-B112-4057-82C3-E5AF3BC7F6D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  <p:sp>
            <p:nvSpPr>
              <p:cNvPr id="67" name="Rectangle 41">
                <a:extLst>
                  <a:ext uri="{FF2B5EF4-FFF2-40B4-BE49-F238E27FC236}">
                    <a16:creationId xmlns:a16="http://schemas.microsoft.com/office/drawing/2014/main" id="{C8B37395-3651-4E66-A62E-31529FABC8C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  <a:extLst/>
            </p:spPr>
          </p:sp>
        </p:grp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6B6D540F-1E2F-416F-819F-D8216BC8F33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97E32-3A2A-430B-9211-2F5F77525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0434" y="2940685"/>
            <a:ext cx="6984574" cy="709244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</a:br>
            <a:r>
              <a:rPr lang="en-GB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‘Shell Shock’ and the great war: a study of its diagnosis, treatment and social repercussions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3FD7F-3EAB-4538-B902-517E1184F6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40775" y="3722610"/>
            <a:ext cx="7939850" cy="830069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Rhiannon Sian Morgan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1500286, AHSK6002</a:t>
            </a:r>
          </a:p>
        </p:txBody>
      </p:sp>
    </p:spTree>
    <p:extLst>
      <p:ext uri="{BB962C8B-B14F-4D97-AF65-F5344CB8AC3E}">
        <p14:creationId xmlns:p14="http://schemas.microsoft.com/office/powerpoint/2010/main" val="4246908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E951B-4553-47D3-80B7-07ABECCD7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24" y="680571"/>
            <a:ext cx="9302752" cy="2748429"/>
          </a:xfrm>
        </p:spPr>
        <p:txBody>
          <a:bodyPr/>
          <a:lstStyle/>
          <a:p>
            <a:r>
              <a:rPr lang="en-GB" i="1" dirty="0"/>
              <a:t>What we felt; we’d rather lose a leg, be wounded, anything but to have shell shock. We were all afraid of shell shock. 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1DF44-C1CC-497D-B264-F3C1F15542B4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1444624" y="3429000"/>
            <a:ext cx="8752299" cy="548968"/>
          </a:xfrm>
        </p:spPr>
        <p:txBody>
          <a:bodyPr>
            <a:normAutofit/>
          </a:bodyPr>
          <a:lstStyle/>
          <a:p>
            <a:r>
              <a:rPr lang="en-GB" sz="1800" dirty="0"/>
              <a:t>- Edwin Bigwood, </a:t>
            </a:r>
            <a:r>
              <a:rPr lang="en-GB" sz="1800" i="1" dirty="0"/>
              <a:t>Worcestershire Regiment</a:t>
            </a:r>
          </a:p>
        </p:txBody>
      </p:sp>
    </p:spTree>
    <p:extLst>
      <p:ext uri="{BB962C8B-B14F-4D97-AF65-F5344CB8AC3E}">
        <p14:creationId xmlns:p14="http://schemas.microsoft.com/office/powerpoint/2010/main" val="995821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589F3-37FF-4046-A4CA-CEBA0066C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659109" cy="1409065"/>
          </a:xfrm>
        </p:spPr>
        <p:txBody>
          <a:bodyPr/>
          <a:lstStyle/>
          <a:p>
            <a:r>
              <a:rPr lang="en-GB" dirty="0"/>
              <a:t>Methodology, research and findings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54D7F5-634D-4695-BD5B-E996BA29CC44}"/>
              </a:ext>
            </a:extLst>
          </p:cNvPr>
          <p:cNvSpPr txBox="1"/>
          <p:nvPr/>
        </p:nvSpPr>
        <p:spPr>
          <a:xfrm>
            <a:off x="3553310" y="2185025"/>
            <a:ext cx="492808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Glamorgan Archives, Cardiff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Letters written by </a:t>
            </a:r>
            <a:r>
              <a:rPr lang="en-GB" sz="2000" dirty="0" err="1"/>
              <a:t>Enos</a:t>
            </a:r>
            <a:r>
              <a:rPr lang="en-GB" sz="2000" dirty="0"/>
              <a:t> </a:t>
            </a:r>
            <a:r>
              <a:rPr lang="en-GB" sz="2000" dirty="0" err="1"/>
              <a:t>Skrine</a:t>
            </a: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Whitchurch Hospital Records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War Museum, London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Private papers of VADS and soldiers</a:t>
            </a:r>
          </a:p>
          <a:p>
            <a:pPr marL="285750" indent="-285750">
              <a:buFontTx/>
              <a:buChar char="-"/>
            </a:pP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NLW, Aberystwyth</a:t>
            </a:r>
          </a:p>
          <a:p>
            <a:r>
              <a:rPr lang="en-GB" sz="2000" dirty="0"/>
              <a:t>- Secondary sources pertaining to shell shock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517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AE89D944-EA23-466B-906E-C0CFED1576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75753" y="742701"/>
            <a:ext cx="3547165" cy="4837043"/>
          </a:xfr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EAEDA9B2-8E57-4034-AC49-E0B0E53230DE}"/>
              </a:ext>
            </a:extLst>
          </p:cNvPr>
          <p:cNvSpPr txBox="1"/>
          <p:nvPr/>
        </p:nvSpPr>
        <p:spPr>
          <a:xfrm>
            <a:off x="3737214" y="5579744"/>
            <a:ext cx="471757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Private Papers of Neville Hind, written during his recovery at </a:t>
            </a:r>
            <a:r>
              <a:rPr lang="en-GB" sz="1600" dirty="0" err="1"/>
              <a:t>Wharncliffe</a:t>
            </a:r>
            <a:r>
              <a:rPr lang="en-GB" sz="1600" dirty="0"/>
              <a:t> Hospital (IWM, London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34931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7C9A8D2-59B6-4CE9-9D32-123AD70BB6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901" y="2249487"/>
            <a:ext cx="2638253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C14720-4117-48BE-9EBE-D5A9BF474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CHAPTER ONE: </a:t>
            </a:r>
            <a:r>
              <a:rPr lang="en-GB" sz="3200" dirty="0"/>
              <a:t>Understanding the origins of shell shock and the treatment that followed</a:t>
            </a:r>
            <a:endParaRPr lang="en-GB" u="sng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6601770" y="2697768"/>
            <a:ext cx="4710683" cy="3541714"/>
          </a:xfrm>
        </p:spPr>
        <p:txBody>
          <a:bodyPr>
            <a:normAutofit/>
          </a:bodyPr>
          <a:lstStyle/>
          <a:p>
            <a:r>
              <a:rPr lang="en-US" sz="2800" dirty="0"/>
              <a:t>Defining trauma</a:t>
            </a:r>
          </a:p>
          <a:p>
            <a:r>
              <a:rPr lang="en-US" sz="2800" dirty="0"/>
              <a:t>Psychological interest</a:t>
            </a:r>
          </a:p>
          <a:p>
            <a:r>
              <a:rPr lang="en-US" sz="2800" dirty="0"/>
              <a:t>Doubts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956C61-4BCE-4123-B867-F27B46B3ECDE}"/>
              </a:ext>
            </a:extLst>
          </p:cNvPr>
          <p:cNvSpPr txBox="1"/>
          <p:nvPr/>
        </p:nvSpPr>
        <p:spPr>
          <a:xfrm>
            <a:off x="2007875" y="5870150"/>
            <a:ext cx="3226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Charles S. Myers (1873-1946)</a:t>
            </a:r>
          </a:p>
        </p:txBody>
      </p:sp>
    </p:spTree>
    <p:extLst>
      <p:ext uri="{BB962C8B-B14F-4D97-AF65-F5344CB8AC3E}">
        <p14:creationId xmlns:p14="http://schemas.microsoft.com/office/powerpoint/2010/main" val="276374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5FE07634-A83A-4681-9C1D-BC0775F9D296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7" name="Rectangle 76">
              <a:extLst>
                <a:ext uri="{FF2B5EF4-FFF2-40B4-BE49-F238E27FC236}">
                  <a16:creationId xmlns:a16="http://schemas.microsoft.com/office/drawing/2014/main" id="{BF62976A-266E-4650-88F2-C16130F3DF4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8" name="Picture 2">
              <a:extLst>
                <a:ext uri="{FF2B5EF4-FFF2-40B4-BE49-F238E27FC236}">
                  <a16:creationId xmlns:a16="http://schemas.microsoft.com/office/drawing/2014/main" id="{88D9B99B-59C2-481A-A948-F87920A7FE5E}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6ADD1455-98AD-4E2A-A135-E032AF2B43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17" r="7449" b="-1"/>
          <a:stretch/>
        </p:blipFill>
        <p:spPr>
          <a:xfrm>
            <a:off x="5082156" y="-2"/>
            <a:ext cx="7131276" cy="6857990"/>
          </a:xfrm>
          <a:prstGeom prst="rect">
            <a:avLst/>
          </a:prstGeom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A2E1FE48-FA7B-4262-B922-041542931DD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F2E644B1-8F72-4AC4-89F1-EB3A027341E5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1781B8E8-8A26-4FFB-BE0C-7C0C644F7C5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7">
              <a:extLst>
                <a:ext uri="{FF2B5EF4-FFF2-40B4-BE49-F238E27FC236}">
                  <a16:creationId xmlns:a16="http://schemas.microsoft.com/office/drawing/2014/main" id="{4109D997-E9DF-4429-A643-3E691E2B70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B392695A-F131-4C51-B689-3F4D5B1A2F1D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5" name="Freeform 9">
              <a:extLst>
                <a:ext uri="{FF2B5EF4-FFF2-40B4-BE49-F238E27FC236}">
                  <a16:creationId xmlns:a16="http://schemas.microsoft.com/office/drawing/2014/main" id="{8218EC3E-07D0-417A-B0A8-057F825EF79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0">
              <a:extLst>
                <a:ext uri="{FF2B5EF4-FFF2-40B4-BE49-F238E27FC236}">
                  <a16:creationId xmlns:a16="http://schemas.microsoft.com/office/drawing/2014/main" id="{B036399E-7675-47B6-A645-242946879E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1">
              <a:extLst>
                <a:ext uri="{FF2B5EF4-FFF2-40B4-BE49-F238E27FC236}">
                  <a16:creationId xmlns:a16="http://schemas.microsoft.com/office/drawing/2014/main" id="{C44A0438-B8A4-43B3-B17C-B919FCD92C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2">
              <a:extLst>
                <a:ext uri="{FF2B5EF4-FFF2-40B4-BE49-F238E27FC236}">
                  <a16:creationId xmlns:a16="http://schemas.microsoft.com/office/drawing/2014/main" id="{ABC7257F-6F64-4B81-BDA7-7C232BCBA26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13">
              <a:extLst>
                <a:ext uri="{FF2B5EF4-FFF2-40B4-BE49-F238E27FC236}">
                  <a16:creationId xmlns:a16="http://schemas.microsoft.com/office/drawing/2014/main" id="{72DD7E92-F033-480C-A220-63CE422C3A1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14">
              <a:extLst>
                <a:ext uri="{FF2B5EF4-FFF2-40B4-BE49-F238E27FC236}">
                  <a16:creationId xmlns:a16="http://schemas.microsoft.com/office/drawing/2014/main" id="{444A9AC9-463E-45E7-A818-13F664F7C0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15">
              <a:extLst>
                <a:ext uri="{FF2B5EF4-FFF2-40B4-BE49-F238E27FC236}">
                  <a16:creationId xmlns:a16="http://schemas.microsoft.com/office/drawing/2014/main" id="{6CCE9BBE-5DE3-4991-80CA-DFEB928673D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16">
              <a:extLst>
                <a:ext uri="{FF2B5EF4-FFF2-40B4-BE49-F238E27FC236}">
                  <a16:creationId xmlns:a16="http://schemas.microsoft.com/office/drawing/2014/main" id="{3180F6DF-A13F-491C-BF97-B206E3E7B90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17">
              <a:extLst>
                <a:ext uri="{FF2B5EF4-FFF2-40B4-BE49-F238E27FC236}">
                  <a16:creationId xmlns:a16="http://schemas.microsoft.com/office/drawing/2014/main" id="{CAD0E44C-73C8-42BB-ADA8-2BA6B30824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18">
              <a:extLst>
                <a:ext uri="{FF2B5EF4-FFF2-40B4-BE49-F238E27FC236}">
                  <a16:creationId xmlns:a16="http://schemas.microsoft.com/office/drawing/2014/main" id="{436EC43E-A70D-4E5C-B275-35CA8E93C1B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19">
              <a:extLst>
                <a:ext uri="{FF2B5EF4-FFF2-40B4-BE49-F238E27FC236}">
                  <a16:creationId xmlns:a16="http://schemas.microsoft.com/office/drawing/2014/main" id="{ADE7E5B6-2E2A-4F56-9E90-F8613E6D10F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0">
              <a:extLst>
                <a:ext uri="{FF2B5EF4-FFF2-40B4-BE49-F238E27FC236}">
                  <a16:creationId xmlns:a16="http://schemas.microsoft.com/office/drawing/2014/main" id="{86B9E49B-AE8D-47E0-BACC-A6D0AC3AB23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1">
              <a:extLst>
                <a:ext uri="{FF2B5EF4-FFF2-40B4-BE49-F238E27FC236}">
                  <a16:creationId xmlns:a16="http://schemas.microsoft.com/office/drawing/2014/main" id="{2EB961AF-CD61-41BA-B0B2-0741A5ED644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2">
              <a:extLst>
                <a:ext uri="{FF2B5EF4-FFF2-40B4-BE49-F238E27FC236}">
                  <a16:creationId xmlns:a16="http://schemas.microsoft.com/office/drawing/2014/main" id="{DC42BDA1-810A-4135-B3B1-B3161D372A3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3">
              <a:extLst>
                <a:ext uri="{FF2B5EF4-FFF2-40B4-BE49-F238E27FC236}">
                  <a16:creationId xmlns:a16="http://schemas.microsoft.com/office/drawing/2014/main" id="{FA51FCA8-FCF4-4116-8CB2-5C539E37F44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4">
              <a:extLst>
                <a:ext uri="{FF2B5EF4-FFF2-40B4-BE49-F238E27FC236}">
                  <a16:creationId xmlns:a16="http://schemas.microsoft.com/office/drawing/2014/main" id="{F2850A10-CDBC-462A-8CB7-02587468344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5">
              <a:extLst>
                <a:ext uri="{FF2B5EF4-FFF2-40B4-BE49-F238E27FC236}">
                  <a16:creationId xmlns:a16="http://schemas.microsoft.com/office/drawing/2014/main" id="{738A37B9-77C2-4464-BF1F-2AF25A0D298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6">
              <a:extLst>
                <a:ext uri="{FF2B5EF4-FFF2-40B4-BE49-F238E27FC236}">
                  <a16:creationId xmlns:a16="http://schemas.microsoft.com/office/drawing/2014/main" id="{89026C8B-A162-4523-A51B-9F1200BC603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27">
              <a:extLst>
                <a:ext uri="{FF2B5EF4-FFF2-40B4-BE49-F238E27FC236}">
                  <a16:creationId xmlns:a16="http://schemas.microsoft.com/office/drawing/2014/main" id="{5B76BC40-1FA2-477D-B2C2-4763577DB7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28">
              <a:extLst>
                <a:ext uri="{FF2B5EF4-FFF2-40B4-BE49-F238E27FC236}">
                  <a16:creationId xmlns:a16="http://schemas.microsoft.com/office/drawing/2014/main" id="{6BC68EAA-2809-4AE4-80C1-2555CEF73DF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29">
              <a:extLst>
                <a:ext uri="{FF2B5EF4-FFF2-40B4-BE49-F238E27FC236}">
                  <a16:creationId xmlns:a16="http://schemas.microsoft.com/office/drawing/2014/main" id="{FE709D1B-0541-4414-9E87-CF7D6918C14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0">
              <a:extLst>
                <a:ext uri="{FF2B5EF4-FFF2-40B4-BE49-F238E27FC236}">
                  <a16:creationId xmlns:a16="http://schemas.microsoft.com/office/drawing/2014/main" id="{33BCB888-11B8-4D01-BCDA-59BBA28DC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1">
              <a:extLst>
                <a:ext uri="{FF2B5EF4-FFF2-40B4-BE49-F238E27FC236}">
                  <a16:creationId xmlns:a16="http://schemas.microsoft.com/office/drawing/2014/main" id="{28E5CE3E-C11A-4CF7-82BF-37D1221D4E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2">
              <a:extLst>
                <a:ext uri="{FF2B5EF4-FFF2-40B4-BE49-F238E27FC236}">
                  <a16:creationId xmlns:a16="http://schemas.microsoft.com/office/drawing/2014/main" id="{55284FC3-21FB-4FA7-B695-2D6A9CEF73E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Rectangle 108">
              <a:extLst>
                <a:ext uri="{FF2B5EF4-FFF2-40B4-BE49-F238E27FC236}">
                  <a16:creationId xmlns:a16="http://schemas.microsoft.com/office/drawing/2014/main" id="{13DA6B78-00DE-4E55-9124-EFD72519BB9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0" name="Freeform 34">
              <a:extLst>
                <a:ext uri="{FF2B5EF4-FFF2-40B4-BE49-F238E27FC236}">
                  <a16:creationId xmlns:a16="http://schemas.microsoft.com/office/drawing/2014/main" id="{D4602B0F-2844-48BE-9B4A-0366AC90450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35">
              <a:extLst>
                <a:ext uri="{FF2B5EF4-FFF2-40B4-BE49-F238E27FC236}">
                  <a16:creationId xmlns:a16="http://schemas.microsoft.com/office/drawing/2014/main" id="{E31E05BB-6004-474D-9900-D990378FD3F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36">
              <a:extLst>
                <a:ext uri="{FF2B5EF4-FFF2-40B4-BE49-F238E27FC236}">
                  <a16:creationId xmlns:a16="http://schemas.microsoft.com/office/drawing/2014/main" id="{00BD01ED-F65D-4601-A77D-508E960E09A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37">
              <a:extLst>
                <a:ext uri="{FF2B5EF4-FFF2-40B4-BE49-F238E27FC236}">
                  <a16:creationId xmlns:a16="http://schemas.microsoft.com/office/drawing/2014/main" id="{FD307CAE-789C-4E80-B6F1-9858A3ABA3F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38">
              <a:extLst>
                <a:ext uri="{FF2B5EF4-FFF2-40B4-BE49-F238E27FC236}">
                  <a16:creationId xmlns:a16="http://schemas.microsoft.com/office/drawing/2014/main" id="{94B97B29-709E-4E24-B2FA-EF84AA12D29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39">
              <a:extLst>
                <a:ext uri="{FF2B5EF4-FFF2-40B4-BE49-F238E27FC236}">
                  <a16:creationId xmlns:a16="http://schemas.microsoft.com/office/drawing/2014/main" id="{C05D52B9-1FA2-4E7C-8229-B09811A9013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0">
              <a:extLst>
                <a:ext uri="{FF2B5EF4-FFF2-40B4-BE49-F238E27FC236}">
                  <a16:creationId xmlns:a16="http://schemas.microsoft.com/office/drawing/2014/main" id="{CC0A5575-2FB9-440F-B9A8-E0DDE1C37CE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1">
              <a:extLst>
                <a:ext uri="{FF2B5EF4-FFF2-40B4-BE49-F238E27FC236}">
                  <a16:creationId xmlns:a16="http://schemas.microsoft.com/office/drawing/2014/main" id="{AFFCC88F-01DF-4DE1-8CD5-88631E3091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2">
              <a:extLst>
                <a:ext uri="{FF2B5EF4-FFF2-40B4-BE49-F238E27FC236}">
                  <a16:creationId xmlns:a16="http://schemas.microsoft.com/office/drawing/2014/main" id="{33EEC40B-E2CD-4BAC-94D6-85B70714226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43">
              <a:extLst>
                <a:ext uri="{FF2B5EF4-FFF2-40B4-BE49-F238E27FC236}">
                  <a16:creationId xmlns:a16="http://schemas.microsoft.com/office/drawing/2014/main" id="{3E0E9643-5C60-4933-BB1B-9A09057E72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44">
              <a:extLst>
                <a:ext uri="{FF2B5EF4-FFF2-40B4-BE49-F238E27FC236}">
                  <a16:creationId xmlns:a16="http://schemas.microsoft.com/office/drawing/2014/main" id="{94F86E92-9EC7-437C-946B-31E7C1C4771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BE9A51BE-C514-46B5-ABA6-7E7C878F8E53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2" name="Freeform 46">
              <a:extLst>
                <a:ext uri="{FF2B5EF4-FFF2-40B4-BE49-F238E27FC236}">
                  <a16:creationId xmlns:a16="http://schemas.microsoft.com/office/drawing/2014/main" id="{8B255447-F0E9-4D96-A4B0-F9EDDE58A37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47">
              <a:extLst>
                <a:ext uri="{FF2B5EF4-FFF2-40B4-BE49-F238E27FC236}">
                  <a16:creationId xmlns:a16="http://schemas.microsoft.com/office/drawing/2014/main" id="{AFAC5F3A-3BE7-489E-A848-498B9995F1D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48">
              <a:extLst>
                <a:ext uri="{FF2B5EF4-FFF2-40B4-BE49-F238E27FC236}">
                  <a16:creationId xmlns:a16="http://schemas.microsoft.com/office/drawing/2014/main" id="{A974E7AA-5EF3-4817-B0AE-4C1A784EE9A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49">
              <a:extLst>
                <a:ext uri="{FF2B5EF4-FFF2-40B4-BE49-F238E27FC236}">
                  <a16:creationId xmlns:a16="http://schemas.microsoft.com/office/drawing/2014/main" id="{8AA54AC1-3E87-49C0-A594-87829A2CFF3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50">
              <a:extLst>
                <a:ext uri="{FF2B5EF4-FFF2-40B4-BE49-F238E27FC236}">
                  <a16:creationId xmlns:a16="http://schemas.microsoft.com/office/drawing/2014/main" id="{CC237789-73BC-4BD9-BFE8-1325FA4B5224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DCF4052D-CF62-47DC-991E-49D0BA908F7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2ABD9104-C938-44F2-8622-8407A2593BB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4AA18F60-3E86-4A5A-B82E-A79183ED363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0F34C941-6196-4937-99E5-14AAD23F280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60DB8A6C-23D7-4A88-BDCE-8FEC86A1230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29F5F702-AEE6-4633-BB20-7A15C3A31FD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F30C7A45-6890-4EA5-9F6B-E2AB4D04C57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58">
              <a:extLst>
                <a:ext uri="{FF2B5EF4-FFF2-40B4-BE49-F238E27FC236}">
                  <a16:creationId xmlns:a16="http://schemas.microsoft.com/office/drawing/2014/main" id="{F31A7373-F68A-485D-95DC-B53ACC7B5F9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F772C7-F542-4E76-8B96-49C595CBC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020" y="538501"/>
            <a:ext cx="3182984" cy="168842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/>
              <a:t>WHITCHURCH HOSPITAL: </a:t>
            </a:r>
            <a:br>
              <a:rPr lang="en-GB" sz="3200" dirty="0"/>
            </a:br>
            <a:r>
              <a:rPr lang="en-GB" sz="3200" dirty="0"/>
              <a:t>The welsh story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914524" y="2508080"/>
            <a:ext cx="2814034" cy="3541714"/>
          </a:xfrm>
        </p:spPr>
        <p:txBody>
          <a:bodyPr>
            <a:normAutofit/>
          </a:bodyPr>
          <a:lstStyle/>
          <a:p>
            <a:r>
              <a:rPr lang="en-US" sz="2000" dirty="0"/>
              <a:t>Extensive records within Glamorgan Archives</a:t>
            </a:r>
          </a:p>
          <a:p>
            <a:r>
              <a:rPr lang="en-US" sz="2000" dirty="0"/>
              <a:t>A case study </a:t>
            </a:r>
          </a:p>
          <a:p>
            <a:r>
              <a:rPr lang="en-US" sz="2000" dirty="0"/>
              <a:t>Advancements within psychiatric care</a:t>
            </a:r>
          </a:p>
        </p:txBody>
      </p:sp>
    </p:spTree>
    <p:extLst>
      <p:ext uri="{BB962C8B-B14F-4D97-AF65-F5344CB8AC3E}">
        <p14:creationId xmlns:p14="http://schemas.microsoft.com/office/powerpoint/2010/main" val="2759728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519FA62B-A2C9-49F5-8C45-9D5CDCD72B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24E966C-35F3-4DB1-8C23-4BC252E4E4A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24ADCBC-2A94-4F6E-BC8D-278612B7ACF0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6" name="Rectangle 5">
                <a:extLst>
                  <a:ext uri="{FF2B5EF4-FFF2-40B4-BE49-F238E27FC236}">
                    <a16:creationId xmlns:a16="http://schemas.microsoft.com/office/drawing/2014/main" id="{38F45A3E-0BAF-4E7A-AD24-51B345041D5D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6">
                <a:extLst>
                  <a:ext uri="{FF2B5EF4-FFF2-40B4-BE49-F238E27FC236}">
                    <a16:creationId xmlns:a16="http://schemas.microsoft.com/office/drawing/2014/main" id="{5340FE26-BABB-409C-A32A-B3D10BD2355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7">
                <a:extLst>
                  <a:ext uri="{FF2B5EF4-FFF2-40B4-BE49-F238E27FC236}">
                    <a16:creationId xmlns:a16="http://schemas.microsoft.com/office/drawing/2014/main" id="{A9468B59-1984-42C3-88A4-942CF6EF75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8">
                <a:extLst>
                  <a:ext uri="{FF2B5EF4-FFF2-40B4-BE49-F238E27FC236}">
                    <a16:creationId xmlns:a16="http://schemas.microsoft.com/office/drawing/2014/main" id="{F6B5E914-0078-49CC-AD42-C97DC361CD0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9">
                <a:extLst>
                  <a:ext uri="{FF2B5EF4-FFF2-40B4-BE49-F238E27FC236}">
                    <a16:creationId xmlns:a16="http://schemas.microsoft.com/office/drawing/2014/main" id="{D18B3F5A-0978-48AE-9360-8ABC8CEABB1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0">
                <a:extLst>
                  <a:ext uri="{FF2B5EF4-FFF2-40B4-BE49-F238E27FC236}">
                    <a16:creationId xmlns:a16="http://schemas.microsoft.com/office/drawing/2014/main" id="{27E73F9B-CBFF-473A-9B41-8964B831E9F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1">
                <a:extLst>
                  <a:ext uri="{FF2B5EF4-FFF2-40B4-BE49-F238E27FC236}">
                    <a16:creationId xmlns:a16="http://schemas.microsoft.com/office/drawing/2014/main" id="{558218B5-0904-4C19-8935-1A64432BC2D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2">
                <a:extLst>
                  <a:ext uri="{FF2B5EF4-FFF2-40B4-BE49-F238E27FC236}">
                    <a16:creationId xmlns:a16="http://schemas.microsoft.com/office/drawing/2014/main" id="{DBCBCB59-A700-4032-AB43-CB066879962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3">
                <a:extLst>
                  <a:ext uri="{FF2B5EF4-FFF2-40B4-BE49-F238E27FC236}">
                    <a16:creationId xmlns:a16="http://schemas.microsoft.com/office/drawing/2014/main" id="{861A9C11-1685-4F09-B995-D5ECAD153FE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4">
                <a:extLst>
                  <a:ext uri="{FF2B5EF4-FFF2-40B4-BE49-F238E27FC236}">
                    <a16:creationId xmlns:a16="http://schemas.microsoft.com/office/drawing/2014/main" id="{57CCC420-3BF0-4A3E-A4FB-41537B0642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5">
                <a:extLst>
                  <a:ext uri="{FF2B5EF4-FFF2-40B4-BE49-F238E27FC236}">
                    <a16:creationId xmlns:a16="http://schemas.microsoft.com/office/drawing/2014/main" id="{1DEFC6D1-15DA-4DDC-8FD1-B7630B8D607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Line 16">
                <a:extLst>
                  <a:ext uri="{FF2B5EF4-FFF2-40B4-BE49-F238E27FC236}">
                    <a16:creationId xmlns:a16="http://schemas.microsoft.com/office/drawing/2014/main" id="{0C6F2EE9-81FE-4B46-9513-6EC7D9301243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8" name="Freeform 17">
                <a:extLst>
                  <a:ext uri="{FF2B5EF4-FFF2-40B4-BE49-F238E27FC236}">
                    <a16:creationId xmlns:a16="http://schemas.microsoft.com/office/drawing/2014/main" id="{26DF77E9-F68C-4FE0-864E-A4A4DE3616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8">
                <a:extLst>
                  <a:ext uri="{FF2B5EF4-FFF2-40B4-BE49-F238E27FC236}">
                    <a16:creationId xmlns:a16="http://schemas.microsoft.com/office/drawing/2014/main" id="{9D3495ED-B588-4755-B8BB-18D33E4AC41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9">
                <a:extLst>
                  <a:ext uri="{FF2B5EF4-FFF2-40B4-BE49-F238E27FC236}">
                    <a16:creationId xmlns:a16="http://schemas.microsoft.com/office/drawing/2014/main" id="{E76105FE-305A-42A7-B2DD-388B99FAB8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0">
                <a:extLst>
                  <a:ext uri="{FF2B5EF4-FFF2-40B4-BE49-F238E27FC236}">
                    <a16:creationId xmlns:a16="http://schemas.microsoft.com/office/drawing/2014/main" id="{F1883F6E-6FAE-49E2-AE28-02B88BEBF6D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Rectangle 21">
                <a:extLst>
                  <a:ext uri="{FF2B5EF4-FFF2-40B4-BE49-F238E27FC236}">
                    <a16:creationId xmlns:a16="http://schemas.microsoft.com/office/drawing/2014/main" id="{8C8A198F-A0AA-455F-ACD5-8587457BDD58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2">
                <a:extLst>
                  <a:ext uri="{FF2B5EF4-FFF2-40B4-BE49-F238E27FC236}">
                    <a16:creationId xmlns:a16="http://schemas.microsoft.com/office/drawing/2014/main" id="{E57E155C-0F05-498E-B0E3-33AE15B7E85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3">
                <a:extLst>
                  <a:ext uri="{FF2B5EF4-FFF2-40B4-BE49-F238E27FC236}">
                    <a16:creationId xmlns:a16="http://schemas.microsoft.com/office/drawing/2014/main" id="{3D7FB1D7-F9DB-443D-A2D4-40C46F6975A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4">
                <a:extLst>
                  <a:ext uri="{FF2B5EF4-FFF2-40B4-BE49-F238E27FC236}">
                    <a16:creationId xmlns:a16="http://schemas.microsoft.com/office/drawing/2014/main" id="{9EF7FB08-B52A-4C0D-BF32-AC6D91AE9986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5">
                <a:extLst>
                  <a:ext uri="{FF2B5EF4-FFF2-40B4-BE49-F238E27FC236}">
                    <a16:creationId xmlns:a16="http://schemas.microsoft.com/office/drawing/2014/main" id="{2A27D708-7911-4EAB-8A9D-E608726B57C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6">
                <a:extLst>
                  <a:ext uri="{FF2B5EF4-FFF2-40B4-BE49-F238E27FC236}">
                    <a16:creationId xmlns:a16="http://schemas.microsoft.com/office/drawing/2014/main" id="{40A3E3AC-335B-4EAB-A5D4-E72C8434ABB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7">
                <a:extLst>
                  <a:ext uri="{FF2B5EF4-FFF2-40B4-BE49-F238E27FC236}">
                    <a16:creationId xmlns:a16="http://schemas.microsoft.com/office/drawing/2014/main" id="{FC4E923E-7CEC-4950-8C12-F40EAE7A367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8">
                <a:extLst>
                  <a:ext uri="{FF2B5EF4-FFF2-40B4-BE49-F238E27FC236}">
                    <a16:creationId xmlns:a16="http://schemas.microsoft.com/office/drawing/2014/main" id="{23A92FB5-3211-4195-8FFA-A8F49F6777E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9">
                <a:extLst>
                  <a:ext uri="{FF2B5EF4-FFF2-40B4-BE49-F238E27FC236}">
                    <a16:creationId xmlns:a16="http://schemas.microsoft.com/office/drawing/2014/main" id="{BB88442A-84E1-4264-BD24-B14020F21EF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30">
                <a:extLst>
                  <a:ext uri="{FF2B5EF4-FFF2-40B4-BE49-F238E27FC236}">
                    <a16:creationId xmlns:a16="http://schemas.microsoft.com/office/drawing/2014/main" id="{B47AD665-0844-40BF-AE62-BA493929C50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1">
                <a:extLst>
                  <a:ext uri="{FF2B5EF4-FFF2-40B4-BE49-F238E27FC236}">
                    <a16:creationId xmlns:a16="http://schemas.microsoft.com/office/drawing/2014/main" id="{01D8E540-292C-4867-BD21-43910262E9F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00C8F50-D632-4BE8-B5BF-8AEAE2D13262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6" name="Freeform 32">
                <a:extLst>
                  <a:ext uri="{FF2B5EF4-FFF2-40B4-BE49-F238E27FC236}">
                    <a16:creationId xmlns:a16="http://schemas.microsoft.com/office/drawing/2014/main" id="{7870CC07-8D37-4F4D-A73B-9762FFAB178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3">
                <a:extLst>
                  <a:ext uri="{FF2B5EF4-FFF2-40B4-BE49-F238E27FC236}">
                    <a16:creationId xmlns:a16="http://schemas.microsoft.com/office/drawing/2014/main" id="{06B84BAB-C27B-4804-9496-FDDA7FF6F24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4">
                <a:extLst>
                  <a:ext uri="{FF2B5EF4-FFF2-40B4-BE49-F238E27FC236}">
                    <a16:creationId xmlns:a16="http://schemas.microsoft.com/office/drawing/2014/main" id="{45E90447-AF32-4C90-8940-D5EBE9F6406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DFD35AB5-2871-471E-87D3-C3C024C31E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60EED77B-C4CD-44DE-B7AA-472CBEE6EC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7">
                <a:extLst>
                  <a:ext uri="{FF2B5EF4-FFF2-40B4-BE49-F238E27FC236}">
                    <a16:creationId xmlns:a16="http://schemas.microsoft.com/office/drawing/2014/main" id="{68122908-2E24-4971-A70E-29CFE953E57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43930918-848F-4F70-8C42-426DCCB4D45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7C2C1A0B-06A1-4F89-9A58-66CAB57F1FD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F26FAEF0-6EA1-41B4-AC1D-0BC56E43EFE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563F085C-A9C1-47AB-9656-468B79DE5A2B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6" name="Content Placeholder 5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A6B0291C-4266-47B3-84FF-17AB10BF83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5648" r="1" b="1"/>
          <a:stretch/>
        </p:blipFill>
        <p:spPr>
          <a:xfrm>
            <a:off x="7708888" y="886465"/>
            <a:ext cx="3425199" cy="484033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03AA88-0D75-41A6-BB51-7A9BB5975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037" y="1164128"/>
            <a:ext cx="5894387" cy="14785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/>
              <a:t>Chapter two: To what extent were females affected by shell shock?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1F0E73-229E-41DD-AB92-CCCA62E75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73184" y="3190874"/>
            <a:ext cx="4362521" cy="1770857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100" dirty="0"/>
              <a:t>First experience with neurosis of this kind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100" dirty="0"/>
              <a:t>War diary of VAD Ruth Durst (IWM), Baroness T’Serclaes and Chisholm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100" dirty="0"/>
              <a:t>Inspired by visit to Chester University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C2A31A-862E-4FDD-AC22-626DE1D009D7}"/>
              </a:ext>
            </a:extLst>
          </p:cNvPr>
          <p:cNvSpPr txBox="1"/>
          <p:nvPr/>
        </p:nvSpPr>
        <p:spPr>
          <a:xfrm>
            <a:off x="7610470" y="5792777"/>
            <a:ext cx="4219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Western Mail, 1919. Reports on Whitchurch Hospital and its advances in psychiatry (Glam. Archives)</a:t>
            </a:r>
          </a:p>
        </p:txBody>
      </p:sp>
    </p:spTree>
    <p:extLst>
      <p:ext uri="{BB962C8B-B14F-4D97-AF65-F5344CB8AC3E}">
        <p14:creationId xmlns:p14="http://schemas.microsoft.com/office/powerpoint/2010/main" val="2982078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38131-23F9-4B77-869C-C4E965FD1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705" y="357809"/>
            <a:ext cx="3856037" cy="1639884"/>
          </a:xfrm>
        </p:spPr>
        <p:txBody>
          <a:bodyPr/>
          <a:lstStyle/>
          <a:p>
            <a:r>
              <a:rPr lang="en-GB" dirty="0"/>
              <a:t>Chapter three: Societal impact</a:t>
            </a:r>
          </a:p>
        </p:txBody>
      </p:sp>
      <p:pic>
        <p:nvPicPr>
          <p:cNvPr id="6" name="Content Placeholder 5" descr="A vintage photo of a person in a white uniform&#10;&#10;Description generated with very high confidence">
            <a:extLst>
              <a:ext uri="{FF2B5EF4-FFF2-40B4-BE49-F238E27FC236}">
                <a16:creationId xmlns:a16="http://schemas.microsoft.com/office/drawing/2014/main" id="{31BB003D-BD3E-4CB2-8C88-370A55DDE0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8946" y="592138"/>
            <a:ext cx="3379390" cy="519906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E353E-C228-464D-AF2C-16153F0D66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6705" y="2448268"/>
            <a:ext cx="3856037" cy="3541714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1800" dirty="0"/>
              <a:t>Sceptics, particularly within the military</a:t>
            </a:r>
          </a:p>
          <a:p>
            <a:pPr marL="285750" indent="-285750">
              <a:buFontTx/>
              <a:buChar char="-"/>
            </a:pPr>
            <a:r>
              <a:rPr lang="en-GB" sz="1800" dirty="0"/>
              <a:t>Lack of empathy</a:t>
            </a:r>
          </a:p>
          <a:p>
            <a:pPr marL="285750" indent="-285750">
              <a:buFontTx/>
              <a:buChar char="-"/>
            </a:pPr>
            <a:r>
              <a:rPr lang="en-GB" sz="1800" dirty="0"/>
              <a:t>Controversy</a:t>
            </a:r>
          </a:p>
          <a:p>
            <a:pPr marL="285750" indent="-285750">
              <a:buFontTx/>
              <a:buChar char="-"/>
            </a:pPr>
            <a:r>
              <a:rPr lang="en-GB" sz="1800" dirty="0"/>
              <a:t>Break down of masculine ideologies (Loughran, </a:t>
            </a:r>
            <a:r>
              <a:rPr lang="en-GB" sz="1800" i="1" dirty="0"/>
              <a:t>Crisis of Masculinity).</a:t>
            </a:r>
            <a:endParaRPr lang="en-GB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CE735F-748A-478F-9432-FE94B553CA93}"/>
              </a:ext>
            </a:extLst>
          </p:cNvPr>
          <p:cNvSpPr txBox="1"/>
          <p:nvPr/>
        </p:nvSpPr>
        <p:spPr>
          <a:xfrm>
            <a:off x="6928946" y="5791200"/>
            <a:ext cx="3399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Photograph taken of shell-shocked soldier, 1918. (IWM, Q 24047)</a:t>
            </a:r>
          </a:p>
        </p:txBody>
      </p:sp>
    </p:spTree>
    <p:extLst>
      <p:ext uri="{BB962C8B-B14F-4D97-AF65-F5344CB8AC3E}">
        <p14:creationId xmlns:p14="http://schemas.microsoft.com/office/powerpoint/2010/main" val="499006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3F78E-E91D-437D-BE8A-FD5461E3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863" y="167944"/>
            <a:ext cx="3046274" cy="653691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F0C05-7928-4B23-9005-13E7CDE14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646" y="503583"/>
            <a:ext cx="10268708" cy="3935896"/>
          </a:xfrm>
        </p:spPr>
        <p:txBody>
          <a:bodyPr>
            <a:normAutofit fontScale="25000" lnSpcReduction="20000"/>
          </a:bodyPr>
          <a:lstStyle/>
          <a:p>
            <a:endParaRPr lang="en-GB" sz="6400" dirty="0"/>
          </a:p>
          <a:p>
            <a:pPr marL="0" indent="0">
              <a:buNone/>
            </a:pPr>
            <a:r>
              <a:rPr lang="en-GB" sz="6400" b="1" u="sng" dirty="0"/>
              <a:t>PRIMARY SOURCES</a:t>
            </a:r>
          </a:p>
          <a:p>
            <a:r>
              <a:rPr lang="en-GB" sz="6400" dirty="0"/>
              <a:t>Charles S. Myers, ‘A Contribution to the Study of Shell Shock’, vol. 185, issue 4772. [1915] pp. 316-320. </a:t>
            </a:r>
          </a:p>
          <a:p>
            <a:r>
              <a:rPr lang="en-GB" sz="6400" dirty="0"/>
              <a:t>Glamorgan Archives, Private </a:t>
            </a:r>
            <a:r>
              <a:rPr lang="en-GB" sz="6400" dirty="0" err="1"/>
              <a:t>Enos</a:t>
            </a:r>
            <a:r>
              <a:rPr lang="en-GB" sz="6400" dirty="0"/>
              <a:t> </a:t>
            </a:r>
            <a:r>
              <a:rPr lang="en-GB" sz="6400" dirty="0" err="1"/>
              <a:t>Skrine</a:t>
            </a:r>
            <a:r>
              <a:rPr lang="en-GB" sz="6400" dirty="0"/>
              <a:t> at Barry Island, to Mr and Mrs Lewis c. 1915-16, DCE/1/60, Cardiff.</a:t>
            </a:r>
          </a:p>
          <a:p>
            <a:r>
              <a:rPr lang="en-GB" sz="6400" dirty="0"/>
              <a:t>G. Elliot Smith and T.H. Pear, Shell-shock and its Lessons (Manchester: Manchester University Press, 1917)</a:t>
            </a:r>
          </a:p>
          <a:p>
            <a:r>
              <a:rPr lang="en-GB" sz="6400" dirty="0"/>
              <a:t>Imperial War Museum: </a:t>
            </a:r>
          </a:p>
          <a:p>
            <a:pPr marL="457200" lvl="1" indent="0">
              <a:buNone/>
            </a:pPr>
            <a:r>
              <a:rPr lang="en-GB" sz="6000" dirty="0"/>
              <a:t>- Documents 9029, The Private Papers of Baroness de T'Serclaes</a:t>
            </a:r>
            <a:br>
              <a:rPr lang="en-GB" sz="6800" dirty="0"/>
            </a:br>
            <a:r>
              <a:rPr lang="en-GB" sz="6000" dirty="0"/>
              <a:t>- Documents 15039, Private Papers of Miss R. Durst</a:t>
            </a:r>
            <a:br>
              <a:rPr lang="en-GB" sz="6800" dirty="0"/>
            </a:br>
            <a:r>
              <a:rPr lang="en-GB" sz="6000" dirty="0"/>
              <a:t>- Documents 15008, Private Papers of L M Harvey</a:t>
            </a:r>
            <a:br>
              <a:rPr lang="en-GB" sz="6800" dirty="0"/>
            </a:br>
            <a:r>
              <a:rPr lang="en-GB" sz="6000" dirty="0"/>
              <a:t>- Documents 11600, Private Papers of Miss M Chisholm</a:t>
            </a:r>
            <a:br>
              <a:rPr lang="en-GB" sz="6800" dirty="0"/>
            </a:br>
            <a:r>
              <a:rPr lang="en-GB" sz="6000" dirty="0"/>
              <a:t>- Documents 15110, Private Papers of N Hind,</a:t>
            </a:r>
          </a:p>
          <a:p>
            <a:r>
              <a:rPr lang="en-GB" sz="6400" dirty="0"/>
              <a:t> Royal College of Nursing, ‘Mental Health and war: Then and Now’, Seminar, University of Chester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b="1" u="sng" dirty="0"/>
              <a:t>SECONDARY SOURCES</a:t>
            </a:r>
          </a:p>
          <a:p>
            <a:pPr marL="0" indent="0">
              <a:buNone/>
            </a:pPr>
            <a:r>
              <a:rPr lang="en-GB" sz="6400" dirty="0"/>
              <a:t>Title Image: </a:t>
            </a:r>
            <a:r>
              <a:rPr lang="en-GB" sz="6400" dirty="0">
                <a:latin typeface="+mj-lt"/>
              </a:rPr>
              <a:t>Supporting troops of the 1st Australian Division walking on a duckboard track near </a:t>
            </a:r>
            <a:r>
              <a:rPr lang="en-GB" sz="6400" dirty="0" err="1">
                <a:latin typeface="+mj-lt"/>
              </a:rPr>
              <a:t>Hooge</a:t>
            </a:r>
            <a:r>
              <a:rPr lang="en-GB" sz="6400" dirty="0">
                <a:latin typeface="+mj-lt"/>
              </a:rPr>
              <a:t>, in the Ypres Sector, </a:t>
            </a:r>
            <a:r>
              <a:rPr lang="en-GB" sz="6400" i="1" dirty="0">
                <a:latin typeface="+mj-lt"/>
              </a:rPr>
              <a:t>Getty Images</a:t>
            </a:r>
            <a:endParaRPr lang="en-GB" sz="17600" dirty="0">
              <a:latin typeface="+mj-lt"/>
            </a:endParaRPr>
          </a:p>
          <a:p>
            <a:pPr marL="0" indent="0">
              <a:buNone/>
            </a:pPr>
            <a:r>
              <a:rPr lang="en-GB" sz="6400" dirty="0"/>
              <a:t>Imperial War Museum (2014), ‘Voices of the First World War’, </a:t>
            </a:r>
            <a:r>
              <a:rPr lang="en-GB" sz="6400" i="1" dirty="0"/>
              <a:t>iTunes</a:t>
            </a:r>
            <a:r>
              <a:rPr lang="en-GB" sz="6400" dirty="0"/>
              <a:t>, Podcast 33. Available at: </a:t>
            </a:r>
            <a:r>
              <a:rPr lang="en-GB" sz="6400" u="sng" dirty="0">
                <a:hlinkClick r:id="rId2"/>
              </a:rPr>
              <a:t>https://itunes.apple.com/gb/podcast/iwm-voices-first-world-war/id446748876</a:t>
            </a:r>
            <a:r>
              <a:rPr lang="en-GB" sz="6400" dirty="0"/>
              <a:t>.</a:t>
            </a:r>
          </a:p>
          <a:p>
            <a:r>
              <a:rPr lang="en-GB" sz="6400" dirty="0"/>
              <a:t>Loughran T., Shellshock  and Medical Culture (Cambridge: Cambridge University Press, 2016).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8012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972</TotalTime>
  <Words>333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Baskerville Old Face</vt:lpstr>
      <vt:lpstr>Times New Roman</vt:lpstr>
      <vt:lpstr>Trebuchet MS</vt:lpstr>
      <vt:lpstr>Tw Cen MT</vt:lpstr>
      <vt:lpstr>Circuit</vt:lpstr>
      <vt:lpstr> ‘Shell Shock’ and the great war: a study of its diagnosis, treatment and social repercussions</vt:lpstr>
      <vt:lpstr>What we felt; we’d rather lose a leg, be wounded, anything but to have shell shock. We were all afraid of shell shock. </vt:lpstr>
      <vt:lpstr>Methodology, research and findings</vt:lpstr>
      <vt:lpstr>PowerPoint Presentation</vt:lpstr>
      <vt:lpstr>CHAPTER ONE: Understanding the origins of shell shock and the treatment that followed</vt:lpstr>
      <vt:lpstr>WHITCHURCH HOSPITAL:  The welsh story</vt:lpstr>
      <vt:lpstr>Chapter two: To what extent were females affected by shell shock?</vt:lpstr>
      <vt:lpstr>Chapter three: Societal impact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 Neurosis: The diagnosis of shellshock and its consequences</dc:title>
  <dc:creator>Rhiannon Morgan</dc:creator>
  <cp:lastModifiedBy>Rhiannon Morgan</cp:lastModifiedBy>
  <cp:revision>34</cp:revision>
  <dcterms:created xsi:type="dcterms:W3CDTF">2017-12-29T12:28:51Z</dcterms:created>
  <dcterms:modified xsi:type="dcterms:W3CDTF">2018-01-15T18:18:13Z</dcterms:modified>
</cp:coreProperties>
</file>