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4"/>
  </p:notesMasterIdLst>
  <p:sldIdLst>
    <p:sldId id="293" r:id="rId2"/>
    <p:sldId id="294" r:id="rId3"/>
    <p:sldId id="295" r:id="rId4"/>
    <p:sldId id="296" r:id="rId5"/>
    <p:sldId id="356" r:id="rId6"/>
    <p:sldId id="357" r:id="rId7"/>
    <p:sldId id="390" r:id="rId8"/>
    <p:sldId id="389" r:id="rId9"/>
    <p:sldId id="391" r:id="rId10"/>
    <p:sldId id="392" r:id="rId11"/>
    <p:sldId id="393" r:id="rId12"/>
    <p:sldId id="396" r:id="rId13"/>
    <p:sldId id="380" r:id="rId14"/>
    <p:sldId id="349" r:id="rId15"/>
    <p:sldId id="351" r:id="rId16"/>
    <p:sldId id="352" r:id="rId17"/>
    <p:sldId id="353" r:id="rId18"/>
    <p:sldId id="355" r:id="rId19"/>
    <p:sldId id="367" r:id="rId20"/>
    <p:sldId id="368" r:id="rId21"/>
    <p:sldId id="369" r:id="rId22"/>
    <p:sldId id="397" r:id="rId23"/>
    <p:sldId id="370" r:id="rId24"/>
    <p:sldId id="372" r:id="rId25"/>
    <p:sldId id="371" r:id="rId26"/>
    <p:sldId id="375" r:id="rId27"/>
    <p:sldId id="398" r:id="rId28"/>
    <p:sldId id="374" r:id="rId29"/>
    <p:sldId id="399" r:id="rId30"/>
    <p:sldId id="400" r:id="rId31"/>
    <p:sldId id="376" r:id="rId32"/>
    <p:sldId id="404" r:id="rId33"/>
    <p:sldId id="408" r:id="rId34"/>
    <p:sldId id="406" r:id="rId35"/>
    <p:sldId id="409" r:id="rId36"/>
    <p:sldId id="411" r:id="rId37"/>
    <p:sldId id="405" r:id="rId38"/>
    <p:sldId id="378" r:id="rId39"/>
    <p:sldId id="410" r:id="rId40"/>
    <p:sldId id="412" r:id="rId41"/>
    <p:sldId id="403" r:id="rId42"/>
    <p:sldId id="413" r:id="rId43"/>
    <p:sldId id="382" r:id="rId44"/>
    <p:sldId id="383" r:id="rId45"/>
    <p:sldId id="402" r:id="rId46"/>
    <p:sldId id="401" r:id="rId47"/>
    <p:sldId id="386" r:id="rId48"/>
    <p:sldId id="387" r:id="rId49"/>
    <p:sldId id="350" r:id="rId50"/>
    <p:sldId id="320" r:id="rId51"/>
    <p:sldId id="299" r:id="rId52"/>
    <p:sldId id="348" r:id="rId5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2761" autoAdjust="0"/>
  </p:normalViewPr>
  <p:slideViewPr>
    <p:cSldViewPr snapToGrid="0">
      <p:cViewPr varScale="1">
        <p:scale>
          <a:sx n="57" d="100"/>
          <a:sy n="57" d="100"/>
        </p:scale>
        <p:origin x="1047"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91C431-8585-4020-BEAB-ABD87AAA9289}" type="datetime1">
              <a:rPr lang="en-GB"/>
              <a:pPr lvl="0"/>
              <a:t>10/03/2021</a:t>
            </a:fld>
            <a:endParaRPr lang="en-GB"/>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C087D5B-2645-47C3-9D01-BA6EDB97AD64}" type="slidenum">
              <a:t>‹#›</a:t>
            </a:fld>
            <a:endParaRPr lang="en-GB"/>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225425" y="793750"/>
            <a:ext cx="7061200" cy="3971925"/>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3622885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dirty="0" smtClean="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005881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5560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4127124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Source: Data provided by EMAS leads in May – July 2013</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8</a:t>
            </a:fld>
            <a:endParaRPr lang="en-GB"/>
          </a:p>
        </p:txBody>
      </p:sp>
    </p:spTree>
    <p:extLst>
      <p:ext uri="{BB962C8B-B14F-4D97-AF65-F5344CB8AC3E}">
        <p14:creationId xmlns:p14="http://schemas.microsoft.com/office/powerpoint/2010/main" val="3795902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Source: Data provided by EMAS leads in May – July 2013</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9</a:t>
            </a:fld>
            <a:endParaRPr lang="en-GB"/>
          </a:p>
        </p:txBody>
      </p:sp>
    </p:spTree>
    <p:extLst>
      <p:ext uri="{BB962C8B-B14F-4D97-AF65-F5344CB8AC3E}">
        <p14:creationId xmlns:p14="http://schemas.microsoft.com/office/powerpoint/2010/main" val="4258335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10</a:t>
            </a:fld>
            <a:endParaRPr lang="en-GB"/>
          </a:p>
        </p:txBody>
      </p:sp>
    </p:spTree>
    <p:extLst>
      <p:ext uri="{BB962C8B-B14F-4D97-AF65-F5344CB8AC3E}">
        <p14:creationId xmlns:p14="http://schemas.microsoft.com/office/powerpoint/2010/main" val="274739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11</a:t>
            </a:fld>
            <a:endParaRPr lang="en-GB"/>
          </a:p>
        </p:txBody>
      </p:sp>
    </p:spTree>
    <p:extLst>
      <p:ext uri="{BB962C8B-B14F-4D97-AF65-F5344CB8AC3E}">
        <p14:creationId xmlns:p14="http://schemas.microsoft.com/office/powerpoint/2010/main" val="3874700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12</a:t>
            </a:fld>
            <a:endParaRPr lang="en-GB"/>
          </a:p>
        </p:txBody>
      </p:sp>
    </p:spTree>
    <p:extLst>
      <p:ext uri="{BB962C8B-B14F-4D97-AF65-F5344CB8AC3E}">
        <p14:creationId xmlns:p14="http://schemas.microsoft.com/office/powerpoint/2010/main" val="3806399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13</a:t>
            </a:fld>
            <a:endParaRPr lang="en-GB"/>
          </a:p>
        </p:txBody>
      </p:sp>
    </p:spTree>
    <p:extLst>
      <p:ext uri="{BB962C8B-B14F-4D97-AF65-F5344CB8AC3E}">
        <p14:creationId xmlns:p14="http://schemas.microsoft.com/office/powerpoint/2010/main" val="36389381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816458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573729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42038653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17</a:t>
            </a:fld>
            <a:endParaRPr lang="en-GB"/>
          </a:p>
        </p:txBody>
      </p:sp>
    </p:spTree>
    <p:extLst>
      <p:ext uri="{BB962C8B-B14F-4D97-AF65-F5344CB8AC3E}">
        <p14:creationId xmlns:p14="http://schemas.microsoft.com/office/powerpoint/2010/main" val="8519094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3513127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2748825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20</a:t>
            </a:fld>
            <a:endParaRPr lang="en-GB"/>
          </a:p>
        </p:txBody>
      </p:sp>
    </p:spTree>
    <p:extLst>
      <p:ext uri="{BB962C8B-B14F-4D97-AF65-F5344CB8AC3E}">
        <p14:creationId xmlns:p14="http://schemas.microsoft.com/office/powerpoint/2010/main" val="20798009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33333732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22</a:t>
            </a:fld>
            <a:endParaRPr lang="en-GB"/>
          </a:p>
        </p:txBody>
      </p:sp>
    </p:spTree>
    <p:extLst>
      <p:ext uri="{BB962C8B-B14F-4D97-AF65-F5344CB8AC3E}">
        <p14:creationId xmlns:p14="http://schemas.microsoft.com/office/powerpoint/2010/main" val="5346135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23</a:t>
            </a:fld>
            <a:endParaRPr lang="en-GB"/>
          </a:p>
        </p:txBody>
      </p:sp>
    </p:spTree>
    <p:extLst>
      <p:ext uri="{BB962C8B-B14F-4D97-AF65-F5344CB8AC3E}">
        <p14:creationId xmlns:p14="http://schemas.microsoft.com/office/powerpoint/2010/main" val="13890269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24</a:t>
            </a:fld>
            <a:endParaRPr lang="en-GB"/>
          </a:p>
        </p:txBody>
      </p:sp>
    </p:spTree>
    <p:extLst>
      <p:ext uri="{BB962C8B-B14F-4D97-AF65-F5344CB8AC3E}">
        <p14:creationId xmlns:p14="http://schemas.microsoft.com/office/powerpoint/2010/main" val="33384592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An</a:t>
            </a:r>
            <a:r>
              <a:rPr lang="en-GB" baseline="0" dirty="0" smtClean="0"/>
              <a:t> example of Welsh Nursery Rhyme</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25</a:t>
            </a:fld>
            <a:endParaRPr lang="en-GB"/>
          </a:p>
        </p:txBody>
      </p:sp>
    </p:spTree>
    <p:extLst>
      <p:ext uri="{BB962C8B-B14F-4D97-AF65-F5344CB8AC3E}">
        <p14:creationId xmlns:p14="http://schemas.microsoft.com/office/powerpoint/2010/main" val="1184278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26</a:t>
            </a:fld>
            <a:endParaRPr lang="en-GB"/>
          </a:p>
        </p:txBody>
      </p:sp>
    </p:spTree>
    <p:extLst>
      <p:ext uri="{BB962C8B-B14F-4D97-AF65-F5344CB8AC3E}">
        <p14:creationId xmlns:p14="http://schemas.microsoft.com/office/powerpoint/2010/main" val="3024077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27</a:t>
            </a:fld>
            <a:endParaRPr lang="en-GB"/>
          </a:p>
        </p:txBody>
      </p:sp>
    </p:spTree>
    <p:extLst>
      <p:ext uri="{BB962C8B-B14F-4D97-AF65-F5344CB8AC3E}">
        <p14:creationId xmlns:p14="http://schemas.microsoft.com/office/powerpoint/2010/main" val="16035166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28</a:t>
            </a:fld>
            <a:endParaRPr lang="en-GB"/>
          </a:p>
        </p:txBody>
      </p:sp>
    </p:spTree>
    <p:extLst>
      <p:ext uri="{BB962C8B-B14F-4D97-AF65-F5344CB8AC3E}">
        <p14:creationId xmlns:p14="http://schemas.microsoft.com/office/powerpoint/2010/main" val="2701338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29</a:t>
            </a:fld>
            <a:endParaRPr lang="en-GB"/>
          </a:p>
        </p:txBody>
      </p:sp>
    </p:spTree>
    <p:extLst>
      <p:ext uri="{BB962C8B-B14F-4D97-AF65-F5344CB8AC3E}">
        <p14:creationId xmlns:p14="http://schemas.microsoft.com/office/powerpoint/2010/main" val="32330510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30</a:t>
            </a:fld>
            <a:endParaRPr lang="en-GB"/>
          </a:p>
        </p:txBody>
      </p:sp>
    </p:spTree>
    <p:extLst>
      <p:ext uri="{BB962C8B-B14F-4D97-AF65-F5344CB8AC3E}">
        <p14:creationId xmlns:p14="http://schemas.microsoft.com/office/powerpoint/2010/main" val="10595930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31</a:t>
            </a:fld>
            <a:endParaRPr lang="en-GB"/>
          </a:p>
        </p:txBody>
      </p:sp>
    </p:spTree>
    <p:extLst>
      <p:ext uri="{BB962C8B-B14F-4D97-AF65-F5344CB8AC3E}">
        <p14:creationId xmlns:p14="http://schemas.microsoft.com/office/powerpoint/2010/main" val="10595814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32</a:t>
            </a:fld>
            <a:endParaRPr lang="en-GB"/>
          </a:p>
        </p:txBody>
      </p:sp>
    </p:spTree>
    <p:extLst>
      <p:ext uri="{BB962C8B-B14F-4D97-AF65-F5344CB8AC3E}">
        <p14:creationId xmlns:p14="http://schemas.microsoft.com/office/powerpoint/2010/main" val="38705838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35</a:t>
            </a:fld>
            <a:endParaRPr lang="en-GB"/>
          </a:p>
        </p:txBody>
      </p:sp>
    </p:spTree>
    <p:extLst>
      <p:ext uri="{BB962C8B-B14F-4D97-AF65-F5344CB8AC3E}">
        <p14:creationId xmlns:p14="http://schemas.microsoft.com/office/powerpoint/2010/main" val="28632365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36</a:t>
            </a:fld>
            <a:endParaRPr lang="en-GB"/>
          </a:p>
        </p:txBody>
      </p:sp>
    </p:spTree>
    <p:extLst>
      <p:ext uri="{BB962C8B-B14F-4D97-AF65-F5344CB8AC3E}">
        <p14:creationId xmlns:p14="http://schemas.microsoft.com/office/powerpoint/2010/main" val="39870313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37</a:t>
            </a:fld>
            <a:endParaRPr lang="en-GB"/>
          </a:p>
        </p:txBody>
      </p:sp>
    </p:spTree>
    <p:extLst>
      <p:ext uri="{BB962C8B-B14F-4D97-AF65-F5344CB8AC3E}">
        <p14:creationId xmlns:p14="http://schemas.microsoft.com/office/powerpoint/2010/main" val="7099765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38</a:t>
            </a:fld>
            <a:endParaRPr lang="en-GB"/>
          </a:p>
        </p:txBody>
      </p:sp>
    </p:spTree>
    <p:extLst>
      <p:ext uri="{BB962C8B-B14F-4D97-AF65-F5344CB8AC3E}">
        <p14:creationId xmlns:p14="http://schemas.microsoft.com/office/powerpoint/2010/main" val="28277019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39</a:t>
            </a:fld>
            <a:endParaRPr lang="en-GB"/>
          </a:p>
        </p:txBody>
      </p:sp>
    </p:spTree>
    <p:extLst>
      <p:ext uri="{BB962C8B-B14F-4D97-AF65-F5344CB8AC3E}">
        <p14:creationId xmlns:p14="http://schemas.microsoft.com/office/powerpoint/2010/main" val="42541231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41</a:t>
            </a:fld>
            <a:endParaRPr lang="en-GB"/>
          </a:p>
        </p:txBody>
      </p:sp>
    </p:spTree>
    <p:extLst>
      <p:ext uri="{BB962C8B-B14F-4D97-AF65-F5344CB8AC3E}">
        <p14:creationId xmlns:p14="http://schemas.microsoft.com/office/powerpoint/2010/main" val="2748177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42</a:t>
            </a:fld>
            <a:endParaRPr lang="en-GB"/>
          </a:p>
        </p:txBody>
      </p:sp>
    </p:spTree>
    <p:extLst>
      <p:ext uri="{BB962C8B-B14F-4D97-AF65-F5344CB8AC3E}">
        <p14:creationId xmlns:p14="http://schemas.microsoft.com/office/powerpoint/2010/main" val="28503785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43</a:t>
            </a:fld>
            <a:endParaRPr lang="en-GB"/>
          </a:p>
        </p:txBody>
      </p:sp>
    </p:spTree>
    <p:extLst>
      <p:ext uri="{BB962C8B-B14F-4D97-AF65-F5344CB8AC3E}">
        <p14:creationId xmlns:p14="http://schemas.microsoft.com/office/powerpoint/2010/main" val="24079886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44</a:t>
            </a:fld>
            <a:endParaRPr lang="en-GB"/>
          </a:p>
        </p:txBody>
      </p:sp>
    </p:spTree>
    <p:extLst>
      <p:ext uri="{BB962C8B-B14F-4D97-AF65-F5344CB8AC3E}">
        <p14:creationId xmlns:p14="http://schemas.microsoft.com/office/powerpoint/2010/main" val="24408379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45</a:t>
            </a:fld>
            <a:endParaRPr lang="en-GB"/>
          </a:p>
        </p:txBody>
      </p:sp>
    </p:spTree>
    <p:extLst>
      <p:ext uri="{BB962C8B-B14F-4D97-AF65-F5344CB8AC3E}">
        <p14:creationId xmlns:p14="http://schemas.microsoft.com/office/powerpoint/2010/main" val="192248499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46</a:t>
            </a:fld>
            <a:endParaRPr lang="en-GB"/>
          </a:p>
        </p:txBody>
      </p:sp>
    </p:spTree>
    <p:extLst>
      <p:ext uri="{BB962C8B-B14F-4D97-AF65-F5344CB8AC3E}">
        <p14:creationId xmlns:p14="http://schemas.microsoft.com/office/powerpoint/2010/main" val="5542492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47</a:t>
            </a:fld>
            <a:endParaRPr lang="en-GB"/>
          </a:p>
        </p:txBody>
      </p:sp>
    </p:spTree>
    <p:extLst>
      <p:ext uri="{BB962C8B-B14F-4D97-AF65-F5344CB8AC3E}">
        <p14:creationId xmlns:p14="http://schemas.microsoft.com/office/powerpoint/2010/main" val="125381046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48</a:t>
            </a:fld>
            <a:endParaRPr lang="en-GB"/>
          </a:p>
        </p:txBody>
      </p:sp>
    </p:spTree>
    <p:extLst>
      <p:ext uri="{BB962C8B-B14F-4D97-AF65-F5344CB8AC3E}">
        <p14:creationId xmlns:p14="http://schemas.microsoft.com/office/powerpoint/2010/main" val="15665291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49</a:t>
            </a:fld>
            <a:endParaRPr lang="en-GB"/>
          </a:p>
        </p:txBody>
      </p:sp>
    </p:spTree>
    <p:extLst>
      <p:ext uri="{BB962C8B-B14F-4D97-AF65-F5344CB8AC3E}">
        <p14:creationId xmlns:p14="http://schemas.microsoft.com/office/powerpoint/2010/main" val="5659929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50</a:t>
            </a:fld>
            <a:endParaRPr lang="en-GB"/>
          </a:p>
        </p:txBody>
      </p:sp>
    </p:spTree>
    <p:extLst>
      <p:ext uri="{BB962C8B-B14F-4D97-AF65-F5344CB8AC3E}">
        <p14:creationId xmlns:p14="http://schemas.microsoft.com/office/powerpoint/2010/main" val="25560758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 </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51</a:t>
            </a:fld>
            <a:endParaRPr lang="en-GB"/>
          </a:p>
        </p:txBody>
      </p:sp>
    </p:spTree>
    <p:extLst>
      <p:ext uri="{BB962C8B-B14F-4D97-AF65-F5344CB8AC3E}">
        <p14:creationId xmlns:p14="http://schemas.microsoft.com/office/powerpoint/2010/main" val="226049860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smtClean="0"/>
              <a:t>, </a:t>
            </a:r>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52</a:t>
            </a:fld>
            <a:endParaRPr lang="en-GB"/>
          </a:p>
        </p:txBody>
      </p:sp>
    </p:spTree>
    <p:extLst>
      <p:ext uri="{BB962C8B-B14F-4D97-AF65-F5344CB8AC3E}">
        <p14:creationId xmlns:p14="http://schemas.microsoft.com/office/powerpoint/2010/main" val="3838194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01218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41690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0100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0935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3/10/2021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8293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1256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0695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78777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84995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0115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9950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1044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3/10/2021</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54894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2.xml"/><Relationship Id="rId1" Type="http://schemas.openxmlformats.org/officeDocument/2006/relationships/video" Target="https://www.youtube.com/embed/7Cgpfw4z8cw" TargetMode="External"/><Relationship Id="rId5" Type="http://schemas.openxmlformats.org/officeDocument/2006/relationships/image" Target="../media/image5.jpeg"/><Relationship Id="rId4" Type="http://schemas.openxmlformats.org/officeDocument/2006/relationships/hyperlink" Target="https://www.youtube.com/watch?app=desktop&amp;v=7Cgpfw4z8cw"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2.xml"/><Relationship Id="rId1" Type="http://schemas.openxmlformats.org/officeDocument/2006/relationships/video" Target="https://www.youtube.com/embed/M-k_PkxClPI" TargetMode="External"/><Relationship Id="rId4" Type="http://schemas.openxmlformats.org/officeDocument/2006/relationships/image" Target="../media/image8.jpeg"/></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video" Target="https://www.youtube.com/embed/VvOIbDI2fro" TargetMode="External"/><Relationship Id="rId4" Type="http://schemas.openxmlformats.org/officeDocument/2006/relationships/image" Target="../media/image12.jpeg"/></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4.xml"/><Relationship Id="rId1" Type="http://schemas.openxmlformats.org/officeDocument/2006/relationships/video" Target="https://www.youtube.com/embed/IPYxNDwos34" TargetMode="External"/><Relationship Id="rId4" Type="http://schemas.openxmlformats.org/officeDocument/2006/relationships/image" Target="../media/image14.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app=desktop&amp;v=7Cgpfw4z8cw" TargetMode="External"/><Relationship Id="rId2" Type="http://schemas.openxmlformats.org/officeDocument/2006/relationships/notesSlide" Target="../notesSlides/notesSlide45.xml"/><Relationship Id="rId1" Type="http://schemas.openxmlformats.org/officeDocument/2006/relationships/slideLayout" Target="../slideLayouts/slideLayout4.xml"/><Relationship Id="rId6" Type="http://schemas.openxmlformats.org/officeDocument/2006/relationships/hyperlink" Target="http://353ld710iigr2n4po7k4kgvv-wpengine.netdna-ssl.com/wp-content/uploads/2010/05/UNCRC_united_nations_convention_on_the_rights_of_the_child.pdf" TargetMode="External"/><Relationship Id="rId5" Type="http://schemas.openxmlformats.org/officeDocument/2006/relationships/hyperlink" Target="https://www.youtube.com/watch?v=M-k_PkxClPI" TargetMode="External"/><Relationship Id="rId4" Type="http://schemas.openxmlformats.org/officeDocument/2006/relationships/hyperlink" Target="https://www.naldic.org.uk/eal-teaching-and-learning/outline-guidance/task/"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www.naldic.org.uk/eal-teaching-and-learning/outline-guidance/eal-ofsted/" TargetMode="External"/><Relationship Id="rId2" Type="http://schemas.openxmlformats.org/officeDocument/2006/relationships/notesSlide" Target="../notesSlides/notesSlide46.xml"/><Relationship Id="rId1" Type="http://schemas.openxmlformats.org/officeDocument/2006/relationships/slideLayout" Target="../slideLayouts/slideLayout4.xml"/><Relationship Id="rId6" Type="http://schemas.openxmlformats.org/officeDocument/2006/relationships/hyperlink" Target="https://dysgu.hwb.gov.wales/api/storage/bf2f2799-9ec6-4a8b-a9c0-cb3e03a12458/AnnexC-TrainingpresentationonEALNASAssessment_2.pptx" TargetMode="External"/><Relationship Id="rId5" Type="http://schemas.openxmlformats.org/officeDocument/2006/relationships/hyperlink" Target="https://gov.wales/sites/default/files/statistics-and-research/2019-07/140430-welsh-additional-language-en.pdf" TargetMode="External"/><Relationship Id="rId4" Type="http://schemas.openxmlformats.org/officeDocument/2006/relationships/hyperlink" Target="https://www.cambridge.org/core/journals/language-teaching/article/abs/first-language-attrition/317173BC814C4EA9469443F8B3FA2F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892233" y="764705"/>
            <a:ext cx="4533207" cy="4176464"/>
          </a:xfrm>
        </p:spPr>
        <p:txBody>
          <a:bodyPr>
            <a:normAutofit/>
          </a:bodyPr>
          <a:lstStyle/>
          <a:p>
            <a:pPr marL="0" indent="0" eaLnBrk="0" fontAlgn="base" hangingPunct="0">
              <a:spcAft>
                <a:spcPct val="0"/>
              </a:spcAft>
              <a:buNone/>
              <a:defRPr/>
            </a:pPr>
            <a:r>
              <a:rPr lang="en-GB" sz="3600" b="1" kern="0" dirty="0" smtClean="0">
                <a:solidFill>
                  <a:srgbClr val="000000"/>
                </a:solidFill>
                <a:latin typeface="Lucida Sans" pitchFamily="34" charset="0"/>
                <a:ea typeface="ＭＳ Ｐゴシック" charset="-128"/>
              </a:rPr>
              <a:t>EAEE4006C </a:t>
            </a:r>
            <a:endParaRPr lang="en-GB" sz="3600" b="1" kern="0" dirty="0">
              <a:solidFill>
                <a:srgbClr val="000000"/>
              </a:solidFill>
              <a:latin typeface="Lucida Sans" pitchFamily="34" charset="0"/>
              <a:ea typeface="ＭＳ Ｐゴシック" charset="-128"/>
            </a:endParaRPr>
          </a:p>
          <a:p>
            <a:pPr marL="0" indent="0" eaLnBrk="0" fontAlgn="base" hangingPunct="0">
              <a:spcAft>
                <a:spcPct val="0"/>
              </a:spcAft>
              <a:buNone/>
              <a:defRPr/>
            </a:pPr>
            <a:endParaRPr lang="cy-GB" altLang="cy-GB" sz="3600" kern="0" dirty="0">
              <a:solidFill>
                <a:srgbClr val="000000"/>
              </a:solidFill>
              <a:latin typeface="Lucida Sans" pitchFamily="34" charset="0"/>
              <a:ea typeface="ＭＳ Ｐゴシック" charset="-128"/>
            </a:endParaRPr>
          </a:p>
          <a:p>
            <a:pPr marL="0" indent="0" eaLnBrk="0" fontAlgn="base" hangingPunct="0">
              <a:spcAft>
                <a:spcPct val="0"/>
              </a:spcAft>
              <a:buNone/>
              <a:defRPr/>
            </a:pPr>
            <a:r>
              <a:rPr lang="cy-GB" altLang="cy-GB" sz="3600" kern="0" dirty="0" smtClean="0">
                <a:solidFill>
                  <a:srgbClr val="000000"/>
                </a:solidFill>
                <a:latin typeface="Lucida Sans" pitchFamily="34" charset="0"/>
                <a:ea typeface="ＭＳ Ｐゴシック" charset="-128"/>
              </a:rPr>
              <a:t>CIY/SIY</a:t>
            </a:r>
          </a:p>
          <a:p>
            <a:pPr marL="0" indent="0" eaLnBrk="0" fontAlgn="base" hangingPunct="0">
              <a:spcAft>
                <a:spcPct val="0"/>
              </a:spcAft>
              <a:buNone/>
              <a:defRPr/>
            </a:pPr>
            <a:r>
              <a:rPr lang="cy-GB" altLang="cy-GB" sz="3600" kern="0" dirty="0" smtClean="0">
                <a:solidFill>
                  <a:srgbClr val="000000"/>
                </a:solidFill>
                <a:latin typeface="Lucida Sans" pitchFamily="34" charset="0"/>
                <a:ea typeface="ＭＳ Ｐゴシック" charset="-128"/>
              </a:rPr>
              <a:t>Damcaniaethau</a:t>
            </a:r>
          </a:p>
          <a:p>
            <a:pPr marL="0" indent="0" eaLnBrk="0" fontAlgn="base" hangingPunct="0">
              <a:spcAft>
                <a:spcPct val="0"/>
              </a:spcAft>
              <a:buNone/>
              <a:defRPr/>
            </a:pPr>
            <a:endParaRPr lang="cy-GB" altLang="cy-GB" dirty="0">
              <a:latin typeface="Lucida Sans" pitchFamily="34" charset="0"/>
            </a:endParaRPr>
          </a:p>
          <a:p>
            <a:pPr>
              <a:buFontTx/>
              <a:buNone/>
            </a:pPr>
            <a:endParaRPr lang="cy-GB" altLang="cy-GB" sz="2400" dirty="0">
              <a:latin typeface="Lucida Sans" pitchFamily="34" charset="0"/>
            </a:endParaRPr>
          </a:p>
          <a:p>
            <a:pPr>
              <a:buFontTx/>
              <a:buNone/>
            </a:pPr>
            <a:endParaRPr lang="cy-GB" altLang="cy-GB" dirty="0" smtClean="0">
              <a:latin typeface="Lucida Sans" pitchFamily="34" charset="0"/>
            </a:endParaRPr>
          </a:p>
        </p:txBody>
      </p:sp>
      <p:sp>
        <p:nvSpPr>
          <p:cNvPr id="4100" name="Rectangle 5"/>
          <p:cNvSpPr>
            <a:spLocks noGrp="1" noChangeArrowheads="1"/>
          </p:cNvSpPr>
          <p:nvPr>
            <p:ph sz="half" idx="2"/>
          </p:nvPr>
        </p:nvSpPr>
        <p:spPr>
          <a:xfrm>
            <a:off x="5464233" y="698269"/>
            <a:ext cx="5896493" cy="5478694"/>
          </a:xfrm>
        </p:spPr>
        <p:txBody>
          <a:bodyPr>
            <a:normAutofit/>
          </a:bodyPr>
          <a:lstStyle/>
          <a:p>
            <a:pPr marL="0" indent="0" eaLnBrk="0" fontAlgn="base" hangingPunct="0">
              <a:spcAft>
                <a:spcPct val="0"/>
              </a:spcAft>
              <a:buNone/>
              <a:defRPr/>
            </a:pPr>
            <a:r>
              <a:rPr lang="en-GB" sz="3600" b="1" kern="0" dirty="0" smtClean="0">
                <a:solidFill>
                  <a:srgbClr val="002060"/>
                </a:solidFill>
                <a:latin typeface="Lucida Sans" pitchFamily="34" charset="0"/>
                <a:ea typeface="ＭＳ Ｐゴシック" charset="-128"/>
              </a:rPr>
              <a:t>EAEE4006</a:t>
            </a:r>
            <a:endParaRPr lang="en-GB" sz="3600" b="1" kern="0" dirty="0">
              <a:solidFill>
                <a:srgbClr val="002060"/>
              </a:solidFill>
              <a:latin typeface="Lucida Sans" pitchFamily="34" charset="0"/>
              <a:ea typeface="ＭＳ Ｐゴシック" charset="-128"/>
            </a:endParaRPr>
          </a:p>
          <a:p>
            <a:pPr marL="0" indent="0" eaLnBrk="0" fontAlgn="base" hangingPunct="0">
              <a:spcAft>
                <a:spcPct val="0"/>
              </a:spcAft>
              <a:buNone/>
              <a:defRPr/>
            </a:pPr>
            <a:endParaRPr lang="en-GB" sz="3600" b="1" kern="0" dirty="0">
              <a:solidFill>
                <a:srgbClr val="002060"/>
              </a:solidFill>
              <a:latin typeface="Lucida Sans" pitchFamily="34" charset="0"/>
              <a:ea typeface="ＭＳ Ｐゴシック" charset="-128"/>
            </a:endParaRPr>
          </a:p>
          <a:p>
            <a:pPr marL="0" indent="0" eaLnBrk="0" fontAlgn="base" hangingPunct="0">
              <a:spcAft>
                <a:spcPct val="0"/>
              </a:spcAft>
              <a:buNone/>
              <a:defRPr/>
            </a:pPr>
            <a:r>
              <a:rPr lang="en-GB" sz="3600" kern="0" dirty="0" smtClean="0">
                <a:solidFill>
                  <a:srgbClr val="002060"/>
                </a:solidFill>
                <a:latin typeface="Lucida Sans" pitchFamily="34" charset="0"/>
                <a:ea typeface="ＭＳ Ｐゴシック" charset="-128"/>
              </a:rPr>
              <a:t>WAL/EAL</a:t>
            </a:r>
          </a:p>
          <a:p>
            <a:pPr marL="0" indent="0" eaLnBrk="0" fontAlgn="base" hangingPunct="0">
              <a:spcAft>
                <a:spcPct val="0"/>
              </a:spcAft>
              <a:buNone/>
              <a:defRPr/>
            </a:pPr>
            <a:r>
              <a:rPr lang="en-GB" sz="3600" kern="0" dirty="0" smtClean="0">
                <a:solidFill>
                  <a:srgbClr val="002060"/>
                </a:solidFill>
                <a:latin typeface="Lucida Sans" pitchFamily="34" charset="0"/>
                <a:ea typeface="ＭＳ Ｐゴシック" charset="-128"/>
              </a:rPr>
              <a:t>Theories</a:t>
            </a:r>
          </a:p>
          <a:p>
            <a:pPr marL="0" indent="0" eaLnBrk="0" fontAlgn="base" hangingPunct="0">
              <a:spcAft>
                <a:spcPct val="0"/>
              </a:spcAft>
              <a:buNone/>
              <a:defRPr/>
            </a:pPr>
            <a:endParaRPr lang="en-GB" sz="3600" kern="0" dirty="0">
              <a:solidFill>
                <a:srgbClr val="002060"/>
              </a:solidFill>
              <a:latin typeface="Lucida Sans" pitchFamily="34" charset="0"/>
              <a:ea typeface="ＭＳ Ｐゴシック" charset="-128"/>
            </a:endParaRPr>
          </a:p>
          <a:p>
            <a:pPr marL="0" indent="0" eaLnBrk="0" fontAlgn="base" hangingPunct="0">
              <a:spcAft>
                <a:spcPct val="0"/>
              </a:spcAft>
              <a:buNone/>
              <a:defRPr/>
            </a:pPr>
            <a:endParaRPr lang="en-GB" sz="3600" kern="0" dirty="0" smtClean="0">
              <a:solidFill>
                <a:srgbClr val="002060"/>
              </a:solidFill>
              <a:latin typeface="Lucida Sans" pitchFamily="34" charset="0"/>
              <a:ea typeface="ＭＳ Ｐゴシック" charset="-128"/>
            </a:endParaRPr>
          </a:p>
          <a:p>
            <a:pPr marL="0" indent="0" eaLnBrk="0" fontAlgn="base" hangingPunct="0">
              <a:spcAft>
                <a:spcPct val="0"/>
              </a:spcAft>
              <a:buNone/>
              <a:defRPr/>
            </a:pPr>
            <a:endParaRPr lang="en-GB" sz="3600" kern="0" dirty="0" smtClean="0">
              <a:solidFill>
                <a:srgbClr val="002060"/>
              </a:solidFill>
              <a:latin typeface="Lucida Sans" pitchFamily="34" charset="0"/>
              <a:ea typeface="ＭＳ Ｐゴシック" charset="-128"/>
            </a:endParaRPr>
          </a:p>
        </p:txBody>
      </p:sp>
    </p:spTree>
    <p:extLst>
      <p:ext uri="{BB962C8B-B14F-4D97-AF65-F5344CB8AC3E}">
        <p14:creationId xmlns:p14="http://schemas.microsoft.com/office/powerpoint/2010/main" val="1866061689"/>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908858" y="342960"/>
            <a:ext cx="9130492" cy="701674"/>
          </a:xfrm>
        </p:spPr>
        <p:txBody>
          <a:bodyPr>
            <a:normAutofit fontScale="90000"/>
          </a:bodyPr>
          <a:lstStyle/>
          <a:p>
            <a:pPr algn="l" eaLnBrk="1" hangingPunct="1"/>
            <a:r>
              <a:rPr lang="en-GB" altLang="cy-GB" sz="3200" dirty="0" err="1">
                <a:latin typeface="Lucida Sans" panose="020B0602030504020204" pitchFamily="34" charset="0"/>
              </a:rPr>
              <a:t>Cynnwys</a:t>
            </a:r>
            <a:r>
              <a:rPr lang="en-GB" altLang="cy-GB" sz="3200" dirty="0">
                <a:latin typeface="Lucida Sans" panose="020B0602030504020204" pitchFamily="34" charset="0"/>
              </a:rPr>
              <a:t/>
            </a:r>
            <a:br>
              <a:rPr lang="en-GB" altLang="cy-GB" sz="3200" dirty="0">
                <a:latin typeface="Lucida Sans" panose="020B0602030504020204" pitchFamily="34" charset="0"/>
              </a:rPr>
            </a:br>
            <a:r>
              <a:rPr lang="en-GB" altLang="cy-GB" sz="3200" dirty="0">
                <a:solidFill>
                  <a:srgbClr val="002060"/>
                </a:solidFill>
                <a:latin typeface="Lucida Sans" panose="020B0602030504020204" pitchFamily="34" charset="0"/>
              </a:rPr>
              <a:t>Contents</a:t>
            </a:r>
            <a:endParaRPr lang="cy-GB" altLang="cy-GB" sz="3200" dirty="0">
              <a:solidFill>
                <a:srgbClr val="002060"/>
              </a:solidFill>
              <a:latin typeface="Lucida Sans" panose="020B0602030504020204" pitchFamily="34" charset="0"/>
            </a:endParaRPr>
          </a:p>
        </p:txBody>
      </p:sp>
      <p:sp>
        <p:nvSpPr>
          <p:cNvPr id="6147" name="Content Placeholder 4"/>
          <p:cNvSpPr>
            <a:spLocks noGrp="1"/>
          </p:cNvSpPr>
          <p:nvPr>
            <p:ph sz="half" idx="1"/>
          </p:nvPr>
        </p:nvSpPr>
        <p:spPr>
          <a:xfrm>
            <a:off x="1119447" y="1219201"/>
            <a:ext cx="4919403" cy="4957763"/>
          </a:xfrm>
        </p:spPr>
        <p:txBody>
          <a:bodyPr>
            <a:normAutofit/>
          </a:bodyPr>
          <a:lstStyle/>
          <a:p>
            <a:pPr eaLnBrk="1" hangingPunct="1"/>
            <a:r>
              <a:rPr lang="cy-GB" altLang="cy-GB" dirty="0" smtClean="0">
                <a:latin typeface="Lucida Sans" panose="020B0602030504020204" pitchFamily="34" charset="0"/>
              </a:rPr>
              <a:t>Diffinio Cymraeg fel Iaith Ychwanegol (CIY)</a:t>
            </a:r>
          </a:p>
          <a:p>
            <a:pPr eaLnBrk="1" hangingPunct="1"/>
            <a:r>
              <a:rPr lang="cy-GB" altLang="cy-GB" dirty="0" smtClean="0">
                <a:latin typeface="Lucida Sans" panose="020B0602030504020204" pitchFamily="34" charset="0"/>
              </a:rPr>
              <a:t>Diffinio Saesneg fel Iaith Ychwanegol (SIY)</a:t>
            </a:r>
          </a:p>
          <a:p>
            <a:pPr eaLnBrk="1" hangingPunct="1"/>
            <a:r>
              <a:rPr lang="cy-GB" altLang="cy-GB" dirty="0" smtClean="0">
                <a:latin typeface="Lucida Sans" panose="020B0602030504020204" pitchFamily="34" charset="0"/>
              </a:rPr>
              <a:t>Dulliau dysgu iaith</a:t>
            </a:r>
          </a:p>
          <a:p>
            <a:pPr eaLnBrk="1" hangingPunct="1"/>
            <a:r>
              <a:rPr lang="cy-GB" altLang="cy-GB" dirty="0" smtClean="0">
                <a:latin typeface="Lucida Sans" panose="020B0602030504020204" pitchFamily="34" charset="0"/>
              </a:rPr>
              <a:t>Damcaniaeth</a:t>
            </a:r>
          </a:p>
          <a:p>
            <a:pPr eaLnBrk="1" hangingPunct="1"/>
            <a:r>
              <a:rPr lang="cy-GB" altLang="cy-GB" dirty="0" smtClean="0">
                <a:latin typeface="Lucida Sans" panose="020B0602030504020204" pitchFamily="34" charset="0"/>
              </a:rPr>
              <a:t>Ymchwil</a:t>
            </a:r>
          </a:p>
          <a:p>
            <a:pPr eaLnBrk="1" hangingPunct="1"/>
            <a:r>
              <a:rPr lang="cy-GB" altLang="cy-GB" dirty="0" smtClean="0">
                <a:latin typeface="Lucida Sans" panose="020B0602030504020204" pitchFamily="34" charset="0"/>
              </a:rPr>
              <a:t>Yr aseiniad</a:t>
            </a:r>
          </a:p>
          <a:p>
            <a:pPr marL="0" indent="0" eaLnBrk="1" hangingPunct="1">
              <a:buNone/>
            </a:pPr>
            <a:endParaRPr lang="cy-GB" altLang="cy-GB" dirty="0" smtClean="0">
              <a:latin typeface="Lucida Sans" panose="020B0602030504020204" pitchFamily="34" charset="0"/>
            </a:endParaRPr>
          </a:p>
        </p:txBody>
      </p:sp>
      <p:sp>
        <p:nvSpPr>
          <p:cNvPr id="6148" name="Content Placeholder 5"/>
          <p:cNvSpPr>
            <a:spLocks noGrp="1"/>
          </p:cNvSpPr>
          <p:nvPr>
            <p:ph sz="half" idx="2"/>
          </p:nvPr>
        </p:nvSpPr>
        <p:spPr>
          <a:xfrm>
            <a:off x="6153149" y="1243013"/>
            <a:ext cx="5805489" cy="4956118"/>
          </a:xfrm>
        </p:spPr>
        <p:txBody>
          <a:bodyPr>
            <a:normAutofit/>
          </a:bodyPr>
          <a:lstStyle/>
          <a:p>
            <a:pPr eaLnBrk="1" hangingPunct="1"/>
            <a:r>
              <a:rPr lang="en-GB" altLang="cy-GB" sz="2600" dirty="0" smtClean="0">
                <a:solidFill>
                  <a:srgbClr val="002060"/>
                </a:solidFill>
                <a:latin typeface="Lucida Sans" panose="020B0602030504020204" pitchFamily="34" charset="0"/>
              </a:rPr>
              <a:t>Defining Welsh as an Additional Language (WAL)</a:t>
            </a:r>
          </a:p>
          <a:p>
            <a:pPr eaLnBrk="1" hangingPunct="1"/>
            <a:r>
              <a:rPr lang="en-GB" altLang="cy-GB" sz="2600" dirty="0" smtClean="0">
                <a:solidFill>
                  <a:srgbClr val="002060"/>
                </a:solidFill>
                <a:latin typeface="Lucida Sans" panose="020B0602030504020204" pitchFamily="34" charset="0"/>
              </a:rPr>
              <a:t>Defining English as an Additional Language (EAL)</a:t>
            </a:r>
          </a:p>
          <a:p>
            <a:pPr eaLnBrk="1" hangingPunct="1"/>
            <a:r>
              <a:rPr lang="en-GB" altLang="cy-GB" sz="2600" dirty="0" smtClean="0">
                <a:solidFill>
                  <a:srgbClr val="002060"/>
                </a:solidFill>
                <a:latin typeface="Lucida Sans" panose="020B0602030504020204" pitchFamily="34" charset="0"/>
              </a:rPr>
              <a:t>Approaches in language learning</a:t>
            </a:r>
          </a:p>
          <a:p>
            <a:pPr eaLnBrk="1" hangingPunct="1"/>
            <a:r>
              <a:rPr lang="en-GB" altLang="cy-GB" sz="2600" dirty="0" smtClean="0">
                <a:solidFill>
                  <a:srgbClr val="002060"/>
                </a:solidFill>
                <a:latin typeface="Lucida Sans" panose="020B0602030504020204" pitchFamily="34" charset="0"/>
              </a:rPr>
              <a:t>Theory</a:t>
            </a:r>
          </a:p>
          <a:p>
            <a:pPr eaLnBrk="1" hangingPunct="1"/>
            <a:r>
              <a:rPr lang="en-GB" altLang="cy-GB" sz="2600" dirty="0" smtClean="0">
                <a:solidFill>
                  <a:srgbClr val="002060"/>
                </a:solidFill>
                <a:latin typeface="Lucida Sans" panose="020B0602030504020204" pitchFamily="34" charset="0"/>
              </a:rPr>
              <a:t>Research</a:t>
            </a:r>
          </a:p>
          <a:p>
            <a:pPr eaLnBrk="1" hangingPunct="1"/>
            <a:r>
              <a:rPr lang="en-GB" altLang="cy-GB" sz="2600" dirty="0" smtClean="0">
                <a:solidFill>
                  <a:srgbClr val="002060"/>
                </a:solidFill>
                <a:latin typeface="Lucida Sans" panose="020B0602030504020204" pitchFamily="34" charset="0"/>
              </a:rPr>
              <a:t>The assignment</a:t>
            </a:r>
          </a:p>
        </p:txBody>
      </p:sp>
    </p:spTree>
    <p:extLst>
      <p:ext uri="{BB962C8B-B14F-4D97-AF65-F5344CB8AC3E}">
        <p14:creationId xmlns:p14="http://schemas.microsoft.com/office/powerpoint/2010/main" val="8057674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062" y="365127"/>
            <a:ext cx="9302288" cy="854074"/>
          </a:xfrm>
        </p:spPr>
        <p:txBody>
          <a:bodyPr>
            <a:normAutofit fontScale="90000"/>
          </a:bodyPr>
          <a:lstStyle/>
          <a:p>
            <a:r>
              <a:rPr lang="en-GB" sz="2800" dirty="0">
                <a:latin typeface="Lucida Sans" panose="020B0602030504020204" pitchFamily="34" charset="0"/>
              </a:rPr>
              <a:t>Sgiliau </a:t>
            </a:r>
            <a:r>
              <a:rPr lang="en-GB" sz="2800" dirty="0" err="1">
                <a:latin typeface="Lucida Sans" panose="020B0602030504020204" pitchFamily="34" charset="0"/>
              </a:rPr>
              <a:t>Cyflogadwyedd</a:t>
            </a:r>
            <a:r>
              <a:rPr lang="en-GB" sz="2800" dirty="0">
                <a:latin typeface="Lucida Sans" panose="020B0602030504020204" pitchFamily="34" charset="0"/>
              </a:rPr>
              <a:t>/</a:t>
            </a:r>
            <a:r>
              <a:rPr lang="en-GB" sz="2800" dirty="0" err="1">
                <a:latin typeface="Lucida Sans" panose="020B0602030504020204" pitchFamily="34" charset="0"/>
              </a:rPr>
              <a:t>Trosglwyddadwy</a:t>
            </a:r>
            <a:r>
              <a:rPr lang="en-GB" sz="2800" dirty="0">
                <a:latin typeface="Lucida Sans" panose="020B0602030504020204" pitchFamily="34" charset="0"/>
              </a:rPr>
              <a:t/>
            </a:r>
            <a:br>
              <a:rPr lang="en-GB" sz="2800" dirty="0">
                <a:latin typeface="Lucida Sans" panose="020B0602030504020204" pitchFamily="34" charset="0"/>
              </a:rPr>
            </a:br>
            <a:r>
              <a:rPr lang="en-GB" sz="2800" dirty="0">
                <a:solidFill>
                  <a:srgbClr val="002060"/>
                </a:solidFill>
                <a:latin typeface="Lucida Sans" panose="020B0602030504020204" pitchFamily="34" charset="0"/>
              </a:rPr>
              <a:t>Employability/Transferable Skills</a:t>
            </a:r>
            <a:endParaRPr lang="en-US"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886691" y="1295400"/>
            <a:ext cx="5133109" cy="4293840"/>
          </a:xfrm>
        </p:spPr>
        <p:txBody>
          <a:bodyPr>
            <a:normAutofit/>
          </a:bodyPr>
          <a:lstStyle/>
          <a:p>
            <a:r>
              <a:rPr lang="en-GB" dirty="0" err="1" smtClean="0">
                <a:latin typeface="Lucida Sans" panose="020B0602030504020204" pitchFamily="34" charset="0"/>
              </a:rPr>
              <a:t>Trefn</a:t>
            </a:r>
            <a:endParaRPr lang="en-GB" dirty="0" smtClean="0">
              <a:latin typeface="Lucida Sans" panose="020B0602030504020204" pitchFamily="34" charset="0"/>
            </a:endParaRPr>
          </a:p>
          <a:p>
            <a:pPr>
              <a:buFontTx/>
              <a:buChar char="-"/>
            </a:pPr>
            <a:r>
              <a:rPr lang="en-GB" dirty="0" err="1" smtClean="0">
                <a:latin typeface="Lucida Sans" panose="020B0602030504020204" pitchFamily="34" charset="0"/>
              </a:rPr>
              <a:t>Presenoldeb</a:t>
            </a:r>
            <a:endParaRPr lang="en-GB" dirty="0" smtClean="0">
              <a:latin typeface="Lucida Sans" panose="020B0602030504020204" pitchFamily="34" charset="0"/>
            </a:endParaRPr>
          </a:p>
          <a:p>
            <a:pPr>
              <a:buFontTx/>
              <a:buChar char="-"/>
            </a:pPr>
            <a:r>
              <a:rPr lang="en-GB" dirty="0" err="1" smtClean="0">
                <a:latin typeface="Lucida Sans" panose="020B0602030504020204" pitchFamily="34" charset="0"/>
              </a:rPr>
              <a:t>Prydlondeb</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endParaRPr lang="en-GB" dirty="0" smtClean="0">
              <a:latin typeface="Lucida Sans" panose="020B0602030504020204" pitchFamily="34" charset="0"/>
            </a:endParaRP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US" dirty="0">
              <a:latin typeface="Lucida Sans" panose="020B0602030504020204" pitchFamily="34" charset="0"/>
            </a:endParaRPr>
          </a:p>
          <a:p>
            <a:r>
              <a:rPr lang="en-US" dirty="0" err="1" smtClean="0">
                <a:latin typeface="Lucida Sans" panose="020B0602030504020204" pitchFamily="34" charset="0"/>
              </a:rPr>
              <a:t>Sgiliau</a:t>
            </a:r>
            <a:r>
              <a:rPr lang="en-US" dirty="0" smtClean="0">
                <a:latin typeface="Lucida Sans" panose="020B0602030504020204" pitchFamily="34" charset="0"/>
              </a:rPr>
              <a:t> </a:t>
            </a:r>
            <a:r>
              <a:rPr lang="en-US" dirty="0" err="1" smtClean="0">
                <a:latin typeface="Lucida Sans" panose="020B0602030504020204" pitchFamily="34" charset="0"/>
              </a:rPr>
              <a:t>trafod</a:t>
            </a:r>
            <a:endParaRPr lang="en-US" dirty="0" smtClean="0">
              <a:latin typeface="Lucida Sans" panose="020B0602030504020204" pitchFamily="34" charset="0"/>
            </a:endParaRPr>
          </a:p>
          <a:p>
            <a:r>
              <a:rPr lang="en-US" dirty="0" err="1" smtClean="0">
                <a:latin typeface="Lucida Sans" panose="020B0602030504020204" pitchFamily="34" charset="0"/>
              </a:rPr>
              <a:t>Rhannu</a:t>
            </a:r>
            <a:r>
              <a:rPr lang="en-US" dirty="0" smtClean="0">
                <a:latin typeface="Lucida Sans" panose="020B0602030504020204" pitchFamily="34" charset="0"/>
              </a:rPr>
              <a:t> </a:t>
            </a:r>
            <a:r>
              <a:rPr lang="en-US" dirty="0" err="1" smtClean="0">
                <a:latin typeface="Lucida Sans" panose="020B0602030504020204" pitchFamily="34" charset="0"/>
              </a:rPr>
              <a:t>syniadau</a:t>
            </a:r>
            <a:endParaRPr lang="en-US" dirty="0">
              <a:latin typeface="Lucida Sans" panose="020B0602030504020204" pitchFamily="34" charset="0"/>
            </a:endParaRPr>
          </a:p>
        </p:txBody>
      </p:sp>
      <p:sp>
        <p:nvSpPr>
          <p:cNvPr id="4" name="Content Placeholder 3"/>
          <p:cNvSpPr>
            <a:spLocks noGrp="1"/>
          </p:cNvSpPr>
          <p:nvPr>
            <p:ph sz="half" idx="2"/>
          </p:nvPr>
        </p:nvSpPr>
        <p:spPr>
          <a:xfrm>
            <a:off x="5580611" y="1295401"/>
            <a:ext cx="4458739" cy="4881563"/>
          </a:xfrm>
        </p:spPr>
        <p:txBody>
          <a:bodyPr>
            <a:normAutofit/>
          </a:bodyPr>
          <a:lstStyle/>
          <a:p>
            <a:r>
              <a:rPr lang="en-GB" dirty="0" smtClean="0">
                <a:solidFill>
                  <a:srgbClr val="002060"/>
                </a:solidFill>
                <a:latin typeface="Lucida Sans" panose="020B0602030504020204" pitchFamily="34" charset="0"/>
              </a:rPr>
              <a:t>Organisation</a:t>
            </a:r>
          </a:p>
          <a:p>
            <a:pPr>
              <a:buFontTx/>
              <a:buChar char="-"/>
            </a:pPr>
            <a:r>
              <a:rPr lang="en-GB" dirty="0" smtClean="0">
                <a:solidFill>
                  <a:srgbClr val="002060"/>
                </a:solidFill>
                <a:latin typeface="Lucida Sans" panose="020B0602030504020204" pitchFamily="34" charset="0"/>
              </a:rPr>
              <a:t>Attendance</a:t>
            </a:r>
          </a:p>
          <a:p>
            <a:pPr>
              <a:buFontTx/>
              <a:buChar char="-"/>
            </a:pPr>
            <a:r>
              <a:rPr lang="en-GB" dirty="0" smtClean="0">
                <a:solidFill>
                  <a:srgbClr val="002060"/>
                </a:solidFill>
                <a:latin typeface="Lucida Sans" panose="020B0602030504020204" pitchFamily="34" charset="0"/>
              </a:rPr>
              <a:t>Punctuality</a:t>
            </a:r>
          </a:p>
          <a:p>
            <a:r>
              <a:rPr lang="en-GB" dirty="0" smtClean="0">
                <a:solidFill>
                  <a:srgbClr val="002060"/>
                </a:solidFill>
                <a:latin typeface="Lucida Sans" panose="020B0602030504020204" pitchFamily="34" charset="0"/>
              </a:rPr>
              <a:t>Planning</a:t>
            </a:r>
          </a:p>
          <a:p>
            <a:r>
              <a:rPr lang="en-GB" dirty="0" smtClean="0">
                <a:solidFill>
                  <a:srgbClr val="002060"/>
                </a:solidFill>
                <a:latin typeface="Lucida Sans" panose="020B0602030504020204" pitchFamily="34" charset="0"/>
              </a:rPr>
              <a:t>Researching</a:t>
            </a:r>
          </a:p>
          <a:p>
            <a:r>
              <a:rPr lang="en-GB" dirty="0" smtClean="0">
                <a:solidFill>
                  <a:srgbClr val="002060"/>
                </a:solidFill>
                <a:latin typeface="Lucida Sans" panose="020B0602030504020204" pitchFamily="34" charset="0"/>
              </a:rPr>
              <a:t>Note taking</a:t>
            </a:r>
            <a:endParaRPr lang="en-GB" dirty="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Discussion </a:t>
            </a:r>
            <a:r>
              <a:rPr lang="en-GB" dirty="0">
                <a:solidFill>
                  <a:srgbClr val="002060"/>
                </a:solidFill>
                <a:latin typeface="Lucida Sans" panose="020B0602030504020204" pitchFamily="34" charset="0"/>
              </a:rPr>
              <a:t>skills</a:t>
            </a:r>
          </a:p>
          <a:p>
            <a:r>
              <a:rPr lang="en-GB" dirty="0">
                <a:solidFill>
                  <a:srgbClr val="002060"/>
                </a:solidFill>
                <a:latin typeface="Lucida Sans" panose="020B0602030504020204" pitchFamily="34" charset="0"/>
              </a:rPr>
              <a:t>Idea sharing</a:t>
            </a:r>
          </a:p>
          <a:p>
            <a:pPr marL="0" indent="0">
              <a:buNone/>
            </a:pPr>
            <a:endParaRPr lang="en-GB" dirty="0" smtClean="0">
              <a:solidFill>
                <a:srgbClr val="0000FF"/>
              </a:solidFill>
              <a:latin typeface="Lucida Sans" panose="020B0602030504020204" pitchFamily="34" charset="0"/>
            </a:endParaRPr>
          </a:p>
          <a:p>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6560069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latin typeface="Lucida Sans" panose="020B0602030504020204" pitchFamily="34" charset="0"/>
              </a:rPr>
              <a:t>Adnoddau</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2060"/>
                </a:solidFill>
                <a:latin typeface="Lucida Sans" panose="020B0602030504020204" pitchFamily="34" charset="0"/>
              </a:rPr>
              <a:t>Resources</a:t>
            </a:r>
            <a:endParaRPr lang="en-GB" sz="36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cy-GB" dirty="0" smtClean="0">
                <a:latin typeface="Lucida Sans" panose="020B0602030504020204" pitchFamily="34" charset="0"/>
              </a:rPr>
              <a:t>PP</a:t>
            </a:r>
          </a:p>
          <a:p>
            <a:r>
              <a:rPr lang="cy-GB" dirty="0" smtClean="0">
                <a:latin typeface="Lucida Sans" panose="020B0602030504020204" pitchFamily="34" charset="0"/>
              </a:rPr>
              <a:t>Ymchwil</a:t>
            </a:r>
          </a:p>
          <a:p>
            <a:r>
              <a:rPr lang="cy-GB" dirty="0" smtClean="0">
                <a:latin typeface="Lucida Sans" panose="020B0602030504020204" pitchFamily="34" charset="0"/>
              </a:rPr>
              <a:t>Erthyglau</a:t>
            </a:r>
          </a:p>
          <a:p>
            <a:r>
              <a:rPr lang="cy-GB" dirty="0" smtClean="0">
                <a:latin typeface="Lucida Sans" panose="020B0602030504020204" pitchFamily="34" charset="0"/>
              </a:rPr>
              <a:t>Gwefannau</a:t>
            </a:r>
          </a:p>
          <a:p>
            <a:r>
              <a:rPr lang="cy-GB" dirty="0" smtClean="0">
                <a:latin typeface="Lucida Sans" panose="020B0602030504020204" pitchFamily="34" charset="0"/>
              </a:rPr>
              <a:t>Clipiau fideo</a:t>
            </a:r>
          </a:p>
          <a:p>
            <a:pPr marL="0" indent="0">
              <a:buNone/>
            </a:pPr>
            <a:endParaRPr lang="cy-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PP</a:t>
            </a:r>
          </a:p>
          <a:p>
            <a:r>
              <a:rPr lang="en-GB" dirty="0" smtClean="0">
                <a:solidFill>
                  <a:srgbClr val="002060"/>
                </a:solidFill>
                <a:latin typeface="Lucida Sans" panose="020B0602030504020204" pitchFamily="34" charset="0"/>
              </a:rPr>
              <a:t>Research</a:t>
            </a:r>
          </a:p>
          <a:p>
            <a:r>
              <a:rPr lang="en-GB" dirty="0" smtClean="0">
                <a:solidFill>
                  <a:srgbClr val="002060"/>
                </a:solidFill>
                <a:latin typeface="Lucida Sans" panose="020B0602030504020204" pitchFamily="34" charset="0"/>
              </a:rPr>
              <a:t>Articles</a:t>
            </a:r>
          </a:p>
          <a:p>
            <a:r>
              <a:rPr lang="en-GB" dirty="0" smtClean="0">
                <a:solidFill>
                  <a:srgbClr val="002060"/>
                </a:solidFill>
                <a:latin typeface="Lucida Sans" panose="020B0602030504020204" pitchFamily="34" charset="0"/>
              </a:rPr>
              <a:t>Websites</a:t>
            </a:r>
            <a:endParaRPr lang="en-GB" dirty="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Video clips</a:t>
            </a:r>
          </a:p>
        </p:txBody>
      </p:sp>
    </p:spTree>
    <p:extLst>
      <p:ext uri="{BB962C8B-B14F-4D97-AF65-F5344CB8AC3E}">
        <p14:creationId xmlns:p14="http://schemas.microsoft.com/office/powerpoint/2010/main" val="30283535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Cymraeg</a:t>
            </a:r>
            <a:r>
              <a:rPr lang="en-GB" sz="3200" dirty="0" smtClean="0">
                <a:latin typeface="Lucida Sans" panose="020B0602030504020204" pitchFamily="34" charset="0"/>
              </a:rPr>
              <a:t> </a:t>
            </a:r>
            <a:r>
              <a:rPr lang="en-GB" sz="3200" dirty="0" err="1" smtClean="0">
                <a:latin typeface="Lucida Sans" panose="020B0602030504020204" pitchFamily="34" charset="0"/>
              </a:rPr>
              <a:t>fel</a:t>
            </a:r>
            <a:r>
              <a:rPr lang="en-GB" sz="3200" dirty="0" smtClean="0">
                <a:latin typeface="Lucida Sans" panose="020B0602030504020204" pitchFamily="34" charset="0"/>
              </a:rPr>
              <a:t> </a:t>
            </a:r>
            <a:r>
              <a:rPr lang="en-GB" sz="3200" dirty="0" err="1" smtClean="0">
                <a:latin typeface="Lucida Sans" panose="020B0602030504020204" pitchFamily="34" charset="0"/>
              </a:rPr>
              <a:t>Iaith</a:t>
            </a:r>
            <a:r>
              <a:rPr lang="en-GB" sz="3200" dirty="0" smtClean="0">
                <a:latin typeface="Lucida Sans" panose="020B0602030504020204" pitchFamily="34" charset="0"/>
              </a:rPr>
              <a:t> </a:t>
            </a:r>
            <a:r>
              <a:rPr lang="en-GB" sz="3200" dirty="0" err="1" smtClean="0">
                <a:latin typeface="Lucida Sans" panose="020B0602030504020204" pitchFamily="34" charset="0"/>
              </a:rPr>
              <a:t>Ychwanegol</a:t>
            </a:r>
            <a:r>
              <a:rPr lang="en-GB" sz="3200" dirty="0" smtClean="0">
                <a:latin typeface="Lucida Sans" panose="020B0602030504020204" pitchFamily="34" charset="0"/>
              </a:rPr>
              <a:t> (CIY)</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Welsh as an Additional Language (WAL</a:t>
            </a:r>
            <a:r>
              <a:rPr lang="en-GB" dirty="0" smtClean="0">
                <a:solidFill>
                  <a:srgbClr val="002060"/>
                </a:solidFill>
              </a:rPr>
              <a:t>)</a:t>
            </a:r>
            <a:endParaRPr lang="en-GB" dirty="0">
              <a:solidFill>
                <a:srgbClr val="002060"/>
              </a:solidFill>
            </a:endParaRPr>
          </a:p>
        </p:txBody>
      </p:sp>
      <p:sp>
        <p:nvSpPr>
          <p:cNvPr id="3" name="Content Placeholder 2"/>
          <p:cNvSpPr>
            <a:spLocks noGrp="1"/>
          </p:cNvSpPr>
          <p:nvPr>
            <p:ph sz="half" idx="1"/>
          </p:nvPr>
        </p:nvSpPr>
        <p:spPr>
          <a:xfrm>
            <a:off x="150019" y="1825625"/>
            <a:ext cx="5869781" cy="4351338"/>
          </a:xfrm>
        </p:spPr>
        <p:txBody>
          <a:bodyPr>
            <a:normAutofit/>
          </a:bodyPr>
          <a:lstStyle/>
          <a:p>
            <a:pPr marL="0" indent="0">
              <a:buNone/>
            </a:pPr>
            <a:r>
              <a:rPr lang="en-GB" dirty="0" smtClean="0">
                <a:latin typeface="Lucida Sans" panose="020B0602030504020204" pitchFamily="34" charset="0"/>
              </a:rPr>
              <a:t>“…</a:t>
            </a:r>
            <a:r>
              <a:rPr lang="en-GB" dirty="0" err="1" smtClean="0">
                <a:latin typeface="Lucida Sans" panose="020B0602030504020204" pitchFamily="34" charset="0"/>
              </a:rPr>
              <a:t>lle</a:t>
            </a:r>
            <a:r>
              <a:rPr lang="en-GB" dirty="0" smtClean="0">
                <a:latin typeface="Lucida Sans" panose="020B0602030504020204" pitchFamily="34" charset="0"/>
              </a:rPr>
              <a:t> </a:t>
            </a:r>
            <a:r>
              <a:rPr lang="en-GB" dirty="0" err="1">
                <a:latin typeface="Lucida Sans" panose="020B0602030504020204" pitchFamily="34" charset="0"/>
              </a:rPr>
              <a:t>bo</a:t>
            </a:r>
            <a:r>
              <a:rPr lang="en-GB" dirty="0">
                <a:latin typeface="Lucida Sans" panose="020B0602030504020204" pitchFamily="34" charset="0"/>
              </a:rPr>
              <a:t> </a:t>
            </a:r>
            <a:r>
              <a:rPr lang="en-GB" dirty="0" err="1">
                <a:latin typeface="Lucida Sans" panose="020B0602030504020204" pitchFamily="34" charset="0"/>
              </a:rPr>
              <a:t>gan</a:t>
            </a:r>
            <a:r>
              <a:rPr lang="en-GB" dirty="0">
                <a:latin typeface="Lucida Sans" panose="020B0602030504020204" pitchFamily="34" charset="0"/>
              </a:rPr>
              <a:t> </a:t>
            </a:r>
            <a:r>
              <a:rPr lang="en-GB" dirty="0" err="1">
                <a:latin typeface="Lucida Sans" panose="020B0602030504020204" pitchFamily="34" charset="0"/>
              </a:rPr>
              <a:t>ddisgybl</a:t>
            </a:r>
            <a:r>
              <a:rPr lang="en-GB" dirty="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gyntaf</a:t>
            </a:r>
            <a:r>
              <a:rPr lang="en-GB" dirty="0">
                <a:latin typeface="Lucida Sans" panose="020B0602030504020204" pitchFamily="34" charset="0"/>
              </a:rPr>
              <a:t> </a:t>
            </a:r>
            <a:r>
              <a:rPr lang="en-GB" dirty="0" err="1">
                <a:latin typeface="Lucida Sans" panose="020B0602030504020204" pitchFamily="34" charset="0"/>
              </a:rPr>
              <a:t>nad</a:t>
            </a:r>
            <a:r>
              <a:rPr lang="en-GB" dirty="0">
                <a:latin typeface="Lucida Sans" panose="020B0602030504020204" pitchFamily="34" charset="0"/>
              </a:rPr>
              <a:t> </a:t>
            </a:r>
            <a:r>
              <a:rPr lang="en-GB" dirty="0" err="1">
                <a:latin typeface="Lucida Sans" panose="020B0602030504020204" pitchFamily="34" charset="0"/>
              </a:rPr>
              <a:t>yw’n</a:t>
            </a:r>
            <a:r>
              <a:rPr lang="en-GB" dirty="0">
                <a:latin typeface="Lucida Sans" panose="020B0602030504020204" pitchFamily="34" charset="0"/>
              </a:rPr>
              <a:t> Gymraeg </a:t>
            </a:r>
            <a:r>
              <a:rPr lang="en-GB" dirty="0" err="1">
                <a:latin typeface="Lucida Sans" panose="020B0602030504020204" pitchFamily="34" charset="0"/>
              </a:rPr>
              <a:t>na</a:t>
            </a:r>
            <a:r>
              <a:rPr lang="en-GB" dirty="0">
                <a:latin typeface="Lucida Sans" panose="020B0602030504020204" pitchFamily="34" charset="0"/>
              </a:rPr>
              <a:t> </a:t>
            </a:r>
            <a:r>
              <a:rPr lang="en-GB" dirty="0" err="1">
                <a:latin typeface="Lucida Sans" panose="020B0602030504020204" pitchFamily="34" charset="0"/>
              </a:rPr>
              <a:t>Saesneg</a:t>
            </a:r>
            <a:r>
              <a:rPr lang="en-GB" dirty="0">
                <a:latin typeface="Lucida Sans" panose="020B0602030504020204" pitchFamily="34" charset="0"/>
              </a:rPr>
              <a:t> </a:t>
            </a:r>
            <a:r>
              <a:rPr lang="en-GB" dirty="0" err="1">
                <a:latin typeface="Lucida Sans" panose="020B0602030504020204" pitchFamily="34" charset="0"/>
              </a:rPr>
              <a:t>ond</a:t>
            </a:r>
            <a:r>
              <a:rPr lang="en-GB" dirty="0">
                <a:latin typeface="Lucida Sans" panose="020B0602030504020204" pitchFamily="34" charset="0"/>
              </a:rPr>
              <a:t> </a:t>
            </a:r>
            <a:r>
              <a:rPr lang="en-GB" dirty="0" err="1">
                <a:latin typeface="Lucida Sans" panose="020B0602030504020204" pitchFamily="34" charset="0"/>
              </a:rPr>
              <a:t>lle</a:t>
            </a:r>
            <a:r>
              <a:rPr lang="en-GB" dirty="0">
                <a:latin typeface="Lucida Sans" panose="020B0602030504020204" pitchFamily="34" charset="0"/>
              </a:rPr>
              <a:t> </a:t>
            </a:r>
            <a:r>
              <a:rPr lang="en-GB" dirty="0" err="1">
                <a:latin typeface="Lucida Sans" panose="020B0602030504020204" pitchFamily="34" charset="0"/>
              </a:rPr>
              <a:t>mae’n</a:t>
            </a:r>
            <a:r>
              <a:rPr lang="en-GB" dirty="0">
                <a:latin typeface="Lucida Sans" panose="020B0602030504020204" pitchFamily="34" charset="0"/>
              </a:rPr>
              <a:t> </a:t>
            </a:r>
            <a:r>
              <a:rPr lang="en-GB" dirty="0" err="1">
                <a:latin typeface="Lucida Sans" panose="020B0602030504020204" pitchFamily="34" charset="0"/>
              </a:rPr>
              <a:t>dilyn</a:t>
            </a:r>
            <a:r>
              <a:rPr lang="en-GB" dirty="0">
                <a:latin typeface="Lucida Sans" panose="020B0602030504020204" pitchFamily="34" charset="0"/>
              </a:rPr>
              <a:t> </a:t>
            </a:r>
            <a:r>
              <a:rPr lang="en-GB" dirty="0" err="1">
                <a:latin typeface="Lucida Sans" panose="020B0602030504020204" pitchFamily="34" charset="0"/>
              </a:rPr>
              <a:t>addysg</a:t>
            </a:r>
            <a:r>
              <a:rPr lang="en-GB" dirty="0">
                <a:latin typeface="Lucida Sans" panose="020B0602030504020204" pitchFamily="34" charset="0"/>
              </a:rPr>
              <a:t> </a:t>
            </a:r>
            <a:r>
              <a:rPr lang="en-GB" dirty="0" err="1">
                <a:latin typeface="Lucida Sans" panose="020B0602030504020204" pitchFamily="34" charset="0"/>
              </a:rPr>
              <a:t>cyfrwng-Cymraeg</a:t>
            </a:r>
            <a:r>
              <a:rPr lang="en-GB" dirty="0">
                <a:latin typeface="Lucida Sans" panose="020B0602030504020204" pitchFamily="34" charset="0"/>
              </a:rPr>
              <a:t> ac felly </a:t>
            </a:r>
            <a:r>
              <a:rPr lang="en-GB" dirty="0" err="1">
                <a:latin typeface="Lucida Sans" panose="020B0602030504020204" pitchFamily="34" charset="0"/>
              </a:rPr>
              <a:t>angen</a:t>
            </a:r>
            <a:r>
              <a:rPr lang="en-GB" dirty="0">
                <a:latin typeface="Lucida Sans" panose="020B0602030504020204" pitchFamily="34" charset="0"/>
              </a:rPr>
              <a:t> </a:t>
            </a:r>
            <a:r>
              <a:rPr lang="en-GB" dirty="0" err="1">
                <a:latin typeface="Lucida Sans" panose="020B0602030504020204" pitchFamily="34" charset="0"/>
              </a:rPr>
              <a:t>cymorth</a:t>
            </a:r>
            <a:r>
              <a:rPr lang="en-GB" dirty="0">
                <a:latin typeface="Lucida Sans" panose="020B0602030504020204" pitchFamily="34" charset="0"/>
              </a:rPr>
              <a:t> </a:t>
            </a:r>
            <a:r>
              <a:rPr lang="en-GB" dirty="0" err="1">
                <a:latin typeface="Lucida Sans" panose="020B0602030504020204" pitchFamily="34" charset="0"/>
              </a:rPr>
              <a:t>er</a:t>
            </a:r>
            <a:r>
              <a:rPr lang="en-GB" dirty="0">
                <a:latin typeface="Lucida Sans" panose="020B0602030504020204" pitchFamily="34" charset="0"/>
              </a:rPr>
              <a:t> </a:t>
            </a:r>
            <a:r>
              <a:rPr lang="en-GB" dirty="0" err="1">
                <a:latin typeface="Lucida Sans" panose="020B0602030504020204" pitchFamily="34" charset="0"/>
              </a:rPr>
              <a:t>mwyn</a:t>
            </a:r>
            <a:r>
              <a:rPr lang="en-GB" dirty="0">
                <a:latin typeface="Lucida Sans" panose="020B0602030504020204" pitchFamily="34" charset="0"/>
              </a:rPr>
              <a:t> </a:t>
            </a:r>
            <a:r>
              <a:rPr lang="en-GB" dirty="0" err="1">
                <a:latin typeface="Lucida Sans" panose="020B0602030504020204" pitchFamily="34" charset="0"/>
              </a:rPr>
              <a:t>mynd</a:t>
            </a:r>
            <a:r>
              <a:rPr lang="en-GB" dirty="0">
                <a:latin typeface="Lucida Sans" panose="020B0602030504020204" pitchFamily="34" charset="0"/>
              </a:rPr>
              <a:t> at y </a:t>
            </a:r>
            <a:r>
              <a:rPr lang="en-GB" dirty="0" err="1">
                <a:latin typeface="Lucida Sans" panose="020B0602030504020204" pitchFamily="34" charset="0"/>
              </a:rPr>
              <a:t>cwricwlwm</a:t>
            </a:r>
            <a:r>
              <a:rPr lang="en-GB" dirty="0">
                <a:latin typeface="Lucida Sans" panose="020B0602030504020204" pitchFamily="34" charset="0"/>
              </a:rPr>
              <a:t> </a:t>
            </a:r>
            <a:r>
              <a:rPr lang="en-GB" dirty="0" err="1">
                <a:latin typeface="Lucida Sans" panose="020B0602030504020204" pitchFamily="34" charset="0"/>
              </a:rPr>
              <a:t>cyfan</a:t>
            </a:r>
            <a:r>
              <a:rPr lang="en-GB" dirty="0">
                <a:latin typeface="Lucida Sans" panose="020B0602030504020204" pitchFamily="34" charset="0"/>
              </a:rPr>
              <a:t> </a:t>
            </a:r>
            <a:r>
              <a:rPr lang="en-GB" dirty="0" err="1">
                <a:latin typeface="Lucida Sans" panose="020B0602030504020204" pitchFamily="34" charset="0"/>
              </a:rPr>
              <a:t>trwy</a:t>
            </a:r>
            <a:r>
              <a:rPr lang="en-GB" dirty="0">
                <a:latin typeface="Lucida Sans" panose="020B0602030504020204" pitchFamily="34" charset="0"/>
              </a:rPr>
              <a:t> </a:t>
            </a:r>
            <a:r>
              <a:rPr lang="en-GB" dirty="0" err="1">
                <a:latin typeface="Lucida Sans" panose="020B0602030504020204" pitchFamily="34" charset="0"/>
              </a:rPr>
              <a:t>gyfrwng</a:t>
            </a:r>
            <a:r>
              <a:rPr lang="en-GB" dirty="0">
                <a:latin typeface="Lucida Sans" panose="020B0602030504020204" pitchFamily="34" charset="0"/>
              </a:rPr>
              <a:t> y Gymraeg</a:t>
            </a:r>
            <a:r>
              <a:rPr lang="en-GB" dirty="0" smtClean="0">
                <a:latin typeface="Lucida Sans" panose="020B0602030504020204" pitchFamily="34" charset="0"/>
              </a:rPr>
              <a:t>”. </a:t>
            </a:r>
          </a:p>
          <a:p>
            <a:pPr marL="0" indent="0" algn="r">
              <a:buNone/>
            </a:pPr>
            <a:r>
              <a:rPr lang="en-GB" sz="1800" dirty="0" smtClean="0">
                <a:latin typeface="Lucida Sans" panose="020B0602030504020204" pitchFamily="34" charset="0"/>
              </a:rPr>
              <a:t>(</a:t>
            </a:r>
            <a:r>
              <a:rPr lang="en-GB" sz="1800" dirty="0" err="1" smtClean="0">
                <a:latin typeface="Lucida Sans" panose="020B0602030504020204" pitchFamily="34" charset="0"/>
              </a:rPr>
              <a:t>Llywodraeth</a:t>
            </a:r>
            <a:r>
              <a:rPr lang="en-GB" sz="1800" dirty="0" smtClean="0">
                <a:latin typeface="Lucida Sans" panose="020B0602030504020204" pitchFamily="34" charset="0"/>
              </a:rPr>
              <a:t> </a:t>
            </a:r>
            <a:r>
              <a:rPr lang="en-GB" sz="1800" dirty="0" err="1" smtClean="0">
                <a:latin typeface="Lucida Sans" panose="020B0602030504020204" pitchFamily="34" charset="0"/>
              </a:rPr>
              <a:t>Cymru</a:t>
            </a:r>
            <a:r>
              <a:rPr lang="en-GB" sz="1800" dirty="0" smtClean="0">
                <a:latin typeface="Lucida Sans" panose="020B0602030504020204" pitchFamily="34" charset="0"/>
              </a:rPr>
              <a:t>, 2014, t. vi)</a:t>
            </a:r>
            <a:endParaRPr lang="en-GB" sz="1800" dirty="0">
              <a:latin typeface="Lucida Sans" panose="020B0602030504020204" pitchFamily="34" charset="0"/>
            </a:endParaRPr>
          </a:p>
        </p:txBody>
      </p:sp>
      <p:sp>
        <p:nvSpPr>
          <p:cNvPr id="4" name="Content Placeholder 3"/>
          <p:cNvSpPr>
            <a:spLocks noGrp="1"/>
          </p:cNvSpPr>
          <p:nvPr>
            <p:ph sz="half" idx="2"/>
          </p:nvPr>
        </p:nvSpPr>
        <p:spPr>
          <a:xfrm>
            <a:off x="6172200" y="1825625"/>
            <a:ext cx="5672138" cy="4351338"/>
          </a:xfrm>
        </p:spPr>
        <p:txBody>
          <a:bodyPr>
            <a:normAutofit/>
          </a:bodyPr>
          <a:lstStyle/>
          <a:p>
            <a:pPr marL="0" indent="0">
              <a:buNone/>
            </a:pPr>
            <a:r>
              <a:rPr lang="en-GB" dirty="0" smtClean="0">
                <a:solidFill>
                  <a:srgbClr val="002060"/>
                </a:solidFill>
                <a:latin typeface="Lucida Sans" panose="020B0602030504020204" pitchFamily="34" charset="0"/>
              </a:rPr>
              <a:t>“… a </a:t>
            </a:r>
            <a:r>
              <a:rPr lang="en-GB" dirty="0">
                <a:solidFill>
                  <a:srgbClr val="002060"/>
                </a:solidFill>
                <a:latin typeface="Lucida Sans" panose="020B0602030504020204" pitchFamily="34" charset="0"/>
              </a:rPr>
              <a:t>pupil has a first language which is neither Welsh nor English but is pursuing a </a:t>
            </a:r>
            <a:r>
              <a:rPr lang="en-GB" dirty="0" smtClean="0">
                <a:solidFill>
                  <a:srgbClr val="002060"/>
                </a:solidFill>
                <a:latin typeface="Lucida Sans" panose="020B0602030504020204" pitchFamily="34" charset="0"/>
              </a:rPr>
              <a:t>Welsh medium </a:t>
            </a:r>
            <a:r>
              <a:rPr lang="en-GB" dirty="0">
                <a:solidFill>
                  <a:srgbClr val="002060"/>
                </a:solidFill>
                <a:latin typeface="Lucida Sans" panose="020B0602030504020204" pitchFamily="34" charset="0"/>
              </a:rPr>
              <a:t>education and thus requires support in order to access the whole curriculum through the medium of Welsh</a:t>
            </a:r>
            <a:r>
              <a:rPr lang="en-GB" dirty="0" smtClean="0">
                <a:solidFill>
                  <a:srgbClr val="002060"/>
                </a:solidFill>
                <a:latin typeface="Lucida Sans" panose="020B0602030504020204" pitchFamily="34" charset="0"/>
              </a:rPr>
              <a:t>”.</a:t>
            </a:r>
            <a:endParaRPr lang="en-GB" dirty="0">
              <a:solidFill>
                <a:srgbClr val="002060"/>
              </a:solidFill>
              <a:latin typeface="Lucida Sans" panose="020B0602030504020204" pitchFamily="34" charset="0"/>
            </a:endParaRPr>
          </a:p>
          <a:p>
            <a:pPr marL="0" indent="0" algn="r">
              <a:buNone/>
            </a:pPr>
            <a:r>
              <a:rPr lang="en-GB" sz="1800" dirty="0" smtClean="0">
                <a:solidFill>
                  <a:srgbClr val="002060"/>
                </a:solidFill>
                <a:latin typeface="Lucida Sans" panose="020B0602030504020204" pitchFamily="34" charset="0"/>
              </a:rPr>
              <a:t>(Welsh Government, 2014, p. vi)</a:t>
            </a:r>
          </a:p>
        </p:txBody>
      </p:sp>
    </p:spTree>
    <p:extLst>
      <p:ext uri="{BB962C8B-B14F-4D97-AF65-F5344CB8AC3E}">
        <p14:creationId xmlns:p14="http://schemas.microsoft.com/office/powerpoint/2010/main" val="78816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680" y="343696"/>
            <a:ext cx="10475119" cy="1325563"/>
          </a:xfrm>
        </p:spPr>
        <p:txBody>
          <a:bodyPr>
            <a:normAutofit/>
          </a:bodyPr>
          <a:lstStyle/>
          <a:p>
            <a:r>
              <a:rPr lang="en-GB" sz="3200" dirty="0" err="1" smtClean="0">
                <a:latin typeface="Lucida Sans" panose="020B0602030504020204" pitchFamily="34" charset="0"/>
              </a:rPr>
              <a:t>Saesneg</a:t>
            </a:r>
            <a:r>
              <a:rPr lang="en-GB" sz="3200" dirty="0" smtClean="0">
                <a:latin typeface="Lucida Sans" panose="020B0602030504020204" pitchFamily="34" charset="0"/>
              </a:rPr>
              <a:t> </a:t>
            </a:r>
            <a:r>
              <a:rPr lang="en-GB" sz="3200" dirty="0" err="1" smtClean="0">
                <a:latin typeface="Lucida Sans" panose="020B0602030504020204" pitchFamily="34" charset="0"/>
              </a:rPr>
              <a:t>fel</a:t>
            </a:r>
            <a:r>
              <a:rPr lang="en-GB" sz="3200" dirty="0" smtClean="0">
                <a:latin typeface="Lucida Sans" panose="020B0602030504020204" pitchFamily="34" charset="0"/>
              </a:rPr>
              <a:t> </a:t>
            </a:r>
            <a:r>
              <a:rPr lang="en-GB" sz="3200" dirty="0" err="1" smtClean="0">
                <a:latin typeface="Lucida Sans" panose="020B0602030504020204" pitchFamily="34" charset="0"/>
              </a:rPr>
              <a:t>Iaith</a:t>
            </a:r>
            <a:r>
              <a:rPr lang="en-GB" sz="3200" dirty="0" smtClean="0">
                <a:latin typeface="Lucida Sans" panose="020B0602030504020204" pitchFamily="34" charset="0"/>
              </a:rPr>
              <a:t> </a:t>
            </a:r>
            <a:r>
              <a:rPr lang="en-GB" sz="3200" dirty="0" err="1" smtClean="0">
                <a:latin typeface="Lucida Sans" panose="020B0602030504020204" pitchFamily="34" charset="0"/>
              </a:rPr>
              <a:t>Ychwanegol</a:t>
            </a:r>
            <a:r>
              <a:rPr lang="en-GB" sz="3200" dirty="0" smtClean="0">
                <a:latin typeface="Lucida Sans" panose="020B0602030504020204" pitchFamily="34" charset="0"/>
              </a:rPr>
              <a:t> (SIY)</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English as an Additional Language (EAL)</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57188" y="1825625"/>
            <a:ext cx="5662612" cy="4351338"/>
          </a:xfrm>
        </p:spPr>
        <p:txBody>
          <a:bodyPr>
            <a:normAutofit/>
          </a:bodyPr>
          <a:lstStyle/>
          <a:p>
            <a:r>
              <a:rPr lang="en-GB" sz="2400" dirty="0">
                <a:latin typeface="Lucida Sans" panose="020B0602030504020204" pitchFamily="34" charset="0"/>
              </a:rPr>
              <a:t>“Mae </a:t>
            </a:r>
            <a:r>
              <a:rPr lang="en-GB" sz="2400" dirty="0" err="1">
                <a:latin typeface="Lucida Sans" panose="020B0602030504020204" pitchFamily="34" charset="0"/>
              </a:rPr>
              <a:t>Saesneg</a:t>
            </a:r>
            <a:r>
              <a:rPr lang="en-GB" sz="2400" dirty="0">
                <a:latin typeface="Lucida Sans" panose="020B0602030504020204" pitchFamily="34" charset="0"/>
              </a:rPr>
              <a:t> </a:t>
            </a:r>
            <a:r>
              <a:rPr lang="en-GB" sz="2400" dirty="0" err="1">
                <a:latin typeface="Lucida Sans" panose="020B0602030504020204" pitchFamily="34" charset="0"/>
              </a:rPr>
              <a:t>fel</a:t>
            </a:r>
            <a:r>
              <a:rPr lang="en-GB" sz="2400" dirty="0">
                <a:latin typeface="Lucida Sans" panose="020B0602030504020204" pitchFamily="34" charset="0"/>
              </a:rPr>
              <a:t> </a:t>
            </a:r>
            <a:r>
              <a:rPr lang="en-GB" sz="2400" dirty="0" err="1">
                <a:latin typeface="Lucida Sans" panose="020B0602030504020204" pitchFamily="34" charset="0"/>
              </a:rPr>
              <a:t>iaith</a:t>
            </a:r>
            <a:r>
              <a:rPr lang="en-GB" sz="2400" dirty="0">
                <a:latin typeface="Lucida Sans" panose="020B0602030504020204" pitchFamily="34" charset="0"/>
              </a:rPr>
              <a:t> </a:t>
            </a:r>
            <a:r>
              <a:rPr lang="en-GB" sz="2400" dirty="0" err="1">
                <a:latin typeface="Lucida Sans" panose="020B0602030504020204" pitchFamily="34" charset="0"/>
              </a:rPr>
              <a:t>ychwanegol</a:t>
            </a:r>
            <a:r>
              <a:rPr lang="en-GB" sz="2400" dirty="0">
                <a:latin typeface="Lucida Sans" panose="020B0602030504020204" pitchFamily="34" charset="0"/>
              </a:rPr>
              <a:t> (SIY)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cyfeirio</a:t>
            </a:r>
            <a:r>
              <a:rPr lang="en-GB" sz="2400" dirty="0">
                <a:latin typeface="Lucida Sans" panose="020B0602030504020204" pitchFamily="34" charset="0"/>
              </a:rPr>
              <a:t> at </a:t>
            </a:r>
            <a:r>
              <a:rPr lang="en-GB" sz="2400" dirty="0" err="1">
                <a:latin typeface="Lucida Sans" panose="020B0602030504020204" pitchFamily="34" charset="0"/>
              </a:rPr>
              <a:t>ddysgwyr</a:t>
            </a:r>
            <a:r>
              <a:rPr lang="en-GB" sz="2400" dirty="0">
                <a:latin typeface="Lucida Sans" panose="020B0602030504020204" pitchFamily="34" charset="0"/>
              </a:rPr>
              <a:t> </a:t>
            </a:r>
            <a:r>
              <a:rPr lang="en-GB" sz="2400" dirty="0" err="1">
                <a:latin typeface="Lucida Sans" panose="020B0602030504020204" pitchFamily="34" charset="0"/>
              </a:rPr>
              <a:t>nad</a:t>
            </a:r>
            <a:r>
              <a:rPr lang="en-GB" sz="2400" dirty="0">
                <a:latin typeface="Lucida Sans" panose="020B0602030504020204" pitchFamily="34" charset="0"/>
              </a:rPr>
              <a:t> </a:t>
            </a:r>
            <a:r>
              <a:rPr lang="en-GB" sz="2400" dirty="0" err="1">
                <a:latin typeface="Lucida Sans" panose="020B0602030504020204" pitchFamily="34" charset="0"/>
              </a:rPr>
              <a:t>Saesneg</a:t>
            </a:r>
            <a:r>
              <a:rPr lang="en-GB" sz="2400" dirty="0">
                <a:latin typeface="Lucida Sans" panose="020B0602030504020204" pitchFamily="34" charset="0"/>
              </a:rPr>
              <a:t> </a:t>
            </a:r>
            <a:r>
              <a:rPr lang="en-GB" sz="2400" dirty="0" err="1">
                <a:latin typeface="Lucida Sans" panose="020B0602030504020204" pitchFamily="34" charset="0"/>
              </a:rPr>
              <a:t>yw</a:t>
            </a:r>
            <a:r>
              <a:rPr lang="en-GB" sz="2400" dirty="0">
                <a:latin typeface="Lucida Sans" panose="020B0602030504020204" pitchFamily="34" charset="0"/>
              </a:rPr>
              <a:t> </a:t>
            </a:r>
            <a:r>
              <a:rPr lang="en-GB" sz="2400" dirty="0" err="1">
                <a:latin typeface="Lucida Sans" panose="020B0602030504020204" pitchFamily="34" charset="0"/>
              </a:rPr>
              <a:t>eu</a:t>
            </a:r>
            <a:r>
              <a:rPr lang="en-GB" sz="2400" dirty="0">
                <a:latin typeface="Lucida Sans" panose="020B0602030504020204" pitchFamily="34" charset="0"/>
              </a:rPr>
              <a:t> </a:t>
            </a:r>
            <a:r>
              <a:rPr lang="en-GB" sz="2400" dirty="0" err="1">
                <a:latin typeface="Lucida Sans" panose="020B0602030504020204" pitchFamily="34" charset="0"/>
              </a:rPr>
              <a:t>hiaith</a:t>
            </a:r>
            <a:r>
              <a:rPr lang="en-GB" sz="2400" dirty="0">
                <a:latin typeface="Lucida Sans" panose="020B0602030504020204" pitchFamily="34" charset="0"/>
              </a:rPr>
              <a:t> </a:t>
            </a:r>
            <a:r>
              <a:rPr lang="en-GB" sz="2400" dirty="0" err="1">
                <a:latin typeface="Lucida Sans" panose="020B0602030504020204" pitchFamily="34" charset="0"/>
              </a:rPr>
              <a:t>gyntaf</a:t>
            </a:r>
            <a:r>
              <a:rPr lang="en-GB" sz="2400" dirty="0">
                <a:latin typeface="Lucida Sans" panose="020B0602030504020204" pitchFamily="34" charset="0"/>
              </a:rPr>
              <a:t>. </a:t>
            </a:r>
            <a:r>
              <a:rPr lang="en-GB" sz="2400" dirty="0" err="1">
                <a:latin typeface="Lucida Sans" panose="020B0602030504020204" pitchFamily="34" charset="0"/>
              </a:rPr>
              <a:t>Efallai</a:t>
            </a:r>
            <a:r>
              <a:rPr lang="en-GB" sz="2400" dirty="0">
                <a:latin typeface="Lucida Sans" panose="020B0602030504020204" pitchFamily="34" charset="0"/>
              </a:rPr>
              <a:t> bod y </a:t>
            </a:r>
            <a:r>
              <a:rPr lang="en-GB" sz="2400" dirty="0" err="1">
                <a:latin typeface="Lucida Sans" panose="020B0602030504020204" pitchFamily="34" charset="0"/>
              </a:rPr>
              <a:t>dysgwr</a:t>
            </a:r>
            <a:r>
              <a:rPr lang="en-GB" sz="2400" dirty="0">
                <a:latin typeface="Lucida Sans" panose="020B0602030504020204" pitchFamily="34" charset="0"/>
              </a:rPr>
              <a:t> </a:t>
            </a:r>
            <a:r>
              <a:rPr lang="en-GB" sz="2400" dirty="0" err="1">
                <a:latin typeface="Lucida Sans" panose="020B0602030504020204" pitchFamily="34" charset="0"/>
              </a:rPr>
              <a:t>eisoes</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rhugl</a:t>
            </a:r>
            <a:r>
              <a:rPr lang="en-GB" sz="2400" dirty="0">
                <a:latin typeface="Lucida Sans" panose="020B0602030504020204" pitchFamily="34" charset="0"/>
              </a:rPr>
              <a:t>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a:latin typeface="Lucida Sans" panose="020B0602030504020204" pitchFamily="34" charset="0"/>
              </a:rPr>
              <a:t>sawl</a:t>
            </a:r>
            <a:r>
              <a:rPr lang="en-GB" sz="2400" dirty="0">
                <a:latin typeface="Lucida Sans" panose="020B0602030504020204" pitchFamily="34" charset="0"/>
              </a:rPr>
              <a:t> </a:t>
            </a:r>
            <a:r>
              <a:rPr lang="en-GB" sz="2400" dirty="0" err="1">
                <a:latin typeface="Lucida Sans" panose="020B0602030504020204" pitchFamily="34" charset="0"/>
              </a:rPr>
              <a:t>iaith</a:t>
            </a:r>
            <a:r>
              <a:rPr lang="en-GB" sz="2400" dirty="0">
                <a:latin typeface="Lucida Sans" panose="020B0602030504020204" pitchFamily="34" charset="0"/>
              </a:rPr>
              <a:t> </a:t>
            </a:r>
            <a:r>
              <a:rPr lang="en-GB" sz="2400" dirty="0" err="1">
                <a:latin typeface="Lucida Sans" panose="020B0602030504020204" pitchFamily="34" charset="0"/>
              </a:rPr>
              <a:t>neu</a:t>
            </a:r>
            <a:r>
              <a:rPr lang="en-GB" sz="2400" dirty="0">
                <a:latin typeface="Lucida Sans" panose="020B0602030504020204" pitchFamily="34" charset="0"/>
              </a:rPr>
              <a:t> </a:t>
            </a:r>
            <a:r>
              <a:rPr lang="en-GB" sz="2400" dirty="0" err="1">
                <a:latin typeface="Lucida Sans" panose="020B0602030504020204" pitchFamily="34" charset="0"/>
              </a:rPr>
              <a:t>dafodiaith</a:t>
            </a:r>
            <a:r>
              <a:rPr lang="en-GB" sz="2400" dirty="0">
                <a:latin typeface="Lucida Sans" panose="020B0602030504020204" pitchFamily="34" charset="0"/>
              </a:rPr>
              <a:t> </a:t>
            </a:r>
            <a:r>
              <a:rPr lang="en-GB" sz="2400" dirty="0" err="1">
                <a:latin typeface="Lucida Sans" panose="020B0602030504020204" pitchFamily="34" charset="0"/>
              </a:rPr>
              <a:t>arall</a:t>
            </a:r>
            <a:r>
              <a:rPr lang="en-GB" sz="2400" dirty="0">
                <a:latin typeface="Lucida Sans" panose="020B0602030504020204" pitchFamily="34" charset="0"/>
              </a:rPr>
              <a:t>, a dyna pam </a:t>
            </a:r>
            <a:r>
              <a:rPr lang="en-GB" sz="2400" dirty="0" err="1">
                <a:latin typeface="Lucida Sans" panose="020B0602030504020204" pitchFamily="34" charset="0"/>
              </a:rPr>
              <a:t>mae'r</a:t>
            </a:r>
            <a:r>
              <a:rPr lang="en-GB" sz="2400" dirty="0">
                <a:latin typeface="Lucida Sans" panose="020B0602030504020204" pitchFamily="34" charset="0"/>
              </a:rPr>
              <a:t> term </a:t>
            </a:r>
            <a:r>
              <a:rPr lang="en-GB" sz="2400" dirty="0" err="1">
                <a:latin typeface="Lucida Sans" panose="020B0602030504020204" pitchFamily="34" charset="0"/>
              </a:rPr>
              <a:t>Saesneg</a:t>
            </a:r>
            <a:r>
              <a:rPr lang="en-GB" sz="2400" dirty="0">
                <a:latin typeface="Lucida Sans" panose="020B0602030504020204" pitchFamily="34" charset="0"/>
              </a:rPr>
              <a:t> </a:t>
            </a:r>
            <a:r>
              <a:rPr lang="en-GB" sz="2400" dirty="0" err="1">
                <a:latin typeface="Lucida Sans" panose="020B0602030504020204" pitchFamily="34" charset="0"/>
              </a:rPr>
              <a:t>fel</a:t>
            </a:r>
            <a:r>
              <a:rPr lang="en-GB" sz="2400" dirty="0">
                <a:latin typeface="Lucida Sans" panose="020B0602030504020204" pitchFamily="34" charset="0"/>
              </a:rPr>
              <a:t> ail </a:t>
            </a:r>
            <a:r>
              <a:rPr lang="en-GB" sz="2400" dirty="0" err="1">
                <a:latin typeface="Lucida Sans" panose="020B0602030504020204" pitchFamily="34" charset="0"/>
              </a:rPr>
              <a:t>iaith</a:t>
            </a:r>
            <a:r>
              <a:rPr lang="en-GB" sz="2400" dirty="0">
                <a:latin typeface="Lucida Sans" panose="020B0602030504020204" pitchFamily="34" charset="0"/>
              </a:rPr>
              <a:t> (ESL </a:t>
            </a:r>
            <a:r>
              <a:rPr lang="en-GB" sz="2400" dirty="0" err="1">
                <a:latin typeface="Lucida Sans" panose="020B0602030504020204" pitchFamily="34" charset="0"/>
              </a:rPr>
              <a:t>neu</a:t>
            </a:r>
            <a:r>
              <a:rPr lang="en-GB" sz="2400" dirty="0">
                <a:latin typeface="Lucida Sans" panose="020B0602030504020204" pitchFamily="34" charset="0"/>
              </a:rPr>
              <a:t> E2L)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amhriodol</a:t>
            </a:r>
            <a:r>
              <a:rPr lang="en-GB" sz="2400" dirty="0">
                <a:latin typeface="Lucida Sans" panose="020B0602030504020204" pitchFamily="34" charset="0"/>
              </a:rPr>
              <a:t> </a:t>
            </a:r>
            <a:r>
              <a:rPr lang="en-GB" sz="2400" dirty="0" smtClean="0">
                <a:latin typeface="Lucida Sans" panose="020B0602030504020204" pitchFamily="34" charset="0"/>
              </a:rPr>
              <a:t>...”</a:t>
            </a:r>
          </a:p>
          <a:p>
            <a:pPr marL="0" indent="0">
              <a:buNone/>
            </a:pPr>
            <a:endParaRPr lang="en-GB" sz="2400" dirty="0">
              <a:latin typeface="Lucida Sans" panose="020B0602030504020204" pitchFamily="34" charset="0"/>
            </a:endParaRPr>
          </a:p>
          <a:p>
            <a:pPr marL="0" indent="0" algn="r">
              <a:buNone/>
            </a:pPr>
            <a:r>
              <a:rPr lang="en-GB" sz="2000" dirty="0" smtClean="0">
                <a:latin typeface="Lucida Sans" panose="020B0602030504020204" pitchFamily="34" charset="0"/>
              </a:rPr>
              <a:t>(Ofsted, 2013, t. 2)</a:t>
            </a:r>
            <a:endParaRPr lang="en-GB" sz="2000" dirty="0">
              <a:latin typeface="Lucida Sans" panose="020B0602030504020204" pitchFamily="34" charset="0"/>
            </a:endParaRPr>
          </a:p>
        </p:txBody>
      </p:sp>
      <p:sp>
        <p:nvSpPr>
          <p:cNvPr id="4" name="Content Placeholder 3"/>
          <p:cNvSpPr>
            <a:spLocks noGrp="1"/>
          </p:cNvSpPr>
          <p:nvPr>
            <p:ph sz="half" idx="2"/>
          </p:nvPr>
        </p:nvSpPr>
        <p:spPr/>
        <p:txBody>
          <a:bodyPr>
            <a:normAutofit/>
          </a:bodyPr>
          <a:lstStyle/>
          <a:p>
            <a:pPr marL="0" indent="0">
              <a:buNone/>
            </a:pPr>
            <a:r>
              <a:rPr lang="en-GB" sz="2400" dirty="0" smtClean="0">
                <a:solidFill>
                  <a:srgbClr val="002060"/>
                </a:solidFill>
                <a:latin typeface="Lucida Sans" panose="020B0602030504020204" pitchFamily="34" charset="0"/>
              </a:rPr>
              <a:t>“English </a:t>
            </a:r>
            <a:r>
              <a:rPr lang="en-GB" sz="2400" dirty="0">
                <a:solidFill>
                  <a:srgbClr val="002060"/>
                </a:solidFill>
                <a:latin typeface="Lucida Sans" panose="020B0602030504020204" pitchFamily="34" charset="0"/>
              </a:rPr>
              <a:t>as an additional language (EAL) refers to learners whose first language is not English. The learner may already be fluent in several other languages or dialects, which is why the term </a:t>
            </a:r>
            <a:r>
              <a:rPr lang="en-GB" sz="2400" i="1" dirty="0">
                <a:solidFill>
                  <a:srgbClr val="002060"/>
                </a:solidFill>
                <a:latin typeface="Lucida Sans" panose="020B0602030504020204" pitchFamily="34" charset="0"/>
              </a:rPr>
              <a:t>English as a second language</a:t>
            </a:r>
            <a:r>
              <a:rPr lang="en-GB" sz="2400" dirty="0">
                <a:solidFill>
                  <a:srgbClr val="002060"/>
                </a:solidFill>
                <a:latin typeface="Lucida Sans" panose="020B0602030504020204" pitchFamily="34" charset="0"/>
              </a:rPr>
              <a:t> </a:t>
            </a:r>
            <a:r>
              <a:rPr lang="en-GB" sz="2400" i="1" dirty="0">
                <a:solidFill>
                  <a:srgbClr val="002060"/>
                </a:solidFill>
                <a:latin typeface="Lucida Sans" panose="020B0602030504020204" pitchFamily="34" charset="0"/>
              </a:rPr>
              <a:t>(ESL or E2L)</a:t>
            </a:r>
            <a:r>
              <a:rPr lang="en-GB" sz="2400" dirty="0">
                <a:solidFill>
                  <a:srgbClr val="002060"/>
                </a:solidFill>
                <a:latin typeface="Lucida Sans" panose="020B0602030504020204" pitchFamily="34" charset="0"/>
              </a:rPr>
              <a:t> is </a:t>
            </a:r>
            <a:r>
              <a:rPr lang="en-GB" sz="2400" dirty="0" smtClean="0">
                <a:solidFill>
                  <a:srgbClr val="002060"/>
                </a:solidFill>
                <a:latin typeface="Lucida Sans" panose="020B0602030504020204" pitchFamily="34" charset="0"/>
              </a:rPr>
              <a:t>inappropriate…”</a:t>
            </a:r>
          </a:p>
          <a:p>
            <a:pPr marL="0" indent="0" algn="r">
              <a:buNone/>
            </a:pPr>
            <a:r>
              <a:rPr lang="en-GB" sz="2000" dirty="0" smtClean="0">
                <a:solidFill>
                  <a:srgbClr val="002060"/>
                </a:solidFill>
                <a:latin typeface="Lucida Sans" panose="020B0602030504020204" pitchFamily="34" charset="0"/>
              </a:rPr>
              <a:t>(Ofsted, 2013, p.2) </a:t>
            </a:r>
            <a:endParaRPr lang="en-GB" sz="20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890600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942179"/>
          </a:xfrm>
        </p:spPr>
        <p:txBody>
          <a:bodyPr>
            <a:normAutofit fontScale="90000"/>
          </a:bodyPr>
          <a:lstStyle/>
          <a:p>
            <a:r>
              <a:rPr lang="en-GB" sz="3200" dirty="0" smtClean="0">
                <a:latin typeface="Lucida Sans" panose="020B0602030504020204" pitchFamily="34" charset="0"/>
              </a:rPr>
              <a:t>Plant CIY/SIY</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Children with WAL/EAL</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50006" y="1307306"/>
            <a:ext cx="5969794" cy="4869657"/>
          </a:xfrm>
        </p:spPr>
        <p:txBody>
          <a:bodyPr>
            <a:normAutofit lnSpcReduction="10000"/>
          </a:bodyPr>
          <a:lstStyle/>
          <a:p>
            <a:pPr marL="0" indent="0">
              <a:buNone/>
            </a:pPr>
            <a:r>
              <a:rPr lang="en-GB" sz="2700" dirty="0" err="1">
                <a:latin typeface="Lucida Sans" panose="020B0602030504020204" pitchFamily="34" charset="0"/>
              </a:rPr>
              <a:t>Nid</a:t>
            </a:r>
            <a:r>
              <a:rPr lang="en-GB" sz="2700" dirty="0">
                <a:latin typeface="Lucida Sans" panose="020B0602030504020204" pitchFamily="34" charset="0"/>
              </a:rPr>
              <a:t> </a:t>
            </a:r>
            <a:r>
              <a:rPr lang="en-GB" sz="2700" dirty="0" err="1">
                <a:latin typeface="Lucida Sans" panose="020B0602030504020204" pitchFamily="34" charset="0"/>
              </a:rPr>
              <a:t>yw'r</a:t>
            </a:r>
            <a:r>
              <a:rPr lang="en-GB" sz="2700" dirty="0">
                <a:latin typeface="Lucida Sans" panose="020B0602030504020204" pitchFamily="34" charset="0"/>
              </a:rPr>
              <a:t> </a:t>
            </a:r>
            <a:r>
              <a:rPr lang="en-GB" sz="2700" dirty="0" err="1">
                <a:latin typeface="Lucida Sans" panose="020B0602030504020204" pitchFamily="34" charset="0"/>
              </a:rPr>
              <a:t>iaith</a:t>
            </a:r>
            <a:r>
              <a:rPr lang="en-GB" sz="2700" dirty="0">
                <a:latin typeface="Lucida Sans" panose="020B0602030504020204" pitchFamily="34" charset="0"/>
              </a:rPr>
              <a:t> </a:t>
            </a:r>
            <a:r>
              <a:rPr lang="en-GB" sz="2700" dirty="0" err="1">
                <a:latin typeface="Lucida Sans" panose="020B0602030504020204" pitchFamily="34" charset="0"/>
              </a:rPr>
              <a:t>gyntaf</a:t>
            </a:r>
            <a:r>
              <a:rPr lang="en-GB" sz="2700" dirty="0">
                <a:latin typeface="Lucida Sans" panose="020B0602030504020204" pitchFamily="34" charset="0"/>
              </a:rPr>
              <a:t> </a:t>
            </a:r>
            <a:r>
              <a:rPr lang="en-GB" sz="2700" dirty="0" err="1">
                <a:latin typeface="Lucida Sans" panose="020B0602030504020204" pitchFamily="34" charset="0"/>
              </a:rPr>
              <a:t>yn</a:t>
            </a:r>
            <a:r>
              <a:rPr lang="en-GB" sz="2700" dirty="0">
                <a:latin typeface="Lucida Sans" panose="020B0602030504020204" pitchFamily="34" charset="0"/>
              </a:rPr>
              <a:t> Gymraeg </a:t>
            </a:r>
            <a:r>
              <a:rPr lang="en-GB" sz="2700" dirty="0" err="1">
                <a:latin typeface="Lucida Sans" panose="020B0602030504020204" pitchFamily="34" charset="0"/>
              </a:rPr>
              <a:t>nac</a:t>
            </a:r>
            <a:r>
              <a:rPr lang="en-GB" sz="2700" dirty="0">
                <a:latin typeface="Lucida Sans" panose="020B0602030504020204" pitchFamily="34" charset="0"/>
              </a:rPr>
              <a:t> </a:t>
            </a:r>
            <a:r>
              <a:rPr lang="en-GB" sz="2700" dirty="0" err="1">
                <a:latin typeface="Lucida Sans" panose="020B0602030504020204" pitchFamily="34" charset="0"/>
              </a:rPr>
              <a:t>yn</a:t>
            </a:r>
            <a:r>
              <a:rPr lang="en-GB" sz="2700" dirty="0">
                <a:latin typeface="Lucida Sans" panose="020B0602030504020204" pitchFamily="34" charset="0"/>
              </a:rPr>
              <a:t> </a:t>
            </a:r>
            <a:r>
              <a:rPr lang="en-GB" sz="2700" dirty="0" err="1">
                <a:latin typeface="Lucida Sans" panose="020B0602030504020204" pitchFamily="34" charset="0"/>
              </a:rPr>
              <a:t>Saesneg</a:t>
            </a:r>
            <a:r>
              <a:rPr lang="en-GB" sz="2700" dirty="0">
                <a:latin typeface="Lucida Sans" panose="020B0602030504020204" pitchFamily="34" charset="0"/>
              </a:rPr>
              <a:t>:</a:t>
            </a:r>
          </a:p>
          <a:p>
            <a:r>
              <a:rPr lang="en-GB" sz="2700" dirty="0" err="1">
                <a:latin typeface="Lucida Sans" panose="020B0602030504020204" pitchFamily="34" charset="0"/>
              </a:rPr>
              <a:t>Ganed</a:t>
            </a:r>
            <a:r>
              <a:rPr lang="en-GB" sz="2700" dirty="0">
                <a:latin typeface="Lucida Sans" panose="020B0602030504020204" pitchFamily="34" charset="0"/>
              </a:rPr>
              <a:t> </a:t>
            </a:r>
            <a:r>
              <a:rPr lang="en-GB" sz="2700" dirty="0" err="1">
                <a:latin typeface="Lucida Sans" panose="020B0602030504020204" pitchFamily="34" charset="0"/>
              </a:rPr>
              <a:t>mewn</a:t>
            </a:r>
            <a:r>
              <a:rPr lang="en-GB" sz="2700" dirty="0">
                <a:latin typeface="Lucida Sans" panose="020B0602030504020204" pitchFamily="34" charset="0"/>
              </a:rPr>
              <a:t> </a:t>
            </a:r>
            <a:r>
              <a:rPr lang="en-GB" sz="2700" dirty="0" err="1">
                <a:latin typeface="Lucida Sans" panose="020B0602030504020204" pitchFamily="34" charset="0"/>
              </a:rPr>
              <a:t>gwlad</a:t>
            </a:r>
            <a:r>
              <a:rPr lang="en-GB" sz="2700" dirty="0">
                <a:latin typeface="Lucida Sans" panose="020B0602030504020204" pitchFamily="34" charset="0"/>
              </a:rPr>
              <a:t> </a:t>
            </a:r>
            <a:r>
              <a:rPr lang="en-GB" sz="2700" dirty="0" err="1">
                <a:latin typeface="Lucida Sans" panose="020B0602030504020204" pitchFamily="34" charset="0"/>
              </a:rPr>
              <a:t>wahanol</a:t>
            </a:r>
            <a:endParaRPr lang="en-GB" sz="2700" dirty="0">
              <a:latin typeface="Lucida Sans" panose="020B0602030504020204" pitchFamily="34" charset="0"/>
            </a:endParaRPr>
          </a:p>
          <a:p>
            <a:r>
              <a:rPr lang="en-GB" sz="2700" dirty="0" err="1">
                <a:latin typeface="Lucida Sans" panose="020B0602030504020204" pitchFamily="34" charset="0"/>
              </a:rPr>
              <a:t>R</a:t>
            </a:r>
            <a:r>
              <a:rPr lang="en-GB" sz="2700" dirty="0" err="1" smtClean="0">
                <a:latin typeface="Lucida Sans" panose="020B0602030504020204" pitchFamily="34" charset="0"/>
              </a:rPr>
              <a:t>hieni'n</a:t>
            </a:r>
            <a:r>
              <a:rPr lang="en-GB" sz="2700" dirty="0" smtClean="0">
                <a:latin typeface="Lucida Sans" panose="020B0602030504020204" pitchFamily="34" charset="0"/>
              </a:rPr>
              <a:t> </a:t>
            </a:r>
            <a:r>
              <a:rPr lang="en-GB" sz="2700" dirty="0" err="1">
                <a:latin typeface="Lucida Sans" panose="020B0602030504020204" pitchFamily="34" charset="0"/>
              </a:rPr>
              <a:t>siarad</a:t>
            </a:r>
            <a:r>
              <a:rPr lang="en-GB" sz="2700" dirty="0">
                <a:latin typeface="Lucida Sans" panose="020B0602030504020204" pitchFamily="34" charset="0"/>
              </a:rPr>
              <a:t> </a:t>
            </a:r>
            <a:r>
              <a:rPr lang="en-GB" sz="2700" dirty="0" err="1">
                <a:latin typeface="Lucida Sans" panose="020B0602030504020204" pitchFamily="34" charset="0"/>
              </a:rPr>
              <a:t>iaith</a:t>
            </a:r>
            <a:r>
              <a:rPr lang="en-GB" sz="2700" dirty="0">
                <a:latin typeface="Lucida Sans" panose="020B0602030504020204" pitchFamily="34" charset="0"/>
              </a:rPr>
              <a:t> </a:t>
            </a:r>
            <a:r>
              <a:rPr lang="en-GB" sz="2700" dirty="0" err="1">
                <a:latin typeface="Lucida Sans" panose="020B0602030504020204" pitchFamily="34" charset="0"/>
              </a:rPr>
              <a:t>wahanol</a:t>
            </a:r>
            <a:r>
              <a:rPr lang="en-GB" sz="2700" dirty="0">
                <a:latin typeface="Lucida Sans" panose="020B0602030504020204" pitchFamily="34" charset="0"/>
              </a:rPr>
              <a:t> </a:t>
            </a:r>
            <a:r>
              <a:rPr lang="en-GB" sz="2700" dirty="0" err="1">
                <a:latin typeface="Lucida Sans" panose="020B0602030504020204" pitchFamily="34" charset="0"/>
              </a:rPr>
              <a:t>gartref</a:t>
            </a:r>
            <a:endParaRPr lang="en-GB" sz="2700" dirty="0">
              <a:latin typeface="Lucida Sans" panose="020B0602030504020204" pitchFamily="34" charset="0"/>
            </a:endParaRPr>
          </a:p>
          <a:p>
            <a:r>
              <a:rPr lang="en-GB" sz="2700" dirty="0" err="1">
                <a:latin typeface="Lucida Sans" panose="020B0602030504020204" pitchFamily="34" charset="0"/>
              </a:rPr>
              <a:t>Dysgu</a:t>
            </a:r>
            <a:r>
              <a:rPr lang="en-GB" sz="2700" dirty="0">
                <a:latin typeface="Lucida Sans" panose="020B0602030504020204" pitchFamily="34" charset="0"/>
              </a:rPr>
              <a:t> </a:t>
            </a:r>
            <a:r>
              <a:rPr lang="en-GB" sz="2700" dirty="0" err="1">
                <a:latin typeface="Lucida Sans" panose="020B0602030504020204" pitchFamily="34" charset="0"/>
              </a:rPr>
              <a:t>Cymraeg</a:t>
            </a:r>
            <a:r>
              <a:rPr lang="en-GB" sz="2700" dirty="0">
                <a:latin typeface="Lucida Sans" panose="020B0602030504020204" pitchFamily="34" charset="0"/>
              </a:rPr>
              <a:t> </a:t>
            </a:r>
            <a:r>
              <a:rPr lang="en-GB" sz="2700" dirty="0" err="1">
                <a:latin typeface="Lucida Sans" panose="020B0602030504020204" pitchFamily="34" charset="0"/>
              </a:rPr>
              <a:t>fel</a:t>
            </a:r>
            <a:r>
              <a:rPr lang="en-GB" sz="2700" dirty="0">
                <a:latin typeface="Lucida Sans" panose="020B0602030504020204" pitchFamily="34" charset="0"/>
              </a:rPr>
              <a:t> ail (</a:t>
            </a:r>
            <a:r>
              <a:rPr lang="en-GB" sz="2700" dirty="0" err="1">
                <a:latin typeface="Lucida Sans" panose="020B0602030504020204" pitchFamily="34" charset="0"/>
              </a:rPr>
              <a:t>neu</a:t>
            </a:r>
            <a:r>
              <a:rPr lang="en-GB" sz="2700" dirty="0">
                <a:latin typeface="Lucida Sans" panose="020B0602030504020204" pitchFamily="34" charset="0"/>
              </a:rPr>
              <a:t> </a:t>
            </a:r>
            <a:r>
              <a:rPr lang="en-GB" sz="2700" dirty="0" err="1">
                <a:latin typeface="Lucida Sans" panose="020B0602030504020204" pitchFamily="34" charset="0"/>
              </a:rPr>
              <a:t>drydedd</a:t>
            </a:r>
            <a:r>
              <a:rPr lang="en-GB" sz="2700" dirty="0">
                <a:latin typeface="Lucida Sans" panose="020B0602030504020204" pitchFamily="34" charset="0"/>
              </a:rPr>
              <a:t>) </a:t>
            </a:r>
            <a:r>
              <a:rPr lang="en-GB" sz="2700" dirty="0" err="1">
                <a:latin typeface="Lucida Sans" panose="020B0602030504020204" pitchFamily="34" charset="0"/>
              </a:rPr>
              <a:t>iaith</a:t>
            </a:r>
            <a:endParaRPr lang="en-GB" sz="2700" dirty="0">
              <a:latin typeface="Lucida Sans" panose="020B0602030504020204" pitchFamily="34" charset="0"/>
            </a:endParaRPr>
          </a:p>
          <a:p>
            <a:r>
              <a:rPr lang="en-GB" sz="2700" dirty="0" err="1">
                <a:latin typeface="Lucida Sans" panose="020B0602030504020204" pitchFamily="34" charset="0"/>
              </a:rPr>
              <a:t>Dysgu</a:t>
            </a:r>
            <a:r>
              <a:rPr lang="en-GB" sz="2700" dirty="0">
                <a:latin typeface="Lucida Sans" panose="020B0602030504020204" pitchFamily="34" charset="0"/>
              </a:rPr>
              <a:t> </a:t>
            </a:r>
            <a:r>
              <a:rPr lang="en-GB" sz="2700" dirty="0" err="1">
                <a:latin typeface="Lucida Sans" panose="020B0602030504020204" pitchFamily="34" charset="0"/>
              </a:rPr>
              <a:t>eu</a:t>
            </a:r>
            <a:r>
              <a:rPr lang="en-GB" sz="2700" dirty="0">
                <a:latin typeface="Lucida Sans" panose="020B0602030504020204" pitchFamily="34" charset="0"/>
              </a:rPr>
              <a:t> </a:t>
            </a:r>
            <a:r>
              <a:rPr lang="en-GB" sz="2700" dirty="0" err="1">
                <a:latin typeface="Lucida Sans" panose="020B0602030504020204" pitchFamily="34" charset="0"/>
              </a:rPr>
              <a:t>hiaith</a:t>
            </a:r>
            <a:r>
              <a:rPr lang="en-GB" sz="2700" dirty="0">
                <a:latin typeface="Lucida Sans" panose="020B0602030504020204" pitchFamily="34" charset="0"/>
              </a:rPr>
              <a:t> </a:t>
            </a:r>
            <a:r>
              <a:rPr lang="en-GB" sz="2700" dirty="0" err="1">
                <a:latin typeface="Lucida Sans" panose="020B0602030504020204" pitchFamily="34" charset="0"/>
              </a:rPr>
              <a:t>gymdeithasol</a:t>
            </a:r>
            <a:r>
              <a:rPr lang="en-GB" sz="2700" dirty="0">
                <a:latin typeface="Lucida Sans" panose="020B0602030504020204" pitchFamily="34" charset="0"/>
              </a:rPr>
              <a:t> </a:t>
            </a:r>
            <a:r>
              <a:rPr lang="en-GB" sz="2700" dirty="0" err="1">
                <a:latin typeface="Lucida Sans" panose="020B0602030504020204" pitchFamily="34" charset="0"/>
              </a:rPr>
              <a:t>yn</a:t>
            </a:r>
            <a:r>
              <a:rPr lang="en-GB" sz="2700" dirty="0">
                <a:latin typeface="Lucida Sans" panose="020B0602030504020204" pitchFamily="34" charset="0"/>
              </a:rPr>
              <a:t> </a:t>
            </a:r>
            <a:r>
              <a:rPr lang="en-GB" sz="2700" dirty="0" err="1">
                <a:latin typeface="Lucida Sans" panose="020B0602030504020204" pitchFamily="34" charset="0"/>
              </a:rPr>
              <a:t>gyntaf</a:t>
            </a:r>
            <a:endParaRPr lang="en-GB" sz="2700" dirty="0">
              <a:latin typeface="Lucida Sans" panose="020B0602030504020204" pitchFamily="34" charset="0"/>
            </a:endParaRPr>
          </a:p>
          <a:p>
            <a:r>
              <a:rPr lang="en-GB" sz="2700" dirty="0" err="1">
                <a:latin typeface="Lucida Sans" panose="020B0602030504020204" pitchFamily="34" charset="0"/>
              </a:rPr>
              <a:t>C</a:t>
            </a:r>
            <a:r>
              <a:rPr lang="en-GB" sz="2700" dirty="0" err="1" smtClean="0">
                <a:latin typeface="Lucida Sans" panose="020B0602030504020204" pitchFamily="34" charset="0"/>
              </a:rPr>
              <a:t>ymryd</a:t>
            </a:r>
            <a:r>
              <a:rPr lang="en-GB" sz="2700" dirty="0" smtClean="0">
                <a:latin typeface="Lucida Sans" panose="020B0602030504020204" pitchFamily="34" charset="0"/>
              </a:rPr>
              <a:t> </a:t>
            </a:r>
            <a:r>
              <a:rPr lang="en-GB" sz="2700" dirty="0" err="1">
                <a:latin typeface="Lucida Sans" panose="020B0602030504020204" pitchFamily="34" charset="0"/>
              </a:rPr>
              <a:t>mwy</a:t>
            </a:r>
            <a:r>
              <a:rPr lang="en-GB" sz="2700" dirty="0">
                <a:latin typeface="Lucida Sans" panose="020B0602030504020204" pitchFamily="34" charset="0"/>
              </a:rPr>
              <a:t> o </a:t>
            </a:r>
            <a:r>
              <a:rPr lang="en-GB" sz="2700" dirty="0" err="1">
                <a:latin typeface="Lucida Sans" panose="020B0602030504020204" pitchFamily="34" charset="0"/>
              </a:rPr>
              <a:t>amser</a:t>
            </a:r>
            <a:r>
              <a:rPr lang="en-GB" sz="2700" dirty="0">
                <a:latin typeface="Lucida Sans" panose="020B0602030504020204" pitchFamily="34" charset="0"/>
              </a:rPr>
              <a:t> </a:t>
            </a:r>
            <a:r>
              <a:rPr lang="en-GB" sz="2700" dirty="0" err="1">
                <a:latin typeface="Lucida Sans" panose="020B0602030504020204" pitchFamily="34" charset="0"/>
              </a:rPr>
              <a:t>i</a:t>
            </a:r>
            <a:r>
              <a:rPr lang="en-GB" sz="2700" dirty="0">
                <a:latin typeface="Lucida Sans" panose="020B0602030504020204" pitchFamily="34" charset="0"/>
              </a:rPr>
              <a:t> </a:t>
            </a:r>
            <a:r>
              <a:rPr lang="en-GB" sz="2700" dirty="0" err="1">
                <a:latin typeface="Lucida Sans" panose="020B0602030504020204" pitchFamily="34" charset="0"/>
              </a:rPr>
              <a:t>ddysgu</a:t>
            </a:r>
            <a:r>
              <a:rPr lang="en-GB" sz="2700" dirty="0">
                <a:latin typeface="Lucida Sans" panose="020B0602030504020204" pitchFamily="34" charset="0"/>
              </a:rPr>
              <a:t> </a:t>
            </a:r>
            <a:r>
              <a:rPr lang="en-GB" sz="2700" dirty="0" err="1">
                <a:latin typeface="Lucida Sans" panose="020B0602030504020204" pitchFamily="34" charset="0"/>
              </a:rPr>
              <a:t>iaith</a:t>
            </a:r>
            <a:r>
              <a:rPr lang="en-GB" sz="2700" dirty="0">
                <a:latin typeface="Lucida Sans" panose="020B0602030504020204" pitchFamily="34" charset="0"/>
              </a:rPr>
              <a:t> </a:t>
            </a:r>
            <a:r>
              <a:rPr lang="en-GB" sz="2700" dirty="0" err="1">
                <a:latin typeface="Lucida Sans" panose="020B0602030504020204" pitchFamily="34" charset="0"/>
              </a:rPr>
              <a:t>academaidd</a:t>
            </a:r>
            <a:endParaRPr lang="en-GB" sz="2700" dirty="0">
              <a:latin typeface="Lucida Sans" panose="020B0602030504020204" pitchFamily="34" charset="0"/>
            </a:endParaRPr>
          </a:p>
        </p:txBody>
      </p:sp>
      <p:sp>
        <p:nvSpPr>
          <p:cNvPr id="4" name="Content Placeholder 3"/>
          <p:cNvSpPr>
            <a:spLocks noGrp="1"/>
          </p:cNvSpPr>
          <p:nvPr>
            <p:ph sz="half" idx="2"/>
          </p:nvPr>
        </p:nvSpPr>
        <p:spPr>
          <a:xfrm>
            <a:off x="6172200" y="1393031"/>
            <a:ext cx="5957888" cy="4143376"/>
          </a:xfrm>
        </p:spPr>
        <p:txBody>
          <a:bodyPr>
            <a:normAutofit lnSpcReduction="10000"/>
          </a:bodyPr>
          <a:lstStyle/>
          <a:p>
            <a:pPr marL="0" indent="0">
              <a:buNone/>
            </a:pPr>
            <a:r>
              <a:rPr lang="en-GB" dirty="0">
                <a:solidFill>
                  <a:srgbClr val="002060"/>
                </a:solidFill>
                <a:latin typeface="Lucida Sans" panose="020B0602030504020204" pitchFamily="34" charset="0"/>
              </a:rPr>
              <a:t>First language is not </a:t>
            </a:r>
            <a:r>
              <a:rPr lang="en-GB" dirty="0" smtClean="0">
                <a:solidFill>
                  <a:srgbClr val="002060"/>
                </a:solidFill>
                <a:latin typeface="Lucida Sans" panose="020B0602030504020204" pitchFamily="34" charset="0"/>
              </a:rPr>
              <a:t>Welsh or English:</a:t>
            </a:r>
            <a:endParaRPr lang="en-GB" dirty="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Born in a different country</a:t>
            </a:r>
          </a:p>
          <a:p>
            <a:r>
              <a:rPr lang="en-GB" dirty="0">
                <a:solidFill>
                  <a:srgbClr val="002060"/>
                </a:solidFill>
                <a:latin typeface="Lucida Sans" panose="020B0602030504020204" pitchFamily="34" charset="0"/>
              </a:rPr>
              <a:t>Parents speak a different language at home</a:t>
            </a:r>
          </a:p>
          <a:p>
            <a:r>
              <a:rPr lang="en-GB" dirty="0">
                <a:solidFill>
                  <a:srgbClr val="002060"/>
                </a:solidFill>
                <a:latin typeface="Lucida Sans" panose="020B0602030504020204" pitchFamily="34" charset="0"/>
              </a:rPr>
              <a:t>Learn Welsh as a second (or third) language</a:t>
            </a:r>
          </a:p>
          <a:p>
            <a:r>
              <a:rPr lang="en-GB" dirty="0">
                <a:solidFill>
                  <a:srgbClr val="002060"/>
                </a:solidFill>
                <a:latin typeface="Lucida Sans" panose="020B0602030504020204" pitchFamily="34" charset="0"/>
              </a:rPr>
              <a:t>Learn their social language first</a:t>
            </a:r>
          </a:p>
          <a:p>
            <a:r>
              <a:rPr lang="en-GB" dirty="0">
                <a:solidFill>
                  <a:srgbClr val="002060"/>
                </a:solidFill>
                <a:latin typeface="Lucida Sans" panose="020B0602030504020204" pitchFamily="34" charset="0"/>
              </a:rPr>
              <a:t>Takes longer to </a:t>
            </a:r>
            <a:r>
              <a:rPr lang="en-GB" dirty="0" smtClean="0">
                <a:solidFill>
                  <a:srgbClr val="002060"/>
                </a:solidFill>
                <a:latin typeface="Lucida Sans" panose="020B0602030504020204" pitchFamily="34" charset="0"/>
              </a:rPr>
              <a:t>learn academic language</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676720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019" y="365127"/>
            <a:ext cx="11751469" cy="1325563"/>
          </a:xfrm>
        </p:spPr>
        <p:txBody>
          <a:bodyPr>
            <a:noAutofit/>
          </a:bodyPr>
          <a:lstStyle/>
          <a:p>
            <a:r>
              <a:rPr lang="en-GB" sz="2400" dirty="0" err="1" smtClean="0">
                <a:latin typeface="Lucida Sans" panose="020B0602030504020204" pitchFamily="34" charset="0"/>
              </a:rPr>
              <a:t>Nifer</a:t>
            </a:r>
            <a:r>
              <a:rPr lang="en-GB" sz="2400" dirty="0" smtClean="0">
                <a:latin typeface="Lucida Sans" panose="020B0602030504020204" pitchFamily="34" charset="0"/>
              </a:rPr>
              <a:t> o </a:t>
            </a:r>
            <a:r>
              <a:rPr lang="en-GB" sz="2400" dirty="0" err="1" smtClean="0">
                <a:latin typeface="Lucida Sans" panose="020B0602030504020204" pitchFamily="34" charset="0"/>
              </a:rPr>
              <a:t>leoliadau</a:t>
            </a:r>
            <a:r>
              <a:rPr lang="en-GB" sz="2400" dirty="0" smtClean="0">
                <a:latin typeface="Lucida Sans" panose="020B0602030504020204" pitchFamily="34" charset="0"/>
              </a:rPr>
              <a:t> </a:t>
            </a:r>
            <a:r>
              <a:rPr lang="en-GB" sz="2400" dirty="0" err="1" smtClean="0">
                <a:latin typeface="Lucida Sans" panose="020B0602030504020204" pitchFamily="34" charset="0"/>
              </a:rPr>
              <a:t>blynyddoedd</a:t>
            </a:r>
            <a:r>
              <a:rPr lang="en-GB" sz="2400" dirty="0" smtClean="0">
                <a:latin typeface="Lucida Sans" panose="020B0602030504020204" pitchFamily="34" charset="0"/>
              </a:rPr>
              <a:t> </a:t>
            </a:r>
            <a:r>
              <a:rPr lang="en-GB" sz="2400" dirty="0" err="1" smtClean="0">
                <a:latin typeface="Lucida Sans" panose="020B0602030504020204" pitchFamily="34" charset="0"/>
              </a:rPr>
              <a:t>cynnar</a:t>
            </a:r>
            <a:r>
              <a:rPr lang="en-GB" sz="2400" dirty="0" smtClean="0">
                <a:latin typeface="Lucida Sans" panose="020B0602030504020204" pitchFamily="34" charset="0"/>
              </a:rPr>
              <a:t> </a:t>
            </a:r>
            <a:r>
              <a:rPr lang="en-GB" sz="2400" dirty="0" err="1" smtClean="0">
                <a:latin typeface="Lucida Sans" panose="020B0602030504020204" pitchFamily="34" charset="0"/>
              </a:rPr>
              <a:t>gyda</a:t>
            </a:r>
            <a:r>
              <a:rPr lang="en-GB" sz="2400" dirty="0" smtClean="0">
                <a:latin typeface="Lucida Sans" panose="020B0602030504020204" pitchFamily="34" charset="0"/>
              </a:rPr>
              <a:t> </a:t>
            </a:r>
            <a:r>
              <a:rPr lang="en-GB" sz="2400" dirty="0" err="1" smtClean="0">
                <a:latin typeface="Lucida Sans" panose="020B0602030504020204" pitchFamily="34" charset="0"/>
              </a:rPr>
              <a:t>phlant</a:t>
            </a:r>
            <a:r>
              <a:rPr lang="en-GB" sz="2400" dirty="0" smtClean="0">
                <a:latin typeface="Lucida Sans" panose="020B0602030504020204" pitchFamily="34" charset="0"/>
              </a:rPr>
              <a:t> </a:t>
            </a:r>
            <a:r>
              <a:rPr lang="en-GB" sz="2400" i="1" dirty="0" smtClean="0">
                <a:latin typeface="Lucida Sans" panose="020B0602030504020204" pitchFamily="34" charset="0"/>
              </a:rPr>
              <a:t>BAME</a:t>
            </a:r>
            <a:r>
              <a:rPr lang="en-GB" sz="2400" dirty="0" smtClean="0">
                <a:latin typeface="Lucida Sans" panose="020B0602030504020204" pitchFamily="34" charset="0"/>
              </a:rPr>
              <a:t> </a:t>
            </a:r>
            <a:r>
              <a:rPr lang="en-GB" sz="2400" dirty="0" err="1" smtClean="0">
                <a:latin typeface="Lucida Sans" panose="020B0602030504020204" pitchFamily="34" charset="0"/>
              </a:rPr>
              <a:t>sydd</a:t>
            </a:r>
            <a:r>
              <a:rPr lang="en-GB" sz="2400" dirty="0" smtClean="0">
                <a:latin typeface="Lucida Sans" panose="020B0602030504020204" pitchFamily="34" charset="0"/>
              </a:rPr>
              <a:t> </a:t>
            </a:r>
            <a:r>
              <a:rPr lang="en-GB" sz="2400" dirty="0" err="1" smtClean="0">
                <a:latin typeface="Lucida Sans" panose="020B0602030504020204" pitchFamily="34" charset="0"/>
              </a:rPr>
              <a:t>a’r</a:t>
            </a:r>
            <a:r>
              <a:rPr lang="en-GB" sz="2400" dirty="0" smtClean="0">
                <a:latin typeface="Lucida Sans" panose="020B0602030504020204" pitchFamily="34" charset="0"/>
              </a:rPr>
              <a:t> </a:t>
            </a:r>
            <a:r>
              <a:rPr lang="en-GB" sz="2400" dirty="0">
                <a:latin typeface="Lucida Sans" panose="020B0602030504020204" pitchFamily="34" charset="0"/>
              </a:rPr>
              <a:t>G</a:t>
            </a:r>
            <a:r>
              <a:rPr lang="en-GB" sz="2400" dirty="0" smtClean="0">
                <a:latin typeface="Lucida Sans" panose="020B0602030504020204" pitchFamily="34" charset="0"/>
              </a:rPr>
              <a:t>ymraeg </a:t>
            </a:r>
            <a:r>
              <a:rPr lang="en-GB" sz="2400" dirty="0" err="1" smtClean="0">
                <a:latin typeface="Lucida Sans" panose="020B0602030504020204" pitchFamily="34" charset="0"/>
              </a:rPr>
              <a:t>fel</a:t>
            </a:r>
            <a:r>
              <a:rPr lang="en-GB" sz="2400" dirty="0" smtClean="0">
                <a:latin typeface="Lucida Sans" panose="020B0602030504020204" pitchFamily="34" charset="0"/>
              </a:rPr>
              <a:t> </a:t>
            </a:r>
            <a:r>
              <a:rPr lang="en-GB" sz="2400" dirty="0" err="1" smtClean="0">
                <a:latin typeface="Lucida Sans" panose="020B0602030504020204" pitchFamily="34" charset="0"/>
              </a:rPr>
              <a:t>Iaith</a:t>
            </a:r>
            <a:r>
              <a:rPr lang="en-GB" sz="2400" dirty="0" smtClean="0">
                <a:latin typeface="Lucida Sans" panose="020B0602030504020204" pitchFamily="34" charset="0"/>
              </a:rPr>
              <a:t> </a:t>
            </a:r>
            <a:r>
              <a:rPr lang="en-GB" sz="2400" dirty="0" err="1" smtClean="0">
                <a:latin typeface="Lucida Sans" panose="020B0602030504020204" pitchFamily="34" charset="0"/>
              </a:rPr>
              <a:t>Ychwanegol</a:t>
            </a:r>
            <a:r>
              <a:rPr lang="en-GB" sz="2400" dirty="0" smtClean="0">
                <a:latin typeface="Lucida Sans" panose="020B0602030504020204" pitchFamily="34" charset="0"/>
              </a:rPr>
              <a:t> (CIY)</a:t>
            </a:r>
            <a:br>
              <a:rPr lang="en-GB" sz="2400" dirty="0" smtClean="0">
                <a:latin typeface="Lucida Sans" panose="020B0602030504020204" pitchFamily="34" charset="0"/>
              </a:rPr>
            </a:br>
            <a:r>
              <a:rPr lang="en-GB" sz="2400" dirty="0" smtClean="0">
                <a:solidFill>
                  <a:srgbClr val="002060"/>
                </a:solidFill>
                <a:latin typeface="Lucida Sans" panose="020B0602030504020204" pitchFamily="34" charset="0"/>
              </a:rPr>
              <a:t>Number of preschools with BAME children with Welsh as an Additional Language (WAL)</a:t>
            </a:r>
            <a:endParaRPr lang="en-GB" sz="2400" dirty="0">
              <a:solidFill>
                <a:srgbClr val="002060"/>
              </a:solidFill>
              <a:latin typeface="Lucida Sans" panose="020B0602030504020204" pitchFamily="34" charset="0"/>
            </a:endParaRP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289815766"/>
              </p:ext>
            </p:extLst>
          </p:nvPr>
        </p:nvGraphicFramePr>
        <p:xfrm>
          <a:off x="150813" y="1825625"/>
          <a:ext cx="11750676" cy="3632202"/>
        </p:xfrm>
        <a:graphic>
          <a:graphicData uri="http://schemas.openxmlformats.org/drawingml/2006/table">
            <a:tbl>
              <a:tblPr firstRow="1" bandRow="1">
                <a:tableStyleId>{5940675A-B579-460E-94D1-54222C63F5DA}</a:tableStyleId>
              </a:tblPr>
              <a:tblGrid>
                <a:gridCol w="5875338">
                  <a:extLst>
                    <a:ext uri="{9D8B030D-6E8A-4147-A177-3AD203B41FA5}">
                      <a16:colId xmlns:a16="http://schemas.microsoft.com/office/drawing/2014/main" val="1184719312"/>
                    </a:ext>
                  </a:extLst>
                </a:gridCol>
                <a:gridCol w="5875338">
                  <a:extLst>
                    <a:ext uri="{9D8B030D-6E8A-4147-A177-3AD203B41FA5}">
                      <a16:colId xmlns:a16="http://schemas.microsoft.com/office/drawing/2014/main" val="1964827905"/>
                    </a:ext>
                  </a:extLst>
                </a:gridCol>
              </a:tblGrid>
              <a:tr h="605367">
                <a:tc>
                  <a:txBody>
                    <a:bodyPr/>
                    <a:lstStyle/>
                    <a:p>
                      <a:r>
                        <a:rPr lang="en-GB" sz="2400" dirty="0" smtClean="0">
                          <a:latin typeface="Lucida Sans" panose="020B0602030504020204" pitchFamily="34" charset="0"/>
                        </a:rPr>
                        <a:t>0 children</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246 preschools</a:t>
                      </a:r>
                      <a:endParaRPr lang="en-GB" sz="2400" dirty="0">
                        <a:latin typeface="Lucida Sans" panose="020B0602030504020204" pitchFamily="34" charset="0"/>
                      </a:endParaRPr>
                    </a:p>
                  </a:txBody>
                  <a:tcPr/>
                </a:tc>
                <a:extLst>
                  <a:ext uri="{0D108BD9-81ED-4DB2-BD59-A6C34878D82A}">
                    <a16:rowId xmlns:a16="http://schemas.microsoft.com/office/drawing/2014/main" val="2197818702"/>
                  </a:ext>
                </a:extLst>
              </a:tr>
              <a:tr h="605367">
                <a:tc>
                  <a:txBody>
                    <a:bodyPr/>
                    <a:lstStyle/>
                    <a:p>
                      <a:r>
                        <a:rPr lang="en-GB" sz="2400" dirty="0" smtClean="0">
                          <a:latin typeface="Lucida Sans" panose="020B0602030504020204" pitchFamily="34" charset="0"/>
                        </a:rPr>
                        <a:t>1 –</a:t>
                      </a:r>
                      <a:r>
                        <a:rPr lang="en-GB" sz="2400" baseline="0" dirty="0" smtClean="0">
                          <a:latin typeface="Lucida Sans" panose="020B0602030504020204" pitchFamily="34" charset="0"/>
                        </a:rPr>
                        <a:t> 5 children</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39 preschools</a:t>
                      </a:r>
                      <a:endParaRPr lang="en-GB" sz="2400" dirty="0">
                        <a:latin typeface="Lucida Sans" panose="020B0602030504020204" pitchFamily="34" charset="0"/>
                      </a:endParaRPr>
                    </a:p>
                  </a:txBody>
                  <a:tcPr/>
                </a:tc>
                <a:extLst>
                  <a:ext uri="{0D108BD9-81ED-4DB2-BD59-A6C34878D82A}">
                    <a16:rowId xmlns:a16="http://schemas.microsoft.com/office/drawing/2014/main" val="3166060889"/>
                  </a:ext>
                </a:extLst>
              </a:tr>
              <a:tr h="605367">
                <a:tc>
                  <a:txBody>
                    <a:bodyPr/>
                    <a:lstStyle/>
                    <a:p>
                      <a:r>
                        <a:rPr lang="en-GB" sz="2400" dirty="0" smtClean="0">
                          <a:latin typeface="Lucida Sans" panose="020B0602030504020204" pitchFamily="34" charset="0"/>
                        </a:rPr>
                        <a:t>6 – 10 children</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8 preschools</a:t>
                      </a:r>
                      <a:endParaRPr lang="en-GB" sz="2400" dirty="0">
                        <a:latin typeface="Lucida Sans" panose="020B0602030504020204" pitchFamily="34" charset="0"/>
                      </a:endParaRPr>
                    </a:p>
                  </a:txBody>
                  <a:tcPr/>
                </a:tc>
                <a:extLst>
                  <a:ext uri="{0D108BD9-81ED-4DB2-BD59-A6C34878D82A}">
                    <a16:rowId xmlns:a16="http://schemas.microsoft.com/office/drawing/2014/main" val="4177422894"/>
                  </a:ext>
                </a:extLst>
              </a:tr>
              <a:tr h="605367">
                <a:tc>
                  <a:txBody>
                    <a:bodyPr/>
                    <a:lstStyle/>
                    <a:p>
                      <a:r>
                        <a:rPr lang="en-GB" sz="2400" dirty="0" smtClean="0">
                          <a:latin typeface="Lucida Sans" panose="020B0602030504020204" pitchFamily="34" charset="0"/>
                        </a:rPr>
                        <a:t>11 – 20 children</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1 preschool</a:t>
                      </a:r>
                      <a:endParaRPr lang="en-GB" sz="2400" dirty="0">
                        <a:latin typeface="Lucida Sans" panose="020B0602030504020204" pitchFamily="34" charset="0"/>
                      </a:endParaRPr>
                    </a:p>
                  </a:txBody>
                  <a:tcPr/>
                </a:tc>
                <a:extLst>
                  <a:ext uri="{0D108BD9-81ED-4DB2-BD59-A6C34878D82A}">
                    <a16:rowId xmlns:a16="http://schemas.microsoft.com/office/drawing/2014/main" val="3727581490"/>
                  </a:ext>
                </a:extLst>
              </a:tr>
              <a:tr h="605367">
                <a:tc>
                  <a:txBody>
                    <a:bodyPr/>
                    <a:lstStyle/>
                    <a:p>
                      <a:r>
                        <a:rPr lang="en-GB" sz="2400" dirty="0" smtClean="0">
                          <a:latin typeface="Lucida Sans" panose="020B0602030504020204" pitchFamily="34" charset="0"/>
                        </a:rPr>
                        <a:t>21 – 51+ children</a:t>
                      </a:r>
                      <a:endParaRPr lang="en-GB" sz="2400" dirty="0">
                        <a:latin typeface="Lucida Sans" panose="020B0602030504020204" pitchFamily="34" charset="0"/>
                      </a:endParaRPr>
                    </a:p>
                  </a:txBody>
                  <a:tcPr/>
                </a:tc>
                <a:tc>
                  <a:txBody>
                    <a:bodyPr/>
                    <a:lstStyle/>
                    <a:p>
                      <a:r>
                        <a:rPr lang="en-GB" sz="2400" dirty="0" smtClean="0">
                          <a:latin typeface="Lucida Sans" panose="020B0602030504020204" pitchFamily="34" charset="0"/>
                        </a:rPr>
                        <a:t>0</a:t>
                      </a:r>
                      <a:r>
                        <a:rPr lang="en-GB" sz="2400" baseline="0" dirty="0" smtClean="0">
                          <a:latin typeface="Lucida Sans" panose="020B0602030504020204" pitchFamily="34" charset="0"/>
                        </a:rPr>
                        <a:t> preschools</a:t>
                      </a:r>
                      <a:endParaRPr lang="en-GB" sz="2400" dirty="0">
                        <a:latin typeface="Lucida Sans" panose="020B0602030504020204" pitchFamily="34" charset="0"/>
                      </a:endParaRPr>
                    </a:p>
                  </a:txBody>
                  <a:tcPr/>
                </a:tc>
                <a:extLst>
                  <a:ext uri="{0D108BD9-81ED-4DB2-BD59-A6C34878D82A}">
                    <a16:rowId xmlns:a16="http://schemas.microsoft.com/office/drawing/2014/main" val="1270868406"/>
                  </a:ext>
                </a:extLst>
              </a:tr>
              <a:tr h="605367">
                <a:tc gridSpan="2">
                  <a:txBody>
                    <a:bodyPr/>
                    <a:lstStyle/>
                    <a:p>
                      <a:pPr algn="ctr"/>
                      <a:r>
                        <a:rPr lang="en-GB" sz="2400" b="1" dirty="0" smtClean="0">
                          <a:solidFill>
                            <a:srgbClr val="00B050"/>
                          </a:solidFill>
                          <a:latin typeface="Lucida Sans" panose="020B0602030504020204" pitchFamily="34" charset="0"/>
                        </a:rPr>
                        <a:t>48</a:t>
                      </a:r>
                      <a:r>
                        <a:rPr lang="en-GB" sz="2400" b="1" baseline="0" dirty="0" smtClean="0">
                          <a:solidFill>
                            <a:srgbClr val="00B050"/>
                          </a:solidFill>
                          <a:latin typeface="Lucida Sans" panose="020B0602030504020204" pitchFamily="34" charset="0"/>
                        </a:rPr>
                        <a:t> preschools in Wales have WAL children</a:t>
                      </a:r>
                      <a:endParaRPr lang="en-GB" sz="2400" b="1" dirty="0">
                        <a:solidFill>
                          <a:srgbClr val="00B050"/>
                        </a:solidFill>
                        <a:latin typeface="Lucida Sans" panose="020B0602030504020204" pitchFamily="34" charset="0"/>
                      </a:endParaRPr>
                    </a:p>
                  </a:txBody>
                  <a:tcPr/>
                </a:tc>
                <a:tc hMerge="1">
                  <a:txBody>
                    <a:bodyPr/>
                    <a:lstStyle/>
                    <a:p>
                      <a:endParaRPr lang="en-GB" sz="2400" dirty="0">
                        <a:latin typeface="Lucida Sans" panose="020B0602030504020204" pitchFamily="34" charset="0"/>
                      </a:endParaRPr>
                    </a:p>
                  </a:txBody>
                  <a:tcPr/>
                </a:tc>
                <a:extLst>
                  <a:ext uri="{0D108BD9-81ED-4DB2-BD59-A6C34878D82A}">
                    <a16:rowId xmlns:a16="http://schemas.microsoft.com/office/drawing/2014/main" val="74066034"/>
                  </a:ext>
                </a:extLst>
              </a:tr>
            </a:tbl>
          </a:graphicData>
        </a:graphic>
      </p:graphicFrame>
    </p:spTree>
    <p:extLst>
      <p:ext uri="{BB962C8B-B14F-4D97-AF65-F5344CB8AC3E}">
        <p14:creationId xmlns:p14="http://schemas.microsoft.com/office/powerpoint/2010/main" val="585182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019" y="365127"/>
            <a:ext cx="11751469" cy="1325563"/>
          </a:xfrm>
        </p:spPr>
        <p:txBody>
          <a:bodyPr>
            <a:noAutofit/>
          </a:bodyPr>
          <a:lstStyle/>
          <a:p>
            <a:r>
              <a:rPr lang="en-GB" sz="2400" dirty="0" err="1" smtClean="0">
                <a:latin typeface="Lucida Sans" panose="020B0602030504020204" pitchFamily="34" charset="0"/>
              </a:rPr>
              <a:t>Nifer</a:t>
            </a:r>
            <a:r>
              <a:rPr lang="en-GB" sz="2400" dirty="0" smtClean="0">
                <a:latin typeface="Lucida Sans" panose="020B0602030504020204" pitchFamily="34" charset="0"/>
              </a:rPr>
              <a:t> o </a:t>
            </a:r>
            <a:r>
              <a:rPr lang="en-GB" sz="2400" dirty="0" err="1" smtClean="0">
                <a:latin typeface="Lucida Sans" panose="020B0602030504020204" pitchFamily="34" charset="0"/>
              </a:rPr>
              <a:t>ysgolion</a:t>
            </a:r>
            <a:r>
              <a:rPr lang="en-GB" sz="2400" dirty="0" smtClean="0">
                <a:latin typeface="Lucida Sans" panose="020B0602030504020204" pitchFamily="34" charset="0"/>
              </a:rPr>
              <a:t> </a:t>
            </a:r>
            <a:r>
              <a:rPr lang="en-GB" sz="2400" dirty="0" err="1" smtClean="0">
                <a:latin typeface="Lucida Sans" panose="020B0602030504020204" pitchFamily="34" charset="0"/>
              </a:rPr>
              <a:t>cynradd</a:t>
            </a:r>
            <a:r>
              <a:rPr lang="en-GB" sz="2400" dirty="0" smtClean="0">
                <a:latin typeface="Lucida Sans" panose="020B0602030504020204" pitchFamily="34" charset="0"/>
              </a:rPr>
              <a:t> </a:t>
            </a:r>
            <a:r>
              <a:rPr lang="en-GB" sz="2400" dirty="0" err="1" smtClean="0">
                <a:latin typeface="Lucida Sans" panose="020B0602030504020204" pitchFamily="34" charset="0"/>
              </a:rPr>
              <a:t>gyda</a:t>
            </a:r>
            <a:r>
              <a:rPr lang="en-GB" sz="2400" dirty="0" smtClean="0">
                <a:latin typeface="Lucida Sans" panose="020B0602030504020204" pitchFamily="34" charset="0"/>
              </a:rPr>
              <a:t> </a:t>
            </a:r>
            <a:r>
              <a:rPr lang="en-GB" sz="2400" dirty="0" err="1" smtClean="0">
                <a:latin typeface="Lucida Sans" panose="020B0602030504020204" pitchFamily="34" charset="0"/>
              </a:rPr>
              <a:t>phlant</a:t>
            </a:r>
            <a:r>
              <a:rPr lang="en-GB" sz="2400" dirty="0" smtClean="0">
                <a:latin typeface="Lucida Sans" panose="020B0602030504020204" pitchFamily="34" charset="0"/>
              </a:rPr>
              <a:t> </a:t>
            </a:r>
            <a:r>
              <a:rPr lang="en-GB" sz="2400" i="1" dirty="0" smtClean="0">
                <a:latin typeface="Lucida Sans" panose="020B0602030504020204" pitchFamily="34" charset="0"/>
              </a:rPr>
              <a:t>BAME</a:t>
            </a:r>
            <a:r>
              <a:rPr lang="en-GB" sz="2400" dirty="0" smtClean="0">
                <a:latin typeface="Lucida Sans" panose="020B0602030504020204" pitchFamily="34" charset="0"/>
              </a:rPr>
              <a:t> </a:t>
            </a:r>
            <a:r>
              <a:rPr lang="en-GB" sz="2400" dirty="0" err="1" smtClean="0">
                <a:latin typeface="Lucida Sans" panose="020B0602030504020204" pitchFamily="34" charset="0"/>
              </a:rPr>
              <a:t>sydd</a:t>
            </a:r>
            <a:r>
              <a:rPr lang="en-GB" sz="2400" dirty="0" smtClean="0">
                <a:latin typeface="Lucida Sans" panose="020B0602030504020204" pitchFamily="34" charset="0"/>
              </a:rPr>
              <a:t> </a:t>
            </a:r>
            <a:r>
              <a:rPr lang="en-GB" sz="2400" dirty="0" err="1" smtClean="0">
                <a:latin typeface="Lucida Sans" panose="020B0602030504020204" pitchFamily="34" charset="0"/>
              </a:rPr>
              <a:t>a’r</a:t>
            </a:r>
            <a:r>
              <a:rPr lang="en-GB" sz="2400" dirty="0" smtClean="0">
                <a:latin typeface="Lucida Sans" panose="020B0602030504020204" pitchFamily="34" charset="0"/>
              </a:rPr>
              <a:t> </a:t>
            </a:r>
            <a:r>
              <a:rPr lang="en-GB" sz="2400" dirty="0">
                <a:latin typeface="Lucida Sans" panose="020B0602030504020204" pitchFamily="34" charset="0"/>
              </a:rPr>
              <a:t>G</a:t>
            </a:r>
            <a:r>
              <a:rPr lang="en-GB" sz="2400" dirty="0" smtClean="0">
                <a:latin typeface="Lucida Sans" panose="020B0602030504020204" pitchFamily="34" charset="0"/>
              </a:rPr>
              <a:t>ymraeg </a:t>
            </a:r>
            <a:r>
              <a:rPr lang="en-GB" sz="2400" dirty="0" err="1" smtClean="0">
                <a:latin typeface="Lucida Sans" panose="020B0602030504020204" pitchFamily="34" charset="0"/>
              </a:rPr>
              <a:t>fel</a:t>
            </a:r>
            <a:r>
              <a:rPr lang="en-GB" sz="2400" dirty="0" smtClean="0">
                <a:latin typeface="Lucida Sans" panose="020B0602030504020204" pitchFamily="34" charset="0"/>
              </a:rPr>
              <a:t> </a:t>
            </a:r>
            <a:r>
              <a:rPr lang="en-GB" sz="2400" dirty="0" err="1" smtClean="0">
                <a:latin typeface="Lucida Sans" panose="020B0602030504020204" pitchFamily="34" charset="0"/>
              </a:rPr>
              <a:t>Iaith</a:t>
            </a:r>
            <a:r>
              <a:rPr lang="en-GB" sz="2400" dirty="0" smtClean="0">
                <a:latin typeface="Lucida Sans" panose="020B0602030504020204" pitchFamily="34" charset="0"/>
              </a:rPr>
              <a:t> </a:t>
            </a:r>
            <a:r>
              <a:rPr lang="en-GB" sz="2400" dirty="0" err="1" smtClean="0">
                <a:latin typeface="Lucida Sans" panose="020B0602030504020204" pitchFamily="34" charset="0"/>
              </a:rPr>
              <a:t>Ychwanegol</a:t>
            </a:r>
            <a:r>
              <a:rPr lang="en-GB" sz="2400" dirty="0" smtClean="0">
                <a:latin typeface="Lucida Sans" panose="020B0602030504020204" pitchFamily="34" charset="0"/>
              </a:rPr>
              <a:t> (CIY)</a:t>
            </a:r>
            <a:br>
              <a:rPr lang="en-GB" sz="2400" dirty="0" smtClean="0">
                <a:latin typeface="Lucida Sans" panose="020B0602030504020204" pitchFamily="34" charset="0"/>
              </a:rPr>
            </a:br>
            <a:r>
              <a:rPr lang="en-GB" sz="2400" dirty="0" smtClean="0">
                <a:solidFill>
                  <a:srgbClr val="002060"/>
                </a:solidFill>
                <a:latin typeface="Lucida Sans" panose="020B0602030504020204" pitchFamily="34" charset="0"/>
              </a:rPr>
              <a:t>Number of primary schools with BAME children with Welsh as an Additional Language (WAL)</a:t>
            </a:r>
            <a:endParaRPr lang="en-GB" sz="2400" dirty="0">
              <a:solidFill>
                <a:srgbClr val="002060"/>
              </a:solidFill>
              <a:latin typeface="Lucida Sans" panose="020B0602030504020204" pitchFamily="34" charset="0"/>
            </a:endParaRPr>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369412095"/>
              </p:ext>
            </p:extLst>
          </p:nvPr>
        </p:nvGraphicFramePr>
        <p:xfrm>
          <a:off x="272844" y="1825627"/>
          <a:ext cx="11628644" cy="3808256"/>
        </p:xfrm>
        <a:graphic>
          <a:graphicData uri="http://schemas.openxmlformats.org/drawingml/2006/table">
            <a:tbl>
              <a:tblPr firstRow="1" bandRow="1">
                <a:tableStyleId>{5940675A-B579-460E-94D1-54222C63F5DA}</a:tableStyleId>
              </a:tblPr>
              <a:tblGrid>
                <a:gridCol w="6563033">
                  <a:extLst>
                    <a:ext uri="{9D8B030D-6E8A-4147-A177-3AD203B41FA5}">
                      <a16:colId xmlns:a16="http://schemas.microsoft.com/office/drawing/2014/main" val="61612579"/>
                    </a:ext>
                  </a:extLst>
                </a:gridCol>
                <a:gridCol w="5065611">
                  <a:extLst>
                    <a:ext uri="{9D8B030D-6E8A-4147-A177-3AD203B41FA5}">
                      <a16:colId xmlns:a16="http://schemas.microsoft.com/office/drawing/2014/main" val="895376721"/>
                    </a:ext>
                  </a:extLst>
                </a:gridCol>
              </a:tblGrid>
              <a:tr h="476032">
                <a:tc>
                  <a:txBody>
                    <a:bodyPr/>
                    <a:lstStyle/>
                    <a:p>
                      <a:r>
                        <a:rPr lang="en-GB" sz="2000" dirty="0" smtClean="0">
                          <a:latin typeface="Lucida Sans" panose="020B0602030504020204" pitchFamily="34" charset="0"/>
                        </a:rPr>
                        <a:t>0 children</a:t>
                      </a:r>
                      <a:endParaRPr lang="en-GB"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351 primary</a:t>
                      </a:r>
                      <a:r>
                        <a:rPr lang="en-GB" sz="2000" baseline="0" dirty="0" smtClean="0">
                          <a:latin typeface="Lucida Sans" panose="020B0602030504020204" pitchFamily="34" charset="0"/>
                        </a:rPr>
                        <a:t> schools</a:t>
                      </a:r>
                      <a:endParaRPr lang="en-GB" sz="2000" dirty="0">
                        <a:latin typeface="Lucida Sans" panose="020B0602030504020204" pitchFamily="34" charset="0"/>
                      </a:endParaRPr>
                    </a:p>
                  </a:txBody>
                  <a:tcPr/>
                </a:tc>
                <a:extLst>
                  <a:ext uri="{0D108BD9-81ED-4DB2-BD59-A6C34878D82A}">
                    <a16:rowId xmlns:a16="http://schemas.microsoft.com/office/drawing/2014/main" val="1298899509"/>
                  </a:ext>
                </a:extLst>
              </a:tr>
              <a:tr h="476032">
                <a:tc>
                  <a:txBody>
                    <a:bodyPr/>
                    <a:lstStyle/>
                    <a:p>
                      <a:r>
                        <a:rPr lang="en-GB" sz="2000" dirty="0" smtClean="0">
                          <a:latin typeface="Lucida Sans" panose="020B0602030504020204" pitchFamily="34" charset="0"/>
                        </a:rPr>
                        <a:t>1 – 5</a:t>
                      </a:r>
                      <a:r>
                        <a:rPr lang="en-GB" sz="2000" baseline="0" dirty="0" smtClean="0">
                          <a:latin typeface="Lucida Sans" panose="020B0602030504020204" pitchFamily="34" charset="0"/>
                        </a:rPr>
                        <a:t> children</a:t>
                      </a:r>
                      <a:endParaRPr lang="en-GB"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120 primary schools</a:t>
                      </a:r>
                      <a:endParaRPr lang="en-GB" sz="2000" dirty="0">
                        <a:latin typeface="Lucida Sans" panose="020B0602030504020204" pitchFamily="34" charset="0"/>
                      </a:endParaRPr>
                    </a:p>
                  </a:txBody>
                  <a:tcPr/>
                </a:tc>
                <a:extLst>
                  <a:ext uri="{0D108BD9-81ED-4DB2-BD59-A6C34878D82A}">
                    <a16:rowId xmlns:a16="http://schemas.microsoft.com/office/drawing/2014/main" val="1784292859"/>
                  </a:ext>
                </a:extLst>
              </a:tr>
              <a:tr h="476032">
                <a:tc>
                  <a:txBody>
                    <a:bodyPr/>
                    <a:lstStyle/>
                    <a:p>
                      <a:r>
                        <a:rPr lang="en-GB" sz="2000" dirty="0" smtClean="0">
                          <a:latin typeface="Lucida Sans" panose="020B0602030504020204" pitchFamily="34" charset="0"/>
                        </a:rPr>
                        <a:t>6</a:t>
                      </a:r>
                      <a:r>
                        <a:rPr lang="en-GB" sz="2000" baseline="0" dirty="0" smtClean="0">
                          <a:latin typeface="Lucida Sans" panose="020B0602030504020204" pitchFamily="34" charset="0"/>
                        </a:rPr>
                        <a:t> – 10 children</a:t>
                      </a:r>
                      <a:endParaRPr lang="en-GB"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18 primary schools</a:t>
                      </a:r>
                      <a:endParaRPr lang="en-GB" sz="2000" dirty="0">
                        <a:latin typeface="Lucida Sans" panose="020B0602030504020204" pitchFamily="34" charset="0"/>
                      </a:endParaRPr>
                    </a:p>
                  </a:txBody>
                  <a:tcPr/>
                </a:tc>
                <a:extLst>
                  <a:ext uri="{0D108BD9-81ED-4DB2-BD59-A6C34878D82A}">
                    <a16:rowId xmlns:a16="http://schemas.microsoft.com/office/drawing/2014/main" val="2276501537"/>
                  </a:ext>
                </a:extLst>
              </a:tr>
              <a:tr h="476032">
                <a:tc>
                  <a:txBody>
                    <a:bodyPr/>
                    <a:lstStyle/>
                    <a:p>
                      <a:r>
                        <a:rPr lang="en-GB" sz="2000" dirty="0" smtClean="0">
                          <a:latin typeface="Lucida Sans" panose="020B0602030504020204" pitchFamily="34" charset="0"/>
                        </a:rPr>
                        <a:t>11 – 20</a:t>
                      </a:r>
                      <a:r>
                        <a:rPr lang="en-GB" sz="2000" baseline="0" dirty="0" smtClean="0">
                          <a:latin typeface="Lucida Sans" panose="020B0602030504020204" pitchFamily="34" charset="0"/>
                        </a:rPr>
                        <a:t> children</a:t>
                      </a:r>
                      <a:endParaRPr lang="en-GB"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8 primary schools</a:t>
                      </a:r>
                      <a:endParaRPr lang="en-GB" sz="2000" dirty="0">
                        <a:latin typeface="Lucida Sans" panose="020B0602030504020204" pitchFamily="34" charset="0"/>
                      </a:endParaRPr>
                    </a:p>
                  </a:txBody>
                  <a:tcPr/>
                </a:tc>
                <a:extLst>
                  <a:ext uri="{0D108BD9-81ED-4DB2-BD59-A6C34878D82A}">
                    <a16:rowId xmlns:a16="http://schemas.microsoft.com/office/drawing/2014/main" val="774902043"/>
                  </a:ext>
                </a:extLst>
              </a:tr>
              <a:tr h="476032">
                <a:tc>
                  <a:txBody>
                    <a:bodyPr/>
                    <a:lstStyle/>
                    <a:p>
                      <a:r>
                        <a:rPr lang="en-GB" sz="2000" dirty="0" smtClean="0">
                          <a:latin typeface="Lucida Sans" panose="020B0602030504020204" pitchFamily="34" charset="0"/>
                        </a:rPr>
                        <a:t>21 – 50 children</a:t>
                      </a:r>
                      <a:endParaRPr lang="en-GB"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2 primary schools</a:t>
                      </a:r>
                      <a:endParaRPr lang="en-GB" sz="2000" dirty="0">
                        <a:latin typeface="Lucida Sans" panose="020B0602030504020204" pitchFamily="34" charset="0"/>
                      </a:endParaRPr>
                    </a:p>
                  </a:txBody>
                  <a:tcPr/>
                </a:tc>
                <a:extLst>
                  <a:ext uri="{0D108BD9-81ED-4DB2-BD59-A6C34878D82A}">
                    <a16:rowId xmlns:a16="http://schemas.microsoft.com/office/drawing/2014/main" val="3783548544"/>
                  </a:ext>
                </a:extLst>
              </a:tr>
              <a:tr h="476032">
                <a:tc>
                  <a:txBody>
                    <a:bodyPr/>
                    <a:lstStyle/>
                    <a:p>
                      <a:r>
                        <a:rPr lang="en-GB" sz="2000" dirty="0" smtClean="0">
                          <a:latin typeface="Lucida Sans" panose="020B0602030504020204" pitchFamily="34" charset="0"/>
                        </a:rPr>
                        <a:t>51 –</a:t>
                      </a:r>
                      <a:r>
                        <a:rPr lang="en-GB" sz="2000" baseline="0" dirty="0" smtClean="0">
                          <a:latin typeface="Lucida Sans" panose="020B0602030504020204" pitchFamily="34" charset="0"/>
                        </a:rPr>
                        <a:t> 100 children</a:t>
                      </a:r>
                      <a:endParaRPr lang="en-GB"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2 primary schools</a:t>
                      </a:r>
                      <a:endParaRPr lang="en-GB" sz="2000" dirty="0">
                        <a:latin typeface="Lucida Sans" panose="020B0602030504020204" pitchFamily="34" charset="0"/>
                      </a:endParaRPr>
                    </a:p>
                  </a:txBody>
                  <a:tcPr/>
                </a:tc>
                <a:extLst>
                  <a:ext uri="{0D108BD9-81ED-4DB2-BD59-A6C34878D82A}">
                    <a16:rowId xmlns:a16="http://schemas.microsoft.com/office/drawing/2014/main" val="4283245018"/>
                  </a:ext>
                </a:extLst>
              </a:tr>
              <a:tr h="476032">
                <a:tc>
                  <a:txBody>
                    <a:bodyPr/>
                    <a:lstStyle/>
                    <a:p>
                      <a:r>
                        <a:rPr lang="en-GB" sz="2000" dirty="0" smtClean="0">
                          <a:latin typeface="Lucida Sans" panose="020B0602030504020204" pitchFamily="34" charset="0"/>
                        </a:rPr>
                        <a:t>100+ children</a:t>
                      </a:r>
                      <a:endParaRPr lang="en-GB"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0 primary schools</a:t>
                      </a:r>
                      <a:endParaRPr lang="en-GB" sz="2000" dirty="0">
                        <a:latin typeface="Lucida Sans" panose="020B0602030504020204" pitchFamily="34" charset="0"/>
                      </a:endParaRPr>
                    </a:p>
                  </a:txBody>
                  <a:tcPr/>
                </a:tc>
                <a:extLst>
                  <a:ext uri="{0D108BD9-81ED-4DB2-BD59-A6C34878D82A}">
                    <a16:rowId xmlns:a16="http://schemas.microsoft.com/office/drawing/2014/main" val="920092835"/>
                  </a:ext>
                </a:extLst>
              </a:tr>
              <a:tr h="476032">
                <a:tc gridSpan="2">
                  <a:txBody>
                    <a:bodyPr/>
                    <a:lstStyle/>
                    <a:p>
                      <a:pPr algn="ctr"/>
                      <a:r>
                        <a:rPr lang="en-GB" sz="2000" b="1" dirty="0" smtClean="0">
                          <a:solidFill>
                            <a:srgbClr val="00B050"/>
                          </a:solidFill>
                          <a:latin typeface="Lucida Sans" panose="020B0602030504020204" pitchFamily="34" charset="0"/>
                        </a:rPr>
                        <a:t>150</a:t>
                      </a:r>
                      <a:r>
                        <a:rPr lang="en-GB" sz="2000" b="1" baseline="0" dirty="0" smtClean="0">
                          <a:solidFill>
                            <a:srgbClr val="00B050"/>
                          </a:solidFill>
                          <a:latin typeface="Lucida Sans" panose="020B0602030504020204" pitchFamily="34" charset="0"/>
                        </a:rPr>
                        <a:t> of 501 primary schools have WAL children</a:t>
                      </a:r>
                      <a:endParaRPr lang="en-GB" sz="2000" b="1" dirty="0">
                        <a:solidFill>
                          <a:srgbClr val="00B050"/>
                        </a:solidFill>
                        <a:latin typeface="Lucida Sans" panose="020B0602030504020204" pitchFamily="34" charset="0"/>
                      </a:endParaRPr>
                    </a:p>
                  </a:txBody>
                  <a:tcPr/>
                </a:tc>
                <a:tc hMerge="1">
                  <a:txBody>
                    <a:bodyPr/>
                    <a:lstStyle/>
                    <a:p>
                      <a:endParaRPr lang="en-GB" sz="2000" dirty="0">
                        <a:latin typeface="Lucida Sans" panose="020B0602030504020204" pitchFamily="34" charset="0"/>
                      </a:endParaRPr>
                    </a:p>
                  </a:txBody>
                  <a:tcPr/>
                </a:tc>
                <a:extLst>
                  <a:ext uri="{0D108BD9-81ED-4DB2-BD59-A6C34878D82A}">
                    <a16:rowId xmlns:a16="http://schemas.microsoft.com/office/drawing/2014/main" val="2111653872"/>
                  </a:ext>
                </a:extLst>
              </a:tr>
            </a:tbl>
          </a:graphicData>
        </a:graphic>
      </p:graphicFrame>
    </p:spTree>
    <p:extLst>
      <p:ext uri="{BB962C8B-B14F-4D97-AF65-F5344CB8AC3E}">
        <p14:creationId xmlns:p14="http://schemas.microsoft.com/office/powerpoint/2010/main" val="835521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1139208"/>
          </a:xfrm>
        </p:spPr>
        <p:txBody>
          <a:bodyPr>
            <a:normAutofit/>
          </a:bodyPr>
          <a:lstStyle/>
          <a:p>
            <a:r>
              <a:rPr lang="en-GB" sz="3200" dirty="0" err="1" smtClean="0">
                <a:latin typeface="Lucida Sans" panose="020B0602030504020204" pitchFamily="34" charset="0"/>
              </a:rPr>
              <a:t>Fodd</a:t>
            </a:r>
            <a:r>
              <a:rPr lang="en-GB" sz="3200" dirty="0" smtClean="0">
                <a:latin typeface="Lucida Sans" panose="020B0602030504020204" pitchFamily="34" charset="0"/>
              </a:rPr>
              <a:t> </a:t>
            </a:r>
            <a:r>
              <a:rPr lang="en-GB" sz="3200" dirty="0" err="1" smtClean="0">
                <a:latin typeface="Lucida Sans" panose="020B0602030504020204" pitchFamily="34" charset="0"/>
              </a:rPr>
              <a:t>bynnag</a:t>
            </a:r>
            <a:r>
              <a:rPr lang="en-GB" sz="3200" dirty="0" smtClean="0">
                <a:latin typeface="Lucida Sans" panose="020B0602030504020204" pitchFamily="34" charset="0"/>
              </a:rPr>
              <a:t>…</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However…</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28600" y="1452716"/>
            <a:ext cx="5791200" cy="4724247"/>
          </a:xfrm>
        </p:spPr>
        <p:txBody>
          <a:bodyPr>
            <a:normAutofit/>
          </a:bodyPr>
          <a:lstStyle/>
          <a:p>
            <a:r>
              <a:rPr lang="en-GB" sz="2400" dirty="0" err="1">
                <a:latin typeface="Lucida Sans" panose="020B0602030504020204" pitchFamily="34" charset="0"/>
              </a:rPr>
              <a:t>Mwyafrif</a:t>
            </a:r>
            <a:r>
              <a:rPr lang="en-GB" sz="2400" dirty="0">
                <a:latin typeface="Lucida Sans" panose="020B0602030504020204" pitchFamily="34" charset="0"/>
              </a:rPr>
              <a:t> </a:t>
            </a:r>
            <a:r>
              <a:rPr lang="en-GB" sz="2400" dirty="0" smtClean="0">
                <a:latin typeface="Lucida Sans" panose="020B0602030504020204" pitchFamily="34" charset="0"/>
              </a:rPr>
              <a:t>o </a:t>
            </a:r>
            <a:r>
              <a:rPr lang="en-GB" sz="2400" dirty="0" err="1" smtClean="0">
                <a:latin typeface="Lucida Sans" panose="020B0602030504020204" pitchFamily="34" charset="0"/>
              </a:rPr>
              <a:t>ALlau</a:t>
            </a:r>
            <a:r>
              <a:rPr lang="en-GB" sz="2400" dirty="0" smtClean="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smtClean="0">
                <a:latin typeface="Lucida Sans" panose="020B0602030504020204" pitchFamily="34" charset="0"/>
              </a:rPr>
              <a:t>methu</a:t>
            </a:r>
            <a:r>
              <a:rPr lang="en-GB" sz="2400" dirty="0" smtClean="0">
                <a:latin typeface="Lucida Sans" panose="020B0602030504020204" pitchFamily="34" charset="0"/>
              </a:rPr>
              <a:t> </a:t>
            </a:r>
            <a:r>
              <a:rPr lang="en-GB" sz="2400" dirty="0" err="1">
                <a:latin typeface="Lucida Sans" panose="020B0602030504020204" pitchFamily="34" charset="0"/>
              </a:rPr>
              <a:t>darparu</a:t>
            </a:r>
            <a:r>
              <a:rPr lang="en-GB" sz="2400" dirty="0">
                <a:latin typeface="Lucida Sans" panose="020B0602030504020204" pitchFamily="34" charset="0"/>
              </a:rPr>
              <a:t> data </a:t>
            </a:r>
            <a:r>
              <a:rPr lang="en-GB" sz="2400" dirty="0" err="1">
                <a:latin typeface="Lucida Sans" panose="020B0602030504020204" pitchFamily="34" charset="0"/>
              </a:rPr>
              <a:t>cywir</a:t>
            </a:r>
            <a:r>
              <a:rPr lang="en-GB" sz="2400" dirty="0">
                <a:latin typeface="Lucida Sans" panose="020B0602030504020204" pitchFamily="34" charset="0"/>
              </a:rPr>
              <a:t> (</a:t>
            </a:r>
            <a:r>
              <a:rPr lang="en-GB" sz="2400" dirty="0" smtClean="0">
                <a:latin typeface="Lucida Sans" panose="020B0602030504020204" pitchFamily="34" charset="0"/>
              </a:rPr>
              <a:t>plant CIY)</a:t>
            </a:r>
            <a:endParaRPr lang="en-GB" sz="2400" dirty="0">
              <a:latin typeface="Lucida Sans" panose="020B0602030504020204" pitchFamily="34" charset="0"/>
            </a:endParaRPr>
          </a:p>
          <a:p>
            <a:r>
              <a:rPr lang="en-GB" sz="2400" dirty="0" err="1" smtClean="0">
                <a:latin typeface="Lucida Sans" panose="020B0602030504020204" pitchFamily="34" charset="0"/>
              </a:rPr>
              <a:t>Lefel</a:t>
            </a:r>
            <a:r>
              <a:rPr lang="en-GB" sz="2400" dirty="0">
                <a:latin typeface="Lucida Sans" panose="020B0602030504020204" pitchFamily="34" charset="0"/>
              </a:rPr>
              <a:t> </a:t>
            </a:r>
            <a:r>
              <a:rPr lang="en-GB" sz="2400" dirty="0" err="1" smtClean="0">
                <a:latin typeface="Lucida Sans" panose="020B0602030504020204" pitchFamily="34" charset="0"/>
              </a:rPr>
              <a:t>ymwybyddiaeth</a:t>
            </a:r>
            <a:r>
              <a:rPr lang="en-GB" sz="2400" dirty="0" smtClean="0">
                <a:latin typeface="Lucida Sans" panose="020B0602030504020204" pitchFamily="34" charset="0"/>
              </a:rPr>
              <a:t> a </a:t>
            </a:r>
            <a:r>
              <a:rPr lang="en-GB" sz="2400" dirty="0" err="1" smtClean="0">
                <a:latin typeface="Lucida Sans" panose="020B0602030504020204" pitchFamily="34" charset="0"/>
              </a:rPr>
              <a:t>phrofiad</a:t>
            </a:r>
            <a:r>
              <a:rPr lang="en-GB" sz="2400" dirty="0" smtClean="0">
                <a:latin typeface="Lucida Sans" panose="020B0602030504020204" pitchFamily="34" charset="0"/>
              </a:rPr>
              <a:t> o </a:t>
            </a:r>
            <a:r>
              <a:rPr lang="en-GB" sz="2400" dirty="0" err="1">
                <a:latin typeface="Lucida Sans" panose="020B0602030504020204" pitchFamily="34" charset="0"/>
              </a:rPr>
              <a:t>gefnogi</a:t>
            </a:r>
            <a:r>
              <a:rPr lang="en-GB" sz="2400" dirty="0">
                <a:latin typeface="Lucida Sans" panose="020B0602030504020204" pitchFamily="34" charset="0"/>
              </a:rPr>
              <a:t> plant </a:t>
            </a:r>
            <a:r>
              <a:rPr lang="en-GB" sz="2400" dirty="0" smtClean="0">
                <a:latin typeface="Lucida Sans" panose="020B0602030504020204" pitchFamily="34" charset="0"/>
              </a:rPr>
              <a:t>CIY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amrywio</a:t>
            </a:r>
            <a:endParaRPr lang="en-GB" sz="2400" dirty="0">
              <a:latin typeface="Lucida Sans" panose="020B0602030504020204" pitchFamily="34" charset="0"/>
            </a:endParaRPr>
          </a:p>
          <a:p>
            <a:r>
              <a:rPr lang="en-GB" sz="2400" dirty="0" err="1">
                <a:latin typeface="Lucida Sans" panose="020B0602030504020204" pitchFamily="34" charset="0"/>
              </a:rPr>
              <a:t>Athrawon</a:t>
            </a:r>
            <a:r>
              <a:rPr lang="en-GB" sz="2400" dirty="0">
                <a:latin typeface="Lucida Sans" panose="020B0602030504020204" pitchFamily="34" charset="0"/>
              </a:rPr>
              <a:t> </a:t>
            </a:r>
            <a:r>
              <a:rPr lang="en-GB" sz="2400" dirty="0" smtClean="0">
                <a:latin typeface="Lucida Sans" panose="020B0602030504020204" pitchFamily="34" charset="0"/>
              </a:rPr>
              <a:t>plant CIY </a:t>
            </a:r>
            <a:r>
              <a:rPr lang="en-GB" sz="2400" dirty="0" err="1">
                <a:latin typeface="Lucida Sans" panose="020B0602030504020204" pitchFamily="34" charset="0"/>
              </a:rPr>
              <a:t>lleiaf</a:t>
            </a:r>
            <a:r>
              <a:rPr lang="en-GB" sz="2400" dirty="0">
                <a:latin typeface="Lucida Sans" panose="020B0602030504020204" pitchFamily="34" charset="0"/>
              </a:rPr>
              <a:t> </a:t>
            </a:r>
            <a:r>
              <a:rPr lang="en-GB" sz="2400" dirty="0" err="1">
                <a:latin typeface="Lucida Sans" panose="020B0602030504020204" pitchFamily="34" charset="0"/>
              </a:rPr>
              <a:t>ymwybodol</a:t>
            </a:r>
            <a:r>
              <a:rPr lang="en-GB" sz="2400" dirty="0">
                <a:latin typeface="Lucida Sans" panose="020B0602030504020204" pitchFamily="34" charset="0"/>
              </a:rPr>
              <a:t> </a:t>
            </a:r>
            <a:r>
              <a:rPr lang="en-GB" sz="2400" dirty="0" err="1">
                <a:latin typeface="Lucida Sans" panose="020B0602030504020204" pitchFamily="34" charset="0"/>
              </a:rPr>
              <a:t>o'u</a:t>
            </a:r>
            <a:r>
              <a:rPr lang="en-GB" sz="2400" dirty="0">
                <a:latin typeface="Lucida Sans" panose="020B0602030504020204" pitchFamily="34" charset="0"/>
              </a:rPr>
              <a:t> </a:t>
            </a:r>
            <a:r>
              <a:rPr lang="en-GB" sz="2400" dirty="0" err="1">
                <a:latin typeface="Lucida Sans" panose="020B0602030504020204" pitchFamily="34" charset="0"/>
              </a:rPr>
              <a:t>hanghenion</a:t>
            </a:r>
            <a:endParaRPr lang="en-GB" sz="2400" dirty="0">
              <a:latin typeface="Lucida Sans" panose="020B0602030504020204" pitchFamily="34" charset="0"/>
            </a:endParaRPr>
          </a:p>
          <a:p>
            <a:r>
              <a:rPr lang="en-GB" sz="2400" dirty="0" err="1">
                <a:latin typeface="Lucida Sans" panose="020B0602030504020204" pitchFamily="34" charset="0"/>
              </a:rPr>
              <a:t>Diffyg</a:t>
            </a:r>
            <a:r>
              <a:rPr lang="en-GB" sz="2400" dirty="0">
                <a:latin typeface="Lucida Sans" panose="020B0602030504020204" pitchFamily="34" charset="0"/>
              </a:rPr>
              <a:t> </a:t>
            </a:r>
            <a:r>
              <a:rPr lang="en-GB" sz="2400" dirty="0" err="1">
                <a:latin typeface="Lucida Sans" panose="020B0602030504020204" pitchFamily="34" charset="0"/>
              </a:rPr>
              <a:t>ymwybyddiaeth</a:t>
            </a:r>
            <a:r>
              <a:rPr lang="en-GB" sz="2400" dirty="0">
                <a:latin typeface="Lucida Sans" panose="020B0602030504020204" pitchFamily="34" charset="0"/>
              </a:rPr>
              <a:t> ac </a:t>
            </a:r>
            <a:r>
              <a:rPr lang="en-GB" sz="2400" dirty="0" err="1">
                <a:latin typeface="Lucida Sans" panose="020B0602030504020204" pitchFamily="34" charset="0"/>
              </a:rPr>
              <a:t>arfer</a:t>
            </a:r>
            <a:r>
              <a:rPr lang="en-GB" sz="2400" dirty="0">
                <a:latin typeface="Lucida Sans" panose="020B0602030504020204" pitchFamily="34" charset="0"/>
              </a:rPr>
              <a:t> </a:t>
            </a:r>
            <a:r>
              <a:rPr lang="en-GB" sz="2400" dirty="0" err="1">
                <a:latin typeface="Lucida Sans" panose="020B0602030504020204" pitchFamily="34" charset="0"/>
              </a:rPr>
              <a:t>safonol</a:t>
            </a:r>
            <a:r>
              <a:rPr lang="en-GB" sz="2400" dirty="0">
                <a:latin typeface="Lucida Sans" panose="020B0602030504020204" pitchFamily="34" charset="0"/>
              </a:rPr>
              <a:t>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a:latin typeface="Lucida Sans" panose="020B0602030504020204" pitchFamily="34" charset="0"/>
              </a:rPr>
              <a:t>ysgolion</a:t>
            </a:r>
            <a:endParaRPr lang="en-GB" sz="2400" dirty="0">
              <a:latin typeface="Lucida Sans" panose="020B0602030504020204" pitchFamily="34" charset="0"/>
            </a:endParaRPr>
          </a:p>
          <a:p>
            <a:r>
              <a:rPr lang="en-GB" sz="2400" b="1" dirty="0">
                <a:latin typeface="Lucida Sans" panose="020B0602030504020204" pitchFamily="34" charset="0"/>
              </a:rPr>
              <a:t>Dim </a:t>
            </a:r>
            <a:r>
              <a:rPr lang="en-GB" sz="2400" b="1" dirty="0" err="1">
                <a:latin typeface="Lucida Sans" panose="020B0602030504020204" pitchFamily="34" charset="0"/>
              </a:rPr>
              <a:t>fframwaith</a:t>
            </a:r>
            <a:r>
              <a:rPr lang="en-GB" sz="2400" b="1" dirty="0">
                <a:latin typeface="Lucida Sans" panose="020B0602030504020204" pitchFamily="34" charset="0"/>
              </a:rPr>
              <a:t> </a:t>
            </a:r>
            <a:r>
              <a:rPr lang="en-GB" sz="2400" b="1" dirty="0" err="1">
                <a:latin typeface="Lucida Sans" panose="020B0602030504020204" pitchFamily="34" charset="0"/>
              </a:rPr>
              <a:t>asesu</a:t>
            </a:r>
            <a:r>
              <a:rPr lang="en-GB" sz="2400" b="1" dirty="0">
                <a:latin typeface="Lucida Sans" panose="020B0602030504020204" pitchFamily="34" charset="0"/>
              </a:rPr>
              <a:t> </a:t>
            </a:r>
            <a:r>
              <a:rPr lang="en-GB" sz="2400" b="1" dirty="0" err="1">
                <a:latin typeface="Lucida Sans" panose="020B0602030504020204" pitchFamily="34" charset="0"/>
              </a:rPr>
              <a:t>safonol</a:t>
            </a:r>
            <a:r>
              <a:rPr lang="en-GB" sz="2400" b="1" dirty="0">
                <a:latin typeface="Lucida Sans" panose="020B0602030504020204" pitchFamily="34" charset="0"/>
              </a:rPr>
              <a:t> </a:t>
            </a:r>
            <a:r>
              <a:rPr lang="en-GB" sz="2400" b="1" dirty="0" err="1">
                <a:latin typeface="Lucida Sans" panose="020B0602030504020204" pitchFamily="34" charset="0"/>
              </a:rPr>
              <a:t>penodol</a:t>
            </a:r>
            <a:r>
              <a:rPr lang="en-GB" sz="2400" b="1" dirty="0">
                <a:latin typeface="Lucida Sans" panose="020B0602030504020204" pitchFamily="34" charset="0"/>
              </a:rPr>
              <a:t> </a:t>
            </a:r>
            <a:r>
              <a:rPr lang="en-GB" sz="2400" b="1" dirty="0" err="1">
                <a:latin typeface="Lucida Sans" panose="020B0602030504020204" pitchFamily="34" charset="0"/>
              </a:rPr>
              <a:t>i</a:t>
            </a:r>
            <a:r>
              <a:rPr lang="en-GB" sz="2400" b="1" dirty="0">
                <a:latin typeface="Lucida Sans" panose="020B0602030504020204" pitchFamily="34" charset="0"/>
              </a:rPr>
              <a:t> </a:t>
            </a:r>
            <a:r>
              <a:rPr lang="en-GB" sz="2400" b="1" dirty="0" smtClean="0">
                <a:latin typeface="Lucida Sans" panose="020B0602030504020204" pitchFamily="34" charset="0"/>
              </a:rPr>
              <a:t>CIY</a:t>
            </a:r>
            <a:endParaRPr lang="en-GB" sz="2400" b="1" dirty="0">
              <a:latin typeface="Lucida Sans" panose="020B0602030504020204" pitchFamily="34" charset="0"/>
            </a:endParaRPr>
          </a:p>
        </p:txBody>
      </p:sp>
      <p:sp>
        <p:nvSpPr>
          <p:cNvPr id="4" name="Content Placeholder 3"/>
          <p:cNvSpPr>
            <a:spLocks noGrp="1"/>
          </p:cNvSpPr>
          <p:nvPr>
            <p:ph sz="half" idx="2"/>
          </p:nvPr>
        </p:nvSpPr>
        <p:spPr>
          <a:xfrm>
            <a:off x="6172199" y="1504336"/>
            <a:ext cx="5840361" cy="4672627"/>
          </a:xfrm>
        </p:spPr>
        <p:txBody>
          <a:bodyPr>
            <a:normAutofit/>
          </a:bodyPr>
          <a:lstStyle/>
          <a:p>
            <a:r>
              <a:rPr lang="en-GB" sz="2400" dirty="0" smtClean="0">
                <a:solidFill>
                  <a:srgbClr val="002060"/>
                </a:solidFill>
                <a:latin typeface="Lucida Sans" panose="020B0602030504020204" pitchFamily="34" charset="0"/>
              </a:rPr>
              <a:t>Majority of LAs unable to provide accurate data (WAL children)</a:t>
            </a:r>
          </a:p>
          <a:p>
            <a:r>
              <a:rPr lang="en-GB" sz="2400" dirty="0" smtClean="0">
                <a:solidFill>
                  <a:srgbClr val="002060"/>
                </a:solidFill>
                <a:latin typeface="Lucida Sans" panose="020B0602030504020204" pitchFamily="34" charset="0"/>
              </a:rPr>
              <a:t>Level of awareness and experience in supporting WAL children varied</a:t>
            </a:r>
          </a:p>
          <a:p>
            <a:r>
              <a:rPr lang="en-GB" sz="2400" dirty="0" smtClean="0">
                <a:solidFill>
                  <a:srgbClr val="002060"/>
                </a:solidFill>
                <a:latin typeface="Lucida Sans" panose="020B0602030504020204" pitchFamily="34" charset="0"/>
              </a:rPr>
              <a:t>Teachers of WAL children least aware of their needs</a:t>
            </a:r>
          </a:p>
          <a:p>
            <a:r>
              <a:rPr lang="en-GB" sz="2400" dirty="0" smtClean="0">
                <a:solidFill>
                  <a:srgbClr val="002060"/>
                </a:solidFill>
                <a:latin typeface="Lucida Sans" panose="020B0602030504020204" pitchFamily="34" charset="0"/>
              </a:rPr>
              <a:t>Lack of awareness and standard practice in schools</a:t>
            </a:r>
          </a:p>
          <a:p>
            <a:r>
              <a:rPr lang="en-GB" sz="2400" b="1" dirty="0" smtClean="0">
                <a:solidFill>
                  <a:srgbClr val="002060"/>
                </a:solidFill>
                <a:latin typeface="Lucida Sans" panose="020B0602030504020204" pitchFamily="34" charset="0"/>
              </a:rPr>
              <a:t>No standard WAL-specific assessment framework</a:t>
            </a:r>
            <a:endParaRPr lang="en-GB" sz="2400" b="1"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449134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885029"/>
          </a:xfrm>
        </p:spPr>
        <p:txBody>
          <a:bodyPr>
            <a:normAutofit fontScale="90000"/>
          </a:bodyPr>
          <a:lstStyle/>
          <a:p>
            <a:r>
              <a:rPr lang="en-GB" sz="3200" dirty="0" smtClean="0">
                <a:latin typeface="Lucida Sans" panose="020B0602030504020204" pitchFamily="34" charset="0"/>
              </a:rPr>
              <a:t>Model 5 cam o </a:t>
            </a:r>
            <a:r>
              <a:rPr lang="en-GB" sz="3200" dirty="0" err="1" smtClean="0">
                <a:latin typeface="Lucida Sans" panose="020B0602030504020204" pitchFamily="34" charset="0"/>
              </a:rPr>
              <a:t>gaffaeliad</a:t>
            </a:r>
            <a:r>
              <a:rPr lang="en-GB" sz="3200" dirty="0" smtClean="0">
                <a:latin typeface="Lucida Sans" panose="020B0602030504020204" pitchFamily="34" charset="0"/>
              </a:rPr>
              <a:t> SIY/CIY</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5 stage model of EAL/WAL acquisition</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00038" y="1571625"/>
            <a:ext cx="5719762" cy="4605338"/>
          </a:xfrm>
        </p:spPr>
        <p:txBody>
          <a:bodyPr>
            <a:normAutofit/>
          </a:bodyPr>
          <a:lstStyle/>
          <a:p>
            <a:pPr marL="0" indent="0">
              <a:buNone/>
            </a:pPr>
            <a:r>
              <a:rPr lang="en-GB" sz="3200" dirty="0" smtClean="0">
                <a:latin typeface="Lucida Sans" panose="020B0602030504020204" pitchFamily="34" charset="0"/>
              </a:rPr>
              <a:t>A – </a:t>
            </a:r>
            <a:r>
              <a:rPr lang="en-GB" sz="3200" dirty="0" err="1" smtClean="0">
                <a:latin typeface="Lucida Sans" panose="020B0602030504020204" pitchFamily="34" charset="0"/>
              </a:rPr>
              <a:t>Newydd</a:t>
            </a:r>
            <a:r>
              <a:rPr lang="en-GB" sz="3200" dirty="0" smtClean="0">
                <a:latin typeface="Lucida Sans" panose="020B0602030504020204" pitchFamily="34" charset="0"/>
              </a:rPr>
              <a:t> </a:t>
            </a:r>
            <a:r>
              <a:rPr lang="en-GB" sz="3200" dirty="0" err="1" smtClean="0">
                <a:latin typeface="Lucida Sans" panose="020B0602030504020204" pitchFamily="34" charset="0"/>
              </a:rPr>
              <a:t>i’r</a:t>
            </a:r>
            <a:r>
              <a:rPr lang="en-GB" sz="3200" dirty="0" smtClean="0">
                <a:latin typeface="Lucida Sans" panose="020B0602030504020204" pitchFamily="34" charset="0"/>
              </a:rPr>
              <a:t> </a:t>
            </a:r>
            <a:r>
              <a:rPr lang="en-GB" sz="3200" dirty="0" err="1" smtClean="0">
                <a:latin typeface="Lucida Sans" panose="020B0602030504020204" pitchFamily="34" charset="0"/>
              </a:rPr>
              <a:t>Saesneg</a:t>
            </a:r>
            <a:endParaRPr lang="en-GB" sz="3200" dirty="0" smtClean="0">
              <a:latin typeface="Lucida Sans" panose="020B0602030504020204" pitchFamily="34" charset="0"/>
            </a:endParaRPr>
          </a:p>
          <a:p>
            <a:pPr marL="0" indent="0">
              <a:buNone/>
            </a:pPr>
            <a:r>
              <a:rPr lang="en-GB" sz="3200" dirty="0" smtClean="0">
                <a:latin typeface="Lucida Sans" panose="020B0602030504020204" pitchFamily="34" charset="0"/>
              </a:rPr>
              <a:t>B – </a:t>
            </a:r>
            <a:r>
              <a:rPr lang="en-GB" sz="3200" dirty="0" err="1" smtClean="0">
                <a:latin typeface="Lucida Sans" panose="020B0602030504020204" pitchFamily="34" charset="0"/>
              </a:rPr>
              <a:t>Caffaeliad</a:t>
            </a:r>
            <a:r>
              <a:rPr lang="en-GB" sz="3200" dirty="0" smtClean="0">
                <a:latin typeface="Lucida Sans" panose="020B0602030504020204" pitchFamily="34" charset="0"/>
              </a:rPr>
              <a:t> </a:t>
            </a:r>
            <a:r>
              <a:rPr lang="en-GB" sz="3200" dirty="0" err="1" smtClean="0">
                <a:latin typeface="Lucida Sans" panose="020B0602030504020204" pitchFamily="34" charset="0"/>
              </a:rPr>
              <a:t>Cyntaf</a:t>
            </a:r>
            <a:endParaRPr lang="en-GB" sz="3200" dirty="0" smtClean="0">
              <a:latin typeface="Lucida Sans" panose="020B0602030504020204" pitchFamily="34" charset="0"/>
            </a:endParaRPr>
          </a:p>
          <a:p>
            <a:pPr marL="0" indent="0">
              <a:buNone/>
            </a:pPr>
            <a:r>
              <a:rPr lang="en-GB" sz="3200" dirty="0" smtClean="0">
                <a:latin typeface="Lucida Sans" panose="020B0602030504020204" pitchFamily="34" charset="0"/>
              </a:rPr>
              <a:t>C – </a:t>
            </a:r>
            <a:r>
              <a:rPr lang="en-GB" sz="3200" dirty="0" err="1" smtClean="0">
                <a:latin typeface="Lucida Sans" panose="020B0602030504020204" pitchFamily="34" charset="0"/>
              </a:rPr>
              <a:t>Datblygu</a:t>
            </a:r>
            <a:r>
              <a:rPr lang="en-GB" sz="3200" dirty="0" smtClean="0">
                <a:latin typeface="Lucida Sans" panose="020B0602030504020204" pitchFamily="34" charset="0"/>
              </a:rPr>
              <a:t> </a:t>
            </a:r>
            <a:r>
              <a:rPr lang="en-GB" sz="3200" dirty="0" err="1" smtClean="0">
                <a:latin typeface="Lucida Sans" panose="020B0602030504020204" pitchFamily="34" charset="0"/>
              </a:rPr>
              <a:t>Cymhwysedd</a:t>
            </a:r>
            <a:endParaRPr lang="en-GB" sz="3200" dirty="0" smtClean="0">
              <a:latin typeface="Lucida Sans" panose="020B0602030504020204" pitchFamily="34" charset="0"/>
            </a:endParaRPr>
          </a:p>
          <a:p>
            <a:pPr marL="0" indent="0">
              <a:buNone/>
            </a:pPr>
            <a:r>
              <a:rPr lang="en-GB" sz="3200" dirty="0" smtClean="0">
                <a:latin typeface="Lucida Sans" panose="020B0602030504020204" pitchFamily="34" charset="0"/>
              </a:rPr>
              <a:t>D – </a:t>
            </a:r>
            <a:r>
              <a:rPr lang="en-GB" sz="3200" dirty="0" err="1" smtClean="0">
                <a:latin typeface="Lucida Sans" panose="020B0602030504020204" pitchFamily="34" charset="0"/>
              </a:rPr>
              <a:t>Yn</a:t>
            </a:r>
            <a:r>
              <a:rPr lang="en-GB" sz="3200" dirty="0" smtClean="0">
                <a:latin typeface="Lucida Sans" panose="020B0602030504020204" pitchFamily="34" charset="0"/>
              </a:rPr>
              <a:t> </a:t>
            </a:r>
            <a:r>
              <a:rPr lang="en-GB" sz="3200" dirty="0" err="1" smtClean="0">
                <a:latin typeface="Lucida Sans" panose="020B0602030504020204" pitchFamily="34" charset="0"/>
              </a:rPr>
              <a:t>Gymwys</a:t>
            </a:r>
            <a:endParaRPr lang="en-GB" sz="3200" dirty="0" smtClean="0">
              <a:latin typeface="Lucida Sans" panose="020B0602030504020204" pitchFamily="34" charset="0"/>
            </a:endParaRPr>
          </a:p>
          <a:p>
            <a:pPr marL="0" indent="0">
              <a:buNone/>
            </a:pPr>
            <a:r>
              <a:rPr lang="en-GB" sz="3200" dirty="0" smtClean="0">
                <a:latin typeface="Lucida Sans" panose="020B0602030504020204" pitchFamily="34" charset="0"/>
              </a:rPr>
              <a:t>E – </a:t>
            </a:r>
            <a:r>
              <a:rPr lang="en-GB" sz="3200" dirty="0" err="1" smtClean="0">
                <a:latin typeface="Lucida Sans" panose="020B0602030504020204" pitchFamily="34" charset="0"/>
              </a:rPr>
              <a:t>Rhugl</a:t>
            </a:r>
            <a:endParaRPr lang="en-GB" sz="3200" dirty="0" smtClean="0">
              <a:latin typeface="Lucida Sans" panose="020B0602030504020204" pitchFamily="34" charset="0"/>
            </a:endParaRPr>
          </a:p>
          <a:p>
            <a:pPr marL="0" indent="0">
              <a:buNone/>
            </a:pPr>
            <a:r>
              <a:rPr lang="en-GB" sz="3200" dirty="0" smtClean="0">
                <a:latin typeface="Lucida Sans" panose="020B0602030504020204" pitchFamily="34" charset="0"/>
              </a:rPr>
              <a:t>* </a:t>
            </a:r>
            <a:r>
              <a:rPr lang="en-GB" sz="3200" dirty="0" err="1" smtClean="0">
                <a:latin typeface="Lucida Sans" panose="020B0602030504020204" pitchFamily="34" charset="0"/>
              </a:rPr>
              <a:t>Dilyniant</a:t>
            </a:r>
            <a:r>
              <a:rPr lang="en-GB" sz="3200" dirty="0" smtClean="0">
                <a:latin typeface="Lucida Sans" panose="020B0602030504020204" pitchFamily="34" charset="0"/>
              </a:rPr>
              <a:t> </a:t>
            </a:r>
            <a:r>
              <a:rPr lang="en-GB" sz="3200" dirty="0" err="1" smtClean="0">
                <a:latin typeface="Lucida Sans" panose="020B0602030504020204" pitchFamily="34" charset="0"/>
              </a:rPr>
              <a:t>yn</a:t>
            </a:r>
            <a:r>
              <a:rPr lang="en-GB" sz="3200" dirty="0" smtClean="0">
                <a:latin typeface="Lucida Sans" panose="020B0602030504020204" pitchFamily="34" charset="0"/>
              </a:rPr>
              <a:t> </a:t>
            </a:r>
            <a:r>
              <a:rPr lang="en-GB" sz="3200" dirty="0" err="1" smtClean="0">
                <a:latin typeface="Lucida Sans" panose="020B0602030504020204" pitchFamily="34" charset="0"/>
              </a:rPr>
              <a:t>medru</a:t>
            </a:r>
            <a:r>
              <a:rPr lang="en-GB" sz="3200" dirty="0" smtClean="0">
                <a:latin typeface="Lucida Sans" panose="020B0602030504020204" pitchFamily="34" charset="0"/>
              </a:rPr>
              <a:t> </a:t>
            </a:r>
            <a:r>
              <a:rPr lang="en-GB" sz="3200" dirty="0" err="1" smtClean="0">
                <a:latin typeface="Lucida Sans" panose="020B0602030504020204" pitchFamily="34" charset="0"/>
              </a:rPr>
              <a:t>cymryd</a:t>
            </a:r>
            <a:r>
              <a:rPr lang="en-GB" sz="3200" dirty="0" smtClean="0">
                <a:latin typeface="Lucida Sans" panose="020B0602030504020204" pitchFamily="34" charset="0"/>
              </a:rPr>
              <a:t> </a:t>
            </a:r>
            <a:r>
              <a:rPr lang="en-GB" sz="3200" dirty="0" err="1" smtClean="0">
                <a:latin typeface="Lucida Sans" panose="020B0602030504020204" pitchFamily="34" charset="0"/>
              </a:rPr>
              <a:t>hyd</a:t>
            </a:r>
            <a:r>
              <a:rPr lang="en-GB" sz="3200" dirty="0" smtClean="0">
                <a:latin typeface="Lucida Sans" panose="020B0602030504020204" pitchFamily="34" charset="0"/>
              </a:rPr>
              <a:t> at 10 </a:t>
            </a:r>
            <a:r>
              <a:rPr lang="en-GB" sz="3200" dirty="0" err="1" smtClean="0">
                <a:latin typeface="Lucida Sans" panose="020B0602030504020204" pitchFamily="34" charset="0"/>
              </a:rPr>
              <a:t>mlynedd</a:t>
            </a:r>
            <a:endParaRPr lang="en-GB" sz="3200" dirty="0">
              <a:latin typeface="Lucida Sans" panose="020B0602030504020204" pitchFamily="34" charset="0"/>
            </a:endParaRPr>
          </a:p>
        </p:txBody>
      </p:sp>
      <p:sp>
        <p:nvSpPr>
          <p:cNvPr id="4" name="Content Placeholder 3"/>
          <p:cNvSpPr>
            <a:spLocks noGrp="1"/>
          </p:cNvSpPr>
          <p:nvPr>
            <p:ph sz="half" idx="2"/>
          </p:nvPr>
        </p:nvSpPr>
        <p:spPr>
          <a:xfrm>
            <a:off x="6172199" y="1571625"/>
            <a:ext cx="5793581" cy="4626769"/>
          </a:xfrm>
        </p:spPr>
        <p:txBody>
          <a:bodyPr>
            <a:normAutofit/>
          </a:bodyPr>
          <a:lstStyle/>
          <a:p>
            <a:pPr marL="0" indent="0">
              <a:buNone/>
            </a:pPr>
            <a:r>
              <a:rPr lang="en-GB" sz="3200" dirty="0" smtClean="0">
                <a:solidFill>
                  <a:srgbClr val="002060"/>
                </a:solidFill>
                <a:latin typeface="Lucida Sans" panose="020B0602030504020204" pitchFamily="34" charset="0"/>
              </a:rPr>
              <a:t>A – New to English</a:t>
            </a:r>
          </a:p>
          <a:p>
            <a:pPr marL="0" indent="0">
              <a:buNone/>
            </a:pPr>
            <a:r>
              <a:rPr lang="en-GB" sz="3200" dirty="0" smtClean="0">
                <a:solidFill>
                  <a:srgbClr val="002060"/>
                </a:solidFill>
                <a:latin typeface="Lucida Sans" panose="020B0602030504020204" pitchFamily="34" charset="0"/>
              </a:rPr>
              <a:t>B – Early Acquisition</a:t>
            </a:r>
          </a:p>
          <a:p>
            <a:pPr marL="0" indent="0">
              <a:buNone/>
            </a:pPr>
            <a:r>
              <a:rPr lang="en-GB" sz="3200" dirty="0" smtClean="0">
                <a:solidFill>
                  <a:srgbClr val="002060"/>
                </a:solidFill>
                <a:latin typeface="Lucida Sans" panose="020B0602030504020204" pitchFamily="34" charset="0"/>
              </a:rPr>
              <a:t>C – Developing Competence</a:t>
            </a:r>
            <a:endParaRPr lang="en-GB" sz="3200" dirty="0">
              <a:solidFill>
                <a:srgbClr val="002060"/>
              </a:solidFill>
              <a:latin typeface="Lucida Sans" panose="020B0602030504020204" pitchFamily="34" charset="0"/>
            </a:endParaRPr>
          </a:p>
          <a:p>
            <a:pPr marL="0" indent="0">
              <a:buNone/>
            </a:pPr>
            <a:r>
              <a:rPr lang="en-GB" sz="3200" dirty="0" smtClean="0">
                <a:solidFill>
                  <a:srgbClr val="002060"/>
                </a:solidFill>
                <a:latin typeface="Lucida Sans" panose="020B0602030504020204" pitchFamily="34" charset="0"/>
              </a:rPr>
              <a:t>D – Competent</a:t>
            </a:r>
          </a:p>
          <a:p>
            <a:pPr marL="0" indent="0">
              <a:buNone/>
            </a:pPr>
            <a:r>
              <a:rPr lang="en-GB" sz="3200" dirty="0" smtClean="0">
                <a:solidFill>
                  <a:srgbClr val="002060"/>
                </a:solidFill>
                <a:latin typeface="Lucida Sans" panose="020B0602030504020204" pitchFamily="34" charset="0"/>
              </a:rPr>
              <a:t>E – Fluent</a:t>
            </a:r>
            <a:endParaRPr lang="en-GB" sz="3200" dirty="0">
              <a:solidFill>
                <a:srgbClr val="002060"/>
              </a:solidFill>
              <a:latin typeface="Lucida Sans" panose="020B0602030504020204" pitchFamily="34" charset="0"/>
            </a:endParaRPr>
          </a:p>
          <a:p>
            <a:pPr marL="0" indent="0">
              <a:buNone/>
            </a:pPr>
            <a:r>
              <a:rPr lang="en-GB" sz="3200" dirty="0" smtClean="0">
                <a:solidFill>
                  <a:srgbClr val="002060"/>
                </a:solidFill>
                <a:latin typeface="Lucida Sans" panose="020B0602030504020204" pitchFamily="34" charset="0"/>
              </a:rPr>
              <a:t>* Progression can take up to 10 years</a:t>
            </a:r>
          </a:p>
        </p:txBody>
      </p:sp>
    </p:spTree>
    <p:extLst>
      <p:ext uri="{BB962C8B-B14F-4D97-AF65-F5344CB8AC3E}">
        <p14:creationId xmlns:p14="http://schemas.microsoft.com/office/powerpoint/2010/main" val="1879645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738" y="365127"/>
            <a:ext cx="11168062" cy="777873"/>
          </a:xfrm>
        </p:spPr>
        <p:txBody>
          <a:bodyPr>
            <a:normAutofit fontScale="90000"/>
          </a:bodyPr>
          <a:lstStyle/>
          <a:p>
            <a:r>
              <a:rPr lang="en-GB" sz="2800" dirty="0" err="1" smtClean="0">
                <a:latin typeface="Lucida Sans" panose="020B0602030504020204" pitchFamily="34" charset="0"/>
              </a:rPr>
              <a:t>Fodd</a:t>
            </a:r>
            <a:r>
              <a:rPr lang="en-GB" sz="2800" dirty="0" smtClean="0">
                <a:latin typeface="Lucida Sans" panose="020B0602030504020204" pitchFamily="34" charset="0"/>
              </a:rPr>
              <a:t> </a:t>
            </a:r>
            <a:r>
              <a:rPr lang="en-GB" sz="2800" dirty="0" err="1" smtClean="0">
                <a:latin typeface="Lucida Sans" panose="020B0602030504020204" pitchFamily="34" charset="0"/>
              </a:rPr>
              <a:t>bynnag</a:t>
            </a:r>
            <a:r>
              <a:rPr lang="en-GB" sz="2800" dirty="0" smtClean="0">
                <a:latin typeface="Lucida Sans" panose="020B0602030504020204" pitchFamily="34" charset="0"/>
              </a:rPr>
              <a:t>…</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However…</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85738" y="1221581"/>
            <a:ext cx="5834062" cy="4955382"/>
          </a:xfrm>
        </p:spPr>
        <p:txBody>
          <a:bodyPr>
            <a:normAutofit/>
          </a:bodyPr>
          <a:lstStyle/>
          <a:p>
            <a:r>
              <a:rPr lang="en-GB" sz="2400" dirty="0" err="1">
                <a:latin typeface="Lucida Sans" panose="020B0602030504020204" pitchFamily="34" charset="0"/>
              </a:rPr>
              <a:t>U</a:t>
            </a:r>
            <a:r>
              <a:rPr lang="en-GB" sz="2400" dirty="0" err="1" smtClean="0">
                <a:latin typeface="Lucida Sans" panose="020B0602030504020204" pitchFamily="34" charset="0"/>
              </a:rPr>
              <a:t>nigolion</a:t>
            </a:r>
            <a:r>
              <a:rPr lang="en-GB" sz="2400" dirty="0" smtClean="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debygol</a:t>
            </a:r>
            <a:r>
              <a:rPr lang="en-GB" sz="2400" dirty="0">
                <a:latin typeface="Lucida Sans" panose="020B0602030504020204" pitchFamily="34" charset="0"/>
              </a:rPr>
              <a:t> o </a:t>
            </a:r>
            <a:r>
              <a:rPr lang="en-GB" sz="2400" dirty="0" err="1">
                <a:latin typeface="Lucida Sans" panose="020B0602030504020204" pitchFamily="34" charset="0"/>
              </a:rPr>
              <a:t>ddangos</a:t>
            </a:r>
            <a:r>
              <a:rPr lang="en-GB" sz="2400" dirty="0">
                <a:latin typeface="Lucida Sans" panose="020B0602030504020204" pitchFamily="34" charset="0"/>
              </a:rPr>
              <a:t> </a:t>
            </a:r>
            <a:r>
              <a:rPr lang="en-GB" sz="2400" dirty="0" err="1">
                <a:latin typeface="Lucida Sans" panose="020B0602030504020204" pitchFamily="34" charset="0"/>
              </a:rPr>
              <a:t>nodweddion</a:t>
            </a:r>
            <a:r>
              <a:rPr lang="en-GB" sz="2400" dirty="0">
                <a:latin typeface="Lucida Sans" panose="020B0602030504020204" pitchFamily="34" charset="0"/>
              </a:rPr>
              <a:t> </a:t>
            </a:r>
            <a:r>
              <a:rPr lang="en-GB" sz="2400" dirty="0" err="1">
                <a:latin typeface="Lucida Sans" panose="020B0602030504020204" pitchFamily="34" charset="0"/>
              </a:rPr>
              <a:t>mwy</a:t>
            </a:r>
            <a:r>
              <a:rPr lang="en-GB" sz="2400" dirty="0">
                <a:latin typeface="Lucida Sans" panose="020B0602030504020204" pitchFamily="34" charset="0"/>
              </a:rPr>
              <a:t> nag un ‘cam’ </a:t>
            </a:r>
            <a:r>
              <a:rPr lang="en-GB" sz="2400" dirty="0" err="1">
                <a:latin typeface="Lucida Sans" panose="020B0602030504020204" pitchFamily="34" charset="0"/>
              </a:rPr>
              <a:t>ar</a:t>
            </a:r>
            <a:r>
              <a:rPr lang="en-GB" sz="2400" dirty="0">
                <a:latin typeface="Lucida Sans" panose="020B0602030504020204" pitchFamily="34" charset="0"/>
              </a:rPr>
              <a:t> y </a:t>
            </a:r>
            <a:r>
              <a:rPr lang="en-GB" sz="2400" dirty="0" err="1">
                <a:latin typeface="Lucida Sans" panose="020B0602030504020204" pitchFamily="34" charset="0"/>
              </a:rPr>
              <a:t>tro</a:t>
            </a:r>
            <a:endParaRPr lang="en-GB" sz="2400" dirty="0">
              <a:latin typeface="Lucida Sans" panose="020B0602030504020204" pitchFamily="34" charset="0"/>
            </a:endParaRPr>
          </a:p>
          <a:p>
            <a:r>
              <a:rPr lang="en-GB" sz="2400" dirty="0" err="1">
                <a:latin typeface="Lucida Sans" panose="020B0602030504020204" pitchFamily="34" charset="0"/>
              </a:rPr>
              <a:t>Efallai</a:t>
            </a:r>
            <a:r>
              <a:rPr lang="en-GB" sz="2400" dirty="0">
                <a:latin typeface="Lucida Sans" panose="020B0602030504020204" pitchFamily="34" charset="0"/>
              </a:rPr>
              <a:t> </a:t>
            </a:r>
            <a:r>
              <a:rPr lang="en-GB" sz="2400" dirty="0" err="1" smtClean="0">
                <a:latin typeface="Lucida Sans" panose="020B0602030504020204" pitchFamily="34" charset="0"/>
              </a:rPr>
              <a:t>bydd</a:t>
            </a:r>
            <a:r>
              <a:rPr lang="en-GB" sz="2400" dirty="0" smtClean="0">
                <a:latin typeface="Lucida Sans" panose="020B0602030504020204" pitchFamily="34" charset="0"/>
              </a:rPr>
              <a:t> </a:t>
            </a:r>
            <a:r>
              <a:rPr lang="en-GB" sz="2400" dirty="0" err="1">
                <a:latin typeface="Lucida Sans" panose="020B0602030504020204" pitchFamily="34" charset="0"/>
              </a:rPr>
              <a:t>gan</a:t>
            </a:r>
            <a:r>
              <a:rPr lang="en-GB" sz="2400" dirty="0">
                <a:latin typeface="Lucida Sans" panose="020B0602030504020204" pitchFamily="34" charset="0"/>
              </a:rPr>
              <a:t> </a:t>
            </a:r>
            <a:r>
              <a:rPr lang="en-GB" sz="2400" dirty="0" err="1">
                <a:latin typeface="Lucida Sans" panose="020B0602030504020204" pitchFamily="34" charset="0"/>
              </a:rPr>
              <a:t>ddysgwyr</a:t>
            </a:r>
            <a:r>
              <a:rPr lang="en-GB" sz="2400" dirty="0">
                <a:latin typeface="Lucida Sans" panose="020B0602030504020204" pitchFamily="34" charset="0"/>
              </a:rPr>
              <a:t> </a:t>
            </a:r>
            <a:r>
              <a:rPr lang="en-GB" sz="2400" dirty="0" smtClean="0">
                <a:latin typeface="Lucida Sans" panose="020B0602030504020204" pitchFamily="34" charset="0"/>
              </a:rPr>
              <a:t>SIY/CIY </a:t>
            </a:r>
            <a:r>
              <a:rPr lang="en-GB" sz="2400" b="1" dirty="0" err="1" smtClean="0">
                <a:latin typeface="Lucida Sans" panose="020B0602030504020204" pitchFamily="34" charset="0"/>
              </a:rPr>
              <a:t>wahanol</a:t>
            </a:r>
            <a:r>
              <a:rPr lang="en-GB" sz="2400" b="1" dirty="0" smtClean="0">
                <a:latin typeface="Lucida Sans" panose="020B0602030504020204" pitchFamily="34" charset="0"/>
              </a:rPr>
              <a:t> </a:t>
            </a:r>
            <a:r>
              <a:rPr lang="en-GB" sz="2400" b="1" dirty="0" err="1">
                <a:latin typeface="Lucida Sans" panose="020B0602030504020204" pitchFamily="34" charset="0"/>
              </a:rPr>
              <a:t>fannau</a:t>
            </a:r>
            <a:r>
              <a:rPr lang="en-GB" sz="2400" b="1" dirty="0">
                <a:latin typeface="Lucida Sans" panose="020B0602030504020204" pitchFamily="34" charset="0"/>
              </a:rPr>
              <a:t> </a:t>
            </a:r>
            <a:r>
              <a:rPr lang="en-GB" sz="2400" b="1" dirty="0" err="1">
                <a:latin typeface="Lucida Sans" panose="020B0602030504020204" pitchFamily="34" charset="0"/>
              </a:rPr>
              <a:t>cychwyn</a:t>
            </a:r>
            <a:r>
              <a:rPr lang="en-GB" sz="2400" b="1" dirty="0">
                <a:latin typeface="Lucida Sans" panose="020B0602030504020204" pitchFamily="34" charset="0"/>
              </a:rPr>
              <a:t> </a:t>
            </a:r>
            <a:r>
              <a:rPr lang="en-GB" sz="2400" dirty="0">
                <a:latin typeface="Lucida Sans" panose="020B0602030504020204" pitchFamily="34" charset="0"/>
              </a:rPr>
              <a:t>a </a:t>
            </a:r>
            <a:r>
              <a:rPr lang="en-GB" sz="2400" dirty="0" err="1">
                <a:latin typeface="Lucida Sans" panose="020B0602030504020204" pitchFamily="34" charset="0"/>
              </a:rPr>
              <a:t>symud</a:t>
            </a:r>
            <a:r>
              <a:rPr lang="en-GB" sz="2400" dirty="0">
                <a:latin typeface="Lucida Sans" panose="020B0602030504020204" pitchFamily="34" charset="0"/>
              </a:rPr>
              <a:t> </a:t>
            </a:r>
            <a:r>
              <a:rPr lang="en-GB" sz="2400" dirty="0" err="1">
                <a:latin typeface="Lucida Sans" panose="020B0602030504020204" pitchFamily="34" charset="0"/>
              </a:rPr>
              <a:t>trwy'r</a:t>
            </a:r>
            <a:r>
              <a:rPr lang="en-GB" sz="2400" dirty="0">
                <a:latin typeface="Lucida Sans" panose="020B0602030504020204" pitchFamily="34" charset="0"/>
              </a:rPr>
              <a:t> </a:t>
            </a:r>
            <a:r>
              <a:rPr lang="en-GB" sz="2400" dirty="0" err="1">
                <a:latin typeface="Lucida Sans" panose="020B0602030504020204" pitchFamily="34" charset="0"/>
              </a:rPr>
              <a:t>camau</a:t>
            </a:r>
            <a:r>
              <a:rPr lang="en-GB" sz="2400" dirty="0">
                <a:latin typeface="Lucida Sans" panose="020B0602030504020204" pitchFamily="34" charset="0"/>
              </a:rPr>
              <a:t> </a:t>
            </a:r>
            <a:r>
              <a:rPr lang="en-GB" sz="2400" dirty="0" err="1">
                <a:latin typeface="Lucida Sans" panose="020B0602030504020204" pitchFamily="34" charset="0"/>
              </a:rPr>
              <a:t>ar</a:t>
            </a:r>
            <a:r>
              <a:rPr lang="en-GB" sz="2400" dirty="0">
                <a:latin typeface="Lucida Sans" panose="020B0602030504020204" pitchFamily="34" charset="0"/>
              </a:rPr>
              <a:t> </a:t>
            </a:r>
            <a:r>
              <a:rPr lang="en-GB" sz="2400" dirty="0" err="1">
                <a:latin typeface="Lucida Sans" panose="020B0602030504020204" pitchFamily="34" charset="0"/>
              </a:rPr>
              <a:t>wahanol</a:t>
            </a:r>
            <a:r>
              <a:rPr lang="en-GB" sz="2400" dirty="0">
                <a:latin typeface="Lucida Sans" panose="020B0602030504020204" pitchFamily="34" charset="0"/>
              </a:rPr>
              <a:t> </a:t>
            </a:r>
            <a:r>
              <a:rPr lang="en-GB" sz="2400" dirty="0" err="1">
                <a:latin typeface="Lucida Sans" panose="020B0602030504020204" pitchFamily="34" charset="0"/>
              </a:rPr>
              <a:t>gyfraddau</a:t>
            </a:r>
            <a:endParaRPr lang="en-GB" sz="2400" dirty="0">
              <a:latin typeface="Lucida Sans" panose="020B0602030504020204" pitchFamily="34" charset="0"/>
            </a:endParaRPr>
          </a:p>
          <a:p>
            <a:r>
              <a:rPr lang="en-GB" sz="2400" dirty="0" err="1">
                <a:latin typeface="Lucida Sans" panose="020B0602030504020204" pitchFamily="34" charset="0"/>
              </a:rPr>
              <a:t>Nid</a:t>
            </a:r>
            <a:r>
              <a:rPr lang="en-GB" sz="2400" dirty="0">
                <a:latin typeface="Lucida Sans" panose="020B0602030504020204" pitchFamily="34" charset="0"/>
              </a:rPr>
              <a:t> </a:t>
            </a:r>
            <a:r>
              <a:rPr lang="en-GB" sz="2400" dirty="0" err="1">
                <a:latin typeface="Lucida Sans" panose="020B0602030504020204" pitchFamily="34" charset="0"/>
              </a:rPr>
              <a:t>yw</a:t>
            </a:r>
            <a:r>
              <a:rPr lang="en-GB" sz="2400" dirty="0">
                <a:latin typeface="Lucida Sans" panose="020B0602030504020204" pitchFamily="34" charset="0"/>
              </a:rPr>
              <a:t> </a:t>
            </a:r>
            <a:r>
              <a:rPr lang="en-GB" sz="2400" dirty="0" err="1">
                <a:latin typeface="Lucida Sans" panose="020B0602030504020204" pitchFamily="34" charset="0"/>
              </a:rPr>
              <a:t>cynnydd</a:t>
            </a:r>
            <a:r>
              <a:rPr lang="en-GB" sz="2400" dirty="0">
                <a:latin typeface="Lucida Sans" panose="020B0602030504020204" pitchFamily="34" charset="0"/>
              </a:rPr>
              <a:t> o </a:t>
            </a:r>
            <a:r>
              <a:rPr lang="en-GB" sz="2400" dirty="0" err="1">
                <a:latin typeface="Lucida Sans" panose="020B0602030504020204" pitchFamily="34" charset="0"/>
              </a:rPr>
              <a:t>reidrwydd</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b="1" dirty="0" err="1">
                <a:latin typeface="Lucida Sans" panose="020B0602030504020204" pitchFamily="34" charset="0"/>
              </a:rPr>
              <a:t>llinol</a:t>
            </a:r>
            <a:r>
              <a:rPr lang="en-GB" sz="2400" b="1" dirty="0">
                <a:latin typeface="Lucida Sans" panose="020B0602030504020204" pitchFamily="34" charset="0"/>
              </a:rPr>
              <a:t> </a:t>
            </a:r>
            <a:r>
              <a:rPr lang="en-GB" sz="2400" b="1" dirty="0" err="1">
                <a:latin typeface="Lucida Sans" panose="020B0602030504020204" pitchFamily="34" charset="0"/>
              </a:rPr>
              <a:t>nac</a:t>
            </a:r>
            <a:r>
              <a:rPr lang="en-GB" sz="2400" b="1" dirty="0">
                <a:latin typeface="Lucida Sans" panose="020B0602030504020204" pitchFamily="34" charset="0"/>
              </a:rPr>
              <a:t> </a:t>
            </a:r>
            <a:r>
              <a:rPr lang="en-GB" sz="2400" b="1" dirty="0" err="1">
                <a:latin typeface="Lucida Sans" panose="020B0602030504020204" pitchFamily="34" charset="0"/>
              </a:rPr>
              <a:t>yn</a:t>
            </a:r>
            <a:r>
              <a:rPr lang="en-GB" sz="2400" b="1" dirty="0">
                <a:latin typeface="Lucida Sans" panose="020B0602030504020204" pitchFamily="34" charset="0"/>
              </a:rPr>
              <a:t> </a:t>
            </a:r>
            <a:r>
              <a:rPr lang="en-GB" sz="2400" b="1" dirty="0" err="1">
                <a:latin typeface="Lucida Sans" panose="020B0602030504020204" pitchFamily="34" charset="0"/>
              </a:rPr>
              <a:t>gyson</a:t>
            </a:r>
            <a:endParaRPr lang="en-GB" sz="2400" b="1" dirty="0">
              <a:latin typeface="Lucida Sans" panose="020B0602030504020204" pitchFamily="34" charset="0"/>
            </a:endParaRPr>
          </a:p>
          <a:p>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gyffredinol</a:t>
            </a:r>
            <a:r>
              <a:rPr lang="en-GB" sz="2400" dirty="0">
                <a:latin typeface="Lucida Sans" panose="020B0602030504020204" pitchFamily="34" charset="0"/>
              </a:rPr>
              <a:t>, </a:t>
            </a:r>
            <a:r>
              <a:rPr lang="en-GB" sz="2400" dirty="0" err="1">
                <a:latin typeface="Lucida Sans" panose="020B0602030504020204" pitchFamily="34" charset="0"/>
              </a:rPr>
              <a:t>mae</a:t>
            </a:r>
            <a:r>
              <a:rPr lang="en-GB" sz="2400" dirty="0">
                <a:latin typeface="Lucida Sans" panose="020B0602030504020204" pitchFamily="34" charset="0"/>
              </a:rPr>
              <a:t> </a:t>
            </a:r>
            <a:r>
              <a:rPr lang="en-GB" sz="2400" dirty="0" err="1">
                <a:latin typeface="Lucida Sans" panose="020B0602030504020204" pitchFamily="34" charset="0"/>
              </a:rPr>
              <a:t>cyfraddau</a:t>
            </a:r>
            <a:r>
              <a:rPr lang="en-GB" sz="2400" dirty="0">
                <a:latin typeface="Lucida Sans" panose="020B0602030504020204" pitchFamily="34" charset="0"/>
              </a:rPr>
              <a:t> </a:t>
            </a:r>
            <a:r>
              <a:rPr lang="en-GB" sz="2400" dirty="0" err="1">
                <a:latin typeface="Lucida Sans" panose="020B0602030504020204" pitchFamily="34" charset="0"/>
              </a:rPr>
              <a:t>cynnydd</a:t>
            </a:r>
            <a:r>
              <a:rPr lang="en-GB" sz="2400" dirty="0">
                <a:latin typeface="Lucida Sans" panose="020B0602030504020204" pitchFamily="34" charset="0"/>
              </a:rPr>
              <a:t> </a:t>
            </a:r>
            <a:r>
              <a:rPr lang="en-GB" sz="2400" b="1" dirty="0" err="1">
                <a:latin typeface="Lucida Sans" panose="020B0602030504020204" pitchFamily="34" charset="0"/>
              </a:rPr>
              <a:t>yn</a:t>
            </a:r>
            <a:r>
              <a:rPr lang="en-GB" sz="2400" b="1" dirty="0">
                <a:latin typeface="Lucida Sans" panose="020B0602030504020204" pitchFamily="34" charset="0"/>
              </a:rPr>
              <a:t> </a:t>
            </a:r>
            <a:r>
              <a:rPr lang="en-GB" sz="2400" b="1" dirty="0" err="1">
                <a:latin typeface="Lucida Sans" panose="020B0602030504020204" pitchFamily="34" charset="0"/>
              </a:rPr>
              <a:t>gyflymach</a:t>
            </a:r>
            <a:r>
              <a:rPr lang="en-GB" sz="2400" b="1" dirty="0">
                <a:latin typeface="Lucida Sans" panose="020B0602030504020204" pitchFamily="34" charset="0"/>
              </a:rPr>
              <a:t> </a:t>
            </a:r>
            <a:r>
              <a:rPr lang="en-GB" sz="2400" b="1" dirty="0" err="1">
                <a:latin typeface="Lucida Sans" panose="020B0602030504020204" pitchFamily="34" charset="0"/>
              </a:rPr>
              <a:t>trwy</a:t>
            </a:r>
            <a:r>
              <a:rPr lang="en-GB" sz="2400" b="1" dirty="0">
                <a:latin typeface="Lucida Sans" panose="020B0602030504020204" pitchFamily="34" charset="0"/>
              </a:rPr>
              <a:t> </a:t>
            </a:r>
            <a:r>
              <a:rPr lang="en-GB" sz="2400" b="1" dirty="0" err="1">
                <a:latin typeface="Lucida Sans" panose="020B0602030504020204" pitchFamily="34" charset="0"/>
              </a:rPr>
              <a:t>gamau</a:t>
            </a:r>
            <a:r>
              <a:rPr lang="en-GB" sz="2400" b="1" dirty="0">
                <a:latin typeface="Lucida Sans" panose="020B0602030504020204" pitchFamily="34" charset="0"/>
              </a:rPr>
              <a:t> A </a:t>
            </a:r>
            <a:r>
              <a:rPr lang="en-GB" sz="2400" b="1" dirty="0" err="1">
                <a:latin typeface="Lucida Sans" panose="020B0602030504020204" pitchFamily="34" charset="0"/>
              </a:rPr>
              <a:t>a</a:t>
            </a:r>
            <a:r>
              <a:rPr lang="en-GB" sz="2400" b="1" dirty="0">
                <a:latin typeface="Lucida Sans" panose="020B0602030504020204" pitchFamily="34" charset="0"/>
              </a:rPr>
              <a:t> B </a:t>
            </a:r>
            <a:r>
              <a:rPr lang="en-GB" sz="2400" dirty="0">
                <a:latin typeface="Lucida Sans" panose="020B0602030504020204" pitchFamily="34" charset="0"/>
              </a:rPr>
              <a:t>ac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arafu</a:t>
            </a:r>
            <a:r>
              <a:rPr lang="en-GB" sz="2400" dirty="0">
                <a:latin typeface="Lucida Sans" panose="020B0602030504020204" pitchFamily="34" charset="0"/>
              </a:rPr>
              <a:t> </a:t>
            </a:r>
            <a:r>
              <a:rPr lang="en-GB" sz="2400" dirty="0" err="1">
                <a:latin typeface="Lucida Sans" panose="020B0602030504020204" pitchFamily="34" charset="0"/>
              </a:rPr>
              <a:t>wedi</a:t>
            </a:r>
            <a:r>
              <a:rPr lang="en-GB" sz="2400" dirty="0">
                <a:latin typeface="Lucida Sans" panose="020B0602030504020204" pitchFamily="34" charset="0"/>
              </a:rPr>
              <a:t> </a:t>
            </a:r>
            <a:r>
              <a:rPr lang="en-GB" sz="2400" dirty="0" err="1">
                <a:latin typeface="Lucida Sans" panose="020B0602030504020204" pitchFamily="34" charset="0"/>
              </a:rPr>
              <a:t>hynny</a:t>
            </a:r>
            <a:endParaRPr lang="en-GB" sz="2400" dirty="0">
              <a:latin typeface="Lucida Sans" panose="020B0602030504020204" pitchFamily="34" charset="0"/>
            </a:endParaRPr>
          </a:p>
        </p:txBody>
      </p:sp>
      <p:sp>
        <p:nvSpPr>
          <p:cNvPr id="4" name="Content Placeholder 3"/>
          <p:cNvSpPr>
            <a:spLocks noGrp="1"/>
          </p:cNvSpPr>
          <p:nvPr>
            <p:ph sz="half" idx="2"/>
          </p:nvPr>
        </p:nvSpPr>
        <p:spPr>
          <a:xfrm>
            <a:off x="6172200" y="1221581"/>
            <a:ext cx="5786438" cy="4955382"/>
          </a:xfrm>
        </p:spPr>
        <p:txBody>
          <a:bodyPr>
            <a:normAutofit/>
          </a:bodyPr>
          <a:lstStyle/>
          <a:p>
            <a:r>
              <a:rPr lang="en-GB" sz="2400" dirty="0" smtClean="0">
                <a:solidFill>
                  <a:srgbClr val="002060"/>
                </a:solidFill>
                <a:latin typeface="Lucida Sans" panose="020B0602030504020204" pitchFamily="34" charset="0"/>
              </a:rPr>
              <a:t>Individuals </a:t>
            </a:r>
            <a:r>
              <a:rPr lang="en-GB" sz="2400" dirty="0">
                <a:solidFill>
                  <a:srgbClr val="002060"/>
                </a:solidFill>
                <a:latin typeface="Lucida Sans" panose="020B0602030504020204" pitchFamily="34" charset="0"/>
              </a:rPr>
              <a:t>are likely to show characteristics of more than one ‘stage’ at a </a:t>
            </a:r>
            <a:r>
              <a:rPr lang="en-GB" sz="2400" dirty="0" smtClean="0">
                <a:solidFill>
                  <a:srgbClr val="002060"/>
                </a:solidFill>
                <a:latin typeface="Lucida Sans" panose="020B0602030504020204" pitchFamily="34" charset="0"/>
              </a:rPr>
              <a:t>time</a:t>
            </a:r>
          </a:p>
          <a:p>
            <a:r>
              <a:rPr lang="en-GB" altLang="en-US" sz="2400" dirty="0">
                <a:solidFill>
                  <a:srgbClr val="002060"/>
                </a:solidFill>
                <a:latin typeface="Lucida Sans" panose="020B0602030504020204" pitchFamily="34" charset="0"/>
              </a:rPr>
              <a:t>EAL/WAL learners may have </a:t>
            </a:r>
            <a:r>
              <a:rPr lang="en-GB" altLang="en-US" sz="2400" b="1" dirty="0">
                <a:solidFill>
                  <a:srgbClr val="002060"/>
                </a:solidFill>
                <a:latin typeface="Lucida Sans" panose="020B0602030504020204" pitchFamily="34" charset="0"/>
              </a:rPr>
              <a:t>different starting points </a:t>
            </a:r>
            <a:r>
              <a:rPr lang="en-GB" altLang="en-US" sz="2400" dirty="0">
                <a:solidFill>
                  <a:srgbClr val="002060"/>
                </a:solidFill>
                <a:latin typeface="Lucida Sans" panose="020B0602030504020204" pitchFamily="34" charset="0"/>
              </a:rPr>
              <a:t>and move through the stages at different </a:t>
            </a:r>
            <a:r>
              <a:rPr lang="en-GB" altLang="en-US" sz="2400" dirty="0" smtClean="0">
                <a:solidFill>
                  <a:srgbClr val="002060"/>
                </a:solidFill>
                <a:latin typeface="Lucida Sans" panose="020B0602030504020204" pitchFamily="34" charset="0"/>
              </a:rPr>
              <a:t>rates</a:t>
            </a:r>
          </a:p>
          <a:p>
            <a:r>
              <a:rPr lang="en-GB" altLang="en-US" sz="2400" dirty="0">
                <a:solidFill>
                  <a:srgbClr val="002060"/>
                </a:solidFill>
                <a:latin typeface="Lucida Sans" panose="020B0602030504020204" pitchFamily="34" charset="0"/>
              </a:rPr>
              <a:t>Progress is not necessarily </a:t>
            </a:r>
            <a:r>
              <a:rPr lang="en-GB" altLang="en-US" sz="2400" b="1" dirty="0">
                <a:solidFill>
                  <a:srgbClr val="002060"/>
                </a:solidFill>
                <a:latin typeface="Lucida Sans" panose="020B0602030504020204" pitchFamily="34" charset="0"/>
              </a:rPr>
              <a:t>linear or constant </a:t>
            </a:r>
            <a:endParaRPr lang="en-GB" altLang="en-US" sz="2400" b="1" dirty="0" smtClean="0">
              <a:solidFill>
                <a:srgbClr val="002060"/>
              </a:solidFill>
              <a:latin typeface="Lucida Sans" panose="020B0602030504020204" pitchFamily="34" charset="0"/>
            </a:endParaRPr>
          </a:p>
          <a:p>
            <a:r>
              <a:rPr lang="en-GB" altLang="en-US" sz="2400" dirty="0">
                <a:solidFill>
                  <a:srgbClr val="002060"/>
                </a:solidFill>
                <a:latin typeface="Lucida Sans" panose="020B0602030504020204" pitchFamily="34" charset="0"/>
              </a:rPr>
              <a:t>Progress rates are generally </a:t>
            </a:r>
            <a:r>
              <a:rPr lang="en-GB" altLang="en-US" sz="2400" b="1" dirty="0">
                <a:solidFill>
                  <a:srgbClr val="002060"/>
                </a:solidFill>
                <a:latin typeface="Lucida Sans" panose="020B0602030504020204" pitchFamily="34" charset="0"/>
              </a:rPr>
              <a:t>quicker through stages A and B </a:t>
            </a:r>
            <a:r>
              <a:rPr lang="en-GB" altLang="en-US" sz="2400" dirty="0">
                <a:solidFill>
                  <a:srgbClr val="002060"/>
                </a:solidFill>
                <a:latin typeface="Lucida Sans" panose="020B0602030504020204" pitchFamily="34" charset="0"/>
              </a:rPr>
              <a:t>and slow down thereafter</a:t>
            </a:r>
          </a:p>
          <a:p>
            <a:endParaRPr lang="en-GB" altLang="en-US" b="1" dirty="0"/>
          </a:p>
          <a:p>
            <a:endParaRPr lang="en-GB" altLang="en-US" dirty="0"/>
          </a:p>
          <a:p>
            <a:endParaRPr lang="en-GB" dirty="0" smtClean="0"/>
          </a:p>
          <a:p>
            <a:endParaRPr lang="en-GB" altLang="en-US" dirty="0"/>
          </a:p>
        </p:txBody>
      </p:sp>
    </p:spTree>
    <p:extLst>
      <p:ext uri="{BB962C8B-B14F-4D97-AF65-F5344CB8AC3E}">
        <p14:creationId xmlns:p14="http://schemas.microsoft.com/office/powerpoint/2010/main" val="2867856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88168" y="365127"/>
            <a:ext cx="11020425" cy="6271417"/>
          </a:xfrm>
        </p:spPr>
      </p:pic>
    </p:spTree>
    <p:extLst>
      <p:ext uri="{BB962C8B-B14F-4D97-AF65-F5344CB8AC3E}">
        <p14:creationId xmlns:p14="http://schemas.microsoft.com/office/powerpoint/2010/main" val="3696991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219" y="365127"/>
            <a:ext cx="10748169" cy="770729"/>
          </a:xfrm>
        </p:spPr>
        <p:txBody>
          <a:bodyPr>
            <a:normAutofit fontScale="90000"/>
          </a:bodyPr>
          <a:lstStyle/>
          <a:p>
            <a:r>
              <a:rPr lang="en-GB" sz="3200" dirty="0" err="1" smtClean="0">
                <a:latin typeface="Lucida Sans" panose="020B0602030504020204" pitchFamily="34" charset="0"/>
              </a:rPr>
              <a:t>Iaith</a:t>
            </a:r>
            <a:r>
              <a:rPr lang="en-GB" sz="3200" dirty="0" smtClean="0">
                <a:latin typeface="Lucida Sans" panose="020B0602030504020204" pitchFamily="34" charset="0"/>
              </a:rPr>
              <a:t> a </a:t>
            </a:r>
            <a:r>
              <a:rPr lang="en-GB" sz="3200" dirty="0" err="1" smtClean="0">
                <a:latin typeface="Lucida Sans" panose="020B0602030504020204" pitchFamily="34" charset="0"/>
              </a:rPr>
              <a:t>hunaniaeth</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Language and Identity</a:t>
            </a:r>
            <a:endParaRPr lang="en-GB" sz="3200" dirty="0">
              <a:solidFill>
                <a:srgbClr val="002060"/>
              </a:solidFill>
              <a:latin typeface="Lucida Sans" panose="020B0602030504020204" pitchFamily="34" charset="0"/>
            </a:endParaRPr>
          </a:p>
        </p:txBody>
      </p:sp>
      <p:sp>
        <p:nvSpPr>
          <p:cNvPr id="4" name="Content Placeholder 3"/>
          <p:cNvSpPr>
            <a:spLocks noGrp="1"/>
          </p:cNvSpPr>
          <p:nvPr>
            <p:ph sz="half" idx="2"/>
          </p:nvPr>
        </p:nvSpPr>
        <p:spPr>
          <a:xfrm>
            <a:off x="407194" y="1417639"/>
            <a:ext cx="5614194" cy="4171602"/>
          </a:xfrm>
        </p:spPr>
        <p:txBody>
          <a:bodyPr>
            <a:normAutofit lnSpcReduction="10000"/>
          </a:bodyPr>
          <a:lstStyle/>
          <a:p>
            <a:r>
              <a:rPr lang="en-GB" sz="2400" dirty="0" err="1">
                <a:latin typeface="Lucida Sans" panose="020B0602030504020204" pitchFamily="34" charset="0"/>
              </a:rPr>
              <a:t>Yng</a:t>
            </a:r>
            <a:r>
              <a:rPr lang="en-GB" sz="2400" dirty="0">
                <a:latin typeface="Lucida Sans" panose="020B0602030504020204" pitchFamily="34" charset="0"/>
              </a:rPr>
              <a:t> </a:t>
            </a:r>
            <a:r>
              <a:rPr lang="en-GB" sz="2400" dirty="0" err="1">
                <a:latin typeface="Lucida Sans" panose="020B0602030504020204" pitchFamily="34" charset="0"/>
              </a:rPr>
              <a:t>Nghymru</a:t>
            </a:r>
            <a:r>
              <a:rPr lang="en-GB" sz="2400" dirty="0">
                <a:latin typeface="Lucida Sans" panose="020B0602030504020204" pitchFamily="34" charset="0"/>
              </a:rPr>
              <a:t> </a:t>
            </a:r>
            <a:r>
              <a:rPr lang="en-GB" sz="2400" dirty="0" err="1">
                <a:latin typeface="Lucida Sans" panose="020B0602030504020204" pitchFamily="34" charset="0"/>
              </a:rPr>
              <a:t>mae</a:t>
            </a:r>
            <a:r>
              <a:rPr lang="en-GB" sz="2400" dirty="0">
                <a:latin typeface="Lucida Sans" panose="020B0602030504020204" pitchFamily="34" charset="0"/>
              </a:rPr>
              <a:t> 1.8 </a:t>
            </a:r>
            <a:r>
              <a:rPr lang="en-GB" sz="2400" dirty="0" err="1">
                <a:latin typeface="Lucida Sans" panose="020B0602030504020204" pitchFamily="34" charset="0"/>
              </a:rPr>
              <a:t>miliwn</a:t>
            </a:r>
            <a:r>
              <a:rPr lang="en-GB" sz="2400" dirty="0">
                <a:latin typeface="Lucida Sans" panose="020B0602030504020204" pitchFamily="34" charset="0"/>
              </a:rPr>
              <a:t> o </a:t>
            </a:r>
            <a:r>
              <a:rPr lang="en-GB" sz="2400" dirty="0" err="1">
                <a:latin typeface="Lucida Sans" panose="020B0602030504020204" pitchFamily="34" charset="0"/>
              </a:rPr>
              <a:t>bobl</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adnabod</a:t>
            </a:r>
            <a:r>
              <a:rPr lang="en-GB" sz="2400" dirty="0">
                <a:latin typeface="Lucida Sans" panose="020B0602030504020204" pitchFamily="34" charset="0"/>
              </a:rPr>
              <a:t> </a:t>
            </a:r>
            <a:r>
              <a:rPr lang="en-GB" sz="2400" dirty="0" err="1">
                <a:latin typeface="Lucida Sans" panose="020B0602030504020204" pitchFamily="34" charset="0"/>
              </a:rPr>
              <a:t>eu</a:t>
            </a:r>
            <a:r>
              <a:rPr lang="en-GB" sz="2400" dirty="0">
                <a:latin typeface="Lucida Sans" panose="020B0602030504020204" pitchFamily="34" charset="0"/>
              </a:rPr>
              <a:t> </a:t>
            </a:r>
            <a:r>
              <a:rPr lang="en-GB" sz="2400" dirty="0" err="1">
                <a:latin typeface="Lucida Sans" panose="020B0602030504020204" pitchFamily="34" charset="0"/>
              </a:rPr>
              <a:t>hun</a:t>
            </a:r>
            <a:r>
              <a:rPr lang="en-GB" sz="2400" dirty="0">
                <a:latin typeface="Lucida Sans" panose="020B0602030504020204" pitchFamily="34" charset="0"/>
              </a:rPr>
              <a:t> </a:t>
            </a:r>
            <a:r>
              <a:rPr lang="en-GB" sz="2400" dirty="0" err="1">
                <a:latin typeface="Lucida Sans" panose="020B0602030504020204" pitchFamily="34" charset="0"/>
              </a:rPr>
              <a:t>fel</a:t>
            </a:r>
            <a:r>
              <a:rPr lang="en-GB" sz="2400" dirty="0">
                <a:latin typeface="Lucida Sans" panose="020B0602030504020204" pitchFamily="34" charset="0"/>
              </a:rPr>
              <a:t> </a:t>
            </a:r>
            <a:r>
              <a:rPr lang="en-GB" sz="2400" dirty="0" err="1">
                <a:latin typeface="Lucida Sans" panose="020B0602030504020204" pitchFamily="34" charset="0"/>
              </a:rPr>
              <a:t>Cymry</a:t>
            </a:r>
            <a:r>
              <a:rPr lang="en-GB" sz="2400" dirty="0">
                <a:latin typeface="Lucida Sans" panose="020B0602030504020204" pitchFamily="34" charset="0"/>
              </a:rPr>
              <a:t> (58% </a:t>
            </a:r>
            <a:r>
              <a:rPr lang="en-GB" sz="2400" dirty="0" err="1">
                <a:latin typeface="Lucida Sans" panose="020B0602030504020204" pitchFamily="34" charset="0"/>
              </a:rPr>
              <a:t>o’r</a:t>
            </a:r>
            <a:r>
              <a:rPr lang="en-GB" sz="2400" dirty="0">
                <a:latin typeface="Lucida Sans" panose="020B0602030504020204" pitchFamily="34" charset="0"/>
              </a:rPr>
              <a:t> </a:t>
            </a:r>
            <a:r>
              <a:rPr lang="en-GB" sz="2400" dirty="0" err="1">
                <a:latin typeface="Lucida Sans" panose="020B0602030504020204" pitchFamily="34" charset="0"/>
              </a:rPr>
              <a:t>boblogaeth</a:t>
            </a:r>
            <a:r>
              <a:rPr lang="en-GB" sz="2400" dirty="0">
                <a:latin typeface="Lucida Sans" panose="020B0602030504020204" pitchFamily="34" charset="0"/>
              </a:rPr>
              <a:t>) </a:t>
            </a:r>
            <a:r>
              <a:rPr lang="en-GB" sz="2400" dirty="0" err="1">
                <a:latin typeface="Lucida Sans" panose="020B0602030504020204" pitchFamily="34" charset="0"/>
              </a:rPr>
              <a:t>gyda</a:t>
            </a:r>
            <a:r>
              <a:rPr lang="en-GB" sz="2400" dirty="0">
                <a:latin typeface="Lucida Sans" panose="020B0602030504020204" pitchFamily="34" charset="0"/>
              </a:rPr>
              <a:t> </a:t>
            </a:r>
            <a:r>
              <a:rPr lang="en-GB" sz="2400" dirty="0" smtClean="0">
                <a:latin typeface="Lucida Sans" panose="020B0602030504020204" pitchFamily="34" charset="0"/>
              </a:rPr>
              <a:t>218,000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disgrifio’u</a:t>
            </a:r>
            <a:r>
              <a:rPr lang="en-GB" sz="2400" dirty="0">
                <a:latin typeface="Lucida Sans" panose="020B0602030504020204" pitchFamily="34" charset="0"/>
              </a:rPr>
              <a:t> </a:t>
            </a:r>
            <a:r>
              <a:rPr lang="en-GB" sz="2400" dirty="0" err="1">
                <a:latin typeface="Lucida Sans" panose="020B0602030504020204" pitchFamily="34" charset="0"/>
              </a:rPr>
              <a:t>hunain</a:t>
            </a:r>
            <a:r>
              <a:rPr lang="en-GB" sz="2400" dirty="0">
                <a:latin typeface="Lucida Sans" panose="020B0602030504020204" pitchFamily="34" charset="0"/>
              </a:rPr>
              <a:t> </a:t>
            </a:r>
            <a:r>
              <a:rPr lang="en-GB" sz="2400" dirty="0" err="1">
                <a:latin typeface="Lucida Sans" panose="020B0602030504020204" pitchFamily="34" charset="0"/>
              </a:rPr>
              <a:t>fel</a:t>
            </a:r>
            <a:r>
              <a:rPr lang="en-GB" sz="2400" dirty="0">
                <a:latin typeface="Lucida Sans" panose="020B0602030504020204" pitchFamily="34" charset="0"/>
              </a:rPr>
              <a:t> </a:t>
            </a:r>
            <a:r>
              <a:rPr lang="en-GB" sz="2400" dirty="0" err="1">
                <a:latin typeface="Lucida Sans" panose="020B0602030504020204" pitchFamily="34" charset="0"/>
              </a:rPr>
              <a:t>Cymry</a:t>
            </a:r>
            <a:r>
              <a:rPr lang="en-GB" sz="2400" dirty="0">
                <a:latin typeface="Lucida Sans" panose="020B0602030504020204" pitchFamily="34" charset="0"/>
              </a:rPr>
              <a:t> a </a:t>
            </a:r>
            <a:r>
              <a:rPr lang="en-GB" sz="2400" dirty="0" err="1">
                <a:latin typeface="Lucida Sans" panose="020B0602030504020204" pitchFamily="34" charset="0"/>
              </a:rPr>
              <a:t>Phrydeinig</a:t>
            </a:r>
            <a:r>
              <a:rPr lang="en-GB" sz="2400" dirty="0">
                <a:latin typeface="Lucida Sans" panose="020B0602030504020204" pitchFamily="34" charset="0"/>
              </a:rPr>
              <a:t> (7% </a:t>
            </a:r>
            <a:r>
              <a:rPr lang="en-GB" sz="2400" dirty="0" err="1">
                <a:latin typeface="Lucida Sans" panose="020B0602030504020204" pitchFamily="34" charset="0"/>
              </a:rPr>
              <a:t>o’r</a:t>
            </a:r>
            <a:r>
              <a:rPr lang="en-GB" sz="2400" dirty="0">
                <a:latin typeface="Lucida Sans" panose="020B0602030504020204" pitchFamily="34" charset="0"/>
              </a:rPr>
              <a:t> </a:t>
            </a:r>
            <a:r>
              <a:rPr lang="en-GB" sz="2400" dirty="0" err="1">
                <a:latin typeface="Lucida Sans" panose="020B0602030504020204" pitchFamily="34" charset="0"/>
              </a:rPr>
              <a:t>boblogaeth</a:t>
            </a:r>
            <a:r>
              <a:rPr lang="en-GB" sz="2400" dirty="0">
                <a:latin typeface="Lucida Sans" panose="020B0602030504020204" pitchFamily="34" charset="0"/>
              </a:rPr>
              <a:t>)</a:t>
            </a:r>
          </a:p>
          <a:p>
            <a:r>
              <a:rPr lang="en-GB" sz="2400" dirty="0">
                <a:latin typeface="Lucida Sans" panose="020B0602030504020204" pitchFamily="34" charset="0"/>
              </a:rPr>
              <a:t>Noda </a:t>
            </a:r>
            <a:r>
              <a:rPr lang="en-GB" sz="2400" dirty="0" err="1">
                <a:latin typeface="Lucida Sans" panose="020B0602030504020204" pitchFamily="34" charset="0"/>
              </a:rPr>
              <a:t>data’r</a:t>
            </a:r>
            <a:r>
              <a:rPr lang="en-GB" sz="2400" dirty="0">
                <a:latin typeface="Lucida Sans" panose="020B0602030504020204" pitchFamily="34" charset="0"/>
              </a:rPr>
              <a:t> </a:t>
            </a:r>
            <a:r>
              <a:rPr lang="en-GB" sz="2400" dirty="0" err="1">
                <a:latin typeface="Lucida Sans" panose="020B0602030504020204" pitchFamily="34" charset="0"/>
              </a:rPr>
              <a:t>Cyfrifiad</a:t>
            </a:r>
            <a:r>
              <a:rPr lang="en-GB" sz="2400" dirty="0">
                <a:latin typeface="Lucida Sans" panose="020B0602030504020204" pitchFamily="34" charset="0"/>
              </a:rPr>
              <a:t> (2011) bod </a:t>
            </a:r>
            <a:r>
              <a:rPr lang="en-GB" sz="2400" dirty="0" err="1">
                <a:latin typeface="Lucida Sans" panose="020B0602030504020204" pitchFamily="34" charset="0"/>
              </a:rPr>
              <a:t>pobl</a:t>
            </a:r>
            <a:r>
              <a:rPr lang="en-GB" sz="2400" dirty="0">
                <a:latin typeface="Lucida Sans" panose="020B0602030504020204" pitchFamily="34" charset="0"/>
              </a:rPr>
              <a:t> </a:t>
            </a:r>
            <a:r>
              <a:rPr lang="en-GB" sz="2400" dirty="0" err="1">
                <a:latin typeface="Lucida Sans" panose="020B0602030504020204" pitchFamily="34" charset="0"/>
              </a:rPr>
              <a:t>sydd</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gallu</a:t>
            </a:r>
            <a:r>
              <a:rPr lang="en-GB" sz="2400" dirty="0">
                <a:latin typeface="Lucida Sans" panose="020B0602030504020204" pitchFamily="34" charset="0"/>
              </a:rPr>
              <a:t> </a:t>
            </a:r>
            <a:r>
              <a:rPr lang="en-GB" sz="2400" dirty="0" err="1">
                <a:latin typeface="Lucida Sans" panose="020B0602030504020204" pitchFamily="34" charset="0"/>
              </a:rPr>
              <a:t>siarad</a:t>
            </a:r>
            <a:r>
              <a:rPr lang="en-GB" sz="2400" dirty="0">
                <a:latin typeface="Lucida Sans" panose="020B0602030504020204" pitchFamily="34" charset="0"/>
              </a:rPr>
              <a:t> </a:t>
            </a:r>
            <a:r>
              <a:rPr lang="en-GB" sz="2400" dirty="0" err="1" smtClean="0">
                <a:latin typeface="Lucida Sans" panose="020B0602030504020204" pitchFamily="34" charset="0"/>
              </a:rPr>
              <a:t>Cymraeg</a:t>
            </a:r>
            <a:r>
              <a:rPr lang="en-GB" sz="2400" dirty="0" smtClean="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fwy</a:t>
            </a:r>
            <a:r>
              <a:rPr lang="en-GB" sz="2400" dirty="0">
                <a:latin typeface="Lucida Sans" panose="020B0602030504020204" pitchFamily="34" charset="0"/>
              </a:rPr>
              <a:t> </a:t>
            </a:r>
            <a:r>
              <a:rPr lang="en-GB" sz="2400" dirty="0" err="1">
                <a:latin typeface="Lucida Sans" panose="020B0602030504020204" pitchFamily="34" charset="0"/>
              </a:rPr>
              <a:t>tebygol</a:t>
            </a:r>
            <a:r>
              <a:rPr lang="en-GB" sz="2400" dirty="0">
                <a:latin typeface="Lucida Sans" panose="020B0602030504020204" pitchFamily="34" charset="0"/>
              </a:rPr>
              <a:t> </a:t>
            </a:r>
            <a:r>
              <a:rPr lang="en-GB" sz="2400" dirty="0" err="1">
                <a:latin typeface="Lucida Sans" panose="020B0602030504020204" pitchFamily="34" charset="0"/>
              </a:rPr>
              <a:t>i</a:t>
            </a:r>
            <a:r>
              <a:rPr lang="en-GB" sz="2400" dirty="0">
                <a:latin typeface="Lucida Sans" panose="020B0602030504020204" pitchFamily="34" charset="0"/>
              </a:rPr>
              <a:t> </a:t>
            </a:r>
            <a:r>
              <a:rPr lang="en-GB" sz="2400" dirty="0" err="1">
                <a:latin typeface="Lucida Sans" panose="020B0602030504020204" pitchFamily="34" charset="0"/>
              </a:rPr>
              <a:t>ddatgan</a:t>
            </a:r>
            <a:r>
              <a:rPr lang="en-GB" sz="2400" dirty="0">
                <a:latin typeface="Lucida Sans" panose="020B0602030504020204" pitchFamily="34" charset="0"/>
              </a:rPr>
              <a:t> </a:t>
            </a:r>
            <a:r>
              <a:rPr lang="en-GB" sz="2400" dirty="0" err="1">
                <a:latin typeface="Lucida Sans" panose="020B0602030504020204" pitchFamily="34" charset="0"/>
              </a:rPr>
              <a:t>hunaniaeth</a:t>
            </a:r>
            <a:r>
              <a:rPr lang="en-GB" sz="2400" dirty="0">
                <a:latin typeface="Lucida Sans" panose="020B0602030504020204" pitchFamily="34" charset="0"/>
              </a:rPr>
              <a:t> </a:t>
            </a:r>
            <a:r>
              <a:rPr lang="en-GB" sz="2400" dirty="0" err="1">
                <a:latin typeface="Lucida Sans" panose="020B0602030504020204" pitchFamily="34" charset="0"/>
              </a:rPr>
              <a:t>genedlaethol</a:t>
            </a:r>
            <a:r>
              <a:rPr lang="en-GB" sz="2400" dirty="0">
                <a:latin typeface="Lucida Sans" panose="020B0602030504020204" pitchFamily="34" charset="0"/>
              </a:rPr>
              <a:t> </a:t>
            </a:r>
            <a:r>
              <a:rPr lang="en-GB" sz="2400" dirty="0" err="1">
                <a:latin typeface="Lucida Sans" panose="020B0602030504020204" pitchFamily="34" charset="0"/>
              </a:rPr>
              <a:t>Cymraeg</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unig</a:t>
            </a:r>
            <a:r>
              <a:rPr lang="en-GB" sz="2400" dirty="0">
                <a:latin typeface="Lucida Sans" panose="020B0602030504020204" pitchFamily="34" charset="0"/>
              </a:rPr>
              <a:t> (77%) </a:t>
            </a:r>
            <a:r>
              <a:rPr lang="en-GB" sz="2400" dirty="0" err="1">
                <a:latin typeface="Lucida Sans" panose="020B0602030504020204" pitchFamily="34" charset="0"/>
              </a:rPr>
              <a:t>na’r</a:t>
            </a:r>
            <a:r>
              <a:rPr lang="en-GB" sz="2400" dirty="0">
                <a:latin typeface="Lucida Sans" panose="020B0602030504020204" pitchFamily="34" charset="0"/>
              </a:rPr>
              <a:t> </a:t>
            </a:r>
            <a:r>
              <a:rPr lang="en-GB" sz="2400" dirty="0" err="1">
                <a:latin typeface="Lucida Sans" panose="020B0602030504020204" pitchFamily="34" charset="0"/>
              </a:rPr>
              <a:t>rhai</a:t>
            </a:r>
            <a:r>
              <a:rPr lang="en-GB" sz="2400" dirty="0">
                <a:latin typeface="Lucida Sans" panose="020B0602030504020204" pitchFamily="34" charset="0"/>
              </a:rPr>
              <a:t> </a:t>
            </a:r>
            <a:r>
              <a:rPr lang="en-GB" sz="2400" dirty="0" err="1">
                <a:latin typeface="Lucida Sans" panose="020B0602030504020204" pitchFamily="34" charset="0"/>
              </a:rPr>
              <a:t>nad</a:t>
            </a:r>
            <a:r>
              <a:rPr lang="en-GB" sz="2400" dirty="0">
                <a:latin typeface="Lucida Sans" panose="020B0602030504020204" pitchFamily="34" charset="0"/>
              </a:rPr>
              <a:t> </a:t>
            </a:r>
            <a:r>
              <a:rPr lang="en-GB" sz="2400" dirty="0" err="1">
                <a:latin typeface="Lucida Sans" panose="020B0602030504020204" pitchFamily="34" charset="0"/>
              </a:rPr>
              <a:t>ydynt</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siarad</a:t>
            </a:r>
            <a:r>
              <a:rPr lang="en-GB" sz="2400" dirty="0">
                <a:latin typeface="Lucida Sans" panose="020B0602030504020204" pitchFamily="34" charset="0"/>
              </a:rPr>
              <a:t> </a:t>
            </a:r>
            <a:r>
              <a:rPr lang="en-GB" sz="2400" dirty="0" err="1">
                <a:latin typeface="Lucida Sans" panose="020B0602030504020204" pitchFamily="34" charset="0"/>
              </a:rPr>
              <a:t>Cymraeg</a:t>
            </a:r>
            <a:r>
              <a:rPr lang="en-GB" sz="2400" dirty="0">
                <a:latin typeface="Lucida Sans" panose="020B0602030504020204" pitchFamily="34" charset="0"/>
              </a:rPr>
              <a:t> (53%)</a:t>
            </a:r>
          </a:p>
          <a:p>
            <a:pPr marL="0" indent="0" algn="r">
              <a:buNone/>
            </a:pPr>
            <a:r>
              <a:rPr lang="en-GB" sz="1800" dirty="0">
                <a:latin typeface="Lucida Sans" panose="020B0602030504020204" pitchFamily="34" charset="0"/>
              </a:rPr>
              <a:t>(JRF, 2014)</a:t>
            </a:r>
          </a:p>
          <a:p>
            <a:endParaRPr lang="en-GB" dirty="0"/>
          </a:p>
        </p:txBody>
      </p:sp>
      <p:sp>
        <p:nvSpPr>
          <p:cNvPr id="6" name="Content Placeholder 5"/>
          <p:cNvSpPr>
            <a:spLocks noGrp="1"/>
          </p:cNvSpPr>
          <p:nvPr>
            <p:ph sz="quarter" idx="4"/>
          </p:nvPr>
        </p:nvSpPr>
        <p:spPr>
          <a:xfrm>
            <a:off x="6169026" y="1417639"/>
            <a:ext cx="5696743" cy="4171602"/>
          </a:xfrm>
        </p:spPr>
        <p:txBody>
          <a:bodyPr>
            <a:normAutofit lnSpcReduction="10000"/>
          </a:bodyPr>
          <a:lstStyle/>
          <a:p>
            <a:r>
              <a:rPr lang="en-GB" dirty="0">
                <a:solidFill>
                  <a:srgbClr val="002060"/>
                </a:solidFill>
              </a:rPr>
              <a:t>In Wales, 1.8 million people identify as Welsh only (58% </a:t>
            </a:r>
            <a:r>
              <a:rPr lang="en-GB" dirty="0" smtClean="0">
                <a:solidFill>
                  <a:srgbClr val="002060"/>
                </a:solidFill>
              </a:rPr>
              <a:t>of the </a:t>
            </a:r>
            <a:r>
              <a:rPr lang="en-GB" dirty="0">
                <a:solidFill>
                  <a:srgbClr val="002060"/>
                </a:solidFill>
              </a:rPr>
              <a:t>population) and 218,000 identify their national </a:t>
            </a:r>
            <a:r>
              <a:rPr lang="en-GB" dirty="0" smtClean="0">
                <a:solidFill>
                  <a:srgbClr val="002060"/>
                </a:solidFill>
              </a:rPr>
              <a:t>identity as </a:t>
            </a:r>
            <a:r>
              <a:rPr lang="en-GB" dirty="0">
                <a:solidFill>
                  <a:srgbClr val="002060"/>
                </a:solidFill>
              </a:rPr>
              <a:t>Welsh and British (7% of the population</a:t>
            </a:r>
            <a:r>
              <a:rPr lang="en-GB" dirty="0" smtClean="0">
                <a:solidFill>
                  <a:srgbClr val="002060"/>
                </a:solidFill>
              </a:rPr>
              <a:t>)</a:t>
            </a:r>
          </a:p>
          <a:p>
            <a:r>
              <a:rPr lang="en-GB" dirty="0" smtClean="0">
                <a:solidFill>
                  <a:srgbClr val="002060"/>
                </a:solidFill>
              </a:rPr>
              <a:t>Census data (2011) informs that people who ‘can </a:t>
            </a:r>
            <a:r>
              <a:rPr lang="en-GB" dirty="0">
                <a:solidFill>
                  <a:srgbClr val="002060"/>
                </a:solidFill>
              </a:rPr>
              <a:t>speak Welsh’ are more likely to report a single </a:t>
            </a:r>
            <a:r>
              <a:rPr lang="en-GB" dirty="0" smtClean="0">
                <a:solidFill>
                  <a:srgbClr val="002060"/>
                </a:solidFill>
              </a:rPr>
              <a:t>Welsh national </a:t>
            </a:r>
            <a:r>
              <a:rPr lang="en-GB" dirty="0">
                <a:solidFill>
                  <a:srgbClr val="002060"/>
                </a:solidFill>
              </a:rPr>
              <a:t>identity (77%) than those who do not </a:t>
            </a:r>
            <a:r>
              <a:rPr lang="en-GB" dirty="0" smtClean="0">
                <a:solidFill>
                  <a:srgbClr val="002060"/>
                </a:solidFill>
              </a:rPr>
              <a:t>speak Welsh </a:t>
            </a:r>
            <a:r>
              <a:rPr lang="en-GB" dirty="0">
                <a:solidFill>
                  <a:srgbClr val="002060"/>
                </a:solidFill>
              </a:rPr>
              <a:t>(53</a:t>
            </a:r>
            <a:r>
              <a:rPr lang="en-GB" dirty="0" smtClean="0">
                <a:solidFill>
                  <a:srgbClr val="002060"/>
                </a:solidFill>
              </a:rPr>
              <a:t>%)</a:t>
            </a:r>
          </a:p>
          <a:p>
            <a:pPr marL="1371600" lvl="3" indent="0" algn="r">
              <a:buNone/>
            </a:pPr>
            <a:r>
              <a:rPr lang="en-GB" dirty="0" smtClean="0">
                <a:solidFill>
                  <a:srgbClr val="002060"/>
                </a:solidFill>
              </a:rPr>
              <a:t>(JRF, 2014)</a:t>
            </a:r>
            <a:endParaRPr lang="en-GB" dirty="0">
              <a:solidFill>
                <a:srgbClr val="002060"/>
              </a:solidFill>
            </a:endParaRPr>
          </a:p>
        </p:txBody>
      </p:sp>
    </p:spTree>
    <p:extLst>
      <p:ext uri="{BB962C8B-B14F-4D97-AF65-F5344CB8AC3E}">
        <p14:creationId xmlns:p14="http://schemas.microsoft.com/office/powerpoint/2010/main" val="3491986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Lucida Sans" panose="020B0602030504020204" pitchFamily="34" charset="0"/>
              </a:rPr>
              <a:t>CCUHP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UNCRC</a:t>
            </a:r>
            <a:endParaRPr lang="en-GB" sz="3200" dirty="0">
              <a:solidFill>
                <a:srgbClr val="002060"/>
              </a:solidFill>
              <a:latin typeface="Lucida Sans" panose="020B0602030504020204" pitchFamily="34" charset="0"/>
            </a:endParaRPr>
          </a:p>
        </p:txBody>
      </p:sp>
      <p:sp>
        <p:nvSpPr>
          <p:cNvPr id="4" name="Content Placeholder 3"/>
          <p:cNvSpPr>
            <a:spLocks noGrp="1"/>
          </p:cNvSpPr>
          <p:nvPr>
            <p:ph sz="half" idx="2"/>
          </p:nvPr>
        </p:nvSpPr>
        <p:spPr>
          <a:xfrm>
            <a:off x="235744" y="1628802"/>
            <a:ext cx="5785644" cy="3960439"/>
          </a:xfrm>
        </p:spPr>
        <p:txBody>
          <a:bodyPr>
            <a:normAutofit lnSpcReduction="10000"/>
          </a:bodyPr>
          <a:lstStyle/>
          <a:p>
            <a:r>
              <a:rPr lang="en-GB" i="1" dirty="0" err="1">
                <a:latin typeface="Lucida Sans" panose="020B0602030504020204" pitchFamily="34" charset="0"/>
              </a:rPr>
              <a:t>Erthygl</a:t>
            </a:r>
            <a:r>
              <a:rPr lang="en-GB" i="1" dirty="0">
                <a:latin typeface="Lucida Sans" panose="020B0602030504020204" pitchFamily="34" charset="0"/>
              </a:rPr>
              <a:t> 7 </a:t>
            </a:r>
            <a:r>
              <a:rPr lang="en-GB" dirty="0">
                <a:latin typeface="Lucida Sans" panose="020B0602030504020204" pitchFamily="34" charset="0"/>
              </a:rPr>
              <a:t>– Mae </a:t>
            </a:r>
            <a:r>
              <a:rPr lang="en-GB" dirty="0" err="1">
                <a:latin typeface="Lucida Sans" panose="020B0602030504020204" pitchFamily="34" charset="0"/>
              </a:rPr>
              <a:t>gennych</a:t>
            </a:r>
            <a:r>
              <a:rPr lang="en-GB" dirty="0">
                <a:latin typeface="Lucida Sans" panose="020B0602030504020204" pitchFamily="34" charset="0"/>
              </a:rPr>
              <a:t> </a:t>
            </a:r>
            <a:r>
              <a:rPr lang="en-GB" dirty="0" err="1">
                <a:latin typeface="Lucida Sans" panose="020B0602030504020204" pitchFamily="34" charset="0"/>
              </a:rPr>
              <a:t>yr</a:t>
            </a:r>
            <a:r>
              <a:rPr lang="en-GB" dirty="0">
                <a:latin typeface="Lucida Sans" panose="020B0602030504020204" pitchFamily="34" charset="0"/>
              </a:rPr>
              <a:t> </a:t>
            </a:r>
            <a:r>
              <a:rPr lang="en-GB" dirty="0" err="1">
                <a:latin typeface="Lucida Sans" panose="020B0602030504020204" pitchFamily="34" charset="0"/>
              </a:rPr>
              <a:t>hawl</a:t>
            </a:r>
            <a:r>
              <a:rPr lang="en-GB" dirty="0">
                <a:latin typeface="Lucida Sans" panose="020B0602030504020204" pitchFamily="34" charset="0"/>
              </a:rPr>
              <a:t> I </a:t>
            </a:r>
            <a:r>
              <a:rPr lang="en-GB" dirty="0" err="1">
                <a:latin typeface="Lucida Sans" panose="020B0602030504020204" pitchFamily="34" charset="0"/>
              </a:rPr>
              <a:t>enw</a:t>
            </a:r>
            <a:r>
              <a:rPr lang="en-GB" dirty="0">
                <a:latin typeface="Lucida Sans" panose="020B0602030504020204" pitchFamily="34" charset="0"/>
              </a:rPr>
              <a:t> a </a:t>
            </a:r>
            <a:r>
              <a:rPr lang="en-GB" dirty="0" err="1">
                <a:latin typeface="Lucida Sans" panose="020B0602030504020204" pitchFamily="34" charset="0"/>
              </a:rPr>
              <a:t>chenedligrwydd</a:t>
            </a:r>
            <a:endParaRPr lang="en-GB" dirty="0">
              <a:latin typeface="Lucida Sans" panose="020B0602030504020204" pitchFamily="34" charset="0"/>
            </a:endParaRPr>
          </a:p>
          <a:p>
            <a:r>
              <a:rPr lang="en-GB" i="1" dirty="0" err="1">
                <a:latin typeface="Lucida Sans" panose="020B0602030504020204" pitchFamily="34" charset="0"/>
              </a:rPr>
              <a:t>Erthygl</a:t>
            </a:r>
            <a:r>
              <a:rPr lang="en-GB" i="1" dirty="0">
                <a:latin typeface="Lucida Sans" panose="020B0602030504020204" pitchFamily="34" charset="0"/>
              </a:rPr>
              <a:t> 8 </a:t>
            </a:r>
            <a:r>
              <a:rPr lang="en-GB" dirty="0">
                <a:latin typeface="Lucida Sans" panose="020B0602030504020204" pitchFamily="34" charset="0"/>
              </a:rPr>
              <a:t>- Mae </a:t>
            </a:r>
            <a:r>
              <a:rPr lang="en-GB" dirty="0" err="1">
                <a:latin typeface="Lucida Sans" panose="020B0602030504020204" pitchFamily="34" charset="0"/>
              </a:rPr>
              <a:t>gennych</a:t>
            </a:r>
            <a:r>
              <a:rPr lang="en-GB" dirty="0">
                <a:latin typeface="Lucida Sans" panose="020B0602030504020204" pitchFamily="34" charset="0"/>
              </a:rPr>
              <a:t> </a:t>
            </a:r>
            <a:r>
              <a:rPr lang="en-GB" dirty="0" err="1">
                <a:latin typeface="Lucida Sans" panose="020B0602030504020204" pitchFamily="34" charset="0"/>
              </a:rPr>
              <a:t>yr</a:t>
            </a:r>
            <a:r>
              <a:rPr lang="en-GB" dirty="0">
                <a:latin typeface="Lucida Sans" panose="020B0602030504020204" pitchFamily="34" charset="0"/>
              </a:rPr>
              <a:t> </a:t>
            </a:r>
            <a:r>
              <a:rPr lang="en-GB" dirty="0" err="1">
                <a:latin typeface="Lucida Sans" panose="020B0602030504020204" pitchFamily="34" charset="0"/>
              </a:rPr>
              <a:t>hawl</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hunaniaeth</a:t>
            </a:r>
            <a:endParaRPr lang="en-GB" dirty="0">
              <a:latin typeface="Lucida Sans" panose="020B0602030504020204" pitchFamily="34" charset="0"/>
            </a:endParaRPr>
          </a:p>
          <a:p>
            <a:r>
              <a:rPr lang="en-GB" i="1" dirty="0" err="1">
                <a:latin typeface="Lucida Sans" panose="020B0602030504020204" pitchFamily="34" charset="0"/>
              </a:rPr>
              <a:t>Erthygl</a:t>
            </a:r>
            <a:r>
              <a:rPr lang="en-GB" i="1" dirty="0">
                <a:latin typeface="Lucida Sans" panose="020B0602030504020204" pitchFamily="34" charset="0"/>
              </a:rPr>
              <a:t> 30 </a:t>
            </a:r>
            <a:r>
              <a:rPr lang="en-GB" dirty="0">
                <a:latin typeface="Lucida Sans" panose="020B0602030504020204" pitchFamily="34" charset="0"/>
              </a:rPr>
              <a:t>- </a:t>
            </a:r>
            <a:r>
              <a:rPr lang="en-GB" dirty="0" err="1">
                <a:latin typeface="Lucida Sans" panose="020B0602030504020204" pitchFamily="34" charset="0"/>
              </a:rPr>
              <a:t>Os</a:t>
            </a:r>
            <a:r>
              <a:rPr lang="en-GB" dirty="0">
                <a:latin typeface="Lucida Sans" panose="020B0602030504020204" pitchFamily="34" charset="0"/>
              </a:rPr>
              <a:t> </a:t>
            </a:r>
            <a:r>
              <a:rPr lang="en-GB" dirty="0" err="1">
                <a:latin typeface="Lucida Sans" panose="020B0602030504020204" pitchFamily="34" charset="0"/>
              </a:rPr>
              <a:t>ydych</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aelod</a:t>
            </a:r>
            <a:r>
              <a:rPr lang="en-GB" dirty="0">
                <a:latin typeface="Lucida Sans" panose="020B0602030504020204" pitchFamily="34" charset="0"/>
              </a:rPr>
              <a:t> o </a:t>
            </a:r>
            <a:r>
              <a:rPr lang="en-GB" dirty="0" err="1">
                <a:latin typeface="Lucida Sans" panose="020B0602030504020204" pitchFamily="34" charset="0"/>
              </a:rPr>
              <a:t>grŵp</a:t>
            </a:r>
            <a:r>
              <a:rPr lang="en-GB" dirty="0">
                <a:latin typeface="Lucida Sans" panose="020B0602030504020204" pitchFamily="34" charset="0"/>
              </a:rPr>
              <a:t> </a:t>
            </a:r>
            <a:r>
              <a:rPr lang="en-GB" dirty="0" err="1">
                <a:latin typeface="Lucida Sans" panose="020B0602030504020204" pitchFamily="34" charset="0"/>
              </a:rPr>
              <a:t>ethnig</a:t>
            </a:r>
            <a:r>
              <a:rPr lang="en-GB" dirty="0">
                <a:latin typeface="Lucida Sans" panose="020B0602030504020204" pitchFamily="34" charset="0"/>
              </a:rPr>
              <a:t> </a:t>
            </a:r>
            <a:r>
              <a:rPr lang="en-GB" dirty="0" err="1">
                <a:latin typeface="Lucida Sans" panose="020B0602030504020204" pitchFamily="34" charset="0"/>
              </a:rPr>
              <a:t>lleiafrifol</a:t>
            </a:r>
            <a:r>
              <a:rPr lang="en-GB" dirty="0">
                <a:latin typeface="Lucida Sans" panose="020B0602030504020204" pitchFamily="34" charset="0"/>
              </a:rPr>
              <a:t> </a:t>
            </a:r>
            <a:r>
              <a:rPr lang="en-GB" dirty="0" err="1">
                <a:latin typeface="Lucida Sans" panose="020B0602030504020204" pitchFamily="34" charset="0"/>
              </a:rPr>
              <a:t>mae</a:t>
            </a:r>
            <a:r>
              <a:rPr lang="en-GB" dirty="0">
                <a:latin typeface="Lucida Sans" panose="020B0602030504020204" pitchFamily="34" charset="0"/>
              </a:rPr>
              <a:t> </a:t>
            </a:r>
            <a:r>
              <a:rPr lang="en-GB" dirty="0" err="1">
                <a:latin typeface="Lucida Sans" panose="020B0602030504020204" pitchFamily="34" charset="0"/>
              </a:rPr>
              <a:t>gennych</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hawl</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fwynhau</a:t>
            </a:r>
            <a:r>
              <a:rPr lang="en-GB" dirty="0">
                <a:latin typeface="Lucida Sans" panose="020B0602030504020204" pitchFamily="34" charset="0"/>
              </a:rPr>
              <a:t> </a:t>
            </a:r>
            <a:r>
              <a:rPr lang="en-GB" dirty="0" err="1">
                <a:latin typeface="Lucida Sans" panose="020B0602030504020204" pitchFamily="34" charset="0"/>
              </a:rPr>
              <a:t>eich</a:t>
            </a:r>
            <a:r>
              <a:rPr lang="en-GB" dirty="0">
                <a:latin typeface="Lucida Sans" panose="020B0602030504020204" pitchFamily="34" charset="0"/>
              </a:rPr>
              <a:t> </a:t>
            </a:r>
            <a:r>
              <a:rPr lang="en-GB" dirty="0" err="1">
                <a:latin typeface="Lucida Sans" panose="020B0602030504020204" pitchFamily="34" charset="0"/>
              </a:rPr>
              <a:t>diwylliant</a:t>
            </a:r>
            <a:r>
              <a:rPr lang="en-GB" dirty="0">
                <a:latin typeface="Lucida Sans" panose="020B0602030504020204" pitchFamily="34" charset="0"/>
              </a:rPr>
              <a:t> </a:t>
            </a:r>
            <a:r>
              <a:rPr lang="en-GB" dirty="0" err="1">
                <a:latin typeface="Lucida Sans" panose="020B0602030504020204" pitchFamily="34" charset="0"/>
              </a:rPr>
              <a:t>eich</a:t>
            </a:r>
            <a:r>
              <a:rPr lang="en-GB" dirty="0">
                <a:latin typeface="Lucida Sans" panose="020B0602030504020204" pitchFamily="34" charset="0"/>
              </a:rPr>
              <a:t> </a:t>
            </a:r>
            <a:r>
              <a:rPr lang="en-GB" dirty="0" err="1">
                <a:latin typeface="Lucida Sans" panose="020B0602030504020204" pitchFamily="34" charset="0"/>
              </a:rPr>
              <a:t>hunan</a:t>
            </a:r>
            <a:r>
              <a:rPr lang="en-GB" dirty="0">
                <a:latin typeface="Lucida Sans" panose="020B0602030504020204" pitchFamily="34" charset="0"/>
              </a:rPr>
              <a:t>, </a:t>
            </a:r>
            <a:r>
              <a:rPr lang="en-GB" dirty="0" err="1">
                <a:latin typeface="Lucida Sans" panose="020B0602030504020204" pitchFamily="34" charset="0"/>
              </a:rPr>
              <a:t>arfer</a:t>
            </a:r>
            <a:r>
              <a:rPr lang="en-GB" dirty="0">
                <a:latin typeface="Lucida Sans" panose="020B0602030504020204" pitchFamily="34" charset="0"/>
              </a:rPr>
              <a:t> </a:t>
            </a:r>
            <a:r>
              <a:rPr lang="en-GB" dirty="0" err="1">
                <a:latin typeface="Lucida Sans" panose="020B0602030504020204" pitchFamily="34" charset="0"/>
              </a:rPr>
              <a:t>crefydd</a:t>
            </a:r>
            <a:r>
              <a:rPr lang="en-GB" dirty="0">
                <a:latin typeface="Lucida Sans" panose="020B0602030504020204" pitchFamily="34" charset="0"/>
              </a:rPr>
              <a:t> </a:t>
            </a:r>
            <a:r>
              <a:rPr lang="en-GB" dirty="0" err="1">
                <a:latin typeface="Lucida Sans" panose="020B0602030504020204" pitchFamily="34" charset="0"/>
              </a:rPr>
              <a:t>eich</a:t>
            </a:r>
            <a:r>
              <a:rPr lang="en-GB" dirty="0">
                <a:latin typeface="Lucida Sans" panose="020B0602030504020204" pitchFamily="34" charset="0"/>
              </a:rPr>
              <a:t> </a:t>
            </a:r>
            <a:r>
              <a:rPr lang="en-GB" dirty="0" err="1">
                <a:latin typeface="Lucida Sans" panose="020B0602030504020204" pitchFamily="34" charset="0"/>
              </a:rPr>
              <a:t>hunain</a:t>
            </a:r>
            <a:r>
              <a:rPr lang="en-GB" dirty="0">
                <a:latin typeface="Lucida Sans" panose="020B0602030504020204" pitchFamily="34" charset="0"/>
              </a:rPr>
              <a:t> a </a:t>
            </a:r>
            <a:r>
              <a:rPr lang="en-GB" dirty="0" err="1">
                <a:latin typeface="Lucida Sans" panose="020B0602030504020204" pitchFamily="34" charset="0"/>
              </a:rPr>
              <a:t>defnyddio</a:t>
            </a:r>
            <a:r>
              <a:rPr lang="en-GB" dirty="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eich</a:t>
            </a:r>
            <a:r>
              <a:rPr lang="en-GB" dirty="0">
                <a:latin typeface="Lucida Sans" panose="020B0602030504020204" pitchFamily="34" charset="0"/>
              </a:rPr>
              <a:t> </a:t>
            </a:r>
            <a:r>
              <a:rPr lang="en-GB" dirty="0" err="1" smtClean="0">
                <a:latin typeface="Lucida Sans" panose="020B0602030504020204" pitchFamily="34" charset="0"/>
              </a:rPr>
              <a:t>hunan</a:t>
            </a:r>
            <a:endParaRPr lang="en-GB" dirty="0">
              <a:latin typeface="Lucida Sans" panose="020B0602030504020204" pitchFamily="34" charset="0"/>
            </a:endParaRPr>
          </a:p>
          <a:p>
            <a:endParaRPr lang="en-GB" dirty="0"/>
          </a:p>
        </p:txBody>
      </p:sp>
      <p:sp>
        <p:nvSpPr>
          <p:cNvPr id="6" name="Content Placeholder 5"/>
          <p:cNvSpPr>
            <a:spLocks noGrp="1"/>
          </p:cNvSpPr>
          <p:nvPr>
            <p:ph sz="quarter" idx="4"/>
          </p:nvPr>
        </p:nvSpPr>
        <p:spPr>
          <a:xfrm>
            <a:off x="5464969" y="1628801"/>
            <a:ext cx="6422231" cy="3960440"/>
          </a:xfrm>
        </p:spPr>
        <p:txBody>
          <a:bodyPr>
            <a:noAutofit/>
          </a:bodyPr>
          <a:lstStyle/>
          <a:p>
            <a:pPr lvl="1"/>
            <a:r>
              <a:rPr lang="en-GB" sz="2800" i="1" dirty="0" smtClean="0">
                <a:solidFill>
                  <a:srgbClr val="002060"/>
                </a:solidFill>
                <a:latin typeface="Lucida Sans" panose="020B0602030504020204" pitchFamily="34" charset="0"/>
              </a:rPr>
              <a:t>Article 7 </a:t>
            </a:r>
            <a:r>
              <a:rPr lang="en-GB" sz="2800" dirty="0" smtClean="0">
                <a:solidFill>
                  <a:srgbClr val="002060"/>
                </a:solidFill>
                <a:latin typeface="Lucida Sans" panose="020B0602030504020204" pitchFamily="34" charset="0"/>
              </a:rPr>
              <a:t>– You have the right to a name and a nationality</a:t>
            </a:r>
          </a:p>
          <a:p>
            <a:pPr lvl="1"/>
            <a:r>
              <a:rPr lang="en-GB" sz="2800" i="1" dirty="0" smtClean="0">
                <a:solidFill>
                  <a:srgbClr val="002060"/>
                </a:solidFill>
                <a:latin typeface="Lucida Sans" panose="020B0602030504020204" pitchFamily="34" charset="0"/>
              </a:rPr>
              <a:t>Article 8 </a:t>
            </a:r>
            <a:r>
              <a:rPr lang="en-GB" sz="2800" dirty="0" smtClean="0">
                <a:solidFill>
                  <a:srgbClr val="002060"/>
                </a:solidFill>
                <a:latin typeface="Lucida Sans" panose="020B0602030504020204" pitchFamily="34" charset="0"/>
              </a:rPr>
              <a:t>– You have the right to an identity</a:t>
            </a:r>
          </a:p>
          <a:p>
            <a:pPr lvl="1"/>
            <a:r>
              <a:rPr lang="en-GB" sz="2800" i="1" dirty="0">
                <a:solidFill>
                  <a:srgbClr val="002060"/>
                </a:solidFill>
                <a:latin typeface="Lucida Sans" panose="020B0602030504020204" pitchFamily="34" charset="0"/>
              </a:rPr>
              <a:t>Article 30 </a:t>
            </a:r>
            <a:r>
              <a:rPr lang="en-GB" sz="2800" dirty="0">
                <a:solidFill>
                  <a:srgbClr val="002060"/>
                </a:solidFill>
                <a:latin typeface="Lucida Sans" panose="020B0602030504020204" pitchFamily="34" charset="0"/>
              </a:rPr>
              <a:t>- If you come from a minority group you have the right to enjoy your own culture, practice your own religion and use your own language</a:t>
            </a:r>
          </a:p>
        </p:txBody>
      </p:sp>
    </p:spTree>
    <p:extLst>
      <p:ext uri="{BB962C8B-B14F-4D97-AF65-F5344CB8AC3E}">
        <p14:creationId xmlns:p14="http://schemas.microsoft.com/office/powerpoint/2010/main" val="2793896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14338" y="435769"/>
            <a:ext cx="9734798" cy="256929"/>
          </a:xfrm>
        </p:spPr>
        <p:txBody>
          <a:bodyPr>
            <a:noAutofit/>
          </a:bodyPr>
          <a:lstStyle/>
          <a:p>
            <a:r>
              <a:rPr lang="en-GB" altLang="en-US" sz="2800" dirty="0" err="1">
                <a:latin typeface="Lucida Sans" panose="020B0602030504020204" pitchFamily="34" charset="0"/>
              </a:rPr>
              <a:t>Tasg</a:t>
            </a:r>
            <a:r>
              <a:rPr lang="en-GB" altLang="en-US" sz="2800" dirty="0">
                <a:latin typeface="Lucida Sans" panose="020B0602030504020204" pitchFamily="34" charset="0"/>
              </a:rPr>
              <a:t> </a:t>
            </a:r>
            <a:r>
              <a:rPr lang="cy-GB" altLang="en-US" sz="2800" dirty="0">
                <a:latin typeface="Lucida Sans" panose="020B0602030504020204" pitchFamily="34" charset="0"/>
              </a:rPr>
              <a:t>Grŵp</a:t>
            </a:r>
            <a:r>
              <a:rPr lang="en-GB" altLang="en-US" sz="2800" dirty="0">
                <a:latin typeface="Lucida Sans" panose="020B0602030504020204" pitchFamily="34" charset="0"/>
              </a:rPr>
              <a:t>               </a:t>
            </a:r>
            <a:br>
              <a:rPr lang="en-GB" altLang="en-US" sz="2800" dirty="0">
                <a:latin typeface="Lucida Sans" panose="020B0602030504020204" pitchFamily="34" charset="0"/>
              </a:rPr>
            </a:br>
            <a:r>
              <a:rPr lang="en-GB" altLang="en-US" sz="2800" dirty="0">
                <a:solidFill>
                  <a:srgbClr val="002060"/>
                </a:solidFill>
                <a:latin typeface="Lucida Sans" panose="020B0602030504020204" pitchFamily="34" charset="0"/>
              </a:rPr>
              <a:t>Group Task</a:t>
            </a:r>
          </a:p>
        </p:txBody>
      </p:sp>
      <p:sp>
        <p:nvSpPr>
          <p:cNvPr id="6147" name="Content Placeholder 2"/>
          <p:cNvSpPr>
            <a:spLocks noGrp="1"/>
          </p:cNvSpPr>
          <p:nvPr>
            <p:ph sz="half" idx="1"/>
          </p:nvPr>
        </p:nvSpPr>
        <p:spPr>
          <a:xfrm>
            <a:off x="300039" y="980728"/>
            <a:ext cx="6024016" cy="4752528"/>
          </a:xfrm>
        </p:spPr>
        <p:txBody>
          <a:bodyPr>
            <a:noAutofit/>
          </a:bodyPr>
          <a:lstStyle/>
          <a:p>
            <a:pPr marL="0" indent="0">
              <a:buNone/>
            </a:pPr>
            <a:r>
              <a:rPr lang="en-GB" sz="2400" dirty="0" err="1">
                <a:latin typeface="Lucida Sans" panose="020B0602030504020204" pitchFamily="34" charset="0"/>
              </a:rPr>
              <a:t>Dychmygwch</a:t>
            </a:r>
            <a:r>
              <a:rPr lang="en-GB" sz="2400" dirty="0">
                <a:latin typeface="Lucida Sans" panose="020B0602030504020204" pitchFamily="34" charset="0"/>
              </a:rPr>
              <a:t> </a:t>
            </a:r>
            <a:r>
              <a:rPr lang="en-GB" sz="2400" dirty="0" err="1">
                <a:latin typeface="Lucida Sans" panose="020B0602030504020204" pitchFamily="34" charset="0"/>
              </a:rPr>
              <a:t>eich</a:t>
            </a:r>
            <a:r>
              <a:rPr lang="en-GB" sz="2400" dirty="0">
                <a:latin typeface="Lucida Sans" panose="020B0602030504020204" pitchFamily="34" charset="0"/>
              </a:rPr>
              <a:t> bod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blentyn</a:t>
            </a:r>
            <a:r>
              <a:rPr lang="en-GB" sz="2400" dirty="0">
                <a:latin typeface="Lucida Sans" panose="020B0602030504020204" pitchFamily="34" charset="0"/>
              </a:rPr>
              <a:t> </a:t>
            </a:r>
            <a:r>
              <a:rPr lang="en-GB" sz="2400" dirty="0" err="1">
                <a:latin typeface="Lucida Sans" panose="020B0602030504020204" pitchFamily="34" charset="0"/>
              </a:rPr>
              <a:t>sydd</a:t>
            </a:r>
            <a:r>
              <a:rPr lang="en-GB" sz="2400" dirty="0">
                <a:latin typeface="Lucida Sans" panose="020B0602030504020204" pitchFamily="34" charset="0"/>
              </a:rPr>
              <a:t> </a:t>
            </a:r>
            <a:r>
              <a:rPr lang="en-GB" sz="2400" dirty="0" err="1">
                <a:latin typeface="Lucida Sans" panose="020B0602030504020204" pitchFamily="34" charset="0"/>
              </a:rPr>
              <a:t>newydd</a:t>
            </a:r>
            <a:r>
              <a:rPr lang="en-GB" sz="2400" dirty="0">
                <a:latin typeface="Lucida Sans" panose="020B0602030504020204" pitchFamily="34" charset="0"/>
              </a:rPr>
              <a:t> </a:t>
            </a:r>
            <a:r>
              <a:rPr lang="en-GB" sz="2400" dirty="0" err="1">
                <a:latin typeface="Lucida Sans" panose="020B0602030504020204" pitchFamily="34" charset="0"/>
              </a:rPr>
              <a:t>gyrraedd</a:t>
            </a:r>
            <a:r>
              <a:rPr lang="en-GB" sz="2400" dirty="0">
                <a:latin typeface="Lucida Sans" panose="020B0602030504020204" pitchFamily="34" charset="0"/>
              </a:rPr>
              <a:t>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a:latin typeface="Lucida Sans" panose="020B0602030504020204" pitchFamily="34" charset="0"/>
              </a:rPr>
              <a:t>gwlad</a:t>
            </a:r>
            <a:r>
              <a:rPr lang="en-GB" sz="2400" dirty="0">
                <a:latin typeface="Lucida Sans" panose="020B0602030504020204" pitchFamily="34" charset="0"/>
              </a:rPr>
              <a:t> </a:t>
            </a:r>
            <a:r>
              <a:rPr lang="en-GB" sz="2400" dirty="0" err="1">
                <a:latin typeface="Lucida Sans" panose="020B0602030504020204" pitchFamily="34" charset="0"/>
              </a:rPr>
              <a:t>newydd</a:t>
            </a:r>
            <a:r>
              <a:rPr lang="en-GB" sz="2400" dirty="0">
                <a:latin typeface="Lucida Sans" panose="020B0602030504020204" pitchFamily="34" charset="0"/>
              </a:rPr>
              <a:t> a neb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siarad</a:t>
            </a:r>
            <a:r>
              <a:rPr lang="en-GB" sz="2400" dirty="0">
                <a:latin typeface="Lucida Sans" panose="020B0602030504020204" pitchFamily="34" charset="0"/>
              </a:rPr>
              <a:t> </a:t>
            </a:r>
            <a:r>
              <a:rPr lang="en-GB" sz="2400" dirty="0" err="1">
                <a:latin typeface="Lucida Sans" panose="020B0602030504020204" pitchFamily="34" charset="0"/>
              </a:rPr>
              <a:t>eich</a:t>
            </a:r>
            <a:r>
              <a:rPr lang="en-GB" sz="2400" dirty="0">
                <a:latin typeface="Lucida Sans" panose="020B0602030504020204" pitchFamily="34" charset="0"/>
              </a:rPr>
              <a:t> </a:t>
            </a:r>
            <a:r>
              <a:rPr lang="en-GB" sz="2400" dirty="0" err="1" smtClean="0">
                <a:latin typeface="Lucida Sans" panose="020B0602030504020204" pitchFamily="34" charset="0"/>
              </a:rPr>
              <a:t>iaith</a:t>
            </a:r>
            <a:r>
              <a:rPr lang="en-GB" sz="2400" dirty="0" smtClean="0">
                <a:latin typeface="Lucida Sans" panose="020B0602030504020204" pitchFamily="34" charset="0"/>
              </a:rPr>
              <a:t>. </a:t>
            </a:r>
          </a:p>
          <a:p>
            <a:pPr marL="0" indent="0">
              <a:buNone/>
            </a:pPr>
            <a:r>
              <a:rPr lang="en-GB" sz="2400" dirty="0" err="1" smtClean="0">
                <a:latin typeface="Lucida Sans" panose="020B0602030504020204" pitchFamily="34" charset="0"/>
              </a:rPr>
              <a:t>Rhaid</a:t>
            </a:r>
            <a:r>
              <a:rPr lang="en-GB" sz="2400" dirty="0" smtClean="0">
                <a:latin typeface="Lucida Sans" panose="020B0602030504020204" pitchFamily="34" charset="0"/>
              </a:rPr>
              <a:t> </a:t>
            </a:r>
            <a:r>
              <a:rPr lang="en-GB" sz="2400" dirty="0" err="1">
                <a:latin typeface="Lucida Sans" panose="020B0602030504020204" pitchFamily="34" charset="0"/>
              </a:rPr>
              <a:t>i</a:t>
            </a:r>
            <a:r>
              <a:rPr lang="en-GB" sz="2400" dirty="0">
                <a:latin typeface="Lucida Sans" panose="020B0602030504020204" pitchFamily="34" charset="0"/>
              </a:rPr>
              <a:t> chi </a:t>
            </a:r>
            <a:r>
              <a:rPr lang="en-GB" sz="2400" dirty="0" err="1">
                <a:latin typeface="Lucida Sans" panose="020B0602030504020204" pitchFamily="34" charset="0"/>
              </a:rPr>
              <a:t>fynychu’r</a:t>
            </a:r>
            <a:r>
              <a:rPr lang="en-GB" sz="2400" dirty="0">
                <a:latin typeface="Lucida Sans" panose="020B0602030504020204" pitchFamily="34" charset="0"/>
              </a:rPr>
              <a:t> </a:t>
            </a:r>
            <a:r>
              <a:rPr lang="en-GB" sz="2400" dirty="0" err="1">
                <a:latin typeface="Lucida Sans" panose="020B0602030504020204" pitchFamily="34" charset="0"/>
              </a:rPr>
              <a:t>ysgol</a:t>
            </a:r>
            <a:r>
              <a:rPr lang="en-GB" sz="2400" dirty="0">
                <a:latin typeface="Lucida Sans" panose="020B0602030504020204" pitchFamily="34" charset="0"/>
              </a:rPr>
              <a:t> </a:t>
            </a:r>
            <a:r>
              <a:rPr lang="en-GB" sz="2400" dirty="0" err="1">
                <a:latin typeface="Lucida Sans" panose="020B0602030504020204" pitchFamily="34" charset="0"/>
              </a:rPr>
              <a:t>leol</a:t>
            </a:r>
            <a:r>
              <a:rPr lang="en-GB" sz="2400" dirty="0">
                <a:latin typeface="Lucida Sans" panose="020B0602030504020204" pitchFamily="34" charset="0"/>
              </a:rPr>
              <a:t> a </a:t>
            </a:r>
            <a:r>
              <a:rPr lang="en-GB" sz="2400" dirty="0" err="1">
                <a:latin typeface="Lucida Sans" panose="020B0602030504020204" pitchFamily="34" charset="0"/>
              </a:rPr>
              <a:t>mynd</a:t>
            </a:r>
            <a:r>
              <a:rPr lang="en-GB" sz="2400" dirty="0">
                <a:latin typeface="Lucida Sans" panose="020B0602030504020204" pitchFamily="34" charset="0"/>
              </a:rPr>
              <a:t>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a:latin typeface="Lucida Sans" panose="020B0602030504020204" pitchFamily="34" charset="0"/>
              </a:rPr>
              <a:t>i</a:t>
            </a:r>
            <a:r>
              <a:rPr lang="en-GB" sz="2400" dirty="0">
                <a:latin typeface="Lucida Sans" panose="020B0602030504020204" pitchFamily="34" charset="0"/>
              </a:rPr>
              <a:t> </a:t>
            </a:r>
            <a:r>
              <a:rPr lang="en-GB" sz="2400" dirty="0" err="1">
                <a:latin typeface="Lucida Sans" panose="020B0602030504020204" pitchFamily="34" charset="0"/>
              </a:rPr>
              <a:t>ddosbarth</a:t>
            </a:r>
            <a:r>
              <a:rPr lang="en-GB" sz="2400" dirty="0">
                <a:latin typeface="Lucida Sans" panose="020B0602030504020204" pitchFamily="34" charset="0"/>
              </a:rPr>
              <a:t> </a:t>
            </a:r>
            <a:r>
              <a:rPr lang="en-GB" sz="2400" dirty="0" err="1">
                <a:latin typeface="Lucida Sans" panose="020B0602030504020204" pitchFamily="34" charset="0"/>
              </a:rPr>
              <a:t>llawn</a:t>
            </a:r>
            <a:r>
              <a:rPr lang="en-GB" sz="2400" dirty="0">
                <a:latin typeface="Lucida Sans" panose="020B0602030504020204" pitchFamily="34" charset="0"/>
              </a:rPr>
              <a:t> o </a:t>
            </a:r>
            <a:r>
              <a:rPr lang="en-GB" sz="2400" dirty="0" err="1">
                <a:latin typeface="Lucida Sans" panose="020B0602030504020204" pitchFamily="34" charset="0"/>
              </a:rPr>
              <a:t>blant</a:t>
            </a:r>
            <a:r>
              <a:rPr lang="en-GB" sz="2400" dirty="0">
                <a:latin typeface="Lucida Sans" panose="020B0602030504020204" pitchFamily="34" charset="0"/>
              </a:rPr>
              <a:t> ac </a:t>
            </a:r>
            <a:r>
              <a:rPr lang="en-GB" sz="2400" dirty="0" err="1">
                <a:latin typeface="Lucida Sans" panose="020B0602030504020204" pitchFamily="34" charset="0"/>
              </a:rPr>
              <a:t>arweinydd</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siarad</a:t>
            </a:r>
            <a:r>
              <a:rPr lang="en-GB" sz="2400" dirty="0">
                <a:latin typeface="Lucida Sans" panose="020B0602030504020204" pitchFamily="34" charset="0"/>
              </a:rPr>
              <a:t> </a:t>
            </a:r>
            <a:r>
              <a:rPr lang="en-GB" sz="2400" dirty="0" err="1">
                <a:latin typeface="Lucida Sans" panose="020B0602030504020204" pitchFamily="34" charset="0"/>
              </a:rPr>
              <a:t>iaith</a:t>
            </a:r>
            <a:r>
              <a:rPr lang="en-GB" sz="2400" dirty="0">
                <a:latin typeface="Lucida Sans" panose="020B0602030504020204" pitchFamily="34" charset="0"/>
              </a:rPr>
              <a:t> </a:t>
            </a:r>
            <a:r>
              <a:rPr lang="en-GB" sz="2400" dirty="0" err="1">
                <a:latin typeface="Lucida Sans" panose="020B0602030504020204" pitchFamily="34" charset="0"/>
              </a:rPr>
              <a:t>nid</a:t>
            </a:r>
            <a:r>
              <a:rPr lang="en-GB" sz="2400" dirty="0">
                <a:latin typeface="Lucida Sans" panose="020B0602030504020204" pitchFamily="34" charset="0"/>
              </a:rPr>
              <a:t> </a:t>
            </a:r>
            <a:r>
              <a:rPr lang="en-GB" sz="2400" dirty="0" err="1">
                <a:latin typeface="Lucida Sans" panose="020B0602030504020204" pitchFamily="34" charset="0"/>
              </a:rPr>
              <a:t>ydych</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smtClean="0">
                <a:latin typeface="Lucida Sans" panose="020B0602030504020204" pitchFamily="34" charset="0"/>
              </a:rPr>
              <a:t>deall</a:t>
            </a:r>
            <a:r>
              <a:rPr lang="en-GB" sz="2400" dirty="0" smtClean="0">
                <a:latin typeface="Lucida Sans" panose="020B0602030504020204" pitchFamily="34" charset="0"/>
              </a:rPr>
              <a:t>. </a:t>
            </a:r>
          </a:p>
          <a:p>
            <a:pPr marL="0" indent="0">
              <a:buNone/>
            </a:pPr>
            <a:r>
              <a:rPr lang="en-GB" sz="2400" dirty="0" err="1" smtClean="0">
                <a:latin typeface="Lucida Sans" panose="020B0602030504020204" pitchFamily="34" charset="0"/>
              </a:rPr>
              <a:t>Rydych</a:t>
            </a:r>
            <a:r>
              <a:rPr lang="en-GB" sz="2400" dirty="0" smtClean="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cael</a:t>
            </a:r>
            <a:r>
              <a:rPr lang="en-GB" sz="2400" dirty="0">
                <a:latin typeface="Lucida Sans" panose="020B0602030504020204" pitchFamily="34" charset="0"/>
              </a:rPr>
              <a:t> </a:t>
            </a:r>
            <a:r>
              <a:rPr lang="en-GB" sz="2400" dirty="0" err="1" smtClean="0">
                <a:latin typeface="Lucida Sans" panose="020B0602030504020204" pitchFamily="34" charset="0"/>
              </a:rPr>
              <a:t>tasg</a:t>
            </a:r>
            <a:r>
              <a:rPr lang="en-GB" sz="2400" dirty="0" smtClean="0">
                <a:latin typeface="Lucida Sans" panose="020B0602030504020204" pitchFamily="34" charset="0"/>
              </a:rPr>
              <a:t> </a:t>
            </a:r>
            <a:r>
              <a:rPr lang="en-GB" sz="2400" dirty="0" err="1" smtClean="0">
                <a:latin typeface="Lucida Sans" panose="020B0602030504020204" pitchFamily="34" charset="0"/>
              </a:rPr>
              <a:t>i’w</a:t>
            </a:r>
            <a:r>
              <a:rPr lang="en-GB" sz="2400" dirty="0" smtClean="0">
                <a:latin typeface="Lucida Sans" panose="020B0602030504020204" pitchFamily="34" charset="0"/>
              </a:rPr>
              <a:t> </a:t>
            </a:r>
            <a:r>
              <a:rPr lang="en-GB" sz="2400" dirty="0" err="1" smtClean="0">
                <a:latin typeface="Lucida Sans" panose="020B0602030504020204" pitchFamily="34" charset="0"/>
              </a:rPr>
              <a:t>gwblhau</a:t>
            </a:r>
            <a:r>
              <a:rPr lang="en-GB" sz="2400" dirty="0" smtClean="0">
                <a:latin typeface="Lucida Sans" panose="020B0602030504020204" pitchFamily="34" charset="0"/>
              </a:rPr>
              <a:t>. </a:t>
            </a:r>
            <a:endParaRPr lang="en-GB" sz="2400" dirty="0">
              <a:latin typeface="Lucida Sans" panose="020B0602030504020204" pitchFamily="34" charset="0"/>
            </a:endParaRPr>
          </a:p>
          <a:p>
            <a:pPr marL="0" indent="0">
              <a:buNone/>
            </a:pPr>
            <a:r>
              <a:rPr lang="en-GB" sz="2400" dirty="0" err="1" smtClean="0">
                <a:latin typeface="Lucida Sans" panose="020B0602030504020204" pitchFamily="34" charset="0"/>
              </a:rPr>
              <a:t>Nid</a:t>
            </a:r>
            <a:r>
              <a:rPr lang="en-GB" sz="2400" dirty="0" smtClean="0">
                <a:latin typeface="Lucida Sans" panose="020B0602030504020204" pitchFamily="34" charset="0"/>
              </a:rPr>
              <a:t> </a:t>
            </a:r>
            <a:r>
              <a:rPr lang="en-GB" sz="2400" dirty="0" err="1">
                <a:latin typeface="Lucida Sans" panose="020B0602030504020204" pitchFamily="34" charset="0"/>
              </a:rPr>
              <a:t>ydych</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medru</a:t>
            </a:r>
            <a:r>
              <a:rPr lang="en-GB" sz="2400" dirty="0">
                <a:latin typeface="Lucida Sans" panose="020B0602030504020204" pitchFamily="34" charset="0"/>
              </a:rPr>
              <a:t> </a:t>
            </a:r>
            <a:r>
              <a:rPr lang="en-GB" sz="2400" dirty="0" err="1">
                <a:latin typeface="Lucida Sans" panose="020B0602030504020204" pitchFamily="34" charset="0"/>
              </a:rPr>
              <a:t>gofyn</a:t>
            </a:r>
            <a:r>
              <a:rPr lang="en-GB" sz="2400" dirty="0">
                <a:latin typeface="Lucida Sans" panose="020B0602030504020204" pitchFamily="34" charset="0"/>
              </a:rPr>
              <a:t> am help ac </a:t>
            </a:r>
            <a:r>
              <a:rPr lang="en-GB" sz="2400" dirty="0" err="1">
                <a:latin typeface="Lucida Sans" panose="020B0602030504020204" pitchFamily="34" charset="0"/>
              </a:rPr>
              <a:t>ni</a:t>
            </a:r>
            <a:r>
              <a:rPr lang="en-GB" sz="2400" dirty="0">
                <a:latin typeface="Lucida Sans" panose="020B0602030504020204" pitchFamily="34" charset="0"/>
              </a:rPr>
              <a:t> </a:t>
            </a:r>
            <a:r>
              <a:rPr lang="en-GB" sz="2400" dirty="0" err="1">
                <a:latin typeface="Lucida Sans" panose="020B0602030504020204" pitchFamily="34" charset="0"/>
              </a:rPr>
              <a:t>fyddai</a:t>
            </a:r>
            <a:r>
              <a:rPr lang="en-GB" sz="2400" dirty="0">
                <a:latin typeface="Lucida Sans" panose="020B0602030504020204" pitchFamily="34" charset="0"/>
              </a:rPr>
              <a:t> neb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medru</a:t>
            </a:r>
            <a:r>
              <a:rPr lang="en-GB" sz="2400" dirty="0">
                <a:latin typeface="Lucida Sans" panose="020B0602030504020204" pitchFamily="34" charset="0"/>
              </a:rPr>
              <a:t> </a:t>
            </a:r>
            <a:r>
              <a:rPr lang="en-GB" sz="2400" dirty="0" err="1">
                <a:latin typeface="Lucida Sans" panose="020B0602030504020204" pitchFamily="34" charset="0"/>
              </a:rPr>
              <a:t>eich</a:t>
            </a:r>
            <a:r>
              <a:rPr lang="en-GB" sz="2400" dirty="0">
                <a:latin typeface="Lucida Sans" panose="020B0602030504020204" pitchFamily="34" charset="0"/>
              </a:rPr>
              <a:t> </a:t>
            </a:r>
            <a:r>
              <a:rPr lang="en-GB" sz="2400" dirty="0" err="1">
                <a:latin typeface="Lucida Sans" panose="020B0602030504020204" pitchFamily="34" charset="0"/>
              </a:rPr>
              <a:t>deall</a:t>
            </a:r>
            <a:r>
              <a:rPr lang="en-GB" sz="2400" dirty="0">
                <a:latin typeface="Lucida Sans" panose="020B0602030504020204" pitchFamily="34" charset="0"/>
              </a:rPr>
              <a:t> </a:t>
            </a:r>
            <a:r>
              <a:rPr lang="en-GB" sz="2400" dirty="0" err="1">
                <a:latin typeface="Lucida Sans" panose="020B0602030504020204" pitchFamily="34" charset="0"/>
              </a:rPr>
              <a:t>petaech</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gofyn</a:t>
            </a:r>
            <a:r>
              <a:rPr lang="en-GB" sz="2400" dirty="0">
                <a:latin typeface="Lucida Sans" panose="020B0602030504020204" pitchFamily="34" charset="0"/>
              </a:rPr>
              <a:t>.</a:t>
            </a:r>
          </a:p>
          <a:p>
            <a:pPr marL="0" indent="0">
              <a:buNone/>
            </a:pPr>
            <a:endParaRPr lang="en-GB" sz="1800" dirty="0">
              <a:latin typeface="Lucida Sans" panose="020B0602030504020204" pitchFamily="34" charset="0"/>
            </a:endParaRPr>
          </a:p>
          <a:p>
            <a:pPr marL="0" indent="0">
              <a:buNone/>
            </a:pPr>
            <a:endParaRPr lang="en-GB" sz="1400" dirty="0">
              <a:latin typeface="Lucida Sans" panose="020B0602030504020204" pitchFamily="34" charset="0"/>
            </a:endParaRPr>
          </a:p>
        </p:txBody>
      </p:sp>
      <p:sp>
        <p:nvSpPr>
          <p:cNvPr id="6148" name="Content Placeholder 3"/>
          <p:cNvSpPr>
            <a:spLocks noGrp="1"/>
          </p:cNvSpPr>
          <p:nvPr>
            <p:ph sz="half" idx="2"/>
          </p:nvPr>
        </p:nvSpPr>
        <p:spPr>
          <a:xfrm>
            <a:off x="6312023" y="908720"/>
            <a:ext cx="5660901" cy="4680522"/>
          </a:xfrm>
        </p:spPr>
        <p:txBody>
          <a:bodyPr>
            <a:normAutofit/>
          </a:bodyPr>
          <a:lstStyle/>
          <a:p>
            <a:pPr marL="0" indent="0">
              <a:buNone/>
            </a:pPr>
            <a:r>
              <a:rPr lang="en-GB" sz="2400" dirty="0">
                <a:solidFill>
                  <a:srgbClr val="002060"/>
                </a:solidFill>
                <a:latin typeface="Lucida Sans" panose="020B0602030504020204" pitchFamily="34" charset="0"/>
              </a:rPr>
              <a:t>Imagine you are a child and have just arrived in a new country and no one speaks your </a:t>
            </a:r>
            <a:r>
              <a:rPr lang="en-GB" sz="2400" dirty="0" smtClean="0">
                <a:solidFill>
                  <a:srgbClr val="002060"/>
                </a:solidFill>
                <a:latin typeface="Lucida Sans" panose="020B0602030504020204" pitchFamily="34" charset="0"/>
              </a:rPr>
              <a:t>language.</a:t>
            </a:r>
          </a:p>
          <a:p>
            <a:pPr marL="0" indent="0">
              <a:buNone/>
            </a:pPr>
            <a:r>
              <a:rPr lang="en-GB" sz="2400" dirty="0" smtClean="0">
                <a:solidFill>
                  <a:srgbClr val="002060"/>
                </a:solidFill>
                <a:latin typeface="Lucida Sans" panose="020B0602030504020204" pitchFamily="34" charset="0"/>
              </a:rPr>
              <a:t>You </a:t>
            </a:r>
            <a:r>
              <a:rPr lang="en-GB" sz="2400" dirty="0">
                <a:solidFill>
                  <a:srgbClr val="002060"/>
                </a:solidFill>
                <a:latin typeface="Lucida Sans" panose="020B0602030504020204" pitchFamily="34" charset="0"/>
              </a:rPr>
              <a:t>have to attend the local school and enter a classroom full of children and a leader speaking a language you don’t </a:t>
            </a:r>
            <a:r>
              <a:rPr lang="en-GB" sz="2400" dirty="0" smtClean="0">
                <a:solidFill>
                  <a:srgbClr val="002060"/>
                </a:solidFill>
                <a:latin typeface="Lucida Sans" panose="020B0602030504020204" pitchFamily="34" charset="0"/>
              </a:rPr>
              <a:t>understand. </a:t>
            </a:r>
          </a:p>
          <a:p>
            <a:pPr marL="0" indent="0">
              <a:buNone/>
            </a:pPr>
            <a:r>
              <a:rPr lang="en-GB" sz="2400" dirty="0" smtClean="0">
                <a:solidFill>
                  <a:srgbClr val="002060"/>
                </a:solidFill>
                <a:latin typeface="Lucida Sans" panose="020B0602030504020204" pitchFamily="34" charset="0"/>
              </a:rPr>
              <a:t>You </a:t>
            </a:r>
            <a:r>
              <a:rPr lang="en-GB" sz="2400" dirty="0">
                <a:solidFill>
                  <a:srgbClr val="002060"/>
                </a:solidFill>
                <a:latin typeface="Lucida Sans" panose="020B0602030504020204" pitchFamily="34" charset="0"/>
              </a:rPr>
              <a:t>are given </a:t>
            </a:r>
            <a:r>
              <a:rPr lang="en-GB" sz="2400" dirty="0" smtClean="0">
                <a:solidFill>
                  <a:srgbClr val="002060"/>
                </a:solidFill>
                <a:latin typeface="Lucida Sans" panose="020B0602030504020204" pitchFamily="34" charset="0"/>
              </a:rPr>
              <a:t>a task </a:t>
            </a:r>
            <a:r>
              <a:rPr lang="en-GB" sz="2400" dirty="0">
                <a:solidFill>
                  <a:srgbClr val="002060"/>
                </a:solidFill>
                <a:latin typeface="Lucida Sans" panose="020B0602030504020204" pitchFamily="34" charset="0"/>
              </a:rPr>
              <a:t>to </a:t>
            </a:r>
            <a:r>
              <a:rPr lang="en-GB" sz="2400" dirty="0" smtClean="0">
                <a:solidFill>
                  <a:srgbClr val="002060"/>
                </a:solidFill>
                <a:latin typeface="Lucida Sans" panose="020B0602030504020204" pitchFamily="34" charset="0"/>
              </a:rPr>
              <a:t>complete. </a:t>
            </a:r>
          </a:p>
          <a:p>
            <a:pPr marL="0" indent="0">
              <a:buNone/>
            </a:pPr>
            <a:r>
              <a:rPr lang="en-GB" sz="2400" dirty="0" smtClean="0">
                <a:solidFill>
                  <a:srgbClr val="002060"/>
                </a:solidFill>
                <a:latin typeface="Lucida Sans" panose="020B0602030504020204" pitchFamily="34" charset="0"/>
              </a:rPr>
              <a:t>You can’t </a:t>
            </a:r>
            <a:r>
              <a:rPr lang="en-GB" sz="2400" dirty="0">
                <a:solidFill>
                  <a:srgbClr val="002060"/>
                </a:solidFill>
                <a:latin typeface="Lucida Sans" panose="020B0602030504020204" pitchFamily="34" charset="0"/>
              </a:rPr>
              <a:t>ask for help, and if you could you wouldn’t be understood</a:t>
            </a:r>
            <a:r>
              <a:rPr lang="en-GB" sz="2400" dirty="0" smtClean="0">
                <a:solidFill>
                  <a:srgbClr val="002060"/>
                </a:solidFill>
                <a:latin typeface="Lucida Sans" panose="020B0602030504020204" pitchFamily="34" charset="0"/>
              </a:rPr>
              <a:t>.</a:t>
            </a:r>
          </a:p>
          <a:p>
            <a:pPr marL="0" indent="0">
              <a:buNone/>
            </a:pPr>
            <a:endParaRPr lang="en-GB" sz="18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2651888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99049" y="569343"/>
            <a:ext cx="10460966" cy="5607620"/>
          </a:xfrm>
        </p:spPr>
        <p:txBody>
          <a:bodyPr>
            <a:normAutofit/>
          </a:bodyPr>
          <a:lstStyle/>
          <a:p>
            <a:pPr marL="0" indent="0">
              <a:buNone/>
            </a:pPr>
            <a:r>
              <a:rPr lang="zh-TW" altLang="en-US" dirty="0" smtClean="0"/>
              <a:t>閱讀以</a:t>
            </a:r>
            <a:r>
              <a:rPr lang="zh-TW" altLang="en-US" dirty="0"/>
              <a:t>下段落並回答以下問題：</a:t>
            </a:r>
          </a:p>
          <a:p>
            <a:endParaRPr lang="zh-TW" altLang="en-US" dirty="0"/>
          </a:p>
          <a:p>
            <a:pPr marL="0" indent="0">
              <a:buNone/>
            </a:pPr>
            <a:r>
              <a:rPr lang="zh-TW" altLang="en-US" dirty="0"/>
              <a:t>有一天，金發姑娘正走在森林裡。她看到一所房子，敲了敲門。她進去了沒有人在那裡。金發姑娘在桌上看見了三個碗。她餓了。 ‘這粥太熱了！這粥太冷了！這粥是正確的！’戈迪洛克斯吃了所有的粥。金發姑娘現在很累。 ‘這把椅子太大了！這把椅子太大了！這把椅子是對的！’但是椅子壞了！金發姑娘很累。她上樓了。 ‘這張床太硬了！這床太軟了！這床正好！’很快，熊們回家了。</a:t>
            </a:r>
          </a:p>
          <a:p>
            <a:pPr marL="0" indent="0">
              <a:buNone/>
            </a:pPr>
            <a:r>
              <a:rPr lang="en-US" altLang="zh-TW" dirty="0"/>
              <a:t>1.</a:t>
            </a:r>
            <a:r>
              <a:rPr lang="zh-TW" altLang="en-US" dirty="0"/>
              <a:t>金發姑娘走到哪裡了？</a:t>
            </a:r>
          </a:p>
          <a:p>
            <a:pPr marL="0" indent="0">
              <a:buNone/>
            </a:pPr>
            <a:r>
              <a:rPr lang="en-US" altLang="zh-TW" dirty="0"/>
              <a:t>2.</a:t>
            </a:r>
            <a:r>
              <a:rPr lang="zh-TW" altLang="en-US" dirty="0"/>
              <a:t>那兒有幾隻熊？</a:t>
            </a:r>
          </a:p>
          <a:p>
            <a:pPr marL="0" indent="0">
              <a:buNone/>
            </a:pPr>
            <a:r>
              <a:rPr lang="en-US" altLang="zh-TW" dirty="0"/>
              <a:t>3.</a:t>
            </a:r>
            <a:r>
              <a:rPr lang="zh-TW" altLang="en-US" dirty="0"/>
              <a:t>椅子怎麼了？</a:t>
            </a:r>
            <a:endParaRPr lang="en-GB" dirty="0"/>
          </a:p>
        </p:txBody>
      </p:sp>
    </p:spTree>
    <p:extLst>
      <p:ext uri="{BB962C8B-B14F-4D97-AF65-F5344CB8AC3E}">
        <p14:creationId xmlns:p14="http://schemas.microsoft.com/office/powerpoint/2010/main" val="6580046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14338" y="435769"/>
            <a:ext cx="9734798" cy="256929"/>
          </a:xfrm>
        </p:spPr>
        <p:txBody>
          <a:bodyPr>
            <a:noAutofit/>
          </a:bodyPr>
          <a:lstStyle/>
          <a:p>
            <a:r>
              <a:rPr lang="en-GB" altLang="en-US" sz="2800" dirty="0" err="1">
                <a:latin typeface="Lucida Sans" panose="020B0602030504020204" pitchFamily="34" charset="0"/>
              </a:rPr>
              <a:t>Tasg</a:t>
            </a:r>
            <a:r>
              <a:rPr lang="en-GB" altLang="en-US" sz="2800" dirty="0">
                <a:latin typeface="Lucida Sans" panose="020B0602030504020204" pitchFamily="34" charset="0"/>
              </a:rPr>
              <a:t> </a:t>
            </a:r>
            <a:r>
              <a:rPr lang="cy-GB" altLang="en-US" sz="2800" dirty="0">
                <a:latin typeface="Lucida Sans" panose="020B0602030504020204" pitchFamily="34" charset="0"/>
              </a:rPr>
              <a:t>Grŵp</a:t>
            </a:r>
            <a:r>
              <a:rPr lang="en-GB" altLang="en-US" sz="2800" dirty="0">
                <a:latin typeface="Lucida Sans" panose="020B0602030504020204" pitchFamily="34" charset="0"/>
              </a:rPr>
              <a:t>               </a:t>
            </a:r>
            <a:br>
              <a:rPr lang="en-GB" altLang="en-US" sz="2800" dirty="0">
                <a:latin typeface="Lucida Sans" panose="020B0602030504020204" pitchFamily="34" charset="0"/>
              </a:rPr>
            </a:br>
            <a:r>
              <a:rPr lang="en-GB" altLang="en-US" sz="2800" dirty="0">
                <a:solidFill>
                  <a:srgbClr val="002060"/>
                </a:solidFill>
                <a:latin typeface="Lucida Sans" panose="020B0602030504020204" pitchFamily="34" charset="0"/>
              </a:rPr>
              <a:t>Group Task</a:t>
            </a:r>
          </a:p>
        </p:txBody>
      </p:sp>
      <p:sp>
        <p:nvSpPr>
          <p:cNvPr id="6147" name="Content Placeholder 2"/>
          <p:cNvSpPr>
            <a:spLocks noGrp="1"/>
          </p:cNvSpPr>
          <p:nvPr>
            <p:ph sz="half" idx="1"/>
          </p:nvPr>
        </p:nvSpPr>
        <p:spPr>
          <a:xfrm>
            <a:off x="300039" y="980728"/>
            <a:ext cx="6024016" cy="4752528"/>
          </a:xfrm>
        </p:spPr>
        <p:txBody>
          <a:bodyPr>
            <a:noAutofit/>
          </a:bodyPr>
          <a:lstStyle/>
          <a:p>
            <a:pPr marL="0" indent="0">
              <a:buNone/>
            </a:pPr>
            <a:endParaRPr lang="en-GB" sz="1800" dirty="0">
              <a:latin typeface="Lucida Sans" panose="020B0602030504020204" pitchFamily="34" charset="0"/>
            </a:endParaRPr>
          </a:p>
          <a:p>
            <a:r>
              <a:rPr lang="en-GB" sz="2400" dirty="0" err="1">
                <a:latin typeface="Lucida Sans" panose="020B0602030504020204" pitchFamily="34" charset="0"/>
              </a:rPr>
              <a:t>Sut</a:t>
            </a:r>
            <a:r>
              <a:rPr lang="en-GB" sz="2400" dirty="0">
                <a:latin typeface="Lucida Sans" panose="020B0602030504020204" pitchFamily="34" charset="0"/>
              </a:rPr>
              <a:t> </a:t>
            </a:r>
            <a:r>
              <a:rPr lang="en-GB" sz="2400" dirty="0" err="1">
                <a:latin typeface="Lucida Sans" panose="020B0602030504020204" pitchFamily="34" charset="0"/>
              </a:rPr>
              <a:t>fyddai</a:t>
            </a:r>
            <a:r>
              <a:rPr lang="en-GB" sz="2400" dirty="0">
                <a:latin typeface="Lucida Sans" panose="020B0602030504020204" pitchFamily="34" charset="0"/>
              </a:rPr>
              <a:t> </a:t>
            </a:r>
            <a:r>
              <a:rPr lang="en-GB" sz="2400" dirty="0" err="1">
                <a:latin typeface="Lucida Sans" panose="020B0602030504020204" pitchFamily="34" charset="0"/>
              </a:rPr>
              <a:t>chi’n</a:t>
            </a:r>
            <a:r>
              <a:rPr lang="en-GB" sz="2400" dirty="0">
                <a:latin typeface="Lucida Sans" panose="020B0602030504020204" pitchFamily="34" charset="0"/>
              </a:rPr>
              <a:t> </a:t>
            </a:r>
            <a:r>
              <a:rPr lang="en-GB" sz="2400" dirty="0" err="1">
                <a:latin typeface="Lucida Sans" panose="020B0602030504020204" pitchFamily="34" charset="0"/>
              </a:rPr>
              <a:t>teimlo</a:t>
            </a:r>
            <a:r>
              <a:rPr lang="en-GB" sz="2400" dirty="0">
                <a:latin typeface="Lucida Sans" panose="020B0602030504020204" pitchFamily="34" charset="0"/>
              </a:rPr>
              <a:t>?</a:t>
            </a:r>
          </a:p>
          <a:p>
            <a:r>
              <a:rPr lang="en-GB" sz="2400" dirty="0">
                <a:latin typeface="Lucida Sans" panose="020B0602030504020204" pitchFamily="34" charset="0"/>
              </a:rPr>
              <a:t>Beth </a:t>
            </a:r>
            <a:r>
              <a:rPr lang="en-GB" sz="2400" dirty="0" err="1">
                <a:latin typeface="Lucida Sans" panose="020B0602030504020204" pitchFamily="34" charset="0"/>
              </a:rPr>
              <a:t>sy’n</a:t>
            </a:r>
            <a:r>
              <a:rPr lang="en-GB" sz="2400" dirty="0">
                <a:latin typeface="Lucida Sans" panose="020B0602030504020204" pitchFamily="34" charset="0"/>
              </a:rPr>
              <a:t> </a:t>
            </a:r>
            <a:r>
              <a:rPr lang="en-GB" sz="2400" dirty="0" err="1">
                <a:latin typeface="Lucida Sans" panose="020B0602030504020204" pitchFamily="34" charset="0"/>
              </a:rPr>
              <a:t>digwydd</a:t>
            </a:r>
            <a:r>
              <a:rPr lang="en-GB" sz="2400" dirty="0">
                <a:latin typeface="Lucida Sans" panose="020B0602030504020204" pitchFamily="34" charset="0"/>
              </a:rPr>
              <a:t> </a:t>
            </a:r>
            <a:r>
              <a:rPr lang="en-GB" sz="2400" dirty="0" err="1">
                <a:latin typeface="Lucida Sans" panose="020B0602030504020204" pitchFamily="34" charset="0"/>
              </a:rPr>
              <a:t>i’ch</a:t>
            </a:r>
            <a:r>
              <a:rPr lang="en-GB" sz="2400" dirty="0">
                <a:latin typeface="Lucida Sans" panose="020B0602030504020204" pitchFamily="34" charset="0"/>
              </a:rPr>
              <a:t> </a:t>
            </a:r>
            <a:r>
              <a:rPr lang="en-GB" sz="2400" dirty="0" err="1">
                <a:latin typeface="Lucida Sans" panose="020B0602030504020204" pitchFamily="34" charset="0"/>
              </a:rPr>
              <a:t>hyder</a:t>
            </a:r>
            <a:r>
              <a:rPr lang="en-GB" sz="2400" dirty="0">
                <a:latin typeface="Lucida Sans" panose="020B0602030504020204" pitchFamily="34" charset="0"/>
              </a:rPr>
              <a:t> </a:t>
            </a:r>
            <a:r>
              <a:rPr lang="en-GB" sz="2400" dirty="0" err="1">
                <a:latin typeface="Lucida Sans" panose="020B0602030504020204" pitchFamily="34" charset="0"/>
              </a:rPr>
              <a:t>a’ch</a:t>
            </a:r>
            <a:r>
              <a:rPr lang="en-GB" sz="2400" dirty="0">
                <a:latin typeface="Lucida Sans" panose="020B0602030504020204" pitchFamily="34" charset="0"/>
              </a:rPr>
              <a:t> </a:t>
            </a:r>
            <a:r>
              <a:rPr lang="en-GB" sz="2400" dirty="0" err="1">
                <a:latin typeface="Lucida Sans" panose="020B0602030504020204" pitchFamily="34" charset="0"/>
              </a:rPr>
              <a:t>hunan-fri</a:t>
            </a:r>
            <a:r>
              <a:rPr lang="en-GB" sz="2400" dirty="0">
                <a:latin typeface="Lucida Sans" panose="020B0602030504020204" pitchFamily="34" charset="0"/>
              </a:rPr>
              <a:t>?</a:t>
            </a:r>
          </a:p>
          <a:p>
            <a:r>
              <a:rPr lang="en-GB" sz="2400" dirty="0">
                <a:latin typeface="Lucida Sans" panose="020B0602030504020204" pitchFamily="34" charset="0"/>
              </a:rPr>
              <a:t>Beth am </a:t>
            </a:r>
            <a:r>
              <a:rPr lang="en-GB" sz="2400" dirty="0" err="1">
                <a:latin typeface="Lucida Sans" panose="020B0602030504020204" pitchFamily="34" charset="0"/>
              </a:rPr>
              <a:t>eich</a:t>
            </a:r>
            <a:r>
              <a:rPr lang="en-GB" sz="2400" dirty="0">
                <a:latin typeface="Lucida Sans" panose="020B0602030504020204" pitchFamily="34" charset="0"/>
              </a:rPr>
              <a:t> </a:t>
            </a:r>
            <a:r>
              <a:rPr lang="en-GB" sz="2400" dirty="0" err="1">
                <a:latin typeface="Lucida Sans" panose="020B0602030504020204" pitchFamily="34" charset="0"/>
              </a:rPr>
              <a:t>hawliau</a:t>
            </a:r>
            <a:r>
              <a:rPr lang="en-GB" sz="2400" dirty="0">
                <a:latin typeface="Lucida Sans" panose="020B0602030504020204" pitchFamily="34" charset="0"/>
              </a:rPr>
              <a:t>?</a:t>
            </a:r>
          </a:p>
          <a:p>
            <a:r>
              <a:rPr lang="en-GB" sz="2400" dirty="0" err="1">
                <a:latin typeface="Lucida Sans" panose="020B0602030504020204" pitchFamily="34" charset="0"/>
              </a:rPr>
              <a:t>Sut</a:t>
            </a:r>
            <a:r>
              <a:rPr lang="en-GB" sz="2400" dirty="0">
                <a:latin typeface="Lucida Sans" panose="020B0602030504020204" pitchFamily="34" charset="0"/>
              </a:rPr>
              <a:t> </a:t>
            </a:r>
            <a:r>
              <a:rPr lang="en-GB" sz="2400" dirty="0" err="1">
                <a:latin typeface="Lucida Sans" panose="020B0602030504020204" pitchFamily="34" charset="0"/>
              </a:rPr>
              <a:t>fyddai</a:t>
            </a:r>
            <a:r>
              <a:rPr lang="en-GB" sz="2400" dirty="0">
                <a:latin typeface="Lucida Sans" panose="020B0602030504020204" pitchFamily="34" charset="0"/>
              </a:rPr>
              <a:t> </a:t>
            </a:r>
            <a:r>
              <a:rPr lang="en-GB" sz="2400" dirty="0" err="1">
                <a:latin typeface="Lucida Sans" panose="020B0602030504020204" pitchFamily="34" charset="0"/>
              </a:rPr>
              <a:t>hyn</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effeithio</a:t>
            </a:r>
            <a:r>
              <a:rPr lang="en-GB" sz="2400" dirty="0">
                <a:latin typeface="Lucida Sans" panose="020B0602030504020204" pitchFamily="34" charset="0"/>
              </a:rPr>
              <a:t> </a:t>
            </a:r>
            <a:r>
              <a:rPr lang="en-GB" sz="2400" dirty="0" err="1">
                <a:latin typeface="Lucida Sans" panose="020B0602030504020204" pitchFamily="34" charset="0"/>
              </a:rPr>
              <a:t>ar</a:t>
            </a:r>
            <a:r>
              <a:rPr lang="en-GB" sz="2400" dirty="0">
                <a:latin typeface="Lucida Sans" panose="020B0602030504020204" pitchFamily="34" charset="0"/>
              </a:rPr>
              <a:t> </a:t>
            </a:r>
            <a:r>
              <a:rPr lang="en-GB" sz="2400" dirty="0" err="1">
                <a:latin typeface="Lucida Sans" panose="020B0602030504020204" pitchFamily="34" charset="0"/>
              </a:rPr>
              <a:t>eich</a:t>
            </a:r>
            <a:r>
              <a:rPr lang="en-GB" sz="2400" dirty="0">
                <a:latin typeface="Lucida Sans" panose="020B0602030504020204" pitchFamily="34" charset="0"/>
              </a:rPr>
              <a:t> </a:t>
            </a:r>
            <a:r>
              <a:rPr lang="en-GB" sz="2400" dirty="0" err="1">
                <a:latin typeface="Lucida Sans" panose="020B0602030504020204" pitchFamily="34" charset="0"/>
              </a:rPr>
              <a:t>bywyd</a:t>
            </a:r>
            <a:r>
              <a:rPr lang="en-GB" sz="2400" dirty="0">
                <a:latin typeface="Lucida Sans" panose="020B0602030504020204" pitchFamily="34" charset="0"/>
              </a:rPr>
              <a:t> </a:t>
            </a:r>
            <a:r>
              <a:rPr lang="en-GB" sz="2400" dirty="0" err="1">
                <a:latin typeface="Lucida Sans" panose="020B0602030504020204" pitchFamily="34" charset="0"/>
              </a:rPr>
              <a:t>yma</a:t>
            </a:r>
            <a:r>
              <a:rPr lang="en-GB" sz="2400" dirty="0">
                <a:latin typeface="Lucida Sans" panose="020B0602030504020204" pitchFamily="34" charset="0"/>
              </a:rPr>
              <a:t>?</a:t>
            </a:r>
          </a:p>
          <a:p>
            <a:r>
              <a:rPr lang="en-GB" sz="2400" dirty="0" err="1">
                <a:latin typeface="Lucida Sans" panose="020B0602030504020204" pitchFamily="34" charset="0"/>
              </a:rPr>
              <a:t>Sut</a:t>
            </a:r>
            <a:r>
              <a:rPr lang="en-GB" sz="2400" dirty="0">
                <a:latin typeface="Lucida Sans" panose="020B0602030504020204" pitchFamily="34" charset="0"/>
              </a:rPr>
              <a:t> </a:t>
            </a:r>
            <a:r>
              <a:rPr lang="en-GB" sz="2400" dirty="0" err="1">
                <a:latin typeface="Lucida Sans" panose="020B0602030504020204" pitchFamily="34" charset="0"/>
              </a:rPr>
              <a:t>fyddai</a:t>
            </a:r>
            <a:r>
              <a:rPr lang="en-GB" sz="2400" dirty="0">
                <a:latin typeface="Lucida Sans" panose="020B0602030504020204" pitchFamily="34" charset="0"/>
              </a:rPr>
              <a:t> </a:t>
            </a:r>
            <a:r>
              <a:rPr lang="en-GB" sz="2400" dirty="0" err="1">
                <a:latin typeface="Lucida Sans" panose="020B0602030504020204" pitchFamily="34" charset="0"/>
              </a:rPr>
              <a:t>hyn</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cael</a:t>
            </a:r>
            <a:r>
              <a:rPr lang="en-GB" sz="2400" dirty="0">
                <a:latin typeface="Lucida Sans" panose="020B0602030504020204" pitchFamily="34" charset="0"/>
              </a:rPr>
              <a:t> </a:t>
            </a:r>
            <a:r>
              <a:rPr lang="en-GB" sz="2400" dirty="0" err="1">
                <a:latin typeface="Lucida Sans" panose="020B0602030504020204" pitchFamily="34" charset="0"/>
              </a:rPr>
              <a:t>effaith</a:t>
            </a:r>
            <a:r>
              <a:rPr lang="en-GB" sz="2400" dirty="0">
                <a:latin typeface="Lucida Sans" panose="020B0602030504020204" pitchFamily="34" charset="0"/>
              </a:rPr>
              <a:t> </a:t>
            </a:r>
            <a:r>
              <a:rPr lang="en-GB" sz="2400" dirty="0" err="1">
                <a:latin typeface="Lucida Sans" panose="020B0602030504020204" pitchFamily="34" charset="0"/>
              </a:rPr>
              <a:t>ar</a:t>
            </a:r>
            <a:r>
              <a:rPr lang="en-GB" sz="2400" dirty="0">
                <a:latin typeface="Lucida Sans" panose="020B0602030504020204" pitchFamily="34" charset="0"/>
              </a:rPr>
              <a:t> </a:t>
            </a:r>
            <a:r>
              <a:rPr lang="en-GB" sz="2400" dirty="0" err="1">
                <a:latin typeface="Lucida Sans" panose="020B0602030504020204" pitchFamily="34" charset="0"/>
              </a:rPr>
              <a:t>eich</a:t>
            </a:r>
            <a:r>
              <a:rPr lang="en-GB" sz="2400" dirty="0">
                <a:latin typeface="Lucida Sans" panose="020B0602030504020204" pitchFamily="34" charset="0"/>
              </a:rPr>
              <a:t> </a:t>
            </a:r>
            <a:r>
              <a:rPr lang="en-GB" sz="2400" dirty="0" err="1">
                <a:latin typeface="Lucida Sans" panose="020B0602030504020204" pitchFamily="34" charset="0"/>
              </a:rPr>
              <a:t>datblygiad</a:t>
            </a:r>
            <a:r>
              <a:rPr lang="en-GB" sz="2400" dirty="0">
                <a:latin typeface="Lucida Sans" panose="020B0602030504020204" pitchFamily="34" charset="0"/>
              </a:rPr>
              <a:t>?</a:t>
            </a:r>
          </a:p>
          <a:p>
            <a:endParaRPr lang="en-GB" sz="1400" dirty="0">
              <a:latin typeface="Lucida Sans" panose="020B0602030504020204" pitchFamily="34" charset="0"/>
            </a:endParaRPr>
          </a:p>
        </p:txBody>
      </p:sp>
      <p:sp>
        <p:nvSpPr>
          <p:cNvPr id="6148" name="Content Placeholder 3"/>
          <p:cNvSpPr>
            <a:spLocks noGrp="1"/>
          </p:cNvSpPr>
          <p:nvPr>
            <p:ph sz="half" idx="2"/>
          </p:nvPr>
        </p:nvSpPr>
        <p:spPr>
          <a:xfrm>
            <a:off x="6312023" y="908720"/>
            <a:ext cx="5660901" cy="4680522"/>
          </a:xfrm>
        </p:spPr>
        <p:txBody>
          <a:bodyPr>
            <a:normAutofit/>
          </a:bodyPr>
          <a:lstStyle/>
          <a:p>
            <a:pPr marL="0" indent="0">
              <a:buNone/>
            </a:pPr>
            <a:endParaRPr lang="en-GB" sz="1800" dirty="0" smtClean="0">
              <a:solidFill>
                <a:srgbClr val="002060"/>
              </a:solidFill>
              <a:latin typeface="Lucida Sans" panose="020B0602030504020204" pitchFamily="34" charset="0"/>
            </a:endParaRPr>
          </a:p>
          <a:p>
            <a:r>
              <a:rPr lang="en-GB" sz="2400" dirty="0" smtClean="0">
                <a:solidFill>
                  <a:srgbClr val="002060"/>
                </a:solidFill>
                <a:latin typeface="Lucida Sans" panose="020B0602030504020204" pitchFamily="34" charset="0"/>
              </a:rPr>
              <a:t>How </a:t>
            </a:r>
            <a:r>
              <a:rPr lang="en-GB" sz="2400" dirty="0">
                <a:solidFill>
                  <a:srgbClr val="002060"/>
                </a:solidFill>
                <a:latin typeface="Lucida Sans" panose="020B0602030504020204" pitchFamily="34" charset="0"/>
              </a:rPr>
              <a:t>would you feel?</a:t>
            </a:r>
          </a:p>
          <a:p>
            <a:r>
              <a:rPr lang="en-GB" sz="2400" dirty="0">
                <a:solidFill>
                  <a:srgbClr val="002060"/>
                </a:solidFill>
                <a:latin typeface="Lucida Sans" panose="020B0602030504020204" pitchFamily="34" charset="0"/>
              </a:rPr>
              <a:t>What is happening to your confidence and self esteem?</a:t>
            </a:r>
          </a:p>
          <a:p>
            <a:r>
              <a:rPr lang="en-GB" sz="2400" dirty="0">
                <a:solidFill>
                  <a:srgbClr val="002060"/>
                </a:solidFill>
                <a:latin typeface="Lucida Sans" panose="020B0602030504020204" pitchFamily="34" charset="0"/>
              </a:rPr>
              <a:t>What about your rights?</a:t>
            </a:r>
          </a:p>
          <a:p>
            <a:r>
              <a:rPr lang="en-GB" sz="2400" dirty="0">
                <a:solidFill>
                  <a:srgbClr val="002060"/>
                </a:solidFill>
                <a:latin typeface="Lucida Sans" panose="020B0602030504020204" pitchFamily="34" charset="0"/>
              </a:rPr>
              <a:t>How would this affect your life here?</a:t>
            </a:r>
          </a:p>
          <a:p>
            <a:r>
              <a:rPr lang="en-GB" sz="2400" dirty="0">
                <a:solidFill>
                  <a:srgbClr val="002060"/>
                </a:solidFill>
                <a:latin typeface="Lucida Sans" panose="020B0602030504020204" pitchFamily="34" charset="0"/>
              </a:rPr>
              <a:t>How would this impact on your development?</a:t>
            </a:r>
          </a:p>
        </p:txBody>
      </p:sp>
    </p:spTree>
    <p:extLst>
      <p:ext uri="{BB962C8B-B14F-4D97-AF65-F5344CB8AC3E}">
        <p14:creationId xmlns:p14="http://schemas.microsoft.com/office/powerpoint/2010/main" val="2509919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8594" y="365128"/>
            <a:ext cx="11175206" cy="685004"/>
          </a:xfrm>
        </p:spPr>
        <p:txBody>
          <a:bodyPr>
            <a:normAutofit fontScale="90000"/>
          </a:bodyPr>
          <a:lstStyle/>
          <a:p>
            <a:r>
              <a:rPr lang="cy-GB" sz="3200" dirty="0" smtClean="0">
                <a:latin typeface="Lucida Sans" panose="020B0602030504020204" pitchFamily="34" charset="0"/>
              </a:rPr>
              <a:t>Sut </a:t>
            </a:r>
            <a:r>
              <a:rPr lang="cy-GB" sz="3200" dirty="0">
                <a:latin typeface="Lucida Sans" panose="020B0602030504020204" pitchFamily="34" charset="0"/>
              </a:rPr>
              <a:t>ydym yn caffael iaith</a:t>
            </a:r>
            <a:r>
              <a:rPr lang="cy-GB" sz="3200" dirty="0" smtClean="0">
                <a:latin typeface="Lucida Sans" panose="020B0602030504020204" pitchFamily="34" charset="0"/>
              </a:rPr>
              <a:t>?</a:t>
            </a:r>
            <a:br>
              <a:rPr lang="cy-GB"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How do we acquire language?</a:t>
            </a:r>
            <a:endParaRPr lang="en-GB" altLang="en-US" sz="24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78594" y="1350169"/>
            <a:ext cx="5841206" cy="4207669"/>
          </a:xfrm>
        </p:spPr>
        <p:txBody>
          <a:bodyPr>
            <a:normAutofit fontScale="92500" lnSpcReduction="20000"/>
          </a:bodyPr>
          <a:lstStyle/>
          <a:p>
            <a:r>
              <a:rPr lang="cy-GB" dirty="0" err="1" smtClean="0">
                <a:latin typeface="Lucida Sans" panose="020B0602030504020204" pitchFamily="34" charset="0"/>
              </a:rPr>
              <a:t>Noam</a:t>
            </a:r>
            <a:r>
              <a:rPr lang="cy-GB" dirty="0" smtClean="0">
                <a:latin typeface="Lucida Sans" panose="020B0602030504020204" pitchFamily="34" charset="0"/>
              </a:rPr>
              <a:t> </a:t>
            </a:r>
            <a:r>
              <a:rPr lang="cy-GB" dirty="0" err="1" smtClean="0">
                <a:latin typeface="Lucida Sans" panose="020B0602030504020204" pitchFamily="34" charset="0"/>
              </a:rPr>
              <a:t>Chomsky</a:t>
            </a:r>
            <a:r>
              <a:rPr lang="cy-GB" dirty="0" smtClean="0">
                <a:latin typeface="Lucida Sans" panose="020B0602030504020204" pitchFamily="34" charset="0"/>
              </a:rPr>
              <a:t> </a:t>
            </a:r>
          </a:p>
          <a:p>
            <a:r>
              <a:rPr lang="cy-GB" dirty="0">
                <a:latin typeface="Lucida Sans" panose="020B0602030504020204" pitchFamily="34" charset="0"/>
              </a:rPr>
              <a:t>S</a:t>
            </a:r>
            <a:r>
              <a:rPr lang="cy-GB" dirty="0" smtClean="0">
                <a:latin typeface="Lucida Sans" panose="020B0602030504020204" pitchFamily="34" charset="0"/>
              </a:rPr>
              <a:t>giliau </a:t>
            </a:r>
            <a:r>
              <a:rPr lang="cy-GB" dirty="0">
                <a:latin typeface="Lucida Sans" panose="020B0602030504020204" pitchFamily="34" charset="0"/>
              </a:rPr>
              <a:t>cynhenid </a:t>
            </a:r>
            <a:r>
              <a:rPr lang="cy-GB" dirty="0" smtClean="0">
                <a:latin typeface="Lucida Sans" panose="020B0602030504020204" pitchFamily="34" charset="0"/>
              </a:rPr>
              <a:t>ac ysfa</a:t>
            </a:r>
          </a:p>
          <a:p>
            <a:r>
              <a:rPr lang="cy-GB" dirty="0">
                <a:latin typeface="Lucida Sans" panose="020B0602030504020204" pitchFamily="34" charset="0"/>
              </a:rPr>
              <a:t>Dull </a:t>
            </a:r>
            <a:r>
              <a:rPr lang="cy-GB" dirty="0" err="1" smtClean="0">
                <a:latin typeface="Lucida Sans" panose="020B0602030504020204" pitchFamily="34" charset="0"/>
              </a:rPr>
              <a:t>Cynhenidydd</a:t>
            </a:r>
            <a:endParaRPr lang="cy-GB" dirty="0" smtClean="0">
              <a:latin typeface="Lucida Sans" panose="020B0602030504020204" pitchFamily="34" charset="0"/>
            </a:endParaRPr>
          </a:p>
          <a:p>
            <a:r>
              <a:rPr lang="cy-GB" dirty="0">
                <a:latin typeface="Lucida Sans" panose="020B0602030504020204" pitchFamily="34" charset="0"/>
              </a:rPr>
              <a:t>Dyfais Caffael </a:t>
            </a:r>
            <a:r>
              <a:rPr lang="cy-GB" dirty="0" smtClean="0">
                <a:latin typeface="Lucida Sans" panose="020B0602030504020204" pitchFamily="34" charset="0"/>
              </a:rPr>
              <a:t>Iaith (DCI)</a:t>
            </a:r>
            <a:endParaRPr lang="cy-GB" dirty="0">
              <a:latin typeface="Lucida Sans" panose="020B0602030504020204" pitchFamily="34" charset="0"/>
            </a:endParaRPr>
          </a:p>
          <a:p>
            <a:pPr marL="0" indent="0">
              <a:buNone/>
            </a:pPr>
            <a:endParaRPr lang="cy-GB" dirty="0" smtClean="0">
              <a:latin typeface="Lucida Sans" panose="020B0602030504020204" pitchFamily="34" charset="0"/>
            </a:endParaRPr>
          </a:p>
          <a:p>
            <a:r>
              <a:rPr lang="en-US" altLang="en-US" dirty="0" smtClean="0">
                <a:solidFill>
                  <a:srgbClr val="002060"/>
                </a:solidFill>
                <a:latin typeface="Lucida Sans" panose="020B0602030504020204" pitchFamily="34" charset="0"/>
              </a:rPr>
              <a:t>Noam Chomsky</a:t>
            </a:r>
            <a:endParaRPr lang="en-US" altLang="en-US" dirty="0">
              <a:solidFill>
                <a:srgbClr val="002060"/>
              </a:solidFill>
              <a:latin typeface="Lucida Sans" panose="020B0602030504020204" pitchFamily="34" charset="0"/>
            </a:endParaRPr>
          </a:p>
          <a:p>
            <a:r>
              <a:rPr lang="en-US" altLang="en-US" dirty="0">
                <a:solidFill>
                  <a:srgbClr val="002060"/>
                </a:solidFill>
                <a:latin typeface="Lucida Sans" panose="020B0602030504020204" pitchFamily="34" charset="0"/>
              </a:rPr>
              <a:t>Innate skill and </a:t>
            </a:r>
            <a:r>
              <a:rPr lang="en-US" altLang="en-US" dirty="0" smtClean="0">
                <a:solidFill>
                  <a:srgbClr val="002060"/>
                </a:solidFill>
                <a:latin typeface="Lucida Sans" panose="020B0602030504020204" pitchFamily="34" charset="0"/>
              </a:rPr>
              <a:t>drive</a:t>
            </a:r>
          </a:p>
          <a:p>
            <a:r>
              <a:rPr lang="en-US" altLang="en-US" dirty="0">
                <a:solidFill>
                  <a:srgbClr val="002060"/>
                </a:solidFill>
                <a:latin typeface="Lucida Sans" panose="020B0602030504020204" pitchFamily="34" charset="0"/>
              </a:rPr>
              <a:t>Nativist </a:t>
            </a:r>
            <a:r>
              <a:rPr lang="en-US" altLang="en-US" dirty="0" smtClean="0">
                <a:solidFill>
                  <a:srgbClr val="002060"/>
                </a:solidFill>
                <a:latin typeface="Lucida Sans" panose="020B0602030504020204" pitchFamily="34" charset="0"/>
              </a:rPr>
              <a:t>Approach</a:t>
            </a:r>
            <a:endParaRPr lang="en-US" altLang="en-US" dirty="0">
              <a:solidFill>
                <a:srgbClr val="002060"/>
              </a:solidFill>
              <a:latin typeface="Lucida Sans" panose="020B0602030504020204" pitchFamily="34" charset="0"/>
            </a:endParaRPr>
          </a:p>
          <a:p>
            <a:r>
              <a:rPr lang="en-US" altLang="en-US" dirty="0">
                <a:solidFill>
                  <a:srgbClr val="002060"/>
                </a:solidFill>
                <a:latin typeface="Lucida Sans" panose="020B0602030504020204" pitchFamily="34" charset="0"/>
              </a:rPr>
              <a:t>Language Acquisition </a:t>
            </a:r>
            <a:r>
              <a:rPr lang="en-US" altLang="en-US" dirty="0" smtClean="0">
                <a:solidFill>
                  <a:srgbClr val="002060"/>
                </a:solidFill>
                <a:latin typeface="Lucida Sans" panose="020B0602030504020204" pitchFamily="34" charset="0"/>
              </a:rPr>
              <a:t>Device (LAD)</a:t>
            </a:r>
            <a:endParaRPr lang="en-US" altLang="en-US" dirty="0">
              <a:solidFill>
                <a:srgbClr val="002060"/>
              </a:solidFill>
              <a:latin typeface="Lucida Sans" panose="020B0602030504020204" pitchFamily="34" charset="0"/>
            </a:endParaRPr>
          </a:p>
          <a:p>
            <a:pPr marL="0" indent="0">
              <a:buNone/>
            </a:pPr>
            <a:endParaRPr lang="en-US" altLang="en-US" dirty="0">
              <a:solidFill>
                <a:srgbClr val="002060"/>
              </a:solidFill>
              <a:latin typeface="Lucida Sans" panose="020B0602030504020204" pitchFamily="34" charset="0"/>
            </a:endParaRPr>
          </a:p>
          <a:p>
            <a:endParaRPr lang="cy-GB" altLang="en-US" dirty="0" smtClean="0">
              <a:latin typeface="Lucida Sans" panose="020B0602030504020204" pitchFamily="34" charset="0"/>
            </a:endParaRPr>
          </a:p>
        </p:txBody>
      </p:sp>
      <p:pic>
        <p:nvPicPr>
          <p:cNvPr id="3" name="Content Placeholder 2"/>
          <p:cNvPicPr>
            <a:picLocks noGrp="1" noChangeAspect="1"/>
          </p:cNvPicPr>
          <p:nvPr>
            <p:ph sz="half" idx="2"/>
          </p:nvPr>
        </p:nvPicPr>
        <p:blipFill>
          <a:blip r:embed="rId3"/>
          <a:stretch>
            <a:fillRect/>
          </a:stretch>
        </p:blipFill>
        <p:spPr>
          <a:xfrm>
            <a:off x="6172200" y="1050132"/>
            <a:ext cx="5181600" cy="4221956"/>
          </a:xfrm>
          <a:prstGeom prst="rect">
            <a:avLst/>
          </a:prstGeom>
        </p:spPr>
      </p:pic>
    </p:spTree>
    <p:extLst>
      <p:ext uri="{BB962C8B-B14F-4D97-AF65-F5344CB8AC3E}">
        <p14:creationId xmlns:p14="http://schemas.microsoft.com/office/powerpoint/2010/main" val="6167437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smtClean="0">
                <a:latin typeface="Lucida Sans" panose="020B0602030504020204" pitchFamily="34" charset="0"/>
              </a:rPr>
              <a:t>Clip </a:t>
            </a:r>
            <a:r>
              <a:rPr lang="en-GB" sz="3200" dirty="0" err="1" smtClean="0">
                <a:latin typeface="Lucida Sans" panose="020B0602030504020204" pitchFamily="34" charset="0"/>
              </a:rPr>
              <a:t>fideo</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Video clip</a:t>
            </a:r>
            <a:endParaRPr lang="en-GB" sz="3200" dirty="0">
              <a:solidFill>
                <a:srgbClr val="002060"/>
              </a:solidFill>
              <a:latin typeface="Lucida Sans" panose="020B0602030504020204" pitchFamily="34" charset="0"/>
            </a:endParaRPr>
          </a:p>
        </p:txBody>
      </p:sp>
      <p:sp>
        <p:nvSpPr>
          <p:cNvPr id="6" name="Content Placeholder 5"/>
          <p:cNvSpPr>
            <a:spLocks noGrp="1"/>
          </p:cNvSpPr>
          <p:nvPr>
            <p:ph idx="1"/>
          </p:nvPr>
        </p:nvSpPr>
        <p:spPr>
          <a:xfrm>
            <a:off x="609600" y="1600201"/>
            <a:ext cx="3819526" cy="3917032"/>
          </a:xfrm>
        </p:spPr>
        <p:txBody>
          <a:bodyPr/>
          <a:lstStyle/>
          <a:p>
            <a:pPr marL="0" indent="0">
              <a:buNone/>
            </a:pPr>
            <a:r>
              <a:rPr lang="en-GB" dirty="0"/>
              <a:t>BBC Radio 4 (2015) </a:t>
            </a:r>
            <a:r>
              <a:rPr lang="en-GB" i="1" dirty="0"/>
              <a:t>Noam Chomsky on Language Acquisition, </a:t>
            </a:r>
            <a:r>
              <a:rPr lang="en-GB" dirty="0">
                <a:hlinkClick r:id="rId4"/>
              </a:rPr>
              <a:t>https://</a:t>
            </a:r>
            <a:r>
              <a:rPr lang="en-GB" dirty="0" smtClean="0">
                <a:hlinkClick r:id="rId4"/>
              </a:rPr>
              <a:t>www.youtube.com/watch?app=desktop&amp;v=7Cgpfw4z8cw</a:t>
            </a:r>
            <a:r>
              <a:rPr lang="en-GB" dirty="0" smtClean="0"/>
              <a:t> [Accessed: February 28 2021].</a:t>
            </a:r>
            <a:endParaRPr lang="en-GB" dirty="0"/>
          </a:p>
        </p:txBody>
      </p:sp>
      <p:pic>
        <p:nvPicPr>
          <p:cNvPr id="2" name="7Cgpfw4z8cw"/>
          <p:cNvPicPr>
            <a:picLocks noRot="1" noChangeAspect="1"/>
          </p:cNvPicPr>
          <p:nvPr>
            <a:videoFile r:link="rId1"/>
          </p:nvPr>
        </p:nvPicPr>
        <p:blipFill>
          <a:blip r:embed="rId5"/>
          <a:stretch>
            <a:fillRect/>
          </a:stretch>
        </p:blipFill>
        <p:spPr>
          <a:xfrm>
            <a:off x="4953000" y="442913"/>
            <a:ext cx="6855619" cy="4814887"/>
          </a:xfrm>
          <a:prstGeom prst="rect">
            <a:avLst/>
          </a:prstGeom>
        </p:spPr>
      </p:pic>
    </p:spTree>
    <p:extLst>
      <p:ext uri="{BB962C8B-B14F-4D97-AF65-F5344CB8AC3E}">
        <p14:creationId xmlns:p14="http://schemas.microsoft.com/office/powerpoint/2010/main" val="378452323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169" y="365127"/>
            <a:ext cx="11146631" cy="835023"/>
          </a:xfrm>
        </p:spPr>
        <p:txBody>
          <a:bodyPr>
            <a:normAutofit/>
          </a:bodyPr>
          <a:lstStyle/>
          <a:p>
            <a:r>
              <a:rPr lang="en-US" sz="3200" dirty="0" smtClean="0">
                <a:solidFill>
                  <a:srgbClr val="002060"/>
                </a:solidFill>
                <a:latin typeface="Lucida Sans" panose="020B0602030504020204" pitchFamily="34" charset="0"/>
              </a:rPr>
              <a:t>Lev Vygotsky</a:t>
            </a:r>
            <a:endParaRPr lang="en-US" sz="3200" dirty="0">
              <a:solidFill>
                <a:srgbClr val="002060"/>
              </a:solidFill>
              <a:latin typeface="Lucida Sans" panose="020B0602030504020204" pitchFamily="34" charset="0"/>
            </a:endParaRPr>
          </a:p>
        </p:txBody>
      </p:sp>
      <p:sp>
        <p:nvSpPr>
          <p:cNvPr id="5" name="Content Placeholder 4"/>
          <p:cNvSpPr>
            <a:spLocks noGrp="1"/>
          </p:cNvSpPr>
          <p:nvPr>
            <p:ph sz="half" idx="1"/>
          </p:nvPr>
        </p:nvSpPr>
        <p:spPr>
          <a:xfrm>
            <a:off x="300038" y="1278731"/>
            <a:ext cx="5719762" cy="4536282"/>
          </a:xfrm>
        </p:spPr>
        <p:txBody>
          <a:bodyPr>
            <a:normAutofit fontScale="92500" lnSpcReduction="20000"/>
          </a:bodyPr>
          <a:lstStyle/>
          <a:p>
            <a:r>
              <a:rPr lang="en-GB" dirty="0" err="1" smtClean="0">
                <a:latin typeface="Lucida Sans" panose="020B0602030504020204" pitchFamily="34" charset="0"/>
              </a:rPr>
              <a:t>Damcaniaeth</a:t>
            </a:r>
            <a:r>
              <a:rPr lang="en-GB" dirty="0" smtClean="0">
                <a:latin typeface="Lucida Sans" panose="020B0602030504020204" pitchFamily="34" charset="0"/>
              </a:rPr>
              <a:t> </a:t>
            </a:r>
            <a:r>
              <a:rPr lang="en-GB" dirty="0" err="1" smtClean="0">
                <a:latin typeface="Lucida Sans" panose="020B0602030504020204" pitchFamily="34" charset="0"/>
              </a:rPr>
              <a:t>gymdeithasol-ddiwylliannol</a:t>
            </a:r>
            <a:endParaRPr lang="en-GB" dirty="0" smtClean="0">
              <a:latin typeface="Lucida Sans" panose="020B0602030504020204" pitchFamily="34" charset="0"/>
            </a:endParaRPr>
          </a:p>
          <a:p>
            <a:r>
              <a:rPr lang="en-GB" dirty="0" smtClean="0">
                <a:latin typeface="Lucida Sans" panose="020B0602030504020204" pitchFamily="34" charset="0"/>
              </a:rPr>
              <a:t>Person </a:t>
            </a:r>
            <a:r>
              <a:rPr lang="en-GB" dirty="0" err="1">
                <a:latin typeface="Lucida Sans" panose="020B0602030504020204" pitchFamily="34" charset="0"/>
              </a:rPr>
              <a:t>M</a:t>
            </a:r>
            <a:r>
              <a:rPr lang="en-GB" dirty="0" err="1" smtClean="0">
                <a:latin typeface="Lucida Sans" panose="020B0602030504020204" pitchFamily="34" charset="0"/>
              </a:rPr>
              <a:t>wy</a:t>
            </a:r>
            <a:r>
              <a:rPr lang="en-GB" dirty="0" smtClean="0">
                <a:latin typeface="Lucida Sans" panose="020B0602030504020204" pitchFamily="34" charset="0"/>
              </a:rPr>
              <a:t> </a:t>
            </a:r>
            <a:r>
              <a:rPr lang="en-GB" dirty="0" err="1" smtClean="0">
                <a:latin typeface="Lucida Sans" panose="020B0602030504020204" pitchFamily="34" charset="0"/>
              </a:rPr>
              <a:t>Gwybodus</a:t>
            </a:r>
            <a:r>
              <a:rPr lang="en-GB" dirty="0" smtClean="0">
                <a:latin typeface="Lucida Sans" panose="020B0602030504020204" pitchFamily="34" charset="0"/>
              </a:rPr>
              <a:t> (PMG)</a:t>
            </a:r>
            <a:endParaRPr lang="en-GB" dirty="0">
              <a:latin typeface="Lucida Sans" panose="020B0602030504020204" pitchFamily="34" charset="0"/>
            </a:endParaRPr>
          </a:p>
          <a:p>
            <a:r>
              <a:rPr lang="en-GB" dirty="0" err="1" smtClean="0">
                <a:latin typeface="Lucida Sans" panose="020B0602030504020204" pitchFamily="34" charset="0"/>
              </a:rPr>
              <a:t>Parth</a:t>
            </a:r>
            <a:r>
              <a:rPr lang="en-GB" dirty="0" smtClean="0">
                <a:latin typeface="Lucida Sans" panose="020B0602030504020204" pitchFamily="34" charset="0"/>
              </a:rPr>
              <a:t> </a:t>
            </a:r>
            <a:r>
              <a:rPr lang="en-GB" dirty="0" err="1" smtClean="0">
                <a:latin typeface="Lucida Sans" panose="020B0602030504020204" pitchFamily="34" charset="0"/>
              </a:rPr>
              <a:t>Datblygiad</a:t>
            </a:r>
            <a:r>
              <a:rPr lang="en-GB" dirty="0" smtClean="0">
                <a:latin typeface="Lucida Sans" panose="020B0602030504020204" pitchFamily="34" charset="0"/>
              </a:rPr>
              <a:t> </a:t>
            </a:r>
            <a:r>
              <a:rPr lang="en-GB" dirty="0" err="1" smtClean="0">
                <a:latin typeface="Lucida Sans" panose="020B0602030504020204" pitchFamily="34" charset="0"/>
              </a:rPr>
              <a:t>Procsimol</a:t>
            </a:r>
            <a:r>
              <a:rPr lang="en-GB" dirty="0" smtClean="0">
                <a:latin typeface="Lucida Sans" panose="020B0602030504020204" pitchFamily="34" charset="0"/>
              </a:rPr>
              <a:t> (PDP)</a:t>
            </a:r>
          </a:p>
          <a:p>
            <a:r>
              <a:rPr lang="en-GB" dirty="0" smtClean="0">
                <a:latin typeface="Lucida Sans" panose="020B0602030504020204" pitchFamily="34" charset="0"/>
              </a:rPr>
              <a:t>Offer </a:t>
            </a:r>
            <a:r>
              <a:rPr lang="en-GB" dirty="0" err="1" smtClean="0">
                <a:latin typeface="Lucida Sans" panose="020B0602030504020204" pitchFamily="34" charset="0"/>
              </a:rPr>
              <a:t>diwylliannol</a:t>
            </a:r>
            <a:endParaRPr lang="en-GB" dirty="0" smtClean="0">
              <a:latin typeface="Lucida Sans" panose="020B0602030504020204" pitchFamily="34" charset="0"/>
            </a:endParaRPr>
          </a:p>
          <a:p>
            <a:pPr marL="0" indent="0">
              <a:buNone/>
            </a:pPr>
            <a:endParaRPr lang="en-GB" dirty="0" smtClean="0">
              <a:latin typeface="Lucida Sans" panose="020B0602030504020204" pitchFamily="34" charset="0"/>
            </a:endParaRPr>
          </a:p>
          <a:p>
            <a:r>
              <a:rPr lang="en-GB" dirty="0" smtClean="0">
                <a:solidFill>
                  <a:srgbClr val="002060"/>
                </a:solidFill>
                <a:latin typeface="Lucida Sans" panose="020B0602030504020204" pitchFamily="34" charset="0"/>
              </a:rPr>
              <a:t>Sociocultural theory</a:t>
            </a:r>
          </a:p>
          <a:p>
            <a:r>
              <a:rPr lang="en-GB" dirty="0" smtClean="0">
                <a:solidFill>
                  <a:srgbClr val="002060"/>
                </a:solidFill>
                <a:latin typeface="Lucida Sans" panose="020B0602030504020204" pitchFamily="34" charset="0"/>
              </a:rPr>
              <a:t>More </a:t>
            </a:r>
            <a:r>
              <a:rPr lang="en-GB" dirty="0">
                <a:solidFill>
                  <a:srgbClr val="002060"/>
                </a:solidFill>
                <a:latin typeface="Lucida Sans" panose="020B0602030504020204" pitchFamily="34" charset="0"/>
              </a:rPr>
              <a:t>Knowledgeable Other (MKO)</a:t>
            </a:r>
          </a:p>
          <a:p>
            <a:r>
              <a:rPr lang="en-GB" dirty="0">
                <a:solidFill>
                  <a:srgbClr val="002060"/>
                </a:solidFill>
                <a:latin typeface="Lucida Sans" panose="020B0602030504020204" pitchFamily="34" charset="0"/>
              </a:rPr>
              <a:t>Zone of Proximal Development (ZPD</a:t>
            </a:r>
            <a:r>
              <a:rPr lang="en-GB" dirty="0" smtClean="0">
                <a:solidFill>
                  <a:srgbClr val="002060"/>
                </a:solidFill>
                <a:latin typeface="Lucida Sans" panose="020B0602030504020204" pitchFamily="34" charset="0"/>
              </a:rPr>
              <a:t>)</a:t>
            </a:r>
          </a:p>
          <a:p>
            <a:r>
              <a:rPr lang="en-GB" dirty="0" smtClean="0">
                <a:solidFill>
                  <a:srgbClr val="002060"/>
                </a:solidFill>
                <a:latin typeface="Lucida Sans" panose="020B0602030504020204" pitchFamily="34" charset="0"/>
              </a:rPr>
              <a:t>Cultural tools</a:t>
            </a:r>
            <a:endParaRPr lang="en-GB" dirty="0">
              <a:solidFill>
                <a:srgbClr val="002060"/>
              </a:solidFill>
              <a:latin typeface="Lucida Sans" panose="020B0602030504020204" pitchFamily="34" charset="0"/>
            </a:endParaRPr>
          </a:p>
          <a:p>
            <a:endParaRPr lang="en-GB" dirty="0">
              <a:latin typeface="Lucida Sans" panose="020B0602030504020204" pitchFamily="34" charset="0"/>
            </a:endParaRPr>
          </a:p>
        </p:txBody>
      </p:sp>
      <p:pic>
        <p:nvPicPr>
          <p:cNvPr id="4" name="Content Placeholder 3"/>
          <p:cNvPicPr>
            <a:picLocks noGrp="1" noChangeAspect="1"/>
          </p:cNvPicPr>
          <p:nvPr>
            <p:ph sz="half" idx="2"/>
          </p:nvPr>
        </p:nvPicPr>
        <p:blipFill>
          <a:blip r:embed="rId3"/>
          <a:stretch>
            <a:fillRect/>
          </a:stretch>
        </p:blipFill>
        <p:spPr>
          <a:xfrm>
            <a:off x="6572251" y="985838"/>
            <a:ext cx="5014912" cy="4307681"/>
          </a:xfrm>
          <a:prstGeom prst="rect">
            <a:avLst/>
          </a:prstGeom>
        </p:spPr>
      </p:pic>
    </p:spTree>
    <p:extLst>
      <p:ext uri="{BB962C8B-B14F-4D97-AF65-F5344CB8AC3E}">
        <p14:creationId xmlns:p14="http://schemas.microsoft.com/office/powerpoint/2010/main" val="31731044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stretch>
            <a:fillRect/>
          </a:stretch>
        </p:blipFill>
        <p:spPr>
          <a:xfrm>
            <a:off x="328613" y="350044"/>
            <a:ext cx="11458575" cy="5378450"/>
          </a:xfrm>
          <a:prstGeom prst="rect">
            <a:avLst/>
          </a:prstGeom>
        </p:spPr>
      </p:pic>
    </p:spTree>
    <p:extLst>
      <p:ext uri="{BB962C8B-B14F-4D97-AF65-F5344CB8AC3E}">
        <p14:creationId xmlns:p14="http://schemas.microsoft.com/office/powerpoint/2010/main" val="1865222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cy-GB" sz="3200" dirty="0">
                <a:latin typeface="Lucida Sans" panose="020B0602030504020204" pitchFamily="34" charset="0"/>
              </a:rPr>
              <a:t>Iaith fel Arf </a:t>
            </a:r>
            <a:r>
              <a:rPr lang="cy-GB" sz="3200" dirty="0" smtClean="0">
                <a:latin typeface="Lucida Sans" panose="020B0602030504020204" pitchFamily="34" charset="0"/>
              </a:rPr>
              <a:t>Diwylliannol</a:t>
            </a:r>
            <a:br>
              <a:rPr lang="cy-GB" sz="3200" dirty="0" smtClean="0">
                <a:latin typeface="Lucida Sans" panose="020B0602030504020204" pitchFamily="34" charset="0"/>
              </a:rPr>
            </a:br>
            <a:r>
              <a:rPr lang="en-GB" sz="3200" dirty="0" smtClean="0">
                <a:solidFill>
                  <a:srgbClr val="002060"/>
                </a:solidFill>
                <a:latin typeface="Lucida Sans" panose="020B0602030504020204" pitchFamily="34" charset="0"/>
              </a:rPr>
              <a:t>Language as a Cultural Tool</a:t>
            </a:r>
            <a:endParaRPr lang="en-GB" sz="3200" dirty="0">
              <a:solidFill>
                <a:srgbClr val="002060"/>
              </a:solidFill>
              <a:latin typeface="Lucida Sans" panose="020B0602030504020204" pitchFamily="34" charset="0"/>
            </a:endParaRPr>
          </a:p>
        </p:txBody>
      </p:sp>
      <p:sp>
        <p:nvSpPr>
          <p:cNvPr id="7" name="Content Placeholder 6"/>
          <p:cNvSpPr>
            <a:spLocks noGrp="1"/>
          </p:cNvSpPr>
          <p:nvPr>
            <p:ph sz="half" idx="1"/>
          </p:nvPr>
        </p:nvSpPr>
        <p:spPr/>
        <p:txBody>
          <a:bodyPr/>
          <a:lstStyle/>
          <a:p>
            <a:r>
              <a:rPr lang="en-GB" dirty="0" err="1" smtClean="0">
                <a:latin typeface="Lucida Sans" panose="020B0602030504020204" pitchFamily="34" charset="0"/>
              </a:rPr>
              <a:t>Hwiangerddi</a:t>
            </a:r>
            <a:endParaRPr lang="en-GB" dirty="0" smtClean="0">
              <a:latin typeface="Lucida Sans" panose="020B0602030504020204" pitchFamily="34" charset="0"/>
            </a:endParaRPr>
          </a:p>
          <a:p>
            <a:r>
              <a:rPr lang="en-GB" dirty="0" err="1" smtClean="0">
                <a:latin typeface="Lucida Sans" panose="020B0602030504020204" pitchFamily="34" charset="0"/>
              </a:rPr>
              <a:t>Storiau</a:t>
            </a:r>
            <a:r>
              <a:rPr lang="en-GB" dirty="0" smtClean="0">
                <a:latin typeface="Lucida Sans" panose="020B0602030504020204" pitchFamily="34" charset="0"/>
              </a:rPr>
              <a:t> </a:t>
            </a:r>
            <a:r>
              <a:rPr lang="en-GB" dirty="0" err="1" smtClean="0">
                <a:latin typeface="Lucida Sans" panose="020B0602030504020204" pitchFamily="34" charset="0"/>
              </a:rPr>
              <a:t>tylwyth</a:t>
            </a:r>
            <a:r>
              <a:rPr lang="en-GB" dirty="0" smtClean="0">
                <a:latin typeface="Lucida Sans" panose="020B0602030504020204" pitchFamily="34" charset="0"/>
              </a:rPr>
              <a:t> </a:t>
            </a:r>
            <a:r>
              <a:rPr lang="en-GB" dirty="0" err="1" smtClean="0">
                <a:latin typeface="Lucida Sans" panose="020B0602030504020204" pitchFamily="34" charset="0"/>
              </a:rPr>
              <a:t>teg</a:t>
            </a:r>
            <a:r>
              <a:rPr lang="en-GB" dirty="0" smtClean="0">
                <a:latin typeface="Lucida Sans" panose="020B0602030504020204" pitchFamily="34" charset="0"/>
              </a:rPr>
              <a:t>/</a:t>
            </a:r>
            <a:r>
              <a:rPr lang="en-GB" dirty="0" err="1" smtClean="0">
                <a:latin typeface="Lucida Sans" panose="020B0602030504020204" pitchFamily="34" charset="0"/>
              </a:rPr>
              <a:t>chwedlau</a:t>
            </a:r>
            <a:endParaRPr lang="en-GB" dirty="0" smtClean="0">
              <a:latin typeface="Lucida Sans" panose="020B0602030504020204" pitchFamily="34" charset="0"/>
            </a:endParaRPr>
          </a:p>
          <a:p>
            <a:r>
              <a:rPr lang="en-GB" dirty="0" err="1" smtClean="0">
                <a:latin typeface="Lucida Sans" panose="020B0602030504020204" pitchFamily="34" charset="0"/>
              </a:rPr>
              <a:t>Cerddoriaeth</a:t>
            </a:r>
            <a:endParaRPr lang="en-GB" dirty="0" smtClean="0">
              <a:latin typeface="Lucida Sans" panose="020B0602030504020204" pitchFamily="34" charset="0"/>
            </a:endParaRPr>
          </a:p>
          <a:p>
            <a:r>
              <a:rPr lang="en-GB" dirty="0" err="1" smtClean="0">
                <a:latin typeface="Lucida Sans" panose="020B0602030504020204" pitchFamily="34" charset="0"/>
              </a:rPr>
              <a:t>Celf</a:t>
            </a:r>
            <a:endParaRPr lang="en-GB" dirty="0" smtClean="0">
              <a:latin typeface="Lucida Sans" panose="020B0602030504020204" pitchFamily="34" charset="0"/>
            </a:endParaRPr>
          </a:p>
          <a:p>
            <a:endParaRPr lang="en-GB" dirty="0">
              <a:latin typeface="Lucida Sans" panose="020B0602030504020204" pitchFamily="34" charset="0"/>
            </a:endParaRPr>
          </a:p>
          <a:p>
            <a:pPr marL="0" indent="0">
              <a:buNone/>
            </a:pPr>
            <a:r>
              <a:rPr lang="en-GB" dirty="0" smtClean="0">
                <a:latin typeface="Lucida Sans" panose="020B0602030504020204" pitchFamily="34" charset="0"/>
              </a:rPr>
              <a:t>Pam </a:t>
            </a:r>
            <a:r>
              <a:rPr lang="en-GB" dirty="0" err="1" smtClean="0">
                <a:latin typeface="Lucida Sans" panose="020B0602030504020204" pitchFamily="34" charset="0"/>
              </a:rPr>
              <a:t>fod</a:t>
            </a:r>
            <a:r>
              <a:rPr lang="en-GB" dirty="0" smtClean="0">
                <a:latin typeface="Lucida Sans" panose="020B0602030504020204" pitchFamily="34" charset="0"/>
              </a:rPr>
              <a:t> </a:t>
            </a:r>
            <a:r>
              <a:rPr lang="en-GB" dirty="0" err="1" smtClean="0">
                <a:latin typeface="Lucida Sans" panose="020B0602030504020204" pitchFamily="34" charset="0"/>
              </a:rPr>
              <a:t>rhain</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bwysig</a:t>
            </a:r>
            <a:r>
              <a:rPr lang="en-GB" dirty="0" smtClean="0">
                <a:latin typeface="Lucida Sans" panose="020B0602030504020204" pitchFamily="34" charset="0"/>
              </a:rPr>
              <a:t>?</a:t>
            </a:r>
          </a:p>
          <a:p>
            <a:pPr marL="0" indent="0">
              <a:buNone/>
            </a:pPr>
            <a:r>
              <a:rPr lang="en-GB" dirty="0"/>
              <a:t>	</a:t>
            </a:r>
          </a:p>
        </p:txBody>
      </p:sp>
      <p:sp>
        <p:nvSpPr>
          <p:cNvPr id="2" name="Content Placeholder 1"/>
          <p:cNvSpPr>
            <a:spLocks noGrp="1"/>
          </p:cNvSpPr>
          <p:nvPr>
            <p:ph sz="half" idx="2"/>
          </p:nvPr>
        </p:nvSpPr>
        <p:spPr>
          <a:xfrm>
            <a:off x="6172199" y="1825625"/>
            <a:ext cx="5793581" cy="4351338"/>
          </a:xfrm>
        </p:spPr>
        <p:txBody>
          <a:bodyPr/>
          <a:lstStyle/>
          <a:p>
            <a:r>
              <a:rPr lang="en-GB" dirty="0" smtClean="0">
                <a:solidFill>
                  <a:srgbClr val="002060"/>
                </a:solidFill>
                <a:latin typeface="Lucida Sans" panose="020B0602030504020204" pitchFamily="34" charset="0"/>
              </a:rPr>
              <a:t>Nursery rhymes</a:t>
            </a:r>
          </a:p>
          <a:p>
            <a:r>
              <a:rPr lang="en-GB" dirty="0" smtClean="0">
                <a:solidFill>
                  <a:srgbClr val="002060"/>
                </a:solidFill>
                <a:latin typeface="Lucida Sans" panose="020B0602030504020204" pitchFamily="34" charset="0"/>
              </a:rPr>
              <a:t>Fairy stories/myths</a:t>
            </a:r>
          </a:p>
          <a:p>
            <a:r>
              <a:rPr lang="en-GB" dirty="0" smtClean="0">
                <a:solidFill>
                  <a:srgbClr val="002060"/>
                </a:solidFill>
                <a:latin typeface="Lucida Sans" panose="020B0602030504020204" pitchFamily="34" charset="0"/>
              </a:rPr>
              <a:t>Music</a:t>
            </a:r>
          </a:p>
          <a:p>
            <a:r>
              <a:rPr lang="en-GB" dirty="0" smtClean="0">
                <a:solidFill>
                  <a:srgbClr val="002060"/>
                </a:solidFill>
                <a:latin typeface="Lucida Sans" panose="020B0602030504020204" pitchFamily="34" charset="0"/>
              </a:rPr>
              <a:t>Art</a:t>
            </a:r>
          </a:p>
          <a:p>
            <a:pPr marL="0" indent="0">
              <a:buNone/>
            </a:pPr>
            <a:endParaRPr lang="en-GB" dirty="0">
              <a:solidFill>
                <a:srgbClr val="002060"/>
              </a:solidFill>
              <a:latin typeface="Lucida Sans" panose="020B0602030504020204" pitchFamily="34" charset="0"/>
            </a:endParaRPr>
          </a:p>
          <a:p>
            <a:pPr marL="0" indent="0">
              <a:buNone/>
            </a:pPr>
            <a:r>
              <a:rPr lang="en-GB" dirty="0" smtClean="0">
                <a:solidFill>
                  <a:srgbClr val="002060"/>
                </a:solidFill>
                <a:latin typeface="Lucida Sans" panose="020B0602030504020204" pitchFamily="34" charset="0"/>
              </a:rPr>
              <a:t>Why are these important?</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0680872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838200" y="365128"/>
            <a:ext cx="10515600" cy="706436"/>
          </a:xfrm>
        </p:spPr>
        <p:txBody>
          <a:bodyPr>
            <a:noAutofit/>
          </a:bodyPr>
          <a:lstStyle/>
          <a:p>
            <a:r>
              <a:rPr lang="en-GB" altLang="en-US" sz="2800" dirty="0" err="1">
                <a:latin typeface="Lucida Sans" panose="020B0602030504020204" pitchFamily="34" charset="0"/>
              </a:rPr>
              <a:t>Datblygu’r</a:t>
            </a:r>
            <a:r>
              <a:rPr lang="en-GB" altLang="en-US" sz="2800" dirty="0">
                <a:latin typeface="Lucida Sans" panose="020B0602030504020204" pitchFamily="34" charset="0"/>
              </a:rPr>
              <a:t> </a:t>
            </a:r>
            <a:r>
              <a:rPr lang="en-GB" altLang="en-US" sz="2800" dirty="0" smtClean="0">
                <a:latin typeface="Lucida Sans" panose="020B0602030504020204" pitchFamily="34" charset="0"/>
              </a:rPr>
              <a:t>Gymraeg – </a:t>
            </a:r>
            <a:r>
              <a:rPr lang="en-GB" altLang="en-US" sz="2800" dirty="0" err="1" smtClean="0">
                <a:latin typeface="Lucida Sans" panose="020B0602030504020204" pitchFamily="34" charset="0"/>
              </a:rPr>
              <a:t>Cyfnod</a:t>
            </a:r>
            <a:r>
              <a:rPr lang="en-GB" altLang="en-US" sz="2800" dirty="0" smtClean="0">
                <a:latin typeface="Lucida Sans" panose="020B0602030504020204" pitchFamily="34" charset="0"/>
              </a:rPr>
              <a:t> Sylfaen</a:t>
            </a:r>
            <a:r>
              <a:rPr lang="en-GB" altLang="en-US" sz="2800" dirty="0" smtClean="0">
                <a:solidFill>
                  <a:srgbClr val="002060"/>
                </a:solidFill>
                <a:latin typeface="Lucida Sans" panose="020B0602030504020204" pitchFamily="34" charset="0"/>
              </a:rPr>
              <a:t/>
            </a:r>
            <a:br>
              <a:rPr lang="en-GB" altLang="en-US" sz="2800" dirty="0" smtClean="0">
                <a:solidFill>
                  <a:srgbClr val="002060"/>
                </a:solidFill>
                <a:latin typeface="Lucida Sans" panose="020B0602030504020204" pitchFamily="34" charset="0"/>
              </a:rPr>
            </a:br>
            <a:r>
              <a:rPr lang="en-GB" altLang="en-US" sz="2800" dirty="0" smtClean="0">
                <a:solidFill>
                  <a:srgbClr val="002060"/>
                </a:solidFill>
                <a:latin typeface="Lucida Sans" panose="020B0602030504020204" pitchFamily="34" charset="0"/>
              </a:rPr>
              <a:t>Welsh Language Development – Foundation Phase</a:t>
            </a:r>
            <a:endParaRPr lang="en-GB" altLang="en-US" sz="28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214313" y="1528763"/>
            <a:ext cx="5805487" cy="4648200"/>
          </a:xfrm>
        </p:spPr>
        <p:txBody>
          <a:bodyPr>
            <a:noAutofit/>
          </a:bodyPr>
          <a:lstStyle/>
          <a:p>
            <a:r>
              <a:rPr lang="cy-GB" altLang="en-US" sz="2600" dirty="0" smtClean="0">
                <a:latin typeface="Lucida Sans" panose="020B0602030504020204" pitchFamily="34" charset="0"/>
              </a:rPr>
              <a:t>Helpu </a:t>
            </a:r>
            <a:r>
              <a:rPr lang="cy-GB" altLang="en-US" sz="2600" dirty="0">
                <a:latin typeface="Lucida Sans" panose="020B0602030504020204" pitchFamily="34" charset="0"/>
              </a:rPr>
              <a:t>i hybu teimlad o berthyn ac ymwybyddiaeth o dreftadaeth, gwreiddiau a </a:t>
            </a:r>
            <a:r>
              <a:rPr lang="cy-GB" altLang="en-US" sz="2600" dirty="0" smtClean="0">
                <a:latin typeface="Lucida Sans" panose="020B0602030504020204" pitchFamily="34" charset="0"/>
              </a:rPr>
              <a:t>chymuned</a:t>
            </a:r>
            <a:endParaRPr lang="cy-GB" altLang="en-US" sz="2600" dirty="0">
              <a:latin typeface="Lucida Sans" panose="020B0602030504020204" pitchFamily="34" charset="0"/>
            </a:endParaRPr>
          </a:p>
          <a:p>
            <a:r>
              <a:rPr lang="cy-GB" altLang="en-US" sz="2600" dirty="0">
                <a:latin typeface="Lucida Sans" panose="020B0602030504020204" pitchFamily="34" charset="0"/>
              </a:rPr>
              <a:t>Cefnogi dealltwriaeth o ddiwylliant Cymru</a:t>
            </a:r>
          </a:p>
          <a:p>
            <a:r>
              <a:rPr lang="cy-GB" altLang="en-US" sz="2600" dirty="0">
                <a:latin typeface="Lucida Sans" panose="020B0602030504020204" pitchFamily="34" charset="0"/>
              </a:rPr>
              <a:t>Cynnig llwybr i gyfleoedd diwylliannol a chymdeithasol newydd, megis llenyddiaeth, cerddoriaeth, ffilm, teledu a </a:t>
            </a:r>
            <a:r>
              <a:rPr lang="cy-GB" altLang="en-US" sz="2600" dirty="0" smtClean="0">
                <a:latin typeface="Lucida Sans" panose="020B0602030504020204" pitchFamily="34" charset="0"/>
              </a:rPr>
              <a:t>theatr</a:t>
            </a:r>
            <a:endParaRPr lang="cy-GB" altLang="en-US" sz="2600" dirty="0">
              <a:latin typeface="Lucida Sans" panose="020B0602030504020204" pitchFamily="34" charset="0"/>
            </a:endParaRPr>
          </a:p>
        </p:txBody>
      </p:sp>
      <p:sp>
        <p:nvSpPr>
          <p:cNvPr id="2" name="Content Placeholder 1"/>
          <p:cNvSpPr>
            <a:spLocks noGrp="1"/>
          </p:cNvSpPr>
          <p:nvPr>
            <p:ph sz="half" idx="2"/>
          </p:nvPr>
        </p:nvSpPr>
        <p:spPr>
          <a:xfrm>
            <a:off x="6172200" y="1335881"/>
            <a:ext cx="5536406" cy="4841082"/>
          </a:xfrm>
        </p:spPr>
        <p:txBody>
          <a:bodyPr>
            <a:normAutofit/>
          </a:bodyPr>
          <a:lstStyle/>
          <a:p>
            <a:r>
              <a:rPr lang="en-GB" altLang="en-US" sz="2600" dirty="0">
                <a:solidFill>
                  <a:srgbClr val="002060"/>
                </a:solidFill>
                <a:latin typeface="Lucida Sans" panose="020B0602030504020204" pitchFamily="34" charset="0"/>
              </a:rPr>
              <a:t>Help to encourage feelings of belonging and a sense of heritage, roots and community</a:t>
            </a:r>
          </a:p>
          <a:p>
            <a:r>
              <a:rPr lang="en-GB" altLang="en-US" sz="2600" dirty="0">
                <a:solidFill>
                  <a:srgbClr val="002060"/>
                </a:solidFill>
                <a:latin typeface="Lucida Sans" panose="020B0602030504020204" pitchFamily="34" charset="0"/>
              </a:rPr>
              <a:t>Support an understanding of the Welsh culture</a:t>
            </a:r>
          </a:p>
          <a:p>
            <a:r>
              <a:rPr lang="en-GB" altLang="en-US" sz="2600" dirty="0">
                <a:solidFill>
                  <a:srgbClr val="002060"/>
                </a:solidFill>
                <a:latin typeface="Lucida Sans" panose="020B0602030504020204" pitchFamily="34" charset="0"/>
              </a:rPr>
              <a:t>Offer a path into new cultural and social opportunities such as literature, music, film, television and </a:t>
            </a:r>
            <a:r>
              <a:rPr lang="en-GB" altLang="en-US" sz="2600" dirty="0" smtClean="0">
                <a:solidFill>
                  <a:srgbClr val="002060"/>
                </a:solidFill>
                <a:latin typeface="Lucida Sans" panose="020B0602030504020204" pitchFamily="34" charset="0"/>
              </a:rPr>
              <a:t>theatre</a:t>
            </a:r>
            <a:endParaRPr lang="en-GB" altLang="en-US" sz="2600" dirty="0">
              <a:solidFill>
                <a:srgbClr val="002060"/>
              </a:solidFill>
              <a:latin typeface="Lucida Sans" panose="020B0602030504020204" pitchFamily="34" charset="0"/>
            </a:endParaRPr>
          </a:p>
          <a:p>
            <a:endParaRPr lang="en-GB" dirty="0"/>
          </a:p>
        </p:txBody>
      </p:sp>
    </p:spTree>
    <p:extLst>
      <p:ext uri="{BB962C8B-B14F-4D97-AF65-F5344CB8AC3E}">
        <p14:creationId xmlns:p14="http://schemas.microsoft.com/office/powerpoint/2010/main" val="173437540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7"/>
            <a:ext cx="10515600" cy="720723"/>
          </a:xfrm>
        </p:spPr>
        <p:txBody>
          <a:bodyPr>
            <a:normAutofit fontScale="90000"/>
          </a:bodyPr>
          <a:lstStyle/>
          <a:p>
            <a:r>
              <a:rPr lang="en-GB" sz="3200" dirty="0" smtClean="0">
                <a:latin typeface="Lucida Sans" panose="020B0602030504020204" pitchFamily="34" charset="0"/>
              </a:rPr>
              <a:t>Clip </a:t>
            </a:r>
            <a:r>
              <a:rPr lang="en-GB" sz="3200" dirty="0" err="1" smtClean="0">
                <a:latin typeface="Lucida Sans" panose="020B0602030504020204" pitchFamily="34" charset="0"/>
              </a:rPr>
              <a:t>fideo</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Video clip</a:t>
            </a:r>
            <a:endParaRPr lang="en-GB" sz="3200" dirty="0">
              <a:solidFill>
                <a:srgbClr val="002060"/>
              </a:solidFill>
              <a:latin typeface="Lucida Sans" panose="020B0602030504020204" pitchFamily="34" charset="0"/>
            </a:endParaRPr>
          </a:p>
        </p:txBody>
      </p:sp>
      <p:pic>
        <p:nvPicPr>
          <p:cNvPr id="2" name="M-k_PkxClPI"/>
          <p:cNvPicPr>
            <a:picLocks noRot="1" noChangeAspect="1"/>
          </p:cNvPicPr>
          <p:nvPr>
            <a:videoFile r:link="rId1"/>
          </p:nvPr>
        </p:nvPicPr>
        <p:blipFill>
          <a:blip r:embed="rId4"/>
          <a:stretch>
            <a:fillRect/>
          </a:stretch>
        </p:blipFill>
        <p:spPr>
          <a:xfrm>
            <a:off x="621506" y="1235869"/>
            <a:ext cx="10972800" cy="5357812"/>
          </a:xfrm>
          <a:prstGeom prst="rect">
            <a:avLst/>
          </a:prstGeom>
        </p:spPr>
      </p:pic>
    </p:spTree>
    <p:extLst>
      <p:ext uri="{BB962C8B-B14F-4D97-AF65-F5344CB8AC3E}">
        <p14:creationId xmlns:p14="http://schemas.microsoft.com/office/powerpoint/2010/main" val="289443168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494" y="260648"/>
            <a:ext cx="9915674" cy="1143000"/>
          </a:xfrm>
        </p:spPr>
        <p:txBody>
          <a:bodyPr>
            <a:normAutofit fontScale="90000"/>
          </a:bodyPr>
          <a:lstStyle/>
          <a:p>
            <a:r>
              <a:rPr lang="en-GB" dirty="0" smtClean="0"/>
              <a:t/>
            </a:r>
            <a:br>
              <a:rPr lang="en-GB" dirty="0" smtClean="0"/>
            </a:br>
            <a:r>
              <a:rPr lang="en-GB" sz="3600" dirty="0" smtClean="0">
                <a:latin typeface="Lucida Sans" panose="020B0602030504020204" pitchFamily="34" charset="0"/>
              </a:rPr>
              <a:t>Jerome Bruner</a:t>
            </a:r>
            <a:r>
              <a:rPr lang="en-GB" dirty="0" smtClean="0"/>
              <a:t/>
            </a:r>
            <a:br>
              <a:rPr lang="en-GB" dirty="0" smtClean="0"/>
            </a:br>
            <a:endParaRPr lang="en-GB" dirty="0"/>
          </a:p>
        </p:txBody>
      </p:sp>
      <p:sp>
        <p:nvSpPr>
          <p:cNvPr id="3" name="Content Placeholder 2"/>
          <p:cNvSpPr>
            <a:spLocks noGrp="1"/>
          </p:cNvSpPr>
          <p:nvPr>
            <p:ph sz="half" idx="1"/>
          </p:nvPr>
        </p:nvSpPr>
        <p:spPr>
          <a:xfrm>
            <a:off x="242888" y="1550194"/>
            <a:ext cx="5776912" cy="4107656"/>
          </a:xfrm>
        </p:spPr>
        <p:txBody>
          <a:bodyPr>
            <a:normAutofit/>
          </a:bodyPr>
          <a:lstStyle/>
          <a:p>
            <a:r>
              <a:rPr lang="cy-GB" sz="2400" dirty="0" err="1" smtClean="0">
                <a:latin typeface="Lucida Sans" panose="020B0602030504020204" pitchFamily="34" charset="0"/>
              </a:rPr>
              <a:t>Sgaffaldio</a:t>
            </a:r>
            <a:endParaRPr lang="cy-GB" sz="2400" dirty="0" smtClean="0">
              <a:latin typeface="Lucida Sans" panose="020B0602030504020204" pitchFamily="34" charset="0"/>
            </a:endParaRPr>
          </a:p>
          <a:p>
            <a:r>
              <a:rPr lang="cy-GB" sz="2400" dirty="0" smtClean="0">
                <a:latin typeface="Lucida Sans" panose="020B0602030504020204" pitchFamily="34" charset="0"/>
              </a:rPr>
              <a:t>Adeiladu </a:t>
            </a:r>
            <a:r>
              <a:rPr lang="cy-GB" sz="2400" dirty="0">
                <a:latin typeface="Lucida Sans" panose="020B0602030504020204" pitchFamily="34" charset="0"/>
              </a:rPr>
              <a:t>ar </a:t>
            </a:r>
            <a:r>
              <a:rPr lang="cy-GB" sz="2400" dirty="0" smtClean="0">
                <a:latin typeface="Lucida Sans" panose="020B0602030504020204" pitchFamily="34" charset="0"/>
              </a:rPr>
              <a:t>wybodaeth presennol</a:t>
            </a:r>
          </a:p>
          <a:p>
            <a:r>
              <a:rPr lang="cy-GB" sz="2400" dirty="0" smtClean="0">
                <a:latin typeface="Lucida Sans" panose="020B0602030504020204" pitchFamily="34" charset="0"/>
              </a:rPr>
              <a:t>Ymgorffori </a:t>
            </a:r>
            <a:r>
              <a:rPr lang="cy-GB" sz="2400" dirty="0">
                <a:latin typeface="Lucida Sans" panose="020B0602030504020204" pitchFamily="34" charset="0"/>
              </a:rPr>
              <a:t>syniadau newydd i mewn </a:t>
            </a:r>
            <a:r>
              <a:rPr lang="cy-GB" sz="2400" dirty="0" smtClean="0">
                <a:latin typeface="Lucida Sans" panose="020B0602030504020204" pitchFamily="34" charset="0"/>
              </a:rPr>
              <a:t>i’r rhai presennol</a:t>
            </a:r>
            <a:endParaRPr lang="en-GB" sz="2400" dirty="0">
              <a:latin typeface="Lucida Sans" panose="020B0602030504020204" pitchFamily="34" charset="0"/>
            </a:endParaRPr>
          </a:p>
          <a:p>
            <a:endParaRPr lang="en-GB" sz="2400" dirty="0" smtClean="0">
              <a:latin typeface="Lucida Sans" panose="020B0602030504020204" pitchFamily="34" charset="0"/>
            </a:endParaRPr>
          </a:p>
          <a:p>
            <a:r>
              <a:rPr lang="en-GB" sz="2400" dirty="0" smtClean="0">
                <a:solidFill>
                  <a:srgbClr val="002060"/>
                </a:solidFill>
                <a:latin typeface="Lucida Sans" panose="020B0602030504020204" pitchFamily="34" charset="0"/>
              </a:rPr>
              <a:t>Scaffolding</a:t>
            </a:r>
          </a:p>
          <a:p>
            <a:r>
              <a:rPr lang="en-GB" sz="2400" dirty="0" smtClean="0">
                <a:solidFill>
                  <a:srgbClr val="002060"/>
                </a:solidFill>
                <a:latin typeface="Lucida Sans" panose="020B0602030504020204" pitchFamily="34" charset="0"/>
              </a:rPr>
              <a:t>Building on existing knowledge</a:t>
            </a:r>
          </a:p>
          <a:p>
            <a:r>
              <a:rPr lang="en-GB" sz="2400" dirty="0" smtClean="0">
                <a:solidFill>
                  <a:srgbClr val="002060"/>
                </a:solidFill>
                <a:latin typeface="Lucida Sans" panose="020B0602030504020204" pitchFamily="34" charset="0"/>
              </a:rPr>
              <a:t>Incorporating new ideas into existing ones</a:t>
            </a:r>
            <a:endParaRPr lang="en-GB" sz="2400" dirty="0">
              <a:solidFill>
                <a:srgbClr val="002060"/>
              </a:solidFill>
              <a:latin typeface="Lucida Sans" panose="020B0602030504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6622256" y="1328738"/>
            <a:ext cx="4471987" cy="3936206"/>
          </a:xfrm>
          <a:prstGeom prst="rect">
            <a:avLst/>
          </a:prstGeom>
        </p:spPr>
      </p:pic>
    </p:spTree>
    <p:extLst>
      <p:ext uri="{BB962C8B-B14F-4D97-AF65-F5344CB8AC3E}">
        <p14:creationId xmlns:p14="http://schemas.microsoft.com/office/powerpoint/2010/main" val="29449467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670717"/>
          </a:xfrm>
        </p:spPr>
        <p:txBody>
          <a:bodyPr>
            <a:normAutofit/>
          </a:bodyPr>
          <a:lstStyle/>
          <a:p>
            <a:r>
              <a:rPr lang="en-GB" sz="3600" dirty="0" smtClean="0">
                <a:latin typeface="Lucida Sans" panose="020B0602030504020204" pitchFamily="34" charset="0"/>
              </a:rPr>
              <a:t>LASS – Language Acquisition Support System</a:t>
            </a:r>
            <a:endParaRPr lang="en-GB" sz="3600" dirty="0">
              <a:latin typeface="Lucida Sans" panose="020B0602030504020204" pitchFamily="34" charset="0"/>
            </a:endParaRPr>
          </a:p>
        </p:txBody>
      </p:sp>
      <p:sp>
        <p:nvSpPr>
          <p:cNvPr id="3" name="Content Placeholder 2"/>
          <p:cNvSpPr>
            <a:spLocks noGrp="1"/>
          </p:cNvSpPr>
          <p:nvPr>
            <p:ph sz="half" idx="1"/>
          </p:nvPr>
        </p:nvSpPr>
        <p:spPr>
          <a:xfrm>
            <a:off x="214313" y="1257300"/>
            <a:ext cx="5805487" cy="4919663"/>
          </a:xfrm>
        </p:spPr>
        <p:txBody>
          <a:bodyPr/>
          <a:lstStyle/>
          <a:p>
            <a:r>
              <a:rPr lang="en-GB" dirty="0" err="1" smtClean="0">
                <a:latin typeface="Lucida Sans" panose="020B0602030504020204" pitchFamily="34" charset="0"/>
              </a:rPr>
              <a:t>Cefnogi’r</a:t>
            </a:r>
            <a:r>
              <a:rPr lang="en-GB" dirty="0" smtClean="0">
                <a:latin typeface="Lucida Sans" panose="020B0602030504020204" pitchFamily="34" charset="0"/>
              </a:rPr>
              <a:t> DCI</a:t>
            </a:r>
          </a:p>
          <a:p>
            <a:r>
              <a:rPr lang="en-GB" dirty="0" smtClean="0">
                <a:latin typeface="Lucida Sans" panose="020B0602030504020204" pitchFamily="34" charset="0"/>
              </a:rPr>
              <a:t>Plant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rhyngweithio</a:t>
            </a:r>
            <a:r>
              <a:rPr lang="en-GB" dirty="0">
                <a:latin typeface="Lucida Sans" panose="020B0602030504020204" pitchFamily="34" charset="0"/>
              </a:rPr>
              <a:t> ag </a:t>
            </a:r>
            <a:r>
              <a:rPr lang="en-GB" dirty="0" err="1">
                <a:latin typeface="Lucida Sans" panose="020B0602030504020204" pitchFamily="34" charset="0"/>
              </a:rPr>
              <a:t>oedolion</a:t>
            </a:r>
            <a:endParaRPr lang="en-GB" dirty="0">
              <a:latin typeface="Lucida Sans" panose="020B0602030504020204" pitchFamily="34" charset="0"/>
            </a:endParaRPr>
          </a:p>
          <a:p>
            <a:r>
              <a:rPr lang="en-GB" dirty="0" err="1">
                <a:latin typeface="Lucida Sans" panose="020B0602030504020204" pitchFamily="34" charset="0"/>
              </a:rPr>
              <a:t>Cyfleoedd</a:t>
            </a:r>
            <a:r>
              <a:rPr lang="en-GB" dirty="0">
                <a:latin typeface="Lucida Sans" panose="020B0602030504020204" pitchFamily="34" charset="0"/>
              </a:rPr>
              <a:t> </a:t>
            </a:r>
            <a:r>
              <a:rPr lang="en-GB" dirty="0" err="1">
                <a:latin typeface="Lucida Sans" panose="020B0602030504020204" pitchFamily="34" charset="0"/>
              </a:rPr>
              <a:t>cyson</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gaffael</a:t>
            </a:r>
            <a:r>
              <a:rPr lang="en-GB" dirty="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 y </a:t>
            </a:r>
            <a:r>
              <a:rPr lang="en-GB" dirty="0" err="1">
                <a:latin typeface="Lucida Sans" panose="020B0602030504020204" pitchFamily="34" charset="0"/>
              </a:rPr>
              <a:t>cartref</a:t>
            </a:r>
            <a:r>
              <a:rPr lang="en-GB" dirty="0">
                <a:latin typeface="Lucida Sans" panose="020B0602030504020204" pitchFamily="34" charset="0"/>
              </a:rPr>
              <a:t> (</a:t>
            </a:r>
            <a:r>
              <a:rPr lang="en-GB" dirty="0" err="1">
                <a:latin typeface="Lucida Sans" panose="020B0602030504020204" pitchFamily="34" charset="0"/>
              </a:rPr>
              <a:t>mamiaith</a:t>
            </a:r>
            <a:r>
              <a:rPr lang="en-GB" dirty="0">
                <a:latin typeface="Lucida Sans" panose="020B0602030504020204" pitchFamily="34" charset="0"/>
              </a:rPr>
              <a:t>)</a:t>
            </a:r>
          </a:p>
          <a:p>
            <a:r>
              <a:rPr lang="en-GB" dirty="0" err="1">
                <a:latin typeface="Lucida Sans" panose="020B0602030504020204" pitchFamily="34" charset="0"/>
              </a:rPr>
              <a:t>O</a:t>
            </a:r>
            <a:r>
              <a:rPr lang="en-GB" dirty="0" err="1" smtClean="0">
                <a:latin typeface="Lucida Sans" panose="020B0602030504020204" pitchFamily="34" charset="0"/>
              </a:rPr>
              <a:t>edolion</a:t>
            </a:r>
            <a:r>
              <a:rPr lang="en-GB" dirty="0" smtClean="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darparu</a:t>
            </a:r>
            <a:r>
              <a:rPr lang="en-GB" dirty="0">
                <a:latin typeface="Lucida Sans" panose="020B0602030504020204" pitchFamily="34" charset="0"/>
              </a:rPr>
              <a:t> </a:t>
            </a:r>
            <a:r>
              <a:rPr lang="en-GB" dirty="0" err="1">
                <a:latin typeface="Lucida Sans" panose="020B0602030504020204" pitchFamily="34" charset="0"/>
              </a:rPr>
              <a:t>amgylchedd</a:t>
            </a:r>
            <a:r>
              <a:rPr lang="en-GB" dirty="0">
                <a:latin typeface="Lucida Sans" panose="020B0602030504020204" pitchFamily="34" charset="0"/>
              </a:rPr>
              <a:t> </a:t>
            </a:r>
            <a:r>
              <a:rPr lang="en-GB" dirty="0" err="1">
                <a:latin typeface="Lucida Sans" panose="020B0602030504020204" pitchFamily="34" charset="0"/>
              </a:rPr>
              <a:t>dysgu</a:t>
            </a:r>
            <a:r>
              <a:rPr lang="en-GB" dirty="0">
                <a:latin typeface="Lucida Sans" panose="020B0602030504020204" pitchFamily="34" charset="0"/>
              </a:rPr>
              <a:t> - </a:t>
            </a:r>
            <a:r>
              <a:rPr lang="en-GB" dirty="0" err="1" smtClean="0">
                <a:latin typeface="Lucida Sans" panose="020B0602030504020204" pitchFamily="34" charset="0"/>
              </a:rPr>
              <a:t>sgaffaldio</a:t>
            </a:r>
            <a:endParaRPr lang="en-GB" dirty="0">
              <a:latin typeface="Lucida Sans" panose="020B0602030504020204" pitchFamily="34" charset="0"/>
            </a:endParaRPr>
          </a:p>
          <a:p>
            <a:r>
              <a:rPr lang="en-GB" dirty="0" err="1">
                <a:latin typeface="Lucida Sans" panose="020B0602030504020204" pitchFamily="34" charset="0"/>
              </a:rPr>
              <a:t>Trefniadau</a:t>
            </a:r>
            <a:r>
              <a:rPr lang="en-GB" dirty="0">
                <a:latin typeface="Lucida Sans" panose="020B0602030504020204" pitchFamily="34" charset="0"/>
              </a:rPr>
              <a:t> - </a:t>
            </a:r>
            <a:r>
              <a:rPr lang="en-GB" dirty="0" err="1">
                <a:latin typeface="Lucida Sans" panose="020B0602030504020204" pitchFamily="34" charset="0"/>
              </a:rPr>
              <a:t>defnyddio</a:t>
            </a:r>
            <a:r>
              <a:rPr lang="en-GB" dirty="0">
                <a:latin typeface="Lucida Sans" panose="020B0602030504020204" pitchFamily="34" charset="0"/>
              </a:rPr>
              <a:t> </a:t>
            </a:r>
            <a:r>
              <a:rPr lang="en-GB" dirty="0" err="1">
                <a:latin typeface="Lucida Sans" panose="020B0602030504020204" pitchFamily="34" charset="0"/>
              </a:rPr>
              <a:t>geirfa</a:t>
            </a:r>
            <a:endParaRPr lang="en-GB" dirty="0">
              <a:latin typeface="Lucida Sans" panose="020B0602030504020204" pitchFamily="34" charset="0"/>
            </a:endParaRPr>
          </a:p>
        </p:txBody>
      </p:sp>
      <p:sp>
        <p:nvSpPr>
          <p:cNvPr id="4" name="Content Placeholder 3"/>
          <p:cNvSpPr>
            <a:spLocks noGrp="1"/>
          </p:cNvSpPr>
          <p:nvPr>
            <p:ph sz="half" idx="2"/>
          </p:nvPr>
        </p:nvSpPr>
        <p:spPr>
          <a:xfrm>
            <a:off x="6172200" y="1450181"/>
            <a:ext cx="5650706" cy="4726782"/>
          </a:xfrm>
        </p:spPr>
        <p:txBody>
          <a:bodyPr/>
          <a:lstStyle/>
          <a:p>
            <a:r>
              <a:rPr lang="en-GB" dirty="0" smtClean="0">
                <a:solidFill>
                  <a:srgbClr val="002060"/>
                </a:solidFill>
                <a:latin typeface="Lucida Sans" panose="020B0602030504020204" pitchFamily="34" charset="0"/>
              </a:rPr>
              <a:t>Supports the LAD</a:t>
            </a:r>
          </a:p>
          <a:p>
            <a:r>
              <a:rPr lang="en-GB" dirty="0" smtClean="0">
                <a:solidFill>
                  <a:srgbClr val="002060"/>
                </a:solidFill>
                <a:latin typeface="Lucida Sans" panose="020B0602030504020204" pitchFamily="34" charset="0"/>
              </a:rPr>
              <a:t>Children interact with adults</a:t>
            </a:r>
          </a:p>
          <a:p>
            <a:r>
              <a:rPr lang="en-GB" dirty="0" smtClean="0">
                <a:solidFill>
                  <a:srgbClr val="002060"/>
                </a:solidFill>
                <a:latin typeface="Lucida Sans" panose="020B0602030504020204" pitchFamily="34" charset="0"/>
              </a:rPr>
              <a:t>Constant opportunities to acquire home language (mother tongue)</a:t>
            </a:r>
          </a:p>
          <a:p>
            <a:r>
              <a:rPr lang="en-GB" dirty="0" smtClean="0">
                <a:solidFill>
                  <a:srgbClr val="002060"/>
                </a:solidFill>
                <a:latin typeface="Lucida Sans" panose="020B0602030504020204" pitchFamily="34" charset="0"/>
              </a:rPr>
              <a:t>Adults provide learning environment – scaffolding</a:t>
            </a:r>
          </a:p>
          <a:p>
            <a:r>
              <a:rPr lang="en-GB" dirty="0" smtClean="0">
                <a:solidFill>
                  <a:srgbClr val="002060"/>
                </a:solidFill>
                <a:latin typeface="Lucida Sans" panose="020B0602030504020204" pitchFamily="34" charset="0"/>
              </a:rPr>
              <a:t>Routines – use of vocabulary</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651896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906" y="365128"/>
            <a:ext cx="10960894" cy="992186"/>
          </a:xfrm>
        </p:spPr>
        <p:txBody>
          <a:bodyPr>
            <a:normAutofit/>
          </a:bodyPr>
          <a:lstStyle/>
          <a:p>
            <a:r>
              <a:rPr lang="en-GB" sz="3600" dirty="0" smtClean="0">
                <a:latin typeface="Lucida Sans" panose="020B0602030504020204" pitchFamily="34" charset="0"/>
              </a:rPr>
              <a:t>B. F. Skinner &amp; Ivan Pavlov</a:t>
            </a:r>
            <a:endParaRPr lang="en-GB" sz="3600" dirty="0">
              <a:latin typeface="Lucida Sans" panose="020B0602030504020204" pitchFamily="34" charset="0"/>
            </a:endParaRPr>
          </a:p>
        </p:txBody>
      </p:sp>
      <p:sp>
        <p:nvSpPr>
          <p:cNvPr id="4" name="Content Placeholder 3"/>
          <p:cNvSpPr>
            <a:spLocks noGrp="1"/>
          </p:cNvSpPr>
          <p:nvPr>
            <p:ph sz="half" idx="1"/>
          </p:nvPr>
        </p:nvSpPr>
        <p:spPr>
          <a:xfrm>
            <a:off x="550069" y="1357315"/>
            <a:ext cx="5469731" cy="4104810"/>
          </a:xfrm>
        </p:spPr>
        <p:txBody>
          <a:bodyPr>
            <a:normAutofit fontScale="92500" lnSpcReduction="10000"/>
          </a:bodyPr>
          <a:lstStyle/>
          <a:p>
            <a:r>
              <a:rPr lang="cy-GB" dirty="0">
                <a:latin typeface="Lucida Sans" panose="020B0602030504020204" pitchFamily="34" charset="0"/>
              </a:rPr>
              <a:t>Cyflyru </a:t>
            </a:r>
            <a:r>
              <a:rPr lang="cy-GB" dirty="0" smtClean="0">
                <a:latin typeface="Lucida Sans" panose="020B0602030504020204" pitchFamily="34" charset="0"/>
              </a:rPr>
              <a:t>gweithredol</a:t>
            </a:r>
          </a:p>
          <a:p>
            <a:r>
              <a:rPr lang="cy-GB" dirty="0" smtClean="0">
                <a:latin typeface="Lucida Sans" panose="020B0602030504020204" pitchFamily="34" charset="0"/>
              </a:rPr>
              <a:t>Gwobrwyo </a:t>
            </a:r>
            <a:r>
              <a:rPr lang="cy-GB" dirty="0">
                <a:latin typeface="Lucida Sans" panose="020B0602030504020204" pitchFamily="34" charset="0"/>
              </a:rPr>
              <a:t>a </a:t>
            </a:r>
            <a:r>
              <a:rPr lang="cy-GB" dirty="0" smtClean="0">
                <a:latin typeface="Lucida Sans" panose="020B0602030504020204" pitchFamily="34" charset="0"/>
              </a:rPr>
              <a:t>Chosb</a:t>
            </a:r>
          </a:p>
          <a:p>
            <a:r>
              <a:rPr lang="cy-GB" dirty="0" smtClean="0">
                <a:latin typeface="Lucida Sans" panose="020B0602030504020204" pitchFamily="34" charset="0"/>
              </a:rPr>
              <a:t>Iaith </a:t>
            </a:r>
            <a:r>
              <a:rPr lang="cy-GB" dirty="0">
                <a:latin typeface="Lucida Sans" panose="020B0602030504020204" pitchFamily="34" charset="0"/>
              </a:rPr>
              <a:t>fel </a:t>
            </a:r>
            <a:r>
              <a:rPr lang="cy-GB" dirty="0" smtClean="0">
                <a:latin typeface="Lucida Sans" panose="020B0602030504020204" pitchFamily="34" charset="0"/>
              </a:rPr>
              <a:t>arfer</a:t>
            </a:r>
          </a:p>
          <a:p>
            <a:r>
              <a:rPr lang="cy-GB" dirty="0" smtClean="0">
                <a:latin typeface="Lucida Sans" panose="020B0602030504020204" pitchFamily="34" charset="0"/>
              </a:rPr>
              <a:t>Ailadrodd</a:t>
            </a:r>
          </a:p>
          <a:p>
            <a:pPr marL="0" indent="0">
              <a:buNone/>
            </a:pPr>
            <a:endParaRPr lang="cy-GB" dirty="0" smtClean="0">
              <a:latin typeface="Lucida Sans" panose="020B0602030504020204" pitchFamily="34" charset="0"/>
            </a:endParaRPr>
          </a:p>
          <a:p>
            <a:r>
              <a:rPr lang="en-GB" dirty="0">
                <a:solidFill>
                  <a:srgbClr val="002060"/>
                </a:solidFill>
                <a:latin typeface="Lucida Sans" panose="020B0602030504020204" pitchFamily="34" charset="0"/>
              </a:rPr>
              <a:t>Operant Conditioning</a:t>
            </a:r>
          </a:p>
          <a:p>
            <a:r>
              <a:rPr lang="en-GB" dirty="0">
                <a:solidFill>
                  <a:srgbClr val="002060"/>
                </a:solidFill>
                <a:latin typeface="Lucida Sans" panose="020B0602030504020204" pitchFamily="34" charset="0"/>
              </a:rPr>
              <a:t>Reward and Punishment</a:t>
            </a:r>
          </a:p>
          <a:p>
            <a:r>
              <a:rPr lang="en-GB" dirty="0">
                <a:solidFill>
                  <a:srgbClr val="002060"/>
                </a:solidFill>
                <a:latin typeface="Lucida Sans" panose="020B0602030504020204" pitchFamily="34" charset="0"/>
              </a:rPr>
              <a:t>Language as a habit</a:t>
            </a:r>
          </a:p>
          <a:p>
            <a:r>
              <a:rPr lang="en-GB" dirty="0">
                <a:solidFill>
                  <a:srgbClr val="002060"/>
                </a:solidFill>
                <a:latin typeface="Lucida Sans" panose="020B0602030504020204" pitchFamily="34" charset="0"/>
              </a:rPr>
              <a:t>Repetition</a:t>
            </a:r>
          </a:p>
          <a:p>
            <a:endParaRPr lang="en-GB" dirty="0"/>
          </a:p>
        </p:txBody>
      </p:sp>
      <p:sp>
        <p:nvSpPr>
          <p:cNvPr id="5" name="Content Placeholder 4"/>
          <p:cNvSpPr>
            <a:spLocks noGrp="1"/>
          </p:cNvSpPr>
          <p:nvPr>
            <p:ph sz="half" idx="2"/>
          </p:nvPr>
        </p:nvSpPr>
        <p:spPr/>
        <p:txBody>
          <a:bodyPr>
            <a:normAutofit fontScale="92500" lnSpcReduction="10000"/>
          </a:bodyPr>
          <a:lstStyle/>
          <a:p>
            <a:endParaRPr lang="en-GB" dirty="0" smtClean="0"/>
          </a:p>
          <a:p>
            <a:endParaRPr lang="en-GB" dirty="0"/>
          </a:p>
        </p:txBody>
      </p:sp>
      <p:pic>
        <p:nvPicPr>
          <p:cNvPr id="3" name="Picture 2"/>
          <p:cNvPicPr>
            <a:picLocks noChangeAspect="1"/>
          </p:cNvPicPr>
          <p:nvPr/>
        </p:nvPicPr>
        <p:blipFill>
          <a:blip r:embed="rId3"/>
          <a:stretch>
            <a:fillRect/>
          </a:stretch>
        </p:blipFill>
        <p:spPr>
          <a:xfrm>
            <a:off x="5763763" y="1152566"/>
            <a:ext cx="2150248" cy="2562225"/>
          </a:xfrm>
          <a:prstGeom prst="rect">
            <a:avLst/>
          </a:prstGeom>
        </p:spPr>
      </p:pic>
      <p:sp>
        <p:nvSpPr>
          <p:cNvPr id="6" name="TextBox 5"/>
          <p:cNvSpPr txBox="1"/>
          <p:nvPr/>
        </p:nvSpPr>
        <p:spPr>
          <a:xfrm>
            <a:off x="6019800" y="4078386"/>
            <a:ext cx="1554345" cy="461665"/>
          </a:xfrm>
          <a:prstGeom prst="rect">
            <a:avLst/>
          </a:prstGeom>
          <a:noFill/>
        </p:spPr>
        <p:txBody>
          <a:bodyPr wrap="square" rtlCol="0">
            <a:spAutoFit/>
          </a:bodyPr>
          <a:lstStyle/>
          <a:p>
            <a:r>
              <a:rPr lang="en-GB" sz="2400" dirty="0" smtClean="0">
                <a:latin typeface="Lucida Sans" panose="020B0602030504020204" pitchFamily="34" charset="0"/>
              </a:rPr>
              <a:t>Skinner</a:t>
            </a:r>
            <a:endParaRPr lang="en-GB" sz="2400" dirty="0">
              <a:latin typeface="Lucida Sans" panose="020B0602030504020204" pitchFamily="34" charset="0"/>
            </a:endParaRPr>
          </a:p>
        </p:txBody>
      </p:sp>
      <p:pic>
        <p:nvPicPr>
          <p:cNvPr id="7" name="Picture 6"/>
          <p:cNvPicPr>
            <a:picLocks noChangeAspect="1"/>
          </p:cNvPicPr>
          <p:nvPr/>
        </p:nvPicPr>
        <p:blipFill>
          <a:blip r:embed="rId4"/>
          <a:stretch>
            <a:fillRect/>
          </a:stretch>
        </p:blipFill>
        <p:spPr>
          <a:xfrm>
            <a:off x="9036865" y="2225161"/>
            <a:ext cx="2316935" cy="2369118"/>
          </a:xfrm>
          <a:prstGeom prst="rect">
            <a:avLst/>
          </a:prstGeom>
        </p:spPr>
      </p:pic>
      <p:sp>
        <p:nvSpPr>
          <p:cNvPr id="8" name="TextBox 7"/>
          <p:cNvSpPr txBox="1"/>
          <p:nvPr/>
        </p:nvSpPr>
        <p:spPr>
          <a:xfrm>
            <a:off x="9621429" y="4974607"/>
            <a:ext cx="1529395" cy="461665"/>
          </a:xfrm>
          <a:prstGeom prst="rect">
            <a:avLst/>
          </a:prstGeom>
          <a:noFill/>
        </p:spPr>
        <p:txBody>
          <a:bodyPr wrap="square" rtlCol="0">
            <a:spAutoFit/>
          </a:bodyPr>
          <a:lstStyle/>
          <a:p>
            <a:r>
              <a:rPr lang="en-GB" sz="2400" dirty="0" smtClean="0">
                <a:latin typeface="Lucida Sans" panose="020B0602030504020204" pitchFamily="34" charset="0"/>
              </a:rPr>
              <a:t>Pavlov</a:t>
            </a:r>
            <a:endParaRPr lang="en-GB" sz="2400" dirty="0">
              <a:latin typeface="Lucida Sans" panose="020B0602030504020204" pitchFamily="34" charset="0"/>
            </a:endParaRPr>
          </a:p>
        </p:txBody>
      </p:sp>
    </p:spTree>
    <p:extLst>
      <p:ext uri="{BB962C8B-B14F-4D97-AF65-F5344CB8AC3E}">
        <p14:creationId xmlns:p14="http://schemas.microsoft.com/office/powerpoint/2010/main" val="157855580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vOIbDI2fro"/>
          <p:cNvPicPr>
            <a:picLocks noGrp="1" noRot="1" noChangeAspect="1"/>
          </p:cNvPicPr>
          <p:nvPr>
            <p:ph sz="half" idx="1"/>
            <a:videoFile r:link="rId1"/>
          </p:nvPr>
        </p:nvPicPr>
        <p:blipFill>
          <a:blip r:embed="rId4"/>
          <a:stretch>
            <a:fillRect/>
          </a:stretch>
        </p:blipFill>
        <p:spPr>
          <a:xfrm>
            <a:off x="784927" y="299405"/>
            <a:ext cx="10802868" cy="5891002"/>
          </a:xfrm>
          <a:prstGeom prst="rect">
            <a:avLst/>
          </a:prstGeom>
        </p:spPr>
      </p:pic>
    </p:spTree>
    <p:extLst>
      <p:ext uri="{BB962C8B-B14F-4D97-AF65-F5344CB8AC3E}">
        <p14:creationId xmlns:p14="http://schemas.microsoft.com/office/powerpoint/2010/main" val="202126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142" y="365128"/>
            <a:ext cx="10989658" cy="735390"/>
          </a:xfrm>
        </p:spPr>
        <p:txBody>
          <a:bodyPr>
            <a:normAutofit/>
          </a:bodyPr>
          <a:lstStyle/>
          <a:p>
            <a:r>
              <a:rPr lang="en-GB" sz="2800" dirty="0" smtClean="0">
                <a:latin typeface="Lucida Sans" panose="020B0602030504020204" pitchFamily="34" charset="0"/>
              </a:rPr>
              <a:t>Eric Lenneberg</a:t>
            </a:r>
            <a:endParaRPr lang="en-GB" sz="2800" dirty="0">
              <a:latin typeface="Lucida Sans" panose="020B0602030504020204" pitchFamily="34" charset="0"/>
            </a:endParaRPr>
          </a:p>
        </p:txBody>
      </p:sp>
      <p:sp>
        <p:nvSpPr>
          <p:cNvPr id="3" name="Content Placeholder 2"/>
          <p:cNvSpPr>
            <a:spLocks noGrp="1"/>
          </p:cNvSpPr>
          <p:nvPr>
            <p:ph sz="half" idx="1"/>
          </p:nvPr>
        </p:nvSpPr>
        <p:spPr>
          <a:xfrm>
            <a:off x="226577" y="1221898"/>
            <a:ext cx="6999611" cy="4955066"/>
          </a:xfrm>
        </p:spPr>
        <p:txBody>
          <a:bodyPr>
            <a:noAutofit/>
          </a:bodyPr>
          <a:lstStyle/>
          <a:p>
            <a:r>
              <a:rPr lang="en-GB" sz="2400" dirty="0" err="1" smtClean="0">
                <a:latin typeface="Lucida Sans" panose="020B0602030504020204" pitchFamily="34" charset="0"/>
              </a:rPr>
              <a:t>Caffael</a:t>
            </a:r>
            <a:r>
              <a:rPr lang="en-GB" sz="2400" dirty="0" smtClean="0">
                <a:latin typeface="Lucida Sans" panose="020B0602030504020204" pitchFamily="34" charset="0"/>
              </a:rPr>
              <a:t> </a:t>
            </a:r>
            <a:r>
              <a:rPr lang="en-GB" sz="2400" dirty="0" err="1" smtClean="0">
                <a:latin typeface="Lucida Sans" panose="020B0602030504020204" pitchFamily="34" charset="0"/>
              </a:rPr>
              <a:t>iaith</a:t>
            </a:r>
            <a:r>
              <a:rPr lang="en-GB" sz="2400" dirty="0" smtClean="0">
                <a:latin typeface="Lucida Sans" panose="020B0602030504020204" pitchFamily="34" charset="0"/>
              </a:rPr>
              <a:t> </a:t>
            </a:r>
            <a:r>
              <a:rPr lang="en-GB" sz="2400" dirty="0" err="1" smtClean="0">
                <a:latin typeface="Lucida Sans" panose="020B0602030504020204" pitchFamily="34" charset="0"/>
              </a:rPr>
              <a:t>yn</a:t>
            </a:r>
            <a:r>
              <a:rPr lang="en-GB" sz="2400" dirty="0" smtClean="0">
                <a:latin typeface="Lucida Sans" panose="020B0602030504020204" pitchFamily="34" charset="0"/>
              </a:rPr>
              <a:t> </a:t>
            </a:r>
            <a:r>
              <a:rPr lang="en-GB" sz="2400" dirty="0" err="1" smtClean="0">
                <a:latin typeface="Lucida Sans" panose="020B0602030504020204" pitchFamily="34" charset="0"/>
              </a:rPr>
              <a:t>digwydd</a:t>
            </a:r>
            <a:r>
              <a:rPr lang="en-GB" sz="2400" dirty="0" smtClean="0">
                <a:latin typeface="Lucida Sans" panose="020B0602030504020204" pitchFamily="34" charset="0"/>
              </a:rPr>
              <a:t> </a:t>
            </a:r>
            <a:r>
              <a:rPr lang="en-GB" sz="2400" dirty="0" err="1" smtClean="0">
                <a:latin typeface="Lucida Sans" panose="020B0602030504020204" pitchFamily="34" charset="0"/>
              </a:rPr>
              <a:t>yn</a:t>
            </a:r>
            <a:r>
              <a:rPr lang="en-GB" sz="2400" dirty="0" smtClean="0">
                <a:latin typeface="Lucida Sans" panose="020B0602030504020204" pitchFamily="34" charset="0"/>
              </a:rPr>
              <a:t> </a:t>
            </a:r>
            <a:r>
              <a:rPr lang="en-GB" sz="2400" dirty="0" err="1">
                <a:latin typeface="Lucida Sans" panose="020B0602030504020204" pitchFamily="34" charset="0"/>
              </a:rPr>
              <a:t>ystod</a:t>
            </a:r>
            <a:r>
              <a:rPr lang="en-GB" sz="2400" dirty="0">
                <a:latin typeface="Lucida Sans" panose="020B0602030504020204" pitchFamily="34" charset="0"/>
              </a:rPr>
              <a:t> ‘</a:t>
            </a:r>
            <a:r>
              <a:rPr lang="en-GB" sz="2400" dirty="0" err="1">
                <a:latin typeface="Lucida Sans" panose="020B0602030504020204" pitchFamily="34" charset="0"/>
              </a:rPr>
              <a:t>cyfnod</a:t>
            </a:r>
            <a:r>
              <a:rPr lang="en-GB" sz="2400" dirty="0">
                <a:latin typeface="Lucida Sans" panose="020B0602030504020204" pitchFamily="34" charset="0"/>
              </a:rPr>
              <a:t> </a:t>
            </a:r>
            <a:r>
              <a:rPr lang="en-GB" sz="2400" dirty="0" err="1">
                <a:latin typeface="Lucida Sans" panose="020B0602030504020204" pitchFamily="34" charset="0"/>
              </a:rPr>
              <a:t>tyngedfennol</a:t>
            </a:r>
            <a:r>
              <a:rPr lang="en-GB" sz="2400" dirty="0">
                <a:latin typeface="Lucida Sans" panose="020B0602030504020204" pitchFamily="34" charset="0"/>
              </a:rPr>
              <a:t>’</a:t>
            </a:r>
          </a:p>
          <a:p>
            <a:r>
              <a:rPr lang="en-GB" sz="2400" dirty="0" err="1">
                <a:latin typeface="Lucida Sans" panose="020B0602030504020204" pitchFamily="34" charset="0"/>
              </a:rPr>
              <a:t>Rhagdybiaeth</a:t>
            </a:r>
            <a:r>
              <a:rPr lang="en-GB" sz="2400" dirty="0">
                <a:latin typeface="Lucida Sans" panose="020B0602030504020204" pitchFamily="34" charset="0"/>
              </a:rPr>
              <a:t> </a:t>
            </a:r>
            <a:r>
              <a:rPr lang="en-GB" sz="2400" dirty="0" err="1">
                <a:latin typeface="Lucida Sans" panose="020B0602030504020204" pitchFamily="34" charset="0"/>
              </a:rPr>
              <a:t>oedran</a:t>
            </a:r>
            <a:r>
              <a:rPr lang="en-GB" sz="2400" dirty="0">
                <a:latin typeface="Lucida Sans" panose="020B0602030504020204" pitchFamily="34" charset="0"/>
              </a:rPr>
              <a:t> </a:t>
            </a:r>
            <a:r>
              <a:rPr lang="en-GB" sz="2400" dirty="0" err="1">
                <a:latin typeface="Lucida Sans" panose="020B0602030504020204" pitchFamily="34" charset="0"/>
              </a:rPr>
              <a:t>beirniadol</a:t>
            </a:r>
            <a:endParaRPr lang="en-GB" sz="2400" dirty="0">
              <a:latin typeface="Lucida Sans" panose="020B0602030504020204" pitchFamily="34" charset="0"/>
            </a:endParaRPr>
          </a:p>
          <a:p>
            <a:r>
              <a:rPr lang="en-GB" sz="2400" dirty="0" err="1">
                <a:latin typeface="Lucida Sans" panose="020B0602030504020204" pitchFamily="34" charset="0"/>
              </a:rPr>
              <a:t>D</a:t>
            </a:r>
            <a:r>
              <a:rPr lang="en-GB" sz="2400" dirty="0" err="1" smtClean="0">
                <a:latin typeface="Lucida Sans" panose="020B0602030504020204" pitchFamily="34" charset="0"/>
              </a:rPr>
              <a:t>echrau</a:t>
            </a:r>
            <a:r>
              <a:rPr lang="en-GB" sz="2400" dirty="0" smtClean="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ystod</a:t>
            </a:r>
            <a:r>
              <a:rPr lang="en-GB" sz="2400" dirty="0">
                <a:latin typeface="Lucida Sans" panose="020B0602030504020204" pitchFamily="34" charset="0"/>
              </a:rPr>
              <a:t> y </a:t>
            </a:r>
            <a:r>
              <a:rPr lang="en-GB" sz="2400" dirty="0" err="1">
                <a:latin typeface="Lucida Sans" panose="020B0602030504020204" pitchFamily="34" charset="0"/>
              </a:rPr>
              <a:t>blynyddoedd</a:t>
            </a:r>
            <a:r>
              <a:rPr lang="en-GB" sz="2400" dirty="0">
                <a:latin typeface="Lucida Sans" panose="020B0602030504020204" pitchFamily="34" charset="0"/>
              </a:rPr>
              <a:t> </a:t>
            </a:r>
            <a:r>
              <a:rPr lang="en-GB" sz="2400" dirty="0" err="1">
                <a:latin typeface="Lucida Sans" panose="020B0602030504020204" pitchFamily="34" charset="0"/>
              </a:rPr>
              <a:t>cynnar</a:t>
            </a:r>
            <a:endParaRPr lang="en-GB" sz="2400" dirty="0">
              <a:latin typeface="Lucida Sans" panose="020B0602030504020204" pitchFamily="34" charset="0"/>
            </a:endParaRPr>
          </a:p>
          <a:p>
            <a:r>
              <a:rPr lang="en-GB" sz="2400" dirty="0" err="1">
                <a:latin typeface="Lucida Sans" panose="020B0602030504020204" pitchFamily="34" charset="0"/>
              </a:rPr>
              <a:t>D</a:t>
            </a:r>
            <a:r>
              <a:rPr lang="en-GB" sz="2400" dirty="0" err="1" smtClean="0">
                <a:latin typeface="Lucida Sans" panose="020B0602030504020204" pitchFamily="34" charset="0"/>
              </a:rPr>
              <a:t>od</a:t>
            </a:r>
            <a:r>
              <a:rPr lang="en-GB" sz="2400" dirty="0" smtClean="0">
                <a:latin typeface="Lucida Sans" panose="020B0602030504020204" pitchFamily="34" charset="0"/>
              </a:rPr>
              <a:t> </a:t>
            </a:r>
            <a:r>
              <a:rPr lang="en-GB" sz="2400" dirty="0" err="1">
                <a:latin typeface="Lucida Sans" panose="020B0602030504020204" pitchFamily="34" charset="0"/>
              </a:rPr>
              <a:t>i</a:t>
            </a:r>
            <a:r>
              <a:rPr lang="en-GB" sz="2400" dirty="0">
                <a:latin typeface="Lucida Sans" panose="020B0602030504020204" pitchFamily="34" charset="0"/>
              </a:rPr>
              <a:t> ben </a:t>
            </a:r>
            <a:r>
              <a:rPr lang="en-GB" sz="2400" dirty="0" err="1">
                <a:latin typeface="Lucida Sans" panose="020B0602030504020204" pitchFamily="34" charset="0"/>
              </a:rPr>
              <a:t>yn</a:t>
            </a:r>
            <a:r>
              <a:rPr lang="en-GB" sz="2400" dirty="0">
                <a:latin typeface="Lucida Sans" panose="020B0602030504020204" pitchFamily="34" charset="0"/>
              </a:rPr>
              <a:t> y </a:t>
            </a:r>
            <a:r>
              <a:rPr lang="en-GB" sz="2400" dirty="0" err="1">
                <a:latin typeface="Lucida Sans" panose="020B0602030504020204" pitchFamily="34" charset="0"/>
              </a:rPr>
              <a:t>glasoed</a:t>
            </a:r>
            <a:endParaRPr lang="en-GB" sz="2400" dirty="0" smtClean="0">
              <a:latin typeface="Lucida Sans" panose="020B0602030504020204" pitchFamily="34" charset="0"/>
            </a:endParaRPr>
          </a:p>
          <a:p>
            <a:endParaRPr lang="en-GB" sz="2400" dirty="0">
              <a:latin typeface="Lucida Sans" panose="020B0602030504020204" pitchFamily="34" charset="0"/>
            </a:endParaRPr>
          </a:p>
          <a:p>
            <a:r>
              <a:rPr lang="en-GB" sz="2400" dirty="0" smtClean="0">
                <a:solidFill>
                  <a:srgbClr val="002060"/>
                </a:solidFill>
                <a:latin typeface="Lucida Sans" panose="020B0602030504020204" pitchFamily="34" charset="0"/>
              </a:rPr>
              <a:t>Language acquired during a ‘critical period’</a:t>
            </a:r>
          </a:p>
          <a:p>
            <a:r>
              <a:rPr lang="en-GB" sz="2400" dirty="0" smtClean="0">
                <a:solidFill>
                  <a:srgbClr val="002060"/>
                </a:solidFill>
                <a:latin typeface="Lucida Sans" panose="020B0602030504020204" pitchFamily="34" charset="0"/>
              </a:rPr>
              <a:t>Critical age hypothesis</a:t>
            </a:r>
          </a:p>
          <a:p>
            <a:r>
              <a:rPr lang="en-GB" sz="2400" dirty="0" smtClean="0">
                <a:solidFill>
                  <a:srgbClr val="002060"/>
                </a:solidFill>
                <a:latin typeface="Lucida Sans" panose="020B0602030504020204" pitchFamily="34" charset="0"/>
              </a:rPr>
              <a:t>Begins during early years</a:t>
            </a:r>
          </a:p>
          <a:p>
            <a:r>
              <a:rPr lang="en-GB" sz="2400" dirty="0" smtClean="0">
                <a:solidFill>
                  <a:srgbClr val="002060"/>
                </a:solidFill>
                <a:latin typeface="Lucida Sans" panose="020B0602030504020204" pitchFamily="34" charset="0"/>
              </a:rPr>
              <a:t>Ends at puberty</a:t>
            </a:r>
            <a:endParaRPr lang="en-GB" sz="2400" dirty="0">
              <a:solidFill>
                <a:srgbClr val="002060"/>
              </a:solidFill>
              <a:latin typeface="Lucida Sans" panose="020B0602030504020204" pitchFamily="34" charset="0"/>
            </a:endParaRPr>
          </a:p>
        </p:txBody>
      </p:sp>
      <p:pic>
        <p:nvPicPr>
          <p:cNvPr id="5" name="Content Placeholder 4"/>
          <p:cNvPicPr>
            <a:picLocks noGrp="1" noChangeAspect="1"/>
          </p:cNvPicPr>
          <p:nvPr>
            <p:ph sz="half" idx="2"/>
          </p:nvPr>
        </p:nvPicPr>
        <p:blipFill>
          <a:blip r:embed="rId3"/>
          <a:stretch>
            <a:fillRect/>
          </a:stretch>
        </p:blipFill>
        <p:spPr>
          <a:xfrm>
            <a:off x="7412304" y="732823"/>
            <a:ext cx="4006232" cy="4191674"/>
          </a:xfrm>
          <a:prstGeom prst="rect">
            <a:avLst/>
          </a:prstGeom>
        </p:spPr>
      </p:pic>
    </p:spTree>
    <p:extLst>
      <p:ext uri="{BB962C8B-B14F-4D97-AF65-F5344CB8AC3E}">
        <p14:creationId xmlns:p14="http://schemas.microsoft.com/office/powerpoint/2010/main" val="41474630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latin typeface="Lucida Sans" panose="020B0602030504020204" pitchFamily="34" charset="0"/>
              </a:rPr>
              <a:t>Amgylechedd</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2060"/>
                </a:solidFill>
                <a:latin typeface="Lucida Sans" panose="020B0602030504020204" pitchFamily="34" charset="0"/>
              </a:rPr>
              <a:t>Environment</a:t>
            </a:r>
            <a:endParaRPr lang="en-GB" sz="36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smtClean="0">
                <a:latin typeface="Lucida Sans" panose="020B0602030504020204" pitchFamily="34" charset="0"/>
              </a:rPr>
              <a:t>Maslow</a:t>
            </a:r>
            <a:r>
              <a:rPr lang="en-GB" dirty="0">
                <a:latin typeface="Lucida Sans" panose="020B0602030504020204" pitchFamily="34" charset="0"/>
              </a:rPr>
              <a:t>-</a:t>
            </a:r>
            <a:r>
              <a:rPr lang="en-GB" dirty="0" err="1" smtClean="0">
                <a:latin typeface="Lucida Sans" panose="020B0602030504020204" pitchFamily="34" charset="0"/>
              </a:rPr>
              <a:t>Hierarchaeth</a:t>
            </a:r>
            <a:r>
              <a:rPr lang="en-GB" dirty="0" smtClean="0">
                <a:latin typeface="Lucida Sans" panose="020B0602030504020204" pitchFamily="34" charset="0"/>
              </a:rPr>
              <a:t> </a:t>
            </a:r>
            <a:r>
              <a:rPr lang="en-GB" dirty="0" err="1" smtClean="0">
                <a:latin typeface="Lucida Sans" panose="020B0602030504020204" pitchFamily="34" charset="0"/>
              </a:rPr>
              <a:t>Anghenion</a:t>
            </a:r>
            <a:endParaRPr lang="en-GB" dirty="0" smtClean="0">
              <a:latin typeface="Lucida Sans" panose="020B0602030504020204" pitchFamily="34" charset="0"/>
            </a:endParaRPr>
          </a:p>
          <a:p>
            <a:r>
              <a:rPr lang="en-GB" dirty="0" smtClean="0">
                <a:latin typeface="Lucida Sans" panose="020B0602030504020204" pitchFamily="34" charset="0"/>
              </a:rPr>
              <a:t>Model </a:t>
            </a:r>
            <a:r>
              <a:rPr lang="en-GB" dirty="0" err="1" smtClean="0">
                <a:latin typeface="Lucida Sans" panose="020B0602030504020204" pitchFamily="34" charset="0"/>
              </a:rPr>
              <a:t>Ecoleg</a:t>
            </a:r>
            <a:r>
              <a:rPr lang="en-GB" dirty="0" smtClean="0">
                <a:latin typeface="Lucida Sans" panose="020B0602030504020204" pitchFamily="34" charset="0"/>
              </a:rPr>
              <a:t> </a:t>
            </a:r>
            <a:r>
              <a:rPr lang="en-GB" dirty="0" err="1" smtClean="0">
                <a:latin typeface="Lucida Sans" panose="020B0602030504020204" pitchFamily="34" charset="0"/>
              </a:rPr>
              <a:t>Bronfenbrenner</a:t>
            </a:r>
            <a:endParaRPr lang="en-GB" dirty="0" smtClean="0">
              <a:latin typeface="Lucida Sans" panose="020B0602030504020204" pitchFamily="34" charset="0"/>
            </a:endParaRPr>
          </a:p>
          <a:p>
            <a:r>
              <a:rPr lang="en-GB" dirty="0" smtClean="0">
                <a:latin typeface="Lucida Sans" panose="020B0602030504020204" pitchFamily="34" charset="0"/>
              </a:rPr>
              <a:t>Bandura- </a:t>
            </a:r>
            <a:r>
              <a:rPr lang="en-GB" dirty="0" err="1" smtClean="0">
                <a:latin typeface="Lucida Sans" panose="020B0602030504020204" pitchFamily="34" charset="0"/>
              </a:rPr>
              <a:t>Damcaniaeth</a:t>
            </a:r>
            <a:r>
              <a:rPr lang="en-GB" dirty="0" smtClean="0">
                <a:latin typeface="Lucida Sans" panose="020B0602030504020204" pitchFamily="34" charset="0"/>
              </a:rPr>
              <a:t> </a:t>
            </a:r>
            <a:r>
              <a:rPr lang="en-GB" dirty="0" err="1" smtClean="0">
                <a:latin typeface="Lucida Sans" panose="020B0602030504020204" pitchFamily="34" charset="0"/>
              </a:rPr>
              <a:t>Dysgu</a:t>
            </a:r>
            <a:r>
              <a:rPr lang="en-GB" dirty="0" smtClean="0">
                <a:latin typeface="Lucida Sans" panose="020B0602030504020204" pitchFamily="34" charset="0"/>
              </a:rPr>
              <a:t> </a:t>
            </a:r>
            <a:r>
              <a:rPr lang="en-GB" dirty="0" err="1" smtClean="0">
                <a:latin typeface="Lucida Sans" panose="020B0602030504020204" pitchFamily="34" charset="0"/>
              </a:rPr>
              <a:t>Cymdeithasol</a:t>
            </a:r>
            <a:endParaRPr lang="en-GB" dirty="0">
              <a:latin typeface="Lucida Sans" panose="020B0602030504020204" pitchFamily="34" charset="0"/>
            </a:endParaRPr>
          </a:p>
          <a:p>
            <a:endParaRPr lang="en-GB" dirty="0"/>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Maslow- Hierarchy of Need</a:t>
            </a:r>
          </a:p>
          <a:p>
            <a:r>
              <a:rPr lang="en-GB" dirty="0" smtClean="0">
                <a:solidFill>
                  <a:srgbClr val="002060"/>
                </a:solidFill>
                <a:latin typeface="Lucida Sans" panose="020B0602030504020204" pitchFamily="34" charset="0"/>
              </a:rPr>
              <a:t>Bronfenbrenner Ecology Model </a:t>
            </a:r>
          </a:p>
          <a:p>
            <a:r>
              <a:rPr lang="en-GB" dirty="0" smtClean="0">
                <a:solidFill>
                  <a:srgbClr val="002060"/>
                </a:solidFill>
                <a:latin typeface="Lucida Sans" panose="020B0602030504020204" pitchFamily="34" charset="0"/>
              </a:rPr>
              <a:t>Bandura Social Learning Theory</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58757694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51" y="-96512"/>
            <a:ext cx="11016449" cy="1325563"/>
          </a:xfrm>
        </p:spPr>
        <p:txBody>
          <a:bodyPr>
            <a:normAutofit/>
          </a:bodyPr>
          <a:lstStyle/>
          <a:p>
            <a:r>
              <a:rPr lang="en-GB" sz="2800" dirty="0" smtClean="0">
                <a:latin typeface="Lucida Sans" panose="020B0602030504020204" pitchFamily="34" charset="0"/>
              </a:rPr>
              <a:t>Dull </a:t>
            </a:r>
            <a:r>
              <a:rPr lang="en-GB" sz="2800" dirty="0" err="1" smtClean="0">
                <a:latin typeface="Lucida Sans" panose="020B0602030504020204" pitchFamily="34" charset="0"/>
              </a:rPr>
              <a:t>trochi</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Immersion method</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37351" y="1229051"/>
            <a:ext cx="5181600" cy="4947912"/>
          </a:xfrm>
        </p:spPr>
        <p:txBody>
          <a:bodyPr>
            <a:normAutofit lnSpcReduction="10000"/>
          </a:bodyPr>
          <a:lstStyle/>
          <a:p>
            <a:r>
              <a:rPr lang="en-GB" sz="2600" dirty="0" err="1">
                <a:latin typeface="Lucida Sans" panose="020B0602030504020204" pitchFamily="34" charset="0"/>
              </a:rPr>
              <a:t>C</a:t>
            </a:r>
            <a:r>
              <a:rPr lang="en-GB" sz="2600" dirty="0" err="1" smtClean="0">
                <a:latin typeface="Lucida Sans" panose="020B0602030504020204" pitchFamily="34" charset="0"/>
              </a:rPr>
              <a:t>hwarae</a:t>
            </a:r>
            <a:r>
              <a:rPr lang="en-GB" sz="2600" dirty="0" smtClean="0">
                <a:latin typeface="Lucida Sans" panose="020B0602030504020204" pitchFamily="34" charset="0"/>
              </a:rPr>
              <a:t> </a:t>
            </a:r>
            <a:r>
              <a:rPr lang="en-GB" sz="2600" dirty="0" err="1">
                <a:latin typeface="Lucida Sans" panose="020B0602030504020204" pitchFamily="34" charset="0"/>
              </a:rPr>
              <a:t>rhan</a:t>
            </a:r>
            <a:r>
              <a:rPr lang="en-GB" sz="2600" dirty="0">
                <a:latin typeface="Lucida Sans" panose="020B0602030504020204" pitchFamily="34" charset="0"/>
              </a:rPr>
              <a:t> </a:t>
            </a:r>
            <a:r>
              <a:rPr lang="en-GB" sz="2600" dirty="0" err="1">
                <a:latin typeface="Lucida Sans" panose="020B0602030504020204" pitchFamily="34" charset="0"/>
              </a:rPr>
              <a:t>bwysig</a:t>
            </a:r>
            <a:r>
              <a:rPr lang="en-GB" sz="2600" dirty="0">
                <a:latin typeface="Lucida Sans" panose="020B0602030504020204" pitchFamily="34" charset="0"/>
              </a:rPr>
              <a:t> </a:t>
            </a:r>
            <a:r>
              <a:rPr lang="en-GB" sz="2600" dirty="0" err="1">
                <a:latin typeface="Lucida Sans" panose="020B0602030504020204" pitchFamily="34" charset="0"/>
              </a:rPr>
              <a:t>mewn</a:t>
            </a:r>
            <a:r>
              <a:rPr lang="en-GB" sz="2600" dirty="0">
                <a:latin typeface="Lucida Sans" panose="020B0602030504020204" pitchFamily="34" charset="0"/>
              </a:rPr>
              <a:t> </a:t>
            </a:r>
            <a:r>
              <a:rPr lang="en-GB" sz="2600" dirty="0" err="1">
                <a:latin typeface="Lucida Sans" panose="020B0602030504020204" pitchFamily="34" charset="0"/>
              </a:rPr>
              <a:t>adfywio</a:t>
            </a:r>
            <a:r>
              <a:rPr lang="en-GB" sz="2600" dirty="0">
                <a:latin typeface="Lucida Sans" panose="020B0602030504020204" pitchFamily="34" charset="0"/>
              </a:rPr>
              <a:t> </a:t>
            </a:r>
            <a:r>
              <a:rPr lang="en-GB" sz="2600" dirty="0" err="1">
                <a:latin typeface="Lucida Sans" panose="020B0602030504020204" pitchFamily="34" charset="0"/>
              </a:rPr>
              <a:t>iaith</a:t>
            </a:r>
            <a:endParaRPr lang="en-GB" sz="2600" dirty="0">
              <a:latin typeface="Lucida Sans" panose="020B0602030504020204" pitchFamily="34" charset="0"/>
            </a:endParaRPr>
          </a:p>
          <a:p>
            <a:r>
              <a:rPr lang="en-GB" sz="2600" dirty="0">
                <a:latin typeface="Lucida Sans" panose="020B0602030504020204" pitchFamily="34" charset="0"/>
              </a:rPr>
              <a:t>C</a:t>
            </a:r>
            <a:r>
              <a:rPr lang="en-GB" sz="2600" dirty="0" smtClean="0">
                <a:latin typeface="Lucida Sans" panose="020B0602030504020204" pitchFamily="34" charset="0"/>
              </a:rPr>
              <a:t>odi </a:t>
            </a:r>
            <a:r>
              <a:rPr lang="en-GB" sz="2600" dirty="0" err="1">
                <a:latin typeface="Lucida Sans" panose="020B0602030504020204" pitchFamily="34" charset="0"/>
              </a:rPr>
              <a:t>statws</a:t>
            </a:r>
            <a:r>
              <a:rPr lang="en-GB" sz="2600" dirty="0">
                <a:latin typeface="Lucida Sans" panose="020B0602030504020204" pitchFamily="34" charset="0"/>
              </a:rPr>
              <a:t> </a:t>
            </a:r>
            <a:r>
              <a:rPr lang="en-GB" sz="2600" dirty="0" err="1">
                <a:latin typeface="Lucida Sans" panose="020B0602030504020204" pitchFamily="34" charset="0"/>
              </a:rPr>
              <a:t>ieithoedd</a:t>
            </a:r>
            <a:r>
              <a:rPr lang="en-GB" sz="2600" dirty="0">
                <a:latin typeface="Lucida Sans" panose="020B0602030504020204" pitchFamily="34" charset="0"/>
              </a:rPr>
              <a:t> </a:t>
            </a:r>
            <a:r>
              <a:rPr lang="en-GB" sz="2600" dirty="0" err="1">
                <a:latin typeface="Lucida Sans" panose="020B0602030504020204" pitchFamily="34" charset="0"/>
              </a:rPr>
              <a:t>lleiafrifol</a:t>
            </a:r>
            <a:endParaRPr lang="en-GB" sz="2600" dirty="0">
              <a:latin typeface="Lucida Sans" panose="020B0602030504020204" pitchFamily="34" charset="0"/>
            </a:endParaRPr>
          </a:p>
          <a:p>
            <a:r>
              <a:rPr lang="en-GB" sz="2600" dirty="0" err="1">
                <a:latin typeface="Lucida Sans" panose="020B0602030504020204" pitchFamily="34" charset="0"/>
              </a:rPr>
              <a:t>Cymhwysol</a:t>
            </a:r>
            <a:r>
              <a:rPr lang="en-GB" sz="2600" dirty="0">
                <a:latin typeface="Lucida Sans" panose="020B0602030504020204" pitchFamily="34" charset="0"/>
              </a:rPr>
              <a:t> </a:t>
            </a:r>
            <a:r>
              <a:rPr lang="en-GB" sz="2600" dirty="0" err="1">
                <a:latin typeface="Lucida Sans" panose="020B0602030504020204" pitchFamily="34" charset="0"/>
              </a:rPr>
              <a:t>ledled</a:t>
            </a:r>
            <a:r>
              <a:rPr lang="en-GB" sz="2600" dirty="0">
                <a:latin typeface="Lucida Sans" panose="020B0602030504020204" pitchFamily="34" charset="0"/>
              </a:rPr>
              <a:t> y </a:t>
            </a:r>
            <a:r>
              <a:rPr lang="en-GB" sz="2600" dirty="0" err="1">
                <a:latin typeface="Lucida Sans" panose="020B0602030504020204" pitchFamily="34" charset="0"/>
              </a:rPr>
              <a:t>byd</a:t>
            </a:r>
            <a:endParaRPr lang="en-GB" sz="2600" dirty="0">
              <a:latin typeface="Lucida Sans" panose="020B0602030504020204" pitchFamily="34" charset="0"/>
            </a:endParaRPr>
          </a:p>
          <a:p>
            <a:pPr marL="0" indent="0">
              <a:buNone/>
            </a:pPr>
            <a:r>
              <a:rPr lang="en-GB" sz="2600" dirty="0" smtClean="0">
                <a:latin typeface="Lucida Sans" panose="020B0602030504020204" pitchFamily="34" charset="0"/>
              </a:rPr>
              <a:t>- </a:t>
            </a:r>
            <a:r>
              <a:rPr lang="en-GB" sz="2600" dirty="0" err="1" smtClean="0">
                <a:latin typeface="Lucida Sans" panose="020B0602030504020204" pitchFamily="34" charset="0"/>
              </a:rPr>
              <a:t>Basgeg</a:t>
            </a:r>
            <a:r>
              <a:rPr lang="en-GB" sz="2600" dirty="0" smtClean="0">
                <a:latin typeface="Lucida Sans" panose="020B0602030504020204" pitchFamily="34" charset="0"/>
              </a:rPr>
              <a:t> </a:t>
            </a:r>
            <a:r>
              <a:rPr lang="en-GB" sz="2600" dirty="0">
                <a:latin typeface="Lucida Sans" panose="020B0602030504020204" pitchFamily="34" charset="0"/>
              </a:rPr>
              <a:t>- </a:t>
            </a:r>
            <a:r>
              <a:rPr lang="en-GB" sz="2600" dirty="0" err="1">
                <a:latin typeface="Lucida Sans" panose="020B0602030504020204" pitchFamily="34" charset="0"/>
              </a:rPr>
              <a:t>Sbaen</a:t>
            </a:r>
            <a:endParaRPr lang="en-GB" sz="2600" dirty="0">
              <a:latin typeface="Lucida Sans" panose="020B0602030504020204" pitchFamily="34" charset="0"/>
            </a:endParaRPr>
          </a:p>
          <a:p>
            <a:pPr>
              <a:buFontTx/>
              <a:buChar char="-"/>
            </a:pPr>
            <a:r>
              <a:rPr lang="en-GB" sz="2600" dirty="0" smtClean="0">
                <a:latin typeface="Lucida Sans" panose="020B0602030504020204" pitchFamily="34" charset="0"/>
              </a:rPr>
              <a:t>Maori </a:t>
            </a:r>
            <a:r>
              <a:rPr lang="en-GB" sz="2600" dirty="0">
                <a:latin typeface="Lucida Sans" panose="020B0602030504020204" pitchFamily="34" charset="0"/>
              </a:rPr>
              <a:t>- </a:t>
            </a:r>
            <a:r>
              <a:rPr lang="en-GB" sz="2600" dirty="0" err="1">
                <a:latin typeface="Lucida Sans" panose="020B0602030504020204" pitchFamily="34" charset="0"/>
              </a:rPr>
              <a:t>Seland</a:t>
            </a:r>
            <a:r>
              <a:rPr lang="en-GB" sz="2600" dirty="0">
                <a:latin typeface="Lucida Sans" panose="020B0602030504020204" pitchFamily="34" charset="0"/>
              </a:rPr>
              <a:t> </a:t>
            </a:r>
            <a:r>
              <a:rPr lang="en-GB" sz="2600" dirty="0" err="1" smtClean="0">
                <a:latin typeface="Lucida Sans" panose="020B0602030504020204" pitchFamily="34" charset="0"/>
              </a:rPr>
              <a:t>Newydd</a:t>
            </a:r>
            <a:endParaRPr lang="en-GB" sz="2600" dirty="0" smtClean="0">
              <a:latin typeface="Lucida Sans" panose="020B0602030504020204" pitchFamily="34" charset="0"/>
            </a:endParaRPr>
          </a:p>
          <a:p>
            <a:pPr marL="0" indent="0">
              <a:buNone/>
            </a:pPr>
            <a:r>
              <a:rPr lang="en-GB" sz="2600" dirty="0" smtClean="0">
                <a:latin typeface="Lucida Sans" panose="020B0602030504020204" pitchFamily="34" charset="0"/>
              </a:rPr>
              <a:t>- Sami </a:t>
            </a:r>
            <a:r>
              <a:rPr lang="en-GB" sz="2600" dirty="0">
                <a:latin typeface="Lucida Sans" panose="020B0602030504020204" pitchFamily="34" charset="0"/>
              </a:rPr>
              <a:t>- </a:t>
            </a:r>
            <a:r>
              <a:rPr lang="en-GB" sz="2600" dirty="0" err="1">
                <a:latin typeface="Lucida Sans" panose="020B0602030504020204" pitchFamily="34" charset="0"/>
              </a:rPr>
              <a:t>Sgandinafia</a:t>
            </a:r>
            <a:endParaRPr lang="en-GB" sz="2600" dirty="0">
              <a:latin typeface="Lucida Sans" panose="020B0602030504020204" pitchFamily="34" charset="0"/>
            </a:endParaRPr>
          </a:p>
          <a:p>
            <a:pPr marL="0" indent="0">
              <a:buNone/>
            </a:pPr>
            <a:r>
              <a:rPr lang="en-GB" sz="2600" dirty="0" smtClean="0">
                <a:latin typeface="Lucida Sans" panose="020B0602030504020204" pitchFamily="34" charset="0"/>
              </a:rPr>
              <a:t>- </a:t>
            </a:r>
            <a:r>
              <a:rPr lang="en-GB" sz="2600" dirty="0" err="1" smtClean="0">
                <a:latin typeface="Lucida Sans" panose="020B0602030504020204" pitchFamily="34" charset="0"/>
              </a:rPr>
              <a:t>Gaeleg</a:t>
            </a:r>
            <a:r>
              <a:rPr lang="en-GB" sz="2600" dirty="0" smtClean="0">
                <a:latin typeface="Lucida Sans" panose="020B0602030504020204" pitchFamily="34" charset="0"/>
              </a:rPr>
              <a:t> </a:t>
            </a:r>
            <a:r>
              <a:rPr lang="en-GB" sz="2600" dirty="0">
                <a:latin typeface="Lucida Sans" panose="020B0602030504020204" pitchFamily="34" charset="0"/>
              </a:rPr>
              <a:t>- Yr Alban / </a:t>
            </a:r>
            <a:r>
              <a:rPr lang="en-GB" sz="2600" dirty="0" err="1">
                <a:latin typeface="Lucida Sans" panose="020B0602030504020204" pitchFamily="34" charset="0"/>
              </a:rPr>
              <a:t>Iwerddon</a:t>
            </a:r>
            <a:endParaRPr lang="en-GB" sz="2600" dirty="0">
              <a:latin typeface="Lucida Sans" panose="020B0602030504020204" pitchFamily="34" charset="0"/>
            </a:endParaRPr>
          </a:p>
          <a:p>
            <a:pPr marL="0" indent="0">
              <a:buNone/>
            </a:pPr>
            <a:r>
              <a:rPr lang="en-GB" sz="2600" dirty="0" smtClean="0">
                <a:latin typeface="Lucida Sans" panose="020B0602030504020204" pitchFamily="34" charset="0"/>
              </a:rPr>
              <a:t>- </a:t>
            </a:r>
            <a:r>
              <a:rPr lang="en-GB" sz="2600" dirty="0" err="1" smtClean="0">
                <a:latin typeface="Lucida Sans" panose="020B0602030504020204" pitchFamily="34" charset="0"/>
              </a:rPr>
              <a:t>Cymraeg</a:t>
            </a:r>
            <a:r>
              <a:rPr lang="en-GB" sz="2600" dirty="0" smtClean="0">
                <a:latin typeface="Lucida Sans" panose="020B0602030504020204" pitchFamily="34" charset="0"/>
              </a:rPr>
              <a:t> </a:t>
            </a:r>
            <a:r>
              <a:rPr lang="en-GB" sz="2600" dirty="0">
                <a:latin typeface="Lucida Sans" panose="020B0602030504020204" pitchFamily="34" charset="0"/>
              </a:rPr>
              <a:t>- </a:t>
            </a:r>
            <a:r>
              <a:rPr lang="en-GB" sz="2600" dirty="0" err="1">
                <a:latin typeface="Lucida Sans" panose="020B0602030504020204" pitchFamily="34" charset="0"/>
              </a:rPr>
              <a:t>Cymru</a:t>
            </a:r>
            <a:endParaRPr lang="en-GB" sz="2600" dirty="0">
              <a:latin typeface="Lucida Sans" panose="020B0602030504020204" pitchFamily="34" charset="0"/>
            </a:endParaRPr>
          </a:p>
        </p:txBody>
      </p:sp>
      <p:sp>
        <p:nvSpPr>
          <p:cNvPr id="4" name="Content Placeholder 3"/>
          <p:cNvSpPr>
            <a:spLocks noGrp="1"/>
          </p:cNvSpPr>
          <p:nvPr>
            <p:ph sz="half" idx="2"/>
          </p:nvPr>
        </p:nvSpPr>
        <p:spPr>
          <a:xfrm>
            <a:off x="6172199" y="1229051"/>
            <a:ext cx="5697245" cy="4434902"/>
          </a:xfrm>
        </p:spPr>
        <p:txBody>
          <a:bodyPr>
            <a:normAutofit lnSpcReduction="10000"/>
          </a:bodyPr>
          <a:lstStyle/>
          <a:p>
            <a:r>
              <a:rPr lang="en-GB" sz="2600" dirty="0" smtClean="0">
                <a:solidFill>
                  <a:srgbClr val="002060"/>
                </a:solidFill>
                <a:latin typeface="Lucida Sans" panose="020B0602030504020204" pitchFamily="34" charset="0"/>
              </a:rPr>
              <a:t>Plays an important part in language revitalisation</a:t>
            </a:r>
          </a:p>
          <a:p>
            <a:r>
              <a:rPr lang="en-GB" sz="2600" dirty="0" smtClean="0">
                <a:solidFill>
                  <a:srgbClr val="002060"/>
                </a:solidFill>
                <a:latin typeface="Lucida Sans" panose="020B0602030504020204" pitchFamily="34" charset="0"/>
              </a:rPr>
              <a:t>Raises status of minority languages</a:t>
            </a:r>
          </a:p>
          <a:p>
            <a:r>
              <a:rPr lang="en-GB" sz="2600" dirty="0" smtClean="0">
                <a:solidFill>
                  <a:srgbClr val="002060"/>
                </a:solidFill>
                <a:latin typeface="Lucida Sans" panose="020B0602030504020204" pitchFamily="34" charset="0"/>
              </a:rPr>
              <a:t>Applied worldwide</a:t>
            </a:r>
          </a:p>
          <a:p>
            <a:pPr>
              <a:buFontTx/>
              <a:buChar char="-"/>
            </a:pPr>
            <a:r>
              <a:rPr lang="en-GB" sz="2600" dirty="0" smtClean="0">
                <a:solidFill>
                  <a:srgbClr val="002060"/>
                </a:solidFill>
                <a:latin typeface="Lucida Sans" panose="020B0602030504020204" pitchFamily="34" charset="0"/>
              </a:rPr>
              <a:t>Basque – Spain</a:t>
            </a:r>
          </a:p>
          <a:p>
            <a:pPr>
              <a:buFontTx/>
              <a:buChar char="-"/>
            </a:pPr>
            <a:r>
              <a:rPr lang="en-GB" sz="2600" dirty="0" smtClean="0">
                <a:solidFill>
                  <a:srgbClr val="002060"/>
                </a:solidFill>
                <a:latin typeface="Lucida Sans" panose="020B0602030504020204" pitchFamily="34" charset="0"/>
              </a:rPr>
              <a:t>Maori – New Zealand</a:t>
            </a:r>
          </a:p>
          <a:p>
            <a:pPr>
              <a:buFontTx/>
              <a:buChar char="-"/>
            </a:pPr>
            <a:r>
              <a:rPr lang="en-GB" sz="2600" dirty="0" smtClean="0">
                <a:solidFill>
                  <a:srgbClr val="002060"/>
                </a:solidFill>
                <a:latin typeface="Lucida Sans" panose="020B0602030504020204" pitchFamily="34" charset="0"/>
              </a:rPr>
              <a:t>Sami – Scandinavia</a:t>
            </a:r>
          </a:p>
          <a:p>
            <a:pPr>
              <a:buFontTx/>
              <a:buChar char="-"/>
            </a:pPr>
            <a:r>
              <a:rPr lang="en-GB" sz="2600" dirty="0" smtClean="0">
                <a:solidFill>
                  <a:srgbClr val="002060"/>
                </a:solidFill>
                <a:latin typeface="Lucida Sans" panose="020B0602030504020204" pitchFamily="34" charset="0"/>
              </a:rPr>
              <a:t>Gaelic – Scotland/Ireland</a:t>
            </a:r>
          </a:p>
          <a:p>
            <a:pPr>
              <a:buFontTx/>
              <a:buChar char="-"/>
            </a:pPr>
            <a:r>
              <a:rPr lang="en-GB" sz="2600" dirty="0" smtClean="0">
                <a:solidFill>
                  <a:srgbClr val="002060"/>
                </a:solidFill>
                <a:latin typeface="Lucida Sans" panose="020B0602030504020204" pitchFamily="34" charset="0"/>
              </a:rPr>
              <a:t>Welsh – Wales</a:t>
            </a:r>
          </a:p>
          <a:p>
            <a:pPr>
              <a:buFontTx/>
              <a:buChar char="-"/>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42566987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5926" y="365127"/>
            <a:ext cx="10767874" cy="913257"/>
          </a:xfrm>
        </p:spPr>
        <p:txBody>
          <a:bodyPr>
            <a:normAutofit/>
          </a:bodyPr>
          <a:lstStyle/>
          <a:p>
            <a:r>
              <a:rPr lang="en-GB" sz="3200" dirty="0" smtClean="0">
                <a:latin typeface="Lucida Sans" panose="020B0602030504020204" pitchFamily="34" charset="0"/>
              </a:rPr>
              <a:t>(</a:t>
            </a:r>
            <a:r>
              <a:rPr lang="en-GB" sz="3200" dirty="0" err="1" smtClean="0">
                <a:latin typeface="Lucida Sans" panose="020B0602030504020204" pitchFamily="34" charset="0"/>
              </a:rPr>
              <a:t>Gorrara</a:t>
            </a:r>
            <a:r>
              <a:rPr lang="en-GB" sz="3200" dirty="0" smtClean="0">
                <a:latin typeface="Lucida Sans" panose="020B0602030504020204" pitchFamily="34" charset="0"/>
              </a:rPr>
              <a:t> </a:t>
            </a:r>
            <a:r>
              <a:rPr lang="en-GB" sz="3200" dirty="0">
                <a:latin typeface="Lucida Sans" panose="020B0602030504020204" pitchFamily="34" charset="0"/>
              </a:rPr>
              <a:t>et al., </a:t>
            </a:r>
            <a:r>
              <a:rPr lang="en-GB" sz="3200" dirty="0" smtClean="0">
                <a:latin typeface="Lucida Sans" panose="020B0602030504020204" pitchFamily="34" charset="0"/>
              </a:rPr>
              <a:t>2020, t. 72-73)</a:t>
            </a:r>
            <a:endParaRPr lang="en-GB" sz="3200" dirty="0"/>
          </a:p>
        </p:txBody>
      </p:sp>
      <p:sp>
        <p:nvSpPr>
          <p:cNvPr id="3" name="Content Placeholder 2"/>
          <p:cNvSpPr>
            <a:spLocks noGrp="1"/>
          </p:cNvSpPr>
          <p:nvPr>
            <p:ph sz="half" idx="1"/>
          </p:nvPr>
        </p:nvSpPr>
        <p:spPr>
          <a:xfrm>
            <a:off x="390617" y="1438183"/>
            <a:ext cx="11372295" cy="4738780"/>
          </a:xfrm>
        </p:spPr>
        <p:txBody>
          <a:bodyPr>
            <a:normAutofit/>
          </a:bodyPr>
          <a:lstStyle/>
          <a:p>
            <a:pPr marL="0" indent="0">
              <a:buNone/>
            </a:pPr>
            <a:r>
              <a:rPr lang="en-GB" dirty="0" smtClean="0">
                <a:latin typeface="Lucida Sans" panose="020B0602030504020204" pitchFamily="34" charset="0"/>
              </a:rPr>
              <a:t>“</a:t>
            </a:r>
            <a:r>
              <a:rPr lang="en-GB" dirty="0" err="1" smtClean="0">
                <a:latin typeface="Lucida Sans" panose="020B0602030504020204" pitchFamily="34" charset="0"/>
              </a:rPr>
              <a:t>Heddiw</a:t>
            </a:r>
            <a:r>
              <a:rPr lang="en-GB" dirty="0" smtClean="0">
                <a:latin typeface="Lucida Sans" panose="020B0602030504020204" pitchFamily="34" charset="0"/>
              </a:rPr>
              <a:t> </a:t>
            </a:r>
            <a:r>
              <a:rPr lang="en-GB" dirty="0" err="1">
                <a:latin typeface="Lucida Sans" panose="020B0602030504020204" pitchFamily="34" charset="0"/>
              </a:rPr>
              <a:t>mae</a:t>
            </a:r>
            <a:r>
              <a:rPr lang="en-GB" dirty="0">
                <a:latin typeface="Lucida Sans" panose="020B0602030504020204" pitchFamily="34" charset="0"/>
              </a:rPr>
              <a:t> </a:t>
            </a:r>
            <a:r>
              <a:rPr lang="en-GB" dirty="0" err="1">
                <a:latin typeface="Lucida Sans" panose="020B0602030504020204" pitchFamily="34" charset="0"/>
              </a:rPr>
              <a:t>Cymru’n</a:t>
            </a:r>
            <a:r>
              <a:rPr lang="en-GB" dirty="0">
                <a:latin typeface="Lucida Sans" panose="020B0602030504020204" pitchFamily="34" charset="0"/>
              </a:rPr>
              <a:t> </a:t>
            </a:r>
            <a:r>
              <a:rPr lang="en-GB" dirty="0" err="1">
                <a:latin typeface="Lucida Sans" panose="020B0602030504020204" pitchFamily="34" charset="0"/>
              </a:rPr>
              <a:t>cael</a:t>
            </a:r>
            <a:r>
              <a:rPr lang="en-GB" dirty="0">
                <a:latin typeface="Lucida Sans" panose="020B0602030504020204" pitchFamily="34" charset="0"/>
              </a:rPr>
              <a:t> </a:t>
            </a:r>
            <a:r>
              <a:rPr lang="en-GB" dirty="0" err="1">
                <a:latin typeface="Lucida Sans" panose="020B0602030504020204" pitchFamily="34" charset="0"/>
              </a:rPr>
              <a:t>ei</a:t>
            </a:r>
            <a:r>
              <a:rPr lang="en-GB" dirty="0">
                <a:latin typeface="Lucida Sans" panose="020B0602030504020204" pitchFamily="34" charset="0"/>
              </a:rPr>
              <a:t> </a:t>
            </a:r>
            <a:r>
              <a:rPr lang="en-GB" dirty="0" err="1">
                <a:latin typeface="Lucida Sans" panose="020B0602030504020204" pitchFamily="34" charset="0"/>
              </a:rPr>
              <a:t>gweld</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enghraifft</a:t>
            </a:r>
            <a:r>
              <a:rPr lang="en-GB" dirty="0">
                <a:latin typeface="Lucida Sans" panose="020B0602030504020204" pitchFamily="34" charset="0"/>
              </a:rPr>
              <a:t> </a:t>
            </a:r>
            <a:r>
              <a:rPr lang="en-GB" dirty="0" err="1">
                <a:latin typeface="Lucida Sans" panose="020B0602030504020204" pitchFamily="34" charset="0"/>
              </a:rPr>
              <a:t>o’r</a:t>
            </a:r>
            <a:r>
              <a:rPr lang="en-GB" dirty="0">
                <a:latin typeface="Lucida Sans" panose="020B0602030504020204" pitchFamily="34" charset="0"/>
              </a:rPr>
              <a:t> </a:t>
            </a:r>
            <a:r>
              <a:rPr lang="en-GB" dirty="0" err="1">
                <a:latin typeface="Lucida Sans" panose="020B0602030504020204" pitchFamily="34" charset="0"/>
              </a:rPr>
              <a:t>arferion</a:t>
            </a:r>
            <a:r>
              <a:rPr lang="en-GB" dirty="0">
                <a:latin typeface="Lucida Sans" panose="020B0602030504020204" pitchFamily="34" charset="0"/>
              </a:rPr>
              <a:t> </a:t>
            </a:r>
            <a:r>
              <a:rPr lang="en-GB" dirty="0" err="1">
                <a:latin typeface="Lucida Sans" panose="020B0602030504020204" pitchFamily="34" charset="0"/>
              </a:rPr>
              <a:t>gorau</a:t>
            </a:r>
            <a:r>
              <a:rPr lang="en-GB" dirty="0">
                <a:latin typeface="Lucida Sans" panose="020B0602030504020204" pitchFamily="34" charset="0"/>
              </a:rPr>
              <a:t> </a:t>
            </a:r>
            <a:r>
              <a:rPr lang="en-GB" dirty="0" err="1">
                <a:latin typeface="Lucida Sans" panose="020B0602030504020204" pitchFamily="34" charset="0"/>
              </a:rPr>
              <a:t>mewn</a:t>
            </a:r>
            <a:r>
              <a:rPr lang="en-GB" dirty="0">
                <a:latin typeface="Lucida Sans" panose="020B0602030504020204" pitchFamily="34" charset="0"/>
              </a:rPr>
              <a:t> </a:t>
            </a:r>
            <a:r>
              <a:rPr lang="en-GB" dirty="0" err="1">
                <a:latin typeface="Lucida Sans" panose="020B0602030504020204" pitchFamily="34" charset="0"/>
              </a:rPr>
              <a:t>defnyddio</a:t>
            </a:r>
            <a:r>
              <a:rPr lang="en-GB" dirty="0">
                <a:latin typeface="Lucida Sans" panose="020B0602030504020204" pitchFamily="34" charset="0"/>
              </a:rPr>
              <a:t> </a:t>
            </a:r>
            <a:r>
              <a:rPr lang="en-GB" dirty="0" err="1">
                <a:latin typeface="Lucida Sans" panose="020B0602030504020204" pitchFamily="34" charset="0"/>
              </a:rPr>
              <a:t>dulliau</a:t>
            </a:r>
            <a:r>
              <a:rPr lang="en-GB" dirty="0">
                <a:latin typeface="Lucida Sans" panose="020B0602030504020204" pitchFamily="34" charset="0"/>
              </a:rPr>
              <a:t> </a:t>
            </a:r>
            <a:r>
              <a:rPr lang="en-GB" dirty="0" err="1">
                <a:latin typeface="Lucida Sans" panose="020B0602030504020204" pitchFamily="34" charset="0"/>
              </a:rPr>
              <a:t>trochi</a:t>
            </a:r>
            <a:r>
              <a:rPr lang="en-GB" dirty="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mewn</a:t>
            </a:r>
            <a:r>
              <a:rPr lang="en-GB" dirty="0">
                <a:latin typeface="Lucida Sans" panose="020B0602030504020204" pitchFamily="34" charset="0"/>
              </a:rPr>
              <a:t> </a:t>
            </a:r>
            <a:r>
              <a:rPr lang="en-GB" dirty="0" err="1">
                <a:latin typeface="Lucida Sans" panose="020B0602030504020204" pitchFamily="34" charset="0"/>
              </a:rPr>
              <a:t>addysg</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wrthbwyso</a:t>
            </a:r>
            <a:r>
              <a:rPr lang="en-GB" dirty="0">
                <a:latin typeface="Lucida Sans" panose="020B0602030504020204" pitchFamily="34" charset="0"/>
              </a:rPr>
              <a:t>’ </a:t>
            </a:r>
            <a:r>
              <a:rPr lang="en-GB" dirty="0" err="1">
                <a:latin typeface="Lucida Sans" panose="020B0602030504020204" pitchFamily="34" charset="0"/>
              </a:rPr>
              <a:t>dirywiad</a:t>
            </a:r>
            <a:r>
              <a:rPr lang="en-GB" dirty="0">
                <a:latin typeface="Lucida Sans" panose="020B0602030504020204" pitchFamily="34" charset="0"/>
              </a:rPr>
              <a:t> </a:t>
            </a:r>
            <a:r>
              <a:rPr lang="en-GB" dirty="0" err="1">
                <a:latin typeface="Lucida Sans" panose="020B0602030504020204" pitchFamily="34" charset="0"/>
              </a:rPr>
              <a:t>ieithoedd</a:t>
            </a:r>
            <a:r>
              <a:rPr lang="en-GB" dirty="0">
                <a:latin typeface="Lucida Sans" panose="020B0602030504020204" pitchFamily="34" charset="0"/>
              </a:rPr>
              <a:t> </a:t>
            </a:r>
            <a:r>
              <a:rPr lang="en-GB" dirty="0" err="1">
                <a:latin typeface="Lucida Sans" panose="020B0602030504020204" pitchFamily="34" charset="0"/>
              </a:rPr>
              <a:t>lleiafrifol</a:t>
            </a:r>
            <a:r>
              <a:rPr lang="en-GB" dirty="0">
                <a:latin typeface="Lucida Sans" panose="020B0602030504020204" pitchFamily="34" charset="0"/>
              </a:rPr>
              <a:t>. Mae </a:t>
            </a:r>
            <a:r>
              <a:rPr lang="en-GB" dirty="0" err="1">
                <a:latin typeface="Lucida Sans" panose="020B0602030504020204" pitchFamily="34" charset="0"/>
              </a:rPr>
              <a:t>rhaglenni</a:t>
            </a:r>
            <a:r>
              <a:rPr lang="en-GB" dirty="0">
                <a:latin typeface="Lucida Sans" panose="020B0602030504020204" pitchFamily="34" charset="0"/>
              </a:rPr>
              <a:t> </a:t>
            </a:r>
            <a:r>
              <a:rPr lang="en-GB" dirty="0" err="1">
                <a:latin typeface="Lucida Sans" panose="020B0602030504020204" pitchFamily="34" charset="0"/>
              </a:rPr>
              <a:t>trochi</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darparu</a:t>
            </a:r>
            <a:r>
              <a:rPr lang="en-GB" dirty="0">
                <a:latin typeface="Lucida Sans" panose="020B0602030504020204" pitchFamily="34" charset="0"/>
              </a:rPr>
              <a:t> </a:t>
            </a:r>
            <a:r>
              <a:rPr lang="en-GB" dirty="0" err="1">
                <a:latin typeface="Lucida Sans" panose="020B0602030504020204" pitchFamily="34" charset="0"/>
              </a:rPr>
              <a:t>cyfle</a:t>
            </a:r>
            <a:r>
              <a:rPr lang="en-GB" dirty="0">
                <a:latin typeface="Lucida Sans" panose="020B0602030504020204" pitchFamily="34" charset="0"/>
              </a:rPr>
              <a:t> da </a:t>
            </a:r>
            <a:r>
              <a:rPr lang="en-GB" dirty="0" err="1">
                <a:latin typeface="Lucida Sans" panose="020B0602030504020204" pitchFamily="34" charset="0"/>
              </a:rPr>
              <a:t>i’r</a:t>
            </a:r>
            <a:r>
              <a:rPr lang="en-GB" dirty="0">
                <a:latin typeface="Lucida Sans" panose="020B0602030504020204" pitchFamily="34" charset="0"/>
              </a:rPr>
              <a:t> </a:t>
            </a:r>
            <a:r>
              <a:rPr lang="en-GB" dirty="0" err="1">
                <a:latin typeface="Lucida Sans" panose="020B0602030504020204" pitchFamily="34" charset="0"/>
              </a:rPr>
              <a:t>rheini</a:t>
            </a:r>
            <a:r>
              <a:rPr lang="en-GB" dirty="0">
                <a:latin typeface="Lucida Sans" panose="020B0602030504020204" pitchFamily="34" charset="0"/>
              </a:rPr>
              <a:t> </a:t>
            </a:r>
            <a:r>
              <a:rPr lang="en-GB" dirty="0" err="1">
                <a:latin typeface="Lucida Sans" panose="020B0602030504020204" pitchFamily="34" charset="0"/>
              </a:rPr>
              <a:t>nad</a:t>
            </a:r>
            <a:r>
              <a:rPr lang="en-GB" dirty="0">
                <a:latin typeface="Lucida Sans" panose="020B0602030504020204" pitchFamily="34" charset="0"/>
              </a:rPr>
              <a:t> </a:t>
            </a:r>
            <a:r>
              <a:rPr lang="en-GB" dirty="0" err="1">
                <a:latin typeface="Lucida Sans" panose="020B0602030504020204" pitchFamily="34" charset="0"/>
              </a:rPr>
              <a:t>ydynt</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siarad</a:t>
            </a:r>
            <a:r>
              <a:rPr lang="en-GB" dirty="0">
                <a:latin typeface="Lucida Sans" panose="020B0602030504020204" pitchFamily="34" charset="0"/>
              </a:rPr>
              <a:t> </a:t>
            </a:r>
            <a:r>
              <a:rPr lang="en-GB" dirty="0" err="1">
                <a:latin typeface="Lucida Sans" panose="020B0602030504020204" pitchFamily="34" charset="0"/>
              </a:rPr>
              <a:t>Cymraeg</a:t>
            </a:r>
            <a:r>
              <a:rPr lang="en-GB" dirty="0">
                <a:latin typeface="Lucida Sans" panose="020B0602030504020204" pitchFamily="34" charset="0"/>
              </a:rPr>
              <a:t> </a:t>
            </a:r>
            <a:r>
              <a:rPr lang="en-GB" dirty="0" err="1">
                <a:latin typeface="Lucida Sans" panose="020B0602030504020204" pitchFamily="34" charset="0"/>
              </a:rPr>
              <a:t>gartref</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ddysgu</a:t>
            </a:r>
            <a:r>
              <a:rPr lang="en-GB" dirty="0">
                <a:latin typeface="Lucida Sans" panose="020B0602030504020204" pitchFamily="34" charset="0"/>
              </a:rPr>
              <a:t> a </a:t>
            </a:r>
            <a:r>
              <a:rPr lang="en-GB" dirty="0" err="1">
                <a:latin typeface="Lucida Sans" panose="020B0602030504020204" pitchFamily="34" charset="0"/>
              </a:rPr>
              <a:t>chael</a:t>
            </a:r>
            <a:r>
              <a:rPr lang="en-GB" dirty="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a:t>
            </a:r>
            <a:r>
              <a:rPr lang="en-GB" dirty="0" err="1">
                <a:latin typeface="Lucida Sans" panose="020B0602030504020204" pitchFamily="34" charset="0"/>
              </a:rPr>
              <a:t>haddysgu</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yr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ochr</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ochr</a:t>
            </a:r>
            <a:r>
              <a:rPr lang="en-GB" dirty="0">
                <a:latin typeface="Lucida Sans" panose="020B0602030504020204" pitchFamily="34" charset="0"/>
              </a:rPr>
              <a:t> </a:t>
            </a:r>
            <a:r>
              <a:rPr lang="en-GB" dirty="0" err="1">
                <a:latin typeface="Lucida Sans" panose="020B0602030504020204" pitchFamily="34" charset="0"/>
              </a:rPr>
              <a:t>â’r</a:t>
            </a:r>
            <a:r>
              <a:rPr lang="en-GB" dirty="0">
                <a:latin typeface="Lucida Sans" panose="020B0602030504020204" pitchFamily="34" charset="0"/>
              </a:rPr>
              <a:t> </a:t>
            </a:r>
            <a:r>
              <a:rPr lang="en-GB" dirty="0" err="1">
                <a:latin typeface="Lucida Sans" panose="020B0602030504020204" pitchFamily="34" charset="0"/>
              </a:rPr>
              <a:t>rheini</a:t>
            </a:r>
            <a:r>
              <a:rPr lang="en-GB" dirty="0">
                <a:latin typeface="Lucida Sans" panose="020B0602030504020204" pitchFamily="34" charset="0"/>
              </a:rPr>
              <a:t> </a:t>
            </a:r>
            <a:r>
              <a:rPr lang="en-GB" dirty="0" err="1">
                <a:latin typeface="Lucida Sans" panose="020B0602030504020204" pitchFamily="34" charset="0"/>
              </a:rPr>
              <a:t>sy’n</a:t>
            </a:r>
            <a:r>
              <a:rPr lang="en-GB" dirty="0">
                <a:latin typeface="Lucida Sans" panose="020B0602030504020204" pitchFamily="34" charset="0"/>
              </a:rPr>
              <a:t> </a:t>
            </a:r>
            <a:r>
              <a:rPr lang="en-GB" dirty="0" err="1">
                <a:latin typeface="Lucida Sans" panose="020B0602030504020204" pitchFamily="34" charset="0"/>
              </a:rPr>
              <a:t>siarad</a:t>
            </a:r>
            <a:r>
              <a:rPr lang="en-GB" dirty="0">
                <a:latin typeface="Lucida Sans" panose="020B0602030504020204" pitchFamily="34" charset="0"/>
              </a:rPr>
              <a:t> </a:t>
            </a:r>
            <a:r>
              <a:rPr lang="en-GB" dirty="0" err="1">
                <a:latin typeface="Lucida Sans" panose="020B0602030504020204" pitchFamily="34" charset="0"/>
              </a:rPr>
              <a:t>Cymraeg</a:t>
            </a:r>
            <a:r>
              <a:rPr lang="en-GB" dirty="0">
                <a:latin typeface="Lucida Sans" panose="020B0602030504020204" pitchFamily="34" charset="0"/>
              </a:rPr>
              <a:t> </a:t>
            </a:r>
            <a:r>
              <a:rPr lang="en-GB" dirty="0" err="1">
                <a:latin typeface="Lucida Sans" panose="020B0602030504020204" pitchFamily="34" charset="0"/>
              </a:rPr>
              <a:t>gartref</a:t>
            </a:r>
            <a:r>
              <a:rPr lang="en-GB" dirty="0">
                <a:latin typeface="Lucida Sans" panose="020B0602030504020204" pitchFamily="34" charset="0"/>
              </a:rPr>
              <a:t>, </a:t>
            </a:r>
            <a:r>
              <a:rPr lang="en-GB" dirty="0" err="1">
                <a:latin typeface="Lucida Sans" panose="020B0602030504020204" pitchFamily="34" charset="0"/>
              </a:rPr>
              <a:t>fel</a:t>
            </a:r>
            <a:r>
              <a:rPr lang="en-GB" dirty="0">
                <a:latin typeface="Lucida Sans" panose="020B0602030504020204" pitchFamily="34" charset="0"/>
              </a:rPr>
              <a:t> bod </a:t>
            </a:r>
            <a:r>
              <a:rPr lang="en-GB" dirty="0" err="1">
                <a:latin typeface="Lucida Sans" panose="020B0602030504020204" pitchFamily="34" charset="0"/>
              </a:rPr>
              <a:t>siaradwyr</a:t>
            </a:r>
            <a:r>
              <a:rPr lang="en-GB" dirty="0">
                <a:latin typeface="Lucida Sans" panose="020B0602030504020204" pitchFamily="34" charset="0"/>
              </a:rPr>
              <a:t> </a:t>
            </a:r>
            <a:r>
              <a:rPr lang="en-GB" dirty="0" err="1">
                <a:latin typeface="Lucida Sans" panose="020B0602030504020204" pitchFamily="34" charset="0"/>
              </a:rPr>
              <a:t>newydd</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cael</a:t>
            </a:r>
            <a:r>
              <a:rPr lang="en-GB" dirty="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a:t>
            </a:r>
            <a:r>
              <a:rPr lang="en-GB" dirty="0" err="1">
                <a:latin typeface="Lucida Sans" panose="020B0602030504020204" pitchFamily="34" charset="0"/>
              </a:rPr>
              <a:t>hennill</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seiliau’n</a:t>
            </a:r>
            <a:r>
              <a:rPr lang="en-GB" dirty="0">
                <a:latin typeface="Lucida Sans" panose="020B0602030504020204" pitchFamily="34" charset="0"/>
              </a:rPr>
              <a:t> </a:t>
            </a:r>
            <a:r>
              <a:rPr lang="en-GB" dirty="0" err="1">
                <a:latin typeface="Lucida Sans" panose="020B0602030504020204" pitchFamily="34" charset="0"/>
              </a:rPr>
              <a:t>cael</a:t>
            </a:r>
            <a:r>
              <a:rPr lang="en-GB" dirty="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a:t>
            </a:r>
            <a:r>
              <a:rPr lang="en-GB" dirty="0" err="1">
                <a:latin typeface="Lucida Sans" panose="020B0602030504020204" pitchFamily="34" charset="0"/>
              </a:rPr>
              <a:t>gosod</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gyfer</a:t>
            </a:r>
            <a:r>
              <a:rPr lang="en-GB" dirty="0">
                <a:latin typeface="Lucida Sans" panose="020B0602030504020204" pitchFamily="34" charset="0"/>
              </a:rPr>
              <a:t> </a:t>
            </a:r>
            <a:r>
              <a:rPr lang="en-GB" dirty="0" err="1">
                <a:latin typeface="Lucida Sans" panose="020B0602030504020204" pitchFamily="34" charset="0"/>
              </a:rPr>
              <a:t>syniad</a:t>
            </a:r>
            <a:r>
              <a:rPr lang="en-GB" dirty="0">
                <a:latin typeface="Lucida Sans" panose="020B0602030504020204" pitchFamily="34" charset="0"/>
              </a:rPr>
              <a:t> </a:t>
            </a:r>
            <a:r>
              <a:rPr lang="en-GB" dirty="0" err="1">
                <a:latin typeface="Lucida Sans" panose="020B0602030504020204" pitchFamily="34" charset="0"/>
              </a:rPr>
              <a:t>dynamig</a:t>
            </a:r>
            <a:r>
              <a:rPr lang="en-GB" dirty="0">
                <a:latin typeface="Lucida Sans" panose="020B0602030504020204" pitchFamily="34" charset="0"/>
              </a:rPr>
              <a:t>, </a:t>
            </a:r>
            <a:r>
              <a:rPr lang="en-GB" dirty="0" err="1">
                <a:latin typeface="Lucida Sans" panose="020B0602030504020204" pitchFamily="34" charset="0"/>
              </a:rPr>
              <a:t>datblygol</a:t>
            </a:r>
            <a:r>
              <a:rPr lang="en-GB" dirty="0">
                <a:latin typeface="Lucida Sans" panose="020B0602030504020204" pitchFamily="34" charset="0"/>
              </a:rPr>
              <a:t> a </a:t>
            </a:r>
            <a:r>
              <a:rPr lang="en-GB" dirty="0" err="1">
                <a:latin typeface="Lucida Sans" panose="020B0602030504020204" pitchFamily="34" charset="0"/>
              </a:rPr>
              <a:t>chynhwysol</a:t>
            </a:r>
            <a:r>
              <a:rPr lang="en-GB" dirty="0">
                <a:latin typeface="Lucida Sans" panose="020B0602030504020204" pitchFamily="34" charset="0"/>
              </a:rPr>
              <a:t> o </a:t>
            </a:r>
            <a:r>
              <a:rPr lang="en-GB" dirty="0" err="1">
                <a:latin typeface="Lucida Sans" panose="020B0602030504020204" pitchFamily="34" charset="0"/>
              </a:rPr>
              <a:t>ddwyieithrwydd</a:t>
            </a:r>
            <a:r>
              <a:rPr lang="en-GB" dirty="0">
                <a:latin typeface="Lucida Sans" panose="020B0602030504020204" pitchFamily="34" charset="0"/>
              </a:rPr>
              <a:t> </a:t>
            </a:r>
            <a:r>
              <a:rPr lang="en-GB" dirty="0" err="1">
                <a:latin typeface="Lucida Sans" panose="020B0602030504020204" pitchFamily="34" charset="0"/>
              </a:rPr>
              <a:t>sy’n</a:t>
            </a:r>
            <a:r>
              <a:rPr lang="en-GB" dirty="0">
                <a:latin typeface="Lucida Sans" panose="020B0602030504020204" pitchFamily="34" charset="0"/>
              </a:rPr>
              <a:t> </a:t>
            </a:r>
            <a:r>
              <a:rPr lang="en-GB" dirty="0" err="1">
                <a:latin typeface="Lucida Sans" panose="020B0602030504020204" pitchFamily="34" charset="0"/>
              </a:rPr>
              <a:t>cael</a:t>
            </a:r>
            <a:r>
              <a:rPr lang="en-GB" dirty="0">
                <a:latin typeface="Lucida Sans" panose="020B0602030504020204" pitchFamily="34" charset="0"/>
              </a:rPr>
              <a:t> </a:t>
            </a:r>
            <a:r>
              <a:rPr lang="en-GB" dirty="0" err="1">
                <a:latin typeface="Lucida Sans" panose="020B0602030504020204" pitchFamily="34" charset="0"/>
              </a:rPr>
              <a:t>ei</a:t>
            </a:r>
            <a:r>
              <a:rPr lang="en-GB" dirty="0">
                <a:latin typeface="Lucida Sans" panose="020B0602030504020204" pitchFamily="34" charset="0"/>
              </a:rPr>
              <a:t> </a:t>
            </a:r>
            <a:r>
              <a:rPr lang="en-GB" dirty="0" err="1">
                <a:latin typeface="Lucida Sans" panose="020B0602030504020204" pitchFamily="34" charset="0"/>
              </a:rPr>
              <a:t>dderbyn</a:t>
            </a:r>
            <a:r>
              <a:rPr lang="en-GB" dirty="0">
                <a:latin typeface="Lucida Sans" panose="020B0602030504020204" pitchFamily="34" charset="0"/>
              </a:rPr>
              <a:t> </a:t>
            </a:r>
            <a:r>
              <a:rPr lang="en-GB" dirty="0" err="1">
                <a:latin typeface="Lucida Sans" panose="020B0602030504020204" pitchFamily="34" charset="0"/>
              </a:rPr>
              <a:t>fel</a:t>
            </a:r>
            <a:r>
              <a:rPr lang="en-GB" dirty="0">
                <a:latin typeface="Lucida Sans" panose="020B0602030504020204" pitchFamily="34" charset="0"/>
              </a:rPr>
              <a:t> </a:t>
            </a:r>
            <a:r>
              <a:rPr lang="en-GB" dirty="0" err="1">
                <a:latin typeface="Lucida Sans" panose="020B0602030504020204" pitchFamily="34" charset="0"/>
              </a:rPr>
              <a:t>safon</a:t>
            </a:r>
            <a:r>
              <a:rPr lang="en-GB" dirty="0" smtClean="0">
                <a:latin typeface="Lucida Sans" panose="020B0602030504020204" pitchFamily="34" charset="0"/>
              </a:rPr>
              <a:t>.”</a:t>
            </a:r>
            <a:endParaRPr lang="en-GB" dirty="0">
              <a:latin typeface="Lucida Sans" panose="020B0602030504020204" pitchFamily="34" charset="0"/>
            </a:endParaRPr>
          </a:p>
          <a:p>
            <a:endParaRPr lang="en-GB" dirty="0"/>
          </a:p>
        </p:txBody>
      </p:sp>
    </p:spTree>
    <p:extLst>
      <p:ext uri="{BB962C8B-B14F-4D97-AF65-F5344CB8AC3E}">
        <p14:creationId xmlns:p14="http://schemas.microsoft.com/office/powerpoint/2010/main" val="11748296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208" y="365127"/>
            <a:ext cx="11078592" cy="717949"/>
          </a:xfrm>
        </p:spPr>
        <p:txBody>
          <a:bodyPr>
            <a:normAutofit/>
          </a:bodyPr>
          <a:lstStyle/>
          <a:p>
            <a:r>
              <a:rPr lang="en-GB" sz="2800" dirty="0" smtClean="0">
                <a:solidFill>
                  <a:srgbClr val="002060"/>
                </a:solidFill>
                <a:latin typeface="Lucida Sans" panose="020B0602030504020204" pitchFamily="34" charset="0"/>
              </a:rPr>
              <a:t>(</a:t>
            </a:r>
            <a:r>
              <a:rPr lang="en-GB" sz="2800" dirty="0" err="1" smtClean="0">
                <a:solidFill>
                  <a:srgbClr val="002060"/>
                </a:solidFill>
                <a:latin typeface="Lucida Sans" panose="020B0602030504020204" pitchFamily="34" charset="0"/>
              </a:rPr>
              <a:t>Gorrara</a:t>
            </a:r>
            <a:r>
              <a:rPr lang="en-GB" sz="2800" dirty="0" smtClean="0">
                <a:solidFill>
                  <a:srgbClr val="002060"/>
                </a:solidFill>
                <a:latin typeface="Lucida Sans" panose="020B0602030504020204" pitchFamily="34" charset="0"/>
              </a:rPr>
              <a:t> et al., 2020, p. 72-73)</a:t>
            </a:r>
            <a:endParaRPr lang="en-GB" sz="2800" dirty="0">
              <a:solidFill>
                <a:srgbClr val="002060"/>
              </a:solidFill>
              <a:latin typeface="Lucida Sans" panose="020B0602030504020204" pitchFamily="34" charset="0"/>
            </a:endParaRPr>
          </a:p>
        </p:txBody>
      </p:sp>
      <p:sp>
        <p:nvSpPr>
          <p:cNvPr id="4" name="Content Placeholder 3"/>
          <p:cNvSpPr>
            <a:spLocks noGrp="1"/>
          </p:cNvSpPr>
          <p:nvPr>
            <p:ph sz="half" idx="2"/>
          </p:nvPr>
        </p:nvSpPr>
        <p:spPr>
          <a:xfrm>
            <a:off x="204187" y="1411550"/>
            <a:ext cx="11745158" cy="4749553"/>
          </a:xfrm>
        </p:spPr>
        <p:txBody>
          <a:bodyPr>
            <a:normAutofit/>
          </a:bodyPr>
          <a:lstStyle/>
          <a:p>
            <a:pPr marL="0" indent="0">
              <a:buNone/>
            </a:pPr>
            <a:r>
              <a:rPr lang="en-GB" dirty="0" smtClean="0">
                <a:solidFill>
                  <a:srgbClr val="002060"/>
                </a:solidFill>
                <a:latin typeface="Lucida Sans" panose="020B0602030504020204" pitchFamily="34" charset="0"/>
              </a:rPr>
              <a:t>“Today, Wales </a:t>
            </a:r>
            <a:r>
              <a:rPr lang="en-GB" dirty="0">
                <a:solidFill>
                  <a:srgbClr val="002060"/>
                </a:solidFill>
                <a:latin typeface="Lucida Sans" panose="020B0602030504020204" pitchFamily="34" charset="0"/>
              </a:rPr>
              <a:t>is seen as an example of best practice in using language immersion methods in education to 'offset' the decline of minority languages. Immersion </a:t>
            </a:r>
            <a:r>
              <a:rPr lang="en-GB" dirty="0" smtClean="0">
                <a:solidFill>
                  <a:srgbClr val="002060"/>
                </a:solidFill>
                <a:latin typeface="Lucida Sans" panose="020B0602030504020204" pitchFamily="34" charset="0"/>
              </a:rPr>
              <a:t>programmes </a:t>
            </a:r>
            <a:r>
              <a:rPr lang="en-GB" dirty="0">
                <a:solidFill>
                  <a:srgbClr val="002060"/>
                </a:solidFill>
                <a:latin typeface="Lucida Sans" panose="020B0602030504020204" pitchFamily="34" charset="0"/>
              </a:rPr>
              <a:t>provide a good opportunity for those who do not speak Welsh at home to learn and be taught in the language alongside those who speak Welsh at home, so that new speakers are gained and t</a:t>
            </a:r>
            <a:r>
              <a:rPr lang="en-GB" dirty="0" smtClean="0">
                <a:solidFill>
                  <a:srgbClr val="002060"/>
                </a:solidFill>
                <a:latin typeface="Lucida Sans" panose="020B0602030504020204" pitchFamily="34" charset="0"/>
              </a:rPr>
              <a:t>he </a:t>
            </a:r>
            <a:r>
              <a:rPr lang="en-GB" dirty="0">
                <a:solidFill>
                  <a:srgbClr val="002060"/>
                </a:solidFill>
                <a:latin typeface="Lucida Sans" panose="020B0602030504020204" pitchFamily="34" charset="0"/>
              </a:rPr>
              <a:t>foundations are laid for a dynamic, developing and inclusive idea of ​​bilingualism that is accepted as standard</a:t>
            </a:r>
            <a:r>
              <a:rPr lang="en-GB" dirty="0" smtClean="0">
                <a:solidFill>
                  <a:srgbClr val="002060"/>
                </a:solidFill>
                <a:latin typeface="Lucida Sans" panose="020B0602030504020204" pitchFamily="34" charset="0"/>
              </a:rPr>
              <a:t>.”</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3482059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773560"/>
          </a:xfrm>
        </p:spPr>
        <p:txBody>
          <a:bodyPr>
            <a:normAutofit fontScale="90000"/>
          </a:bodyPr>
          <a:lstStyle/>
          <a:p>
            <a:r>
              <a:rPr lang="en-GB" sz="3200" dirty="0" err="1" smtClean="0">
                <a:latin typeface="Lucida Sans" panose="020B0602030504020204" pitchFamily="34" charset="0"/>
              </a:rPr>
              <a:t>Fodd</a:t>
            </a:r>
            <a:r>
              <a:rPr lang="en-GB" sz="3200" dirty="0" smtClean="0">
                <a:latin typeface="Lucida Sans" panose="020B0602030504020204" pitchFamily="34" charset="0"/>
              </a:rPr>
              <a:t> </a:t>
            </a:r>
            <a:r>
              <a:rPr lang="en-GB" sz="3200" dirty="0" err="1" smtClean="0">
                <a:latin typeface="Lucida Sans" panose="020B0602030504020204" pitchFamily="34" charset="0"/>
              </a:rPr>
              <a:t>bynnag</a:t>
            </a:r>
            <a:r>
              <a:rPr lang="en-GB" sz="3200" dirty="0" smtClean="0">
                <a:latin typeface="Lucida Sans" panose="020B0602030504020204" pitchFamily="34" charset="0"/>
              </a:rPr>
              <a:t>…</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However…</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04800" y="1547004"/>
            <a:ext cx="5715000" cy="4629959"/>
          </a:xfrm>
        </p:spPr>
        <p:txBody>
          <a:bodyPr/>
          <a:lstStyle/>
          <a:p>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ystod</a:t>
            </a:r>
            <a:r>
              <a:rPr lang="en-GB" dirty="0">
                <a:latin typeface="Lucida Sans" panose="020B0602030504020204" pitchFamily="34" charset="0"/>
              </a:rPr>
              <a:t> </a:t>
            </a:r>
            <a:r>
              <a:rPr lang="en-GB" dirty="0" err="1">
                <a:latin typeface="Lucida Sans" panose="020B0602030504020204" pitchFamily="34" charset="0"/>
              </a:rPr>
              <a:t>camau</a:t>
            </a:r>
            <a:r>
              <a:rPr lang="en-GB" dirty="0">
                <a:latin typeface="Lucida Sans" panose="020B0602030504020204" pitchFamily="34" charset="0"/>
              </a:rPr>
              <a:t> </a:t>
            </a:r>
            <a:r>
              <a:rPr lang="en-GB" dirty="0" err="1">
                <a:latin typeface="Lucida Sans" panose="020B0602030504020204" pitchFamily="34" charset="0"/>
              </a:rPr>
              <a:t>cyntaf</a:t>
            </a:r>
            <a:r>
              <a:rPr lang="en-GB" dirty="0">
                <a:latin typeface="Lucida Sans" panose="020B0602030504020204" pitchFamily="34" charset="0"/>
              </a:rPr>
              <a:t> </a:t>
            </a:r>
            <a:r>
              <a:rPr lang="en-GB" dirty="0" err="1">
                <a:latin typeface="Lucida Sans" panose="020B0602030504020204" pitchFamily="34" charset="0"/>
              </a:rPr>
              <a:t>datblygiad</a:t>
            </a:r>
            <a:r>
              <a:rPr lang="en-GB" dirty="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rhaid</a:t>
            </a:r>
            <a:r>
              <a:rPr lang="en-GB" dirty="0">
                <a:latin typeface="Lucida Sans" panose="020B0602030504020204" pitchFamily="34" charset="0"/>
              </a:rPr>
              <a:t> </a:t>
            </a:r>
            <a:r>
              <a:rPr lang="en-GB" dirty="0" err="1">
                <a:latin typeface="Lucida Sans" panose="020B0602030504020204" pitchFamily="34" charset="0"/>
              </a:rPr>
              <a:t>cyfeirio</a:t>
            </a:r>
            <a:r>
              <a:rPr lang="en-GB" dirty="0">
                <a:latin typeface="Lucida Sans" panose="020B0602030504020204" pitchFamily="34" charset="0"/>
              </a:rPr>
              <a:t> at y </a:t>
            </a:r>
            <a:r>
              <a:rPr lang="en-GB" dirty="0" err="1">
                <a:latin typeface="Lucida Sans" panose="020B0602030504020204" pitchFamily="34" charset="0"/>
              </a:rPr>
              <a:t>famiaith</a:t>
            </a:r>
            <a:r>
              <a:rPr lang="en-GB" dirty="0">
                <a:latin typeface="Lucida Sans" panose="020B0602030504020204" pitchFamily="34" charset="0"/>
              </a:rPr>
              <a:t>, </a:t>
            </a:r>
            <a:r>
              <a:rPr lang="en-GB" b="1" dirty="0" err="1">
                <a:latin typeface="Lucida Sans" panose="020B0602030504020204" pitchFamily="34" charset="0"/>
              </a:rPr>
              <a:t>yn</a:t>
            </a:r>
            <a:r>
              <a:rPr lang="en-GB" b="1" dirty="0">
                <a:latin typeface="Lucida Sans" panose="020B0602030504020204" pitchFamily="34" charset="0"/>
              </a:rPr>
              <a:t> </a:t>
            </a:r>
            <a:r>
              <a:rPr lang="en-GB" b="1" dirty="0" err="1">
                <a:latin typeface="Lucida Sans" panose="020B0602030504020204" pitchFamily="34" charset="0"/>
              </a:rPr>
              <a:t>gyson</a:t>
            </a:r>
            <a:r>
              <a:rPr lang="en-GB" dirty="0">
                <a:latin typeface="Lucida Sans" panose="020B0602030504020204" pitchFamily="34" charset="0"/>
              </a:rPr>
              <a:t>, </a:t>
            </a:r>
            <a:r>
              <a:rPr lang="en-GB" dirty="0" err="1">
                <a:latin typeface="Lucida Sans" panose="020B0602030504020204" pitchFamily="34" charset="0"/>
              </a:rPr>
              <a:t>er</a:t>
            </a:r>
            <a:r>
              <a:rPr lang="en-GB" dirty="0">
                <a:latin typeface="Lucida Sans" panose="020B0602030504020204" pitchFamily="34" charset="0"/>
              </a:rPr>
              <a:t> </a:t>
            </a:r>
            <a:r>
              <a:rPr lang="en-GB" dirty="0" err="1">
                <a:latin typeface="Lucida Sans" panose="020B0602030504020204" pitchFamily="34" charset="0"/>
              </a:rPr>
              <a:t>mwyn</a:t>
            </a:r>
            <a:r>
              <a:rPr lang="en-GB" dirty="0">
                <a:latin typeface="Lucida Sans" panose="020B0602030504020204" pitchFamily="34" charset="0"/>
              </a:rPr>
              <a:t> </a:t>
            </a:r>
            <a:r>
              <a:rPr lang="en-GB" dirty="0" err="1">
                <a:latin typeface="Lucida Sans" panose="020B0602030504020204" pitchFamily="34" charset="0"/>
              </a:rPr>
              <a:t>galluogi</a:t>
            </a:r>
            <a:r>
              <a:rPr lang="en-GB" dirty="0">
                <a:latin typeface="Lucida Sans" panose="020B0602030504020204" pitchFamily="34" charset="0"/>
              </a:rPr>
              <a:t> plant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wneud</a:t>
            </a:r>
            <a:r>
              <a:rPr lang="en-GB" dirty="0">
                <a:latin typeface="Lucida Sans" panose="020B0602030504020204" pitchFamily="34" charset="0"/>
              </a:rPr>
              <a:t> </a:t>
            </a:r>
            <a:r>
              <a:rPr lang="en-GB" dirty="0" err="1">
                <a:latin typeface="Lucida Sans" panose="020B0602030504020204" pitchFamily="34" charset="0"/>
              </a:rPr>
              <a:t>cysylltiadau</a:t>
            </a:r>
            <a:r>
              <a:rPr lang="en-GB" dirty="0">
                <a:latin typeface="Lucida Sans" panose="020B0602030504020204" pitchFamily="34" charset="0"/>
              </a:rPr>
              <a:t> </a:t>
            </a:r>
            <a:r>
              <a:rPr lang="en-GB" dirty="0" err="1">
                <a:latin typeface="Lucida Sans" panose="020B0602030504020204" pitchFamily="34" charset="0"/>
              </a:rPr>
              <a:t>ieithyddol</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a:latin typeface="Lucida Sans" panose="020B0602030504020204" pitchFamily="34" charset="0"/>
              </a:rPr>
              <a:t>Ystyriwch</a:t>
            </a:r>
            <a:r>
              <a:rPr lang="en-GB" dirty="0">
                <a:latin typeface="Lucida Sans" panose="020B0602030504020204" pitchFamily="34" charset="0"/>
              </a:rPr>
              <a:t> </a:t>
            </a:r>
            <a:r>
              <a:rPr lang="en-GB" dirty="0" err="1">
                <a:latin typeface="Lucida Sans" panose="020B0602030504020204" pitchFamily="34" charset="0"/>
              </a:rPr>
              <a:t>ymarfer</a:t>
            </a:r>
            <a:r>
              <a:rPr lang="en-GB" dirty="0">
                <a:latin typeface="Lucida Sans" panose="020B0602030504020204" pitchFamily="34" charset="0"/>
              </a:rPr>
              <a:t> </a:t>
            </a:r>
            <a:r>
              <a:rPr lang="en-GB" dirty="0" err="1">
                <a:latin typeface="Lucida Sans" panose="020B0602030504020204" pitchFamily="34" charset="0"/>
              </a:rPr>
              <a:t>mewn</a:t>
            </a:r>
            <a:r>
              <a:rPr lang="en-GB" dirty="0">
                <a:latin typeface="Lucida Sans" panose="020B0602030504020204" pitchFamily="34" charset="0"/>
              </a:rPr>
              <a:t> </a:t>
            </a:r>
            <a:r>
              <a:rPr lang="en-GB" dirty="0" err="1">
                <a:latin typeface="Lucida Sans" panose="020B0602030504020204" pitchFamily="34" charset="0"/>
              </a:rPr>
              <a:t>lleoliadau</a:t>
            </a:r>
            <a:r>
              <a:rPr lang="en-GB" dirty="0">
                <a:latin typeface="Lucida Sans" panose="020B0602030504020204" pitchFamily="34" charset="0"/>
              </a:rPr>
              <a:t> </a:t>
            </a:r>
            <a:r>
              <a:rPr lang="en-GB" dirty="0" err="1">
                <a:latin typeface="Lucida Sans" panose="020B0602030504020204" pitchFamily="34" charset="0"/>
              </a:rPr>
              <a:t>sydd</a:t>
            </a:r>
            <a:r>
              <a:rPr lang="en-GB" dirty="0">
                <a:latin typeface="Lucida Sans" panose="020B0602030504020204" pitchFamily="34" charset="0"/>
              </a:rPr>
              <a:t> â </a:t>
            </a:r>
            <a:r>
              <a:rPr lang="en-GB" dirty="0" err="1" smtClean="0">
                <a:latin typeface="Lucida Sans" panose="020B0602030504020204" pitchFamily="34" charset="0"/>
              </a:rPr>
              <a:t>pholisïau</a:t>
            </a:r>
            <a:r>
              <a:rPr lang="en-GB" dirty="0" smtClean="0">
                <a:latin typeface="Lucida Sans" panose="020B0602030504020204" pitchFamily="34" charset="0"/>
              </a:rPr>
              <a:t> </a:t>
            </a:r>
            <a:r>
              <a:rPr lang="en-GB" dirty="0" err="1" smtClean="0">
                <a:latin typeface="Lucida Sans" panose="020B0602030504020204" pitchFamily="34" charset="0"/>
              </a:rPr>
              <a:t>o’r</a:t>
            </a:r>
            <a:r>
              <a:rPr lang="en-GB" dirty="0" smtClean="0">
                <a:latin typeface="Lucida Sans" panose="020B0602030504020204" pitchFamily="34" charset="0"/>
              </a:rPr>
              <a:t> </a:t>
            </a:r>
            <a:r>
              <a:rPr lang="en-GB" dirty="0" err="1" smtClean="0">
                <a:latin typeface="Lucida Sans" panose="020B0602030504020204" pitchFamily="34" charset="0"/>
              </a:rPr>
              <a:t>iaith</a:t>
            </a:r>
            <a:r>
              <a:rPr lang="en-GB" dirty="0" smtClean="0">
                <a:latin typeface="Lucida Sans" panose="020B0602030504020204" pitchFamily="34" charset="0"/>
              </a:rPr>
              <a:t> Gymraeg</a:t>
            </a:r>
            <a:r>
              <a:rPr lang="en-GB" dirty="0">
                <a:latin typeface="Lucida Sans" panose="020B0602030504020204" pitchFamily="34" charset="0"/>
              </a:rPr>
              <a:t>?</a:t>
            </a:r>
          </a:p>
        </p:txBody>
      </p:sp>
      <p:sp>
        <p:nvSpPr>
          <p:cNvPr id="4" name="Content Placeholder 3"/>
          <p:cNvSpPr>
            <a:spLocks noGrp="1"/>
          </p:cNvSpPr>
          <p:nvPr>
            <p:ph sz="half" idx="2"/>
          </p:nvPr>
        </p:nvSpPr>
        <p:spPr>
          <a:xfrm>
            <a:off x="6172199" y="1547004"/>
            <a:ext cx="5743755" cy="4629959"/>
          </a:xfrm>
        </p:spPr>
        <p:txBody>
          <a:bodyPr/>
          <a:lstStyle/>
          <a:p>
            <a:r>
              <a:rPr lang="en-GB" dirty="0" smtClean="0">
                <a:solidFill>
                  <a:srgbClr val="002060"/>
                </a:solidFill>
                <a:latin typeface="Lucida Sans" panose="020B0602030504020204" pitchFamily="34" charset="0"/>
              </a:rPr>
              <a:t>During the first stages of language development, the mother tongue must be referred to, </a:t>
            </a:r>
            <a:r>
              <a:rPr lang="en-GB" b="1" dirty="0" smtClean="0">
                <a:solidFill>
                  <a:srgbClr val="002060"/>
                </a:solidFill>
                <a:latin typeface="Lucida Sans" panose="020B0602030504020204" pitchFamily="34" charset="0"/>
              </a:rPr>
              <a:t>constantly</a:t>
            </a:r>
            <a:r>
              <a:rPr lang="en-GB" dirty="0" smtClean="0">
                <a:solidFill>
                  <a:srgbClr val="002060"/>
                </a:solidFill>
                <a:latin typeface="Lucida Sans" panose="020B0602030504020204" pitchFamily="34" charset="0"/>
              </a:rPr>
              <a:t>, to enable children to make linguistic connections</a:t>
            </a:r>
          </a:p>
          <a:p>
            <a:endParaRPr lang="en-GB" dirty="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Consider practice in settings with Welsh language policies?</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6719293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010" y="365127"/>
            <a:ext cx="10447789" cy="1325563"/>
          </a:xfrm>
        </p:spPr>
        <p:txBody>
          <a:bodyPr>
            <a:normAutofit/>
          </a:bodyPr>
          <a:lstStyle/>
          <a:p>
            <a:r>
              <a:rPr lang="en-GB" sz="3200" dirty="0" err="1" smtClean="0">
                <a:latin typeface="Lucida Sans" panose="020B0602030504020204" pitchFamily="34" charset="0"/>
              </a:rPr>
              <a:t>Athreuliad</a:t>
            </a:r>
            <a:r>
              <a:rPr lang="en-GB" sz="3200" dirty="0" smtClean="0">
                <a:latin typeface="Lucida Sans" panose="020B0602030504020204" pitchFamily="34" charset="0"/>
              </a:rPr>
              <a:t> </a:t>
            </a:r>
            <a:r>
              <a:rPr lang="en-GB" sz="3200" dirty="0" err="1" smtClean="0">
                <a:latin typeface="Lucida Sans" panose="020B0602030504020204" pitchFamily="34" charset="0"/>
              </a:rPr>
              <a:t>Iaith</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Language Attrition</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595618" y="1825625"/>
            <a:ext cx="5424182" cy="4351338"/>
          </a:xfrm>
        </p:spPr>
        <p:txBody>
          <a:bodyPr/>
          <a:lstStyle/>
          <a:p>
            <a:r>
              <a:rPr lang="en-GB" dirty="0" err="1">
                <a:latin typeface="Lucida Sans" panose="020B0602030504020204" pitchFamily="34" charset="0"/>
              </a:rPr>
              <a:t>Colli</a:t>
            </a:r>
            <a:r>
              <a:rPr lang="en-GB" dirty="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raddol</a:t>
            </a:r>
            <a:r>
              <a:rPr lang="en-GB" dirty="0">
                <a:latin typeface="Lucida Sans" panose="020B0602030504020204" pitchFamily="34" charset="0"/>
              </a:rPr>
              <a:t> </a:t>
            </a:r>
            <a:r>
              <a:rPr lang="en-GB" dirty="0" err="1">
                <a:latin typeface="Lucida Sans" panose="020B0602030504020204" pitchFamily="34" charset="0"/>
              </a:rPr>
              <a:t>oherwydd</a:t>
            </a:r>
            <a:r>
              <a:rPr lang="en-GB" dirty="0">
                <a:latin typeface="Lucida Sans" panose="020B0602030504020204" pitchFamily="34" charset="0"/>
              </a:rPr>
              <a:t> </a:t>
            </a:r>
            <a:r>
              <a:rPr lang="en-GB" dirty="0" err="1">
                <a:latin typeface="Lucida Sans" panose="020B0602030504020204" pitchFamily="34" charset="0"/>
              </a:rPr>
              <a:t>diffyg</a:t>
            </a:r>
            <a:r>
              <a:rPr lang="en-GB" dirty="0">
                <a:latin typeface="Lucida Sans" panose="020B0602030504020204" pitchFamily="34" charset="0"/>
              </a:rPr>
              <a:t> </a:t>
            </a:r>
            <a:r>
              <a:rPr lang="en-GB" dirty="0" err="1">
                <a:latin typeface="Lucida Sans" panose="020B0602030504020204" pitchFamily="34" charset="0"/>
              </a:rPr>
              <a:t>defnydd</a:t>
            </a:r>
            <a:endParaRPr lang="en-GB" dirty="0">
              <a:latin typeface="Lucida Sans" panose="020B0602030504020204" pitchFamily="34" charset="0"/>
            </a:endParaRPr>
          </a:p>
          <a:p>
            <a:r>
              <a:rPr lang="en-GB" dirty="0" err="1">
                <a:latin typeface="Lucida Sans" panose="020B0602030504020204" pitchFamily="34" charset="0"/>
              </a:rPr>
              <a:t>Anhawster</a:t>
            </a:r>
            <a:r>
              <a:rPr lang="en-GB" dirty="0">
                <a:latin typeface="Lucida Sans" panose="020B0602030504020204" pitchFamily="34" charset="0"/>
              </a:rPr>
              <a:t> </a:t>
            </a:r>
            <a:r>
              <a:rPr lang="en-GB" dirty="0" err="1">
                <a:latin typeface="Lucida Sans" panose="020B0602030504020204" pitchFamily="34" charset="0"/>
              </a:rPr>
              <a:t>cofio</a:t>
            </a:r>
            <a:r>
              <a:rPr lang="en-GB" dirty="0">
                <a:latin typeface="Lucida Sans" panose="020B0602030504020204" pitchFamily="34" charset="0"/>
              </a:rPr>
              <a:t> </a:t>
            </a:r>
            <a:r>
              <a:rPr lang="en-GB" dirty="0" err="1">
                <a:latin typeface="Lucida Sans" panose="020B0602030504020204" pitchFamily="34" charset="0"/>
              </a:rPr>
              <a:t>geiriau</a:t>
            </a:r>
            <a:r>
              <a:rPr lang="en-GB" dirty="0">
                <a:latin typeface="Lucida Sans" panose="020B0602030504020204" pitchFamily="34" charset="0"/>
              </a:rPr>
              <a:t> </a:t>
            </a:r>
            <a:r>
              <a:rPr lang="en-GB" dirty="0" err="1">
                <a:latin typeface="Lucida Sans" panose="020B0602030504020204" pitchFamily="34" charset="0"/>
              </a:rPr>
              <a:t>cyffredin</a:t>
            </a:r>
            <a:endParaRPr lang="en-GB" dirty="0">
              <a:latin typeface="Lucida Sans" panose="020B0602030504020204" pitchFamily="34" charset="0"/>
            </a:endParaRPr>
          </a:p>
          <a:p>
            <a:r>
              <a:rPr lang="en-GB" dirty="0" err="1" smtClean="0">
                <a:latin typeface="Lucida Sans" panose="020B0602030504020204" pitchFamily="34" charset="0"/>
              </a:rPr>
              <a:t>Gallu</a:t>
            </a:r>
            <a:r>
              <a:rPr lang="en-GB" dirty="0" smtClean="0">
                <a:latin typeface="Lucida Sans" panose="020B0602030504020204" pitchFamily="34" charset="0"/>
              </a:rPr>
              <a:t> </a:t>
            </a:r>
            <a:r>
              <a:rPr lang="en-GB" dirty="0" err="1">
                <a:latin typeface="Lucida Sans" panose="020B0602030504020204" pitchFamily="34" charset="0"/>
              </a:rPr>
              <a:t>arwain</a:t>
            </a:r>
            <a:r>
              <a:rPr lang="en-GB" dirty="0">
                <a:latin typeface="Lucida Sans" panose="020B0602030504020204" pitchFamily="34" charset="0"/>
              </a:rPr>
              <a:t> at </a:t>
            </a:r>
            <a:r>
              <a:rPr lang="en-GB" dirty="0" err="1">
                <a:latin typeface="Lucida Sans" panose="020B0602030504020204" pitchFamily="34" charset="0"/>
              </a:rPr>
              <a:t>ynysu</a:t>
            </a:r>
            <a:endParaRPr lang="en-GB" dirty="0">
              <a:latin typeface="Lucida Sans" panose="020B0602030504020204" pitchFamily="34" charset="0"/>
            </a:endParaRPr>
          </a:p>
          <a:p>
            <a:r>
              <a:rPr lang="en-GB" dirty="0" smtClean="0">
                <a:latin typeface="Lucida Sans" panose="020B0602030504020204" pitchFamily="34" charset="0"/>
              </a:rPr>
              <a:t>Yr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gyntaf</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segur</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Progressive loss of language due to lack of use</a:t>
            </a:r>
          </a:p>
          <a:p>
            <a:r>
              <a:rPr lang="en-GB" dirty="0" smtClean="0">
                <a:solidFill>
                  <a:srgbClr val="002060"/>
                </a:solidFill>
                <a:latin typeface="Lucida Sans" panose="020B0602030504020204" pitchFamily="34" charset="0"/>
              </a:rPr>
              <a:t>Difficulty in remembering common words</a:t>
            </a:r>
          </a:p>
          <a:p>
            <a:r>
              <a:rPr lang="en-GB" dirty="0" smtClean="0">
                <a:solidFill>
                  <a:srgbClr val="002060"/>
                </a:solidFill>
                <a:latin typeface="Lucida Sans" panose="020B0602030504020204" pitchFamily="34" charset="0"/>
              </a:rPr>
              <a:t>Can lead to isolation</a:t>
            </a:r>
          </a:p>
          <a:p>
            <a:r>
              <a:rPr lang="en-GB" dirty="0" smtClean="0">
                <a:solidFill>
                  <a:srgbClr val="002060"/>
                </a:solidFill>
                <a:latin typeface="Lucida Sans" panose="020B0602030504020204" pitchFamily="34" charset="0"/>
              </a:rPr>
              <a:t>First language is dormant</a:t>
            </a:r>
          </a:p>
          <a:p>
            <a:pPr marL="0" indent="0" algn="r">
              <a:buNone/>
            </a:pPr>
            <a:r>
              <a:rPr lang="en-GB" sz="2000" dirty="0" smtClean="0">
                <a:solidFill>
                  <a:srgbClr val="002060"/>
                </a:solidFill>
                <a:latin typeface="Lucida Sans" panose="020B0602030504020204" pitchFamily="34" charset="0"/>
              </a:rPr>
              <a:t>(</a:t>
            </a:r>
            <a:r>
              <a:rPr lang="en-GB" sz="2000" dirty="0" err="1" smtClean="0">
                <a:solidFill>
                  <a:srgbClr val="002060"/>
                </a:solidFill>
                <a:latin typeface="Lucida Sans" panose="020B0602030504020204" pitchFamily="34" charset="0"/>
              </a:rPr>
              <a:t>Schmid</a:t>
            </a:r>
            <a:r>
              <a:rPr lang="en-GB" sz="2000" dirty="0" smtClean="0">
                <a:solidFill>
                  <a:srgbClr val="002060"/>
                </a:solidFill>
                <a:latin typeface="Lucida Sans" panose="020B0602030504020204" pitchFamily="34" charset="0"/>
              </a:rPr>
              <a:t>, 2016)</a:t>
            </a:r>
            <a:endParaRPr lang="en-GB" sz="20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9437006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682" y="365127"/>
            <a:ext cx="10750118" cy="824481"/>
          </a:xfrm>
        </p:spPr>
        <p:txBody>
          <a:bodyPr>
            <a:normAutofit/>
          </a:bodyPr>
          <a:lstStyle/>
          <a:p>
            <a:r>
              <a:rPr lang="en-GB" sz="2800" dirty="0" smtClean="0">
                <a:latin typeface="Lucida Sans" panose="020B0602030504020204" pitchFamily="34" charset="0"/>
              </a:rPr>
              <a:t>Hickey &amp; de Mejia (2014)</a:t>
            </a:r>
            <a:endParaRPr lang="en-GB" sz="2800" dirty="0">
              <a:latin typeface="Lucida Sans" panose="020B0602030504020204" pitchFamily="34" charset="0"/>
            </a:endParaRPr>
          </a:p>
        </p:txBody>
      </p:sp>
      <p:sp>
        <p:nvSpPr>
          <p:cNvPr id="6" name="Content Placeholder 2"/>
          <p:cNvSpPr>
            <a:spLocks noGrp="1"/>
          </p:cNvSpPr>
          <p:nvPr>
            <p:ph sz="half" idx="1"/>
          </p:nvPr>
        </p:nvSpPr>
        <p:spPr>
          <a:xfrm>
            <a:off x="168677" y="1189608"/>
            <a:ext cx="11807300" cy="4987355"/>
          </a:xfrm>
        </p:spPr>
        <p:txBody>
          <a:bodyPr>
            <a:normAutofit/>
          </a:bodyPr>
          <a:lstStyle/>
          <a:p>
            <a:pPr marL="0" indent="0" algn="just">
              <a:buNone/>
            </a:pPr>
            <a:r>
              <a:rPr lang="en-GB" sz="2600" dirty="0" smtClean="0">
                <a:latin typeface="Lucida Sans" panose="020B0602030504020204" pitchFamily="34" charset="0"/>
              </a:rPr>
              <a:t>The </a:t>
            </a:r>
            <a:r>
              <a:rPr lang="en-GB" sz="2600" dirty="0">
                <a:latin typeface="Lucida Sans" panose="020B0602030504020204" pitchFamily="34" charset="0"/>
              </a:rPr>
              <a:t>provision of developmentally appropriate activities and learning in early years’ immersion is highly demanding in requiring differentiation for the </a:t>
            </a:r>
            <a:r>
              <a:rPr lang="en-GB" sz="2600" b="1" dirty="0">
                <a:solidFill>
                  <a:srgbClr val="7030A0"/>
                </a:solidFill>
                <a:latin typeface="Lucida Sans" panose="020B0602030504020204" pitchFamily="34" charset="0"/>
              </a:rPr>
              <a:t>range of needs </a:t>
            </a:r>
            <a:r>
              <a:rPr lang="en-GB" sz="2600" dirty="0">
                <a:latin typeface="Lucida Sans" panose="020B0602030504020204" pitchFamily="34" charset="0"/>
              </a:rPr>
              <a:t>in each </a:t>
            </a:r>
            <a:r>
              <a:rPr lang="en-GB" sz="2600" dirty="0" smtClean="0">
                <a:latin typeface="Lucida Sans" panose="020B0602030504020204" pitchFamily="34" charset="0"/>
              </a:rPr>
              <a:t>group…. </a:t>
            </a:r>
            <a:r>
              <a:rPr lang="en-GB" sz="2600" b="1" dirty="0">
                <a:solidFill>
                  <a:srgbClr val="7030A0"/>
                </a:solidFill>
                <a:latin typeface="Lucida Sans" panose="020B0602030504020204" pitchFamily="34" charset="0"/>
              </a:rPr>
              <a:t>teachers cannot apply a ‘one size fits all’ approach </a:t>
            </a:r>
            <a:r>
              <a:rPr lang="en-GB" sz="2600" dirty="0">
                <a:latin typeface="Lucida Sans" panose="020B0602030504020204" pitchFamily="34" charset="0"/>
              </a:rPr>
              <a:t>to this task, but must be flexible in work planning in order to </a:t>
            </a:r>
            <a:r>
              <a:rPr lang="en-GB" sz="2600" b="1" dirty="0">
                <a:solidFill>
                  <a:srgbClr val="7030A0"/>
                </a:solidFill>
                <a:latin typeface="Lucida Sans" panose="020B0602030504020204" pitchFamily="34" charset="0"/>
              </a:rPr>
              <a:t>adapt to different language proficiency </a:t>
            </a:r>
            <a:r>
              <a:rPr lang="en-GB" sz="2600" dirty="0">
                <a:latin typeface="Lucida Sans" panose="020B0602030504020204" pitchFamily="34" charset="0"/>
              </a:rPr>
              <a:t>levels, as well as differences in general ability in different classrooms. Children at higher levels of proficiency need </a:t>
            </a:r>
            <a:r>
              <a:rPr lang="en-GB" sz="2600" b="1" dirty="0">
                <a:solidFill>
                  <a:srgbClr val="7030A0"/>
                </a:solidFill>
                <a:latin typeface="Lucida Sans" panose="020B0602030504020204" pitchFamily="34" charset="0"/>
              </a:rPr>
              <a:t>enriched input and vocabulary </a:t>
            </a:r>
            <a:r>
              <a:rPr lang="en-GB" sz="2600" dirty="0">
                <a:latin typeface="Lucida Sans" panose="020B0602030504020204" pitchFamily="34" charset="0"/>
              </a:rPr>
              <a:t>development through </a:t>
            </a:r>
            <a:r>
              <a:rPr lang="en-GB" sz="2600" b="1" dirty="0">
                <a:solidFill>
                  <a:srgbClr val="7030A0"/>
                </a:solidFill>
                <a:latin typeface="Lucida Sans" panose="020B0602030504020204" pitchFamily="34" charset="0"/>
              </a:rPr>
              <a:t>more challenging stories and role-play tasks</a:t>
            </a:r>
            <a:r>
              <a:rPr lang="en-GB" sz="2600" dirty="0">
                <a:latin typeface="Lucida Sans" panose="020B0602030504020204" pitchFamily="34" charset="0"/>
              </a:rPr>
              <a:t>, and </a:t>
            </a:r>
            <a:r>
              <a:rPr lang="en-GB" sz="2600" b="1" dirty="0">
                <a:solidFill>
                  <a:srgbClr val="7030A0"/>
                </a:solidFill>
                <a:latin typeface="Lucida Sans" panose="020B0602030504020204" pitchFamily="34" charset="0"/>
              </a:rPr>
              <a:t>teachers need training and sensitivity </a:t>
            </a:r>
            <a:r>
              <a:rPr lang="en-GB" sz="2600" dirty="0">
                <a:latin typeface="Lucida Sans" panose="020B0602030504020204" pitchFamily="34" charset="0"/>
              </a:rPr>
              <a:t>in order to provide children with input that is appropriate to their different levels of competence, while simultaneously supporting the other aspects of their development. </a:t>
            </a:r>
          </a:p>
        </p:txBody>
      </p:sp>
    </p:spTree>
    <p:extLst>
      <p:ext uri="{BB962C8B-B14F-4D97-AF65-F5344CB8AC3E}">
        <p14:creationId xmlns:p14="http://schemas.microsoft.com/office/powerpoint/2010/main" val="38746753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sz="3100" dirty="0">
                <a:latin typeface="Lucida Sans" panose="020B0602030504020204" pitchFamily="34" charset="0"/>
              </a:rPr>
              <a:t>SIY </a:t>
            </a:r>
            <a:r>
              <a:rPr lang="en-GB" altLang="en-US" sz="3100" dirty="0" err="1">
                <a:latin typeface="Lucida Sans" panose="020B0602030504020204" pitchFamily="34" charset="0"/>
              </a:rPr>
              <a:t>mewn</a:t>
            </a:r>
            <a:r>
              <a:rPr lang="en-GB" altLang="en-US" sz="3100" dirty="0">
                <a:latin typeface="Lucida Sans" panose="020B0602030504020204" pitchFamily="34" charset="0"/>
              </a:rPr>
              <a:t> </a:t>
            </a:r>
            <a:r>
              <a:rPr lang="en-GB" altLang="en-US" sz="3100" dirty="0" err="1">
                <a:latin typeface="Lucida Sans" panose="020B0602030504020204" pitchFamily="34" charset="0"/>
              </a:rPr>
              <a:t>Addysg</a:t>
            </a:r>
            <a:r>
              <a:rPr lang="en-GB" altLang="en-US" sz="3100" dirty="0">
                <a:latin typeface="Lucida Sans" panose="020B0602030504020204" pitchFamily="34" charset="0"/>
              </a:rPr>
              <a:t> </a:t>
            </a:r>
            <a:br>
              <a:rPr lang="en-GB" altLang="en-US" sz="3100" dirty="0">
                <a:latin typeface="Lucida Sans" panose="020B0602030504020204" pitchFamily="34" charset="0"/>
              </a:rPr>
            </a:br>
            <a:r>
              <a:rPr lang="en-GB" altLang="en-US" sz="3100" dirty="0">
                <a:solidFill>
                  <a:srgbClr val="002060"/>
                </a:solidFill>
                <a:latin typeface="Lucida Sans" panose="020B0602030504020204" pitchFamily="34" charset="0"/>
              </a:rPr>
              <a:t>EAL in Education</a:t>
            </a:r>
            <a:r>
              <a:rPr lang="en-GB" altLang="en-US" sz="3200" dirty="0">
                <a:latin typeface="Lucida Sans" panose="020B0602030504020204" pitchFamily="34" charset="0"/>
              </a:rPr>
              <a:t/>
            </a:r>
            <a:br>
              <a:rPr lang="en-GB" altLang="en-US" sz="3200" dirty="0">
                <a:latin typeface="Lucida Sans" panose="020B0602030504020204" pitchFamily="34" charset="0"/>
              </a:rPr>
            </a:br>
            <a:endParaRPr lang="en-GB" altLang="en-US" sz="32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428878" y="1391830"/>
            <a:ext cx="5590922" cy="4197412"/>
          </a:xfrm>
        </p:spPr>
        <p:txBody>
          <a:bodyPr>
            <a:normAutofit fontScale="85000" lnSpcReduction="20000"/>
          </a:bodyPr>
          <a:lstStyle/>
          <a:p>
            <a:pPr marL="0" indent="0">
              <a:buNone/>
            </a:pPr>
            <a:r>
              <a:rPr lang="cy-GB" altLang="en-US" dirty="0" smtClean="0">
                <a:latin typeface="Lucida Sans" panose="020B0602030504020204" pitchFamily="34" charset="0"/>
              </a:rPr>
              <a:t>Beth sydd angen i ddysgwr ei wneud?</a:t>
            </a:r>
          </a:p>
          <a:p>
            <a:r>
              <a:rPr lang="cy-GB" altLang="en-US" dirty="0" smtClean="0">
                <a:latin typeface="Lucida Sans" panose="020B0602030504020204" pitchFamily="34" charset="0"/>
              </a:rPr>
              <a:t>dysgu trwy’r cwricwlwm</a:t>
            </a:r>
          </a:p>
          <a:p>
            <a:r>
              <a:rPr lang="cy-GB" altLang="en-US" dirty="0">
                <a:latin typeface="Lucida Sans" panose="020B0602030504020204" pitchFamily="34" charset="0"/>
              </a:rPr>
              <a:t>m</a:t>
            </a:r>
            <a:r>
              <a:rPr lang="cy-GB" altLang="en-US" dirty="0" smtClean="0">
                <a:latin typeface="Lucida Sans" panose="020B0602030504020204" pitchFamily="34" charset="0"/>
              </a:rPr>
              <a:t>ynd drwy’r broses ‘anodd’ o ddysgu cymdeithasu gyda phlant mewn iaith nad yw eto wedi’i ddysgu</a:t>
            </a:r>
          </a:p>
          <a:p>
            <a:r>
              <a:rPr lang="cy-GB" altLang="en-US" dirty="0" smtClean="0">
                <a:latin typeface="Lucida Sans" panose="020B0602030504020204" pitchFamily="34" charset="0"/>
              </a:rPr>
              <a:t>dysgu arferion cymdeithasol y  dosbarth a’r ysgol sydd wedi’u hymgorffori’n ddiwylliannol</a:t>
            </a:r>
          </a:p>
          <a:p>
            <a:r>
              <a:rPr lang="cy-GB" altLang="en-US" dirty="0">
                <a:latin typeface="Lucida Sans" panose="020B0602030504020204" pitchFamily="34" charset="0"/>
              </a:rPr>
              <a:t>r</a:t>
            </a:r>
            <a:r>
              <a:rPr lang="cy-GB" altLang="en-US" dirty="0" smtClean="0">
                <a:latin typeface="Lucida Sans" panose="020B0602030504020204" pitchFamily="34" charset="0"/>
              </a:rPr>
              <a:t>hain yn debygol o fod yn llai cyson o fewn y cartref nag i’r mwyafrif o blant</a:t>
            </a:r>
          </a:p>
          <a:p>
            <a:endParaRPr lang="cy-GB" altLang="en-US" dirty="0" smtClean="0">
              <a:latin typeface="Lucida Sans" panose="020B0602030504020204" pitchFamily="34" charset="0"/>
            </a:endParaRPr>
          </a:p>
        </p:txBody>
      </p:sp>
      <p:sp>
        <p:nvSpPr>
          <p:cNvPr id="6148" name="Content Placeholder 3"/>
          <p:cNvSpPr>
            <a:spLocks noGrp="1"/>
          </p:cNvSpPr>
          <p:nvPr>
            <p:ph sz="half" idx="2"/>
          </p:nvPr>
        </p:nvSpPr>
        <p:spPr>
          <a:xfrm>
            <a:off x="6172200" y="1268761"/>
            <a:ext cx="5590922" cy="4759805"/>
          </a:xfrm>
        </p:spPr>
        <p:txBody>
          <a:bodyPr>
            <a:normAutofit fontScale="85000" lnSpcReduction="20000"/>
          </a:bodyPr>
          <a:lstStyle/>
          <a:p>
            <a:pPr marL="0" indent="0">
              <a:buNone/>
            </a:pPr>
            <a:r>
              <a:rPr lang="en-GB" dirty="0" smtClean="0">
                <a:solidFill>
                  <a:srgbClr val="002060"/>
                </a:solidFill>
                <a:latin typeface="Lucida Sans" panose="020B0602030504020204" pitchFamily="34" charset="0"/>
              </a:rPr>
              <a:t>What does a learner need to do?</a:t>
            </a:r>
          </a:p>
          <a:p>
            <a:r>
              <a:rPr lang="en-GB" dirty="0" smtClean="0">
                <a:solidFill>
                  <a:srgbClr val="002060"/>
                </a:solidFill>
                <a:latin typeface="Lucida Sans" panose="020B0602030504020204" pitchFamily="34" charset="0"/>
              </a:rPr>
              <a:t>engage </a:t>
            </a:r>
            <a:r>
              <a:rPr lang="en-GB" dirty="0">
                <a:solidFill>
                  <a:srgbClr val="002060"/>
                </a:solidFill>
                <a:latin typeface="Lucida Sans" panose="020B0602030504020204" pitchFamily="34" charset="0"/>
              </a:rPr>
              <a:t>in learning through the </a:t>
            </a:r>
            <a:r>
              <a:rPr lang="en-GB" dirty="0" smtClean="0">
                <a:solidFill>
                  <a:srgbClr val="002060"/>
                </a:solidFill>
                <a:latin typeface="Lucida Sans" panose="020B0602030504020204" pitchFamily="34" charset="0"/>
              </a:rPr>
              <a:t>curriculum</a:t>
            </a:r>
            <a:endParaRPr lang="en-GB" dirty="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go through the </a:t>
            </a:r>
            <a:r>
              <a:rPr lang="en-GB" dirty="0" smtClean="0">
                <a:solidFill>
                  <a:srgbClr val="002060"/>
                </a:solidFill>
                <a:latin typeface="Lucida Sans" panose="020B0602030504020204" pitchFamily="34" charset="0"/>
              </a:rPr>
              <a:t>‘daunting’ </a:t>
            </a:r>
            <a:r>
              <a:rPr lang="en-GB" dirty="0">
                <a:solidFill>
                  <a:srgbClr val="002060"/>
                </a:solidFill>
                <a:latin typeface="Lucida Sans" panose="020B0602030504020204" pitchFamily="34" charset="0"/>
              </a:rPr>
              <a:t>process of learning to socialise with children in the language she has yet to </a:t>
            </a:r>
            <a:r>
              <a:rPr lang="en-GB" dirty="0" smtClean="0">
                <a:solidFill>
                  <a:srgbClr val="002060"/>
                </a:solidFill>
                <a:latin typeface="Lucida Sans" panose="020B0602030504020204" pitchFamily="34" charset="0"/>
              </a:rPr>
              <a:t>learn</a:t>
            </a:r>
            <a:endParaRPr lang="en-GB" dirty="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learn the social practices of the classroom and the school which are culturally </a:t>
            </a:r>
            <a:r>
              <a:rPr lang="en-GB" dirty="0" smtClean="0">
                <a:solidFill>
                  <a:srgbClr val="002060"/>
                </a:solidFill>
                <a:latin typeface="Lucida Sans" panose="020B0602030504020204" pitchFamily="34" charset="0"/>
              </a:rPr>
              <a:t>embedded </a:t>
            </a:r>
          </a:p>
          <a:p>
            <a:r>
              <a:rPr lang="en-GB" dirty="0">
                <a:solidFill>
                  <a:srgbClr val="002060"/>
                </a:solidFill>
                <a:latin typeface="Lucida Sans" panose="020B0602030504020204" pitchFamily="34" charset="0"/>
              </a:rPr>
              <a:t>t</a:t>
            </a:r>
            <a:r>
              <a:rPr lang="en-GB" dirty="0" smtClean="0">
                <a:solidFill>
                  <a:srgbClr val="002060"/>
                </a:solidFill>
                <a:latin typeface="Lucida Sans" panose="020B0602030504020204" pitchFamily="34" charset="0"/>
              </a:rPr>
              <a:t>hese </a:t>
            </a:r>
            <a:r>
              <a:rPr lang="en-GB" dirty="0">
                <a:solidFill>
                  <a:srgbClr val="002060"/>
                </a:solidFill>
                <a:latin typeface="Lucida Sans" panose="020B0602030504020204" pitchFamily="34" charset="0"/>
              </a:rPr>
              <a:t>are likely to be far less consistent with her home background than for the </a:t>
            </a:r>
            <a:r>
              <a:rPr lang="en-GB" dirty="0" smtClean="0">
                <a:solidFill>
                  <a:srgbClr val="002060"/>
                </a:solidFill>
                <a:latin typeface="Lucida Sans" panose="020B0602030504020204" pitchFamily="34" charset="0"/>
              </a:rPr>
              <a:t>majority </a:t>
            </a:r>
            <a:r>
              <a:rPr lang="en-GB" dirty="0">
                <a:solidFill>
                  <a:srgbClr val="002060"/>
                </a:solidFill>
                <a:latin typeface="Lucida Sans" panose="020B0602030504020204" pitchFamily="34" charset="0"/>
              </a:rPr>
              <a:t>of </a:t>
            </a:r>
            <a:r>
              <a:rPr lang="en-GB" dirty="0" smtClean="0">
                <a:solidFill>
                  <a:srgbClr val="002060"/>
                </a:solidFill>
                <a:latin typeface="Lucida Sans" panose="020B0602030504020204" pitchFamily="34" charset="0"/>
              </a:rPr>
              <a:t>children</a:t>
            </a:r>
          </a:p>
          <a:p>
            <a:pPr marL="914400" lvl="2" indent="0" algn="r">
              <a:buNone/>
            </a:pPr>
            <a:r>
              <a:rPr lang="en-GB" dirty="0" smtClean="0">
                <a:solidFill>
                  <a:srgbClr val="002060"/>
                </a:solidFill>
                <a:latin typeface="Lucida Sans" panose="020B0602030504020204" pitchFamily="34" charset="0"/>
              </a:rPr>
              <a:t>(NALDIC, 2012)</a:t>
            </a:r>
            <a:endParaRPr lang="en-GB" dirty="0">
              <a:solidFill>
                <a:srgbClr val="002060"/>
              </a:solidFill>
              <a:latin typeface="Lucida Sans" panose="020B0602030504020204" pitchFamily="34" charset="0"/>
            </a:endParaRPr>
          </a:p>
          <a:p>
            <a:endParaRPr lang="en-GB" altLang="en-US"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36768404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394" y="365127"/>
            <a:ext cx="10892406" cy="792553"/>
          </a:xfrm>
        </p:spPr>
        <p:txBody>
          <a:bodyPr>
            <a:noAutofit/>
          </a:bodyPr>
          <a:lstStyle/>
          <a:p>
            <a:r>
              <a:rPr lang="en-GB" sz="2800" dirty="0" smtClean="0">
                <a:latin typeface="Lucida Sans" panose="020B0602030504020204" pitchFamily="34" charset="0"/>
              </a:rPr>
              <a:t>Dull </a:t>
            </a:r>
            <a:r>
              <a:rPr lang="en-GB" sz="2800" dirty="0" err="1" smtClean="0">
                <a:latin typeface="Lucida Sans" panose="020B0602030504020204" pitchFamily="34" charset="0"/>
              </a:rPr>
              <a:t>dwy</a:t>
            </a:r>
            <a:r>
              <a:rPr lang="en-GB" sz="2800" dirty="0" smtClean="0">
                <a:latin typeface="Lucida Sans" panose="020B0602030504020204" pitchFamily="34" charset="0"/>
              </a:rPr>
              <a:t> </a:t>
            </a:r>
            <a:r>
              <a:rPr lang="en-GB" sz="2800" dirty="0" err="1" smtClean="0">
                <a:latin typeface="Lucida Sans" panose="020B0602030504020204" pitchFamily="34" charset="0"/>
              </a:rPr>
              <a:t>iaith</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Dual language approach</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61394" y="1300294"/>
            <a:ext cx="5558406" cy="4876669"/>
          </a:xfrm>
        </p:spPr>
        <p:txBody>
          <a:bodyPr/>
          <a:lstStyle/>
          <a:p>
            <a:r>
              <a:rPr lang="en-GB" dirty="0" smtClean="0">
                <a:latin typeface="Lucida Sans" panose="020B0602030504020204" pitchFamily="34" charset="0"/>
              </a:rPr>
              <a:t>“Dull </a:t>
            </a:r>
            <a:r>
              <a:rPr lang="en-GB" dirty="0" err="1" smtClean="0">
                <a:latin typeface="Lucida Sans" panose="020B0602030504020204" pitchFamily="34" charset="0"/>
              </a:rPr>
              <a:t>strategol</a:t>
            </a:r>
            <a:r>
              <a:rPr lang="en-GB" dirty="0" smtClean="0">
                <a:latin typeface="Lucida Sans" panose="020B0602030504020204" pitchFamily="34" charset="0"/>
              </a:rPr>
              <a:t> </a:t>
            </a:r>
            <a:r>
              <a:rPr lang="en-GB" dirty="0" err="1" smtClean="0">
                <a:latin typeface="Lucida Sans" panose="020B0602030504020204" pitchFamily="34" charset="0"/>
              </a:rPr>
              <a:t>dwyieithog</a:t>
            </a:r>
            <a:r>
              <a:rPr lang="en-GB" dirty="0" smtClean="0">
                <a:latin typeface="Lucida Sans" panose="020B0602030504020204" pitchFamily="34" charset="0"/>
              </a:rPr>
              <a:t>”</a:t>
            </a:r>
          </a:p>
          <a:p>
            <a:r>
              <a:rPr lang="en-GB" dirty="0" err="1" smtClean="0">
                <a:latin typeface="Lucida Sans" panose="020B0602030504020204" pitchFamily="34" charset="0"/>
              </a:rPr>
              <a:t>Newid</a:t>
            </a:r>
            <a:r>
              <a:rPr lang="en-GB" dirty="0" smtClean="0">
                <a:latin typeface="Lucida Sans" panose="020B0602030504020204" pitchFamily="34" charset="0"/>
              </a:rPr>
              <a:t> </a:t>
            </a:r>
            <a:r>
              <a:rPr lang="en-GB" dirty="0">
                <a:latin typeface="Lucida Sans" panose="020B0602030504020204" pitchFamily="34" charset="0"/>
              </a:rPr>
              <a:t>cod </a:t>
            </a:r>
            <a:r>
              <a:rPr lang="en-GB" dirty="0" smtClean="0">
                <a:latin typeface="Lucida Sans" panose="020B0602030504020204" pitchFamily="34" charset="0"/>
              </a:rPr>
              <a:t>– </a:t>
            </a:r>
            <a:r>
              <a:rPr lang="en-GB" dirty="0" err="1" smtClean="0">
                <a:latin typeface="Lucida Sans" panose="020B0602030504020204" pitchFamily="34" charset="0"/>
              </a:rPr>
              <a:t>newid</a:t>
            </a:r>
            <a:r>
              <a:rPr lang="en-GB" dirty="0" smtClean="0">
                <a:latin typeface="Lucida Sans" panose="020B0602030504020204" pitchFamily="34" charset="0"/>
              </a:rPr>
              <a:t> o un </a:t>
            </a:r>
            <a:r>
              <a:rPr lang="en-GB" dirty="0" err="1" smtClean="0">
                <a:latin typeface="Lucida Sans" panose="020B0602030504020204" pitchFamily="34" charset="0"/>
              </a:rPr>
              <a:t>iaith</a:t>
            </a:r>
            <a:r>
              <a:rPr lang="en-GB" dirty="0" smtClean="0">
                <a:latin typeface="Lucida Sans" panose="020B0602030504020204" pitchFamily="34" charset="0"/>
              </a:rPr>
              <a:t> </a:t>
            </a:r>
            <a:r>
              <a:rPr lang="en-GB" dirty="0" err="1">
                <a:latin typeface="Lucida Sans" panose="020B0602030504020204" pitchFamily="34" charset="0"/>
              </a:rPr>
              <a:t>i</a:t>
            </a:r>
            <a:r>
              <a:rPr lang="en-GB" dirty="0" err="1" smtClean="0">
                <a:latin typeface="Lucida Sans" panose="020B0602030504020204" pitchFamily="34" charset="0"/>
              </a:rPr>
              <a:t>’r</a:t>
            </a:r>
            <a:r>
              <a:rPr lang="en-GB" dirty="0" smtClean="0">
                <a:latin typeface="Lucida Sans" panose="020B0602030504020204" pitchFamily="34" charset="0"/>
              </a:rPr>
              <a:t> </a:t>
            </a:r>
            <a:r>
              <a:rPr lang="en-GB" dirty="0" err="1" smtClean="0">
                <a:latin typeface="Lucida Sans" panose="020B0602030504020204" pitchFamily="34" charset="0"/>
              </a:rPr>
              <a:t>llall</a:t>
            </a:r>
            <a:endParaRPr lang="en-GB" dirty="0">
              <a:latin typeface="Lucida Sans" panose="020B0602030504020204" pitchFamily="34" charset="0"/>
            </a:endParaRPr>
          </a:p>
          <a:p>
            <a:r>
              <a:rPr lang="en-GB" dirty="0" err="1">
                <a:latin typeface="Lucida Sans" panose="020B0602030504020204" pitchFamily="34" charset="0"/>
              </a:rPr>
              <a:t>Cyfieithu</a:t>
            </a:r>
            <a:r>
              <a:rPr lang="en-GB" dirty="0">
                <a:latin typeface="Lucida Sans" panose="020B0602030504020204" pitchFamily="34" charset="0"/>
              </a:rPr>
              <a:t> </a:t>
            </a:r>
            <a:r>
              <a:rPr lang="en-GB" dirty="0" err="1">
                <a:latin typeface="Lucida Sans" panose="020B0602030504020204" pitchFamily="34" charset="0"/>
              </a:rPr>
              <a:t>wedi'i</a:t>
            </a:r>
            <a:r>
              <a:rPr lang="en-GB" dirty="0">
                <a:latin typeface="Lucida Sans" panose="020B0602030504020204" pitchFamily="34" charset="0"/>
              </a:rPr>
              <a:t> </a:t>
            </a:r>
            <a:r>
              <a:rPr lang="en-GB" dirty="0" err="1">
                <a:latin typeface="Lucida Sans" panose="020B0602030504020204" pitchFamily="34" charset="0"/>
              </a:rPr>
              <a:t>dargedu</a:t>
            </a:r>
            <a:r>
              <a:rPr lang="en-GB" dirty="0">
                <a:latin typeface="Lucida Sans" panose="020B0602030504020204" pitchFamily="34" charset="0"/>
              </a:rPr>
              <a:t> - </a:t>
            </a:r>
            <a:r>
              <a:rPr lang="en-GB" dirty="0" err="1">
                <a:latin typeface="Lucida Sans" panose="020B0602030504020204" pitchFamily="34" charset="0"/>
              </a:rPr>
              <a:t>termau</a:t>
            </a:r>
            <a:r>
              <a:rPr lang="en-GB" dirty="0">
                <a:latin typeface="Lucida Sans" panose="020B0602030504020204" pitchFamily="34" charset="0"/>
              </a:rPr>
              <a:t> </a:t>
            </a:r>
            <a:r>
              <a:rPr lang="en-GB" dirty="0" err="1">
                <a:latin typeface="Lucida Sans" panose="020B0602030504020204" pitchFamily="34" charset="0"/>
              </a:rPr>
              <a:t>penodol</a:t>
            </a:r>
            <a:r>
              <a:rPr lang="en-GB" dirty="0">
                <a:latin typeface="Lucida Sans" panose="020B0602030504020204" pitchFamily="34" charset="0"/>
              </a:rPr>
              <a:t> </a:t>
            </a:r>
            <a:r>
              <a:rPr lang="en-GB" dirty="0" err="1">
                <a:latin typeface="Lucida Sans" panose="020B0602030504020204" pitchFamily="34" charset="0"/>
              </a:rPr>
              <a:t>wedi'u</a:t>
            </a:r>
            <a:r>
              <a:rPr lang="en-GB" dirty="0">
                <a:latin typeface="Lucida Sans" panose="020B0602030504020204" pitchFamily="34" charset="0"/>
              </a:rPr>
              <a:t> </a:t>
            </a:r>
            <a:r>
              <a:rPr lang="en-GB" dirty="0" err="1">
                <a:latin typeface="Lucida Sans" panose="020B0602030504020204" pitchFamily="34" charset="0"/>
              </a:rPr>
              <a:t>cyfieithu</a:t>
            </a:r>
            <a:r>
              <a:rPr lang="en-GB" dirty="0">
                <a:latin typeface="Lucida Sans" panose="020B0602030504020204" pitchFamily="34" charset="0"/>
              </a:rPr>
              <a:t> </a:t>
            </a:r>
            <a:r>
              <a:rPr lang="en-GB" dirty="0" err="1">
                <a:latin typeface="Lucida Sans" panose="020B0602030504020204" pitchFamily="34" charset="0"/>
              </a:rPr>
              <a:t>wrth</a:t>
            </a:r>
            <a:r>
              <a:rPr lang="en-GB" dirty="0">
                <a:latin typeface="Lucida Sans" panose="020B0602030504020204" pitchFamily="34" charset="0"/>
              </a:rPr>
              <a:t> </a:t>
            </a:r>
            <a:r>
              <a:rPr lang="en-GB" dirty="0" err="1">
                <a:latin typeface="Lucida Sans" panose="020B0602030504020204" pitchFamily="34" charset="0"/>
              </a:rPr>
              <a:t>iddynt</a:t>
            </a:r>
            <a:r>
              <a:rPr lang="en-GB" dirty="0">
                <a:latin typeface="Lucida Sans" panose="020B0602030504020204" pitchFamily="34" charset="0"/>
              </a:rPr>
              <a:t> </a:t>
            </a:r>
            <a:r>
              <a:rPr lang="en-GB" dirty="0" err="1">
                <a:latin typeface="Lucida Sans" panose="020B0602030504020204" pitchFamily="34" charset="0"/>
              </a:rPr>
              <a:t>gael</a:t>
            </a:r>
            <a:r>
              <a:rPr lang="en-GB" dirty="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a:t>
            </a:r>
            <a:r>
              <a:rPr lang="en-GB" dirty="0" err="1">
                <a:latin typeface="Lucida Sans" panose="020B0602030504020204" pitchFamily="34" charset="0"/>
              </a:rPr>
              <a:t>haddysgu</a:t>
            </a:r>
            <a:endParaRPr lang="en-GB" dirty="0">
              <a:latin typeface="Lucida Sans" panose="020B0602030504020204" pitchFamily="34" charset="0"/>
            </a:endParaRPr>
          </a:p>
          <a:p>
            <a:r>
              <a:rPr lang="en-GB" dirty="0" err="1">
                <a:latin typeface="Lucida Sans" panose="020B0602030504020204" pitchFamily="34" charset="0"/>
              </a:rPr>
              <a:t>Trawsieithu</a:t>
            </a:r>
            <a:r>
              <a:rPr lang="en-GB" dirty="0">
                <a:latin typeface="Lucida Sans" panose="020B0602030504020204" pitchFamily="34" charset="0"/>
              </a:rPr>
              <a:t> - </a:t>
            </a:r>
            <a:r>
              <a:rPr lang="en-GB" dirty="0" err="1">
                <a:latin typeface="Lucida Sans" panose="020B0602030504020204" pitchFamily="34" charset="0"/>
              </a:rPr>
              <a:t>asio</a:t>
            </a:r>
            <a:r>
              <a:rPr lang="en-GB" dirty="0">
                <a:latin typeface="Lucida Sans" panose="020B0602030504020204" pitchFamily="34" charset="0"/>
              </a:rPr>
              <a:t> 2 </a:t>
            </a:r>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gyda'i</a:t>
            </a:r>
            <a:r>
              <a:rPr lang="en-GB" dirty="0">
                <a:latin typeface="Lucida Sans" panose="020B0602030504020204" pitchFamily="34" charset="0"/>
              </a:rPr>
              <a:t> </a:t>
            </a:r>
            <a:r>
              <a:rPr lang="en-GB" dirty="0" err="1">
                <a:latin typeface="Lucida Sans" panose="020B0602030504020204" pitchFamily="34" charset="0"/>
              </a:rPr>
              <a:t>gilydd</a:t>
            </a:r>
            <a:endParaRPr lang="en-GB" dirty="0">
              <a:latin typeface="Lucida Sans" panose="020B0602030504020204" pitchFamily="34" charset="0"/>
            </a:endParaRPr>
          </a:p>
        </p:txBody>
      </p:sp>
      <p:sp>
        <p:nvSpPr>
          <p:cNvPr id="4" name="Content Placeholder 3"/>
          <p:cNvSpPr>
            <a:spLocks noGrp="1"/>
          </p:cNvSpPr>
          <p:nvPr>
            <p:ph sz="half" idx="2"/>
          </p:nvPr>
        </p:nvSpPr>
        <p:spPr>
          <a:xfrm>
            <a:off x="6172199" y="1300294"/>
            <a:ext cx="5605943" cy="4876669"/>
          </a:xfrm>
        </p:spPr>
        <p:txBody>
          <a:bodyPr/>
          <a:lstStyle/>
          <a:p>
            <a:r>
              <a:rPr lang="en-GB" dirty="0" smtClean="0">
                <a:solidFill>
                  <a:srgbClr val="002060"/>
                </a:solidFill>
                <a:latin typeface="Lucida Sans" panose="020B0602030504020204" pitchFamily="34" charset="0"/>
              </a:rPr>
              <a:t>“a strategic bilingual approach”</a:t>
            </a:r>
          </a:p>
          <a:p>
            <a:r>
              <a:rPr lang="en-GB" dirty="0" smtClean="0">
                <a:solidFill>
                  <a:srgbClr val="002060"/>
                </a:solidFill>
                <a:latin typeface="Lucida Sans" panose="020B0602030504020204" pitchFamily="34" charset="0"/>
              </a:rPr>
              <a:t>Code-switching – alternating between 2 languages</a:t>
            </a:r>
          </a:p>
          <a:p>
            <a:r>
              <a:rPr lang="en-GB" dirty="0" smtClean="0">
                <a:solidFill>
                  <a:srgbClr val="002060"/>
                </a:solidFill>
                <a:latin typeface="Lucida Sans" panose="020B0602030504020204" pitchFamily="34" charset="0"/>
              </a:rPr>
              <a:t>Targeted translation – specific terms translated as they are taught</a:t>
            </a:r>
          </a:p>
          <a:p>
            <a:r>
              <a:rPr lang="en-GB" dirty="0" err="1" smtClean="0">
                <a:solidFill>
                  <a:srgbClr val="002060"/>
                </a:solidFill>
                <a:latin typeface="Lucida Sans" panose="020B0602030504020204" pitchFamily="34" charset="0"/>
              </a:rPr>
              <a:t>Translanguaging</a:t>
            </a:r>
            <a:r>
              <a:rPr lang="en-GB" dirty="0" smtClean="0">
                <a:solidFill>
                  <a:srgbClr val="002060"/>
                </a:solidFill>
                <a:latin typeface="Lucida Sans" panose="020B0602030504020204" pitchFamily="34" charset="0"/>
              </a:rPr>
              <a:t> – blending 2 languages together</a:t>
            </a:r>
          </a:p>
          <a:p>
            <a:pPr marL="0" indent="0" algn="r">
              <a:buNone/>
            </a:pPr>
            <a:r>
              <a:rPr lang="en-GB" sz="2000" dirty="0" smtClean="0">
                <a:solidFill>
                  <a:srgbClr val="002060"/>
                </a:solidFill>
                <a:latin typeface="Lucida Sans" panose="020B0602030504020204" pitchFamily="34" charset="0"/>
              </a:rPr>
              <a:t>(</a:t>
            </a:r>
            <a:r>
              <a:rPr lang="en-GB" sz="2000" dirty="0">
                <a:solidFill>
                  <a:srgbClr val="002060"/>
                </a:solidFill>
                <a:latin typeface="Lucida Sans" panose="020B0602030504020204" pitchFamily="34" charset="0"/>
              </a:rPr>
              <a:t>H</a:t>
            </a:r>
            <a:r>
              <a:rPr lang="en-GB" sz="2000" dirty="0" smtClean="0">
                <a:solidFill>
                  <a:srgbClr val="002060"/>
                </a:solidFill>
                <a:latin typeface="Lucida Sans" panose="020B0602030504020204" pitchFamily="34" charset="0"/>
              </a:rPr>
              <a:t>arris, 2017)</a:t>
            </a:r>
          </a:p>
          <a:p>
            <a:endParaRPr lang="en-GB" dirty="0"/>
          </a:p>
        </p:txBody>
      </p:sp>
    </p:spTree>
    <p:extLst>
      <p:ext uri="{BB962C8B-B14F-4D97-AF65-F5344CB8AC3E}">
        <p14:creationId xmlns:p14="http://schemas.microsoft.com/office/powerpoint/2010/main" val="18754644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817721"/>
          </a:xfrm>
        </p:spPr>
        <p:txBody>
          <a:bodyPr>
            <a:noAutofit/>
          </a:bodyPr>
          <a:lstStyle/>
          <a:p>
            <a:r>
              <a:rPr lang="en-GB" sz="2800" dirty="0" smtClean="0">
                <a:latin typeface="Lucida Sans" panose="020B0602030504020204" pitchFamily="34" charset="0"/>
              </a:rPr>
              <a:t>Dull </a:t>
            </a:r>
            <a:r>
              <a:rPr lang="en-GB" sz="2800" dirty="0" err="1" smtClean="0">
                <a:latin typeface="Lucida Sans" panose="020B0602030504020204" pitchFamily="34" charset="0"/>
              </a:rPr>
              <a:t>dwy</a:t>
            </a:r>
            <a:r>
              <a:rPr lang="en-GB" sz="2800" dirty="0" smtClean="0">
                <a:latin typeface="Lucida Sans" panose="020B0602030504020204" pitchFamily="34" charset="0"/>
              </a:rPr>
              <a:t> </a:t>
            </a:r>
            <a:r>
              <a:rPr lang="en-GB" sz="2800" dirty="0" err="1" smtClean="0">
                <a:latin typeface="Lucida Sans" panose="020B0602030504020204" pitchFamily="34" charset="0"/>
              </a:rPr>
              <a:t>iaith</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Dual language approach</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385894" y="1459684"/>
            <a:ext cx="5633906" cy="4717279"/>
          </a:xfrm>
        </p:spPr>
        <p:txBody>
          <a:bodyPr/>
          <a:lstStyle/>
          <a:p>
            <a:r>
              <a:rPr lang="en-GB" dirty="0" err="1">
                <a:latin typeface="Lucida Sans" panose="020B0602030504020204" pitchFamily="34" charset="0"/>
              </a:rPr>
              <a:t>G</a:t>
            </a:r>
            <a:r>
              <a:rPr lang="en-GB" dirty="0" err="1" smtClean="0">
                <a:latin typeface="Lucida Sans" panose="020B0602030504020204" pitchFamily="34" charset="0"/>
              </a:rPr>
              <a:t>alluogi</a:t>
            </a:r>
            <a:r>
              <a:rPr lang="en-GB" dirty="0" smtClean="0">
                <a:latin typeface="Lucida Sans" panose="020B0602030504020204" pitchFamily="34" charset="0"/>
              </a:rPr>
              <a:t> </a:t>
            </a:r>
            <a:r>
              <a:rPr lang="en-GB" dirty="0">
                <a:latin typeface="Lucida Sans" panose="020B0602030504020204" pitchFamily="34" charset="0"/>
              </a:rPr>
              <a:t>plant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gofleidio</a:t>
            </a:r>
            <a:r>
              <a:rPr lang="en-GB" dirty="0">
                <a:latin typeface="Lucida Sans" panose="020B0602030504020204" pitchFamily="34" charset="0"/>
              </a:rPr>
              <a:t> </a:t>
            </a:r>
            <a:r>
              <a:rPr lang="en-GB" dirty="0" err="1">
                <a:latin typeface="Lucida Sans" panose="020B0602030504020204" pitchFamily="34" charset="0"/>
              </a:rPr>
              <a:t>ymwybyddiaeth</a:t>
            </a:r>
            <a:r>
              <a:rPr lang="en-GB" dirty="0">
                <a:latin typeface="Lucida Sans" panose="020B0602030504020204" pitchFamily="34" charset="0"/>
              </a:rPr>
              <a:t> ac </a:t>
            </a:r>
            <a:r>
              <a:rPr lang="en-GB" dirty="0" err="1">
                <a:latin typeface="Lucida Sans" panose="020B0602030504020204" pitchFamily="34" charset="0"/>
              </a:rPr>
              <a:t>amrywiaeth</a:t>
            </a:r>
            <a:r>
              <a:rPr lang="en-GB" dirty="0">
                <a:latin typeface="Lucida Sans" panose="020B0602030504020204" pitchFamily="34" charset="0"/>
              </a:rPr>
              <a:t> </a:t>
            </a:r>
            <a:r>
              <a:rPr lang="en-GB" dirty="0" err="1">
                <a:latin typeface="Lucida Sans" panose="020B0602030504020204" pitchFamily="34" charset="0"/>
              </a:rPr>
              <a:t>ddiwylliannol</a:t>
            </a:r>
            <a:endParaRPr lang="en-GB" dirty="0">
              <a:latin typeface="Lucida Sans" panose="020B0602030504020204" pitchFamily="34" charset="0"/>
            </a:endParaRPr>
          </a:p>
          <a:p>
            <a:r>
              <a:rPr lang="en-GB" dirty="0" err="1">
                <a:latin typeface="Lucida Sans" panose="020B0602030504020204" pitchFamily="34" charset="0"/>
              </a:rPr>
              <a:t>G</a:t>
            </a:r>
            <a:r>
              <a:rPr lang="en-GB" dirty="0" err="1" smtClean="0">
                <a:latin typeface="Lucida Sans" panose="020B0602030504020204" pitchFamily="34" charset="0"/>
              </a:rPr>
              <a:t>wella</a:t>
            </a:r>
            <a:r>
              <a:rPr lang="en-GB" dirty="0" smtClean="0">
                <a:latin typeface="Lucida Sans" panose="020B0602030504020204" pitchFamily="34" charset="0"/>
              </a:rPr>
              <a:t> </a:t>
            </a:r>
            <a:r>
              <a:rPr lang="en-GB" dirty="0" err="1">
                <a:latin typeface="Lucida Sans" panose="020B0602030504020204" pitchFamily="34" charset="0"/>
              </a:rPr>
              <a:t>sgiliau</a:t>
            </a:r>
            <a:r>
              <a:rPr lang="en-GB" dirty="0">
                <a:latin typeface="Lucida Sans" panose="020B0602030504020204" pitchFamily="34" charset="0"/>
              </a:rPr>
              <a:t> </a:t>
            </a:r>
            <a:r>
              <a:rPr lang="en-GB" dirty="0" err="1">
                <a:latin typeface="Lucida Sans" panose="020B0602030504020204" pitchFamily="34" charset="0"/>
              </a:rPr>
              <a:t>cyfathrebu</a:t>
            </a:r>
            <a:r>
              <a:rPr lang="en-GB" dirty="0">
                <a:latin typeface="Lucida Sans" panose="020B0602030504020204" pitchFamily="34" charset="0"/>
              </a:rPr>
              <a:t> plant</a:t>
            </a:r>
          </a:p>
          <a:p>
            <a:r>
              <a:rPr lang="en-GB" dirty="0" err="1" smtClean="0">
                <a:latin typeface="Lucida Sans" panose="020B0602030504020204" pitchFamily="34" charset="0"/>
              </a:rPr>
              <a:t>Cadw</a:t>
            </a:r>
            <a:r>
              <a:rPr lang="en-GB" dirty="0" smtClean="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a:t>
            </a:r>
            <a:r>
              <a:rPr lang="en-GB" dirty="0" err="1">
                <a:latin typeface="Lucida Sans" panose="020B0602030504020204" pitchFamily="34" charset="0"/>
              </a:rPr>
              <a:t>hunaniaeth</a:t>
            </a:r>
            <a:endParaRPr lang="en-GB" dirty="0">
              <a:latin typeface="Lucida Sans" panose="020B0602030504020204" pitchFamily="34" charset="0"/>
            </a:endParaRPr>
          </a:p>
          <a:p>
            <a:r>
              <a:rPr lang="en-GB" dirty="0" err="1">
                <a:latin typeface="Lucida Sans" panose="020B0602030504020204" pitchFamily="34" charset="0"/>
              </a:rPr>
              <a:t>R</a:t>
            </a:r>
            <a:r>
              <a:rPr lang="en-GB" dirty="0" err="1" smtClean="0">
                <a:latin typeface="Lucida Sans" panose="020B0602030504020204" pitchFamily="34" charset="0"/>
              </a:rPr>
              <a:t>hoi</a:t>
            </a:r>
            <a:r>
              <a:rPr lang="en-GB" dirty="0" smtClean="0">
                <a:latin typeface="Lucida Sans" panose="020B0602030504020204" pitchFamily="34" charset="0"/>
              </a:rPr>
              <a:t> </a:t>
            </a:r>
            <a:r>
              <a:rPr lang="en-GB" dirty="0" err="1">
                <a:latin typeface="Lucida Sans" panose="020B0602030504020204" pitchFamily="34" charset="0"/>
              </a:rPr>
              <a:t>hwb</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hunan-barch</a:t>
            </a:r>
            <a:endParaRPr lang="en-GB" dirty="0">
              <a:latin typeface="Lucida Sans" panose="020B0602030504020204" pitchFamily="34" charset="0"/>
            </a:endParaRPr>
          </a:p>
          <a:p>
            <a:r>
              <a:rPr lang="en-GB" dirty="0" err="1" smtClean="0">
                <a:latin typeface="Lucida Sans" panose="020B0602030504020204" pitchFamily="34" charset="0"/>
              </a:rPr>
              <a:t>Grymuso</a:t>
            </a:r>
            <a:r>
              <a:rPr lang="en-GB" dirty="0" smtClean="0">
                <a:latin typeface="Lucida Sans" panose="020B0602030504020204" pitchFamily="34" charset="0"/>
              </a:rPr>
              <a:t> </a:t>
            </a:r>
            <a:r>
              <a:rPr lang="en-GB" dirty="0">
                <a:latin typeface="Lucida Sans" panose="020B0602030504020204" pitchFamily="34" charset="0"/>
              </a:rPr>
              <a:t>plant</a:t>
            </a:r>
          </a:p>
        </p:txBody>
      </p:sp>
      <p:sp>
        <p:nvSpPr>
          <p:cNvPr id="4" name="Content Placeholder 3"/>
          <p:cNvSpPr>
            <a:spLocks noGrp="1"/>
          </p:cNvSpPr>
          <p:nvPr>
            <p:ph sz="half" idx="2"/>
          </p:nvPr>
        </p:nvSpPr>
        <p:spPr>
          <a:xfrm>
            <a:off x="6172199" y="1459684"/>
            <a:ext cx="5673055" cy="4717279"/>
          </a:xfrm>
        </p:spPr>
        <p:txBody>
          <a:bodyPr/>
          <a:lstStyle/>
          <a:p>
            <a:r>
              <a:rPr lang="en-GB" dirty="0" smtClean="0">
                <a:solidFill>
                  <a:srgbClr val="002060"/>
                </a:solidFill>
                <a:latin typeface="Lucida Sans" panose="020B0602030504020204" pitchFamily="34" charset="0"/>
              </a:rPr>
              <a:t>Enables children to embrace cultural awareness </a:t>
            </a:r>
            <a:r>
              <a:rPr lang="en-GB" dirty="0">
                <a:solidFill>
                  <a:srgbClr val="002060"/>
                </a:solidFill>
                <a:latin typeface="Lucida Sans" panose="020B0602030504020204" pitchFamily="34" charset="0"/>
              </a:rPr>
              <a:t>and </a:t>
            </a:r>
            <a:r>
              <a:rPr lang="en-GB" dirty="0" smtClean="0">
                <a:solidFill>
                  <a:srgbClr val="002060"/>
                </a:solidFill>
                <a:latin typeface="Lucida Sans" panose="020B0602030504020204" pitchFamily="34" charset="0"/>
              </a:rPr>
              <a:t>diversity</a:t>
            </a:r>
            <a:endParaRPr lang="en-GB" dirty="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Improves children’s communication skills</a:t>
            </a:r>
          </a:p>
          <a:p>
            <a:r>
              <a:rPr lang="en-GB" dirty="0" smtClean="0">
                <a:solidFill>
                  <a:srgbClr val="002060"/>
                </a:solidFill>
                <a:latin typeface="Lucida Sans" panose="020B0602030504020204" pitchFamily="34" charset="0"/>
              </a:rPr>
              <a:t>Retain their identity</a:t>
            </a:r>
          </a:p>
          <a:p>
            <a:r>
              <a:rPr lang="en-GB" dirty="0" smtClean="0">
                <a:solidFill>
                  <a:srgbClr val="002060"/>
                </a:solidFill>
                <a:latin typeface="Lucida Sans" panose="020B0602030504020204" pitchFamily="34" charset="0"/>
              </a:rPr>
              <a:t>Boosts self-esteem</a:t>
            </a:r>
          </a:p>
          <a:p>
            <a:r>
              <a:rPr lang="en-GB" dirty="0" smtClean="0">
                <a:solidFill>
                  <a:srgbClr val="002060"/>
                </a:solidFill>
                <a:latin typeface="Lucida Sans" panose="020B0602030504020204" pitchFamily="34" charset="0"/>
              </a:rPr>
              <a:t>Empowers children</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7874200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142" y="365127"/>
            <a:ext cx="10989658" cy="1325563"/>
          </a:xfrm>
        </p:spPr>
        <p:txBody>
          <a:bodyPr>
            <a:normAutofit/>
          </a:bodyPr>
          <a:lstStyle/>
          <a:p>
            <a:r>
              <a:rPr lang="en-GB" sz="3100" dirty="0">
                <a:latin typeface="Lucida Sans" panose="020B0602030504020204" pitchFamily="34" charset="0"/>
              </a:rPr>
              <a:t>TAs supporting English as an Additional Language (EAL)</a:t>
            </a:r>
            <a:r>
              <a:rPr lang="en-GB" dirty="0"/>
              <a:t/>
            </a:r>
            <a:br>
              <a:rPr lang="en-GB" dirty="0"/>
            </a:br>
            <a:endParaRPr lang="en-GB" dirty="0"/>
          </a:p>
        </p:txBody>
      </p:sp>
      <p:pic>
        <p:nvPicPr>
          <p:cNvPr id="5" name="IPYxNDwos34"/>
          <p:cNvPicPr>
            <a:picLocks noGrp="1" noRot="1" noChangeAspect="1"/>
          </p:cNvPicPr>
          <p:nvPr>
            <p:ph sz="half" idx="2"/>
            <a:videoFile r:link="rId1"/>
          </p:nvPr>
        </p:nvPicPr>
        <p:blipFill>
          <a:blip r:embed="rId4"/>
          <a:stretch>
            <a:fillRect/>
          </a:stretch>
        </p:blipFill>
        <p:spPr>
          <a:xfrm>
            <a:off x="525982" y="1369111"/>
            <a:ext cx="11167009" cy="4691824"/>
          </a:xfrm>
          <a:prstGeom prst="rect">
            <a:avLst/>
          </a:prstGeom>
        </p:spPr>
      </p:pic>
    </p:spTree>
    <p:extLst>
      <p:ext uri="{BB962C8B-B14F-4D97-AF65-F5344CB8AC3E}">
        <p14:creationId xmlns:p14="http://schemas.microsoft.com/office/powerpoint/2010/main" val="10588871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2" y="130235"/>
            <a:ext cx="10515600" cy="1325563"/>
          </a:xfrm>
        </p:spPr>
        <p:txBody>
          <a:bodyPr>
            <a:normAutofit/>
          </a:bodyPr>
          <a:lstStyle/>
          <a:p>
            <a:r>
              <a:rPr lang="en-GB" sz="3200" dirty="0" err="1" smtClean="0">
                <a:latin typeface="Lucida Sans" panose="020B0602030504020204" pitchFamily="34" charset="0"/>
              </a:rPr>
              <a:t>Dulliau</a:t>
            </a:r>
            <a:r>
              <a:rPr lang="en-GB" sz="3200" dirty="0" smtClean="0">
                <a:latin typeface="Lucida Sans" panose="020B0602030504020204" pitchFamily="34" charset="0"/>
              </a:rPr>
              <a:t> </a:t>
            </a:r>
            <a:r>
              <a:rPr lang="en-GB" sz="3200" dirty="0" err="1" smtClean="0">
                <a:latin typeface="Lucida Sans" panose="020B0602030504020204" pitchFamily="34" charset="0"/>
              </a:rPr>
              <a:t>eraill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Other approaches</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44617" y="1455798"/>
            <a:ext cx="5575183" cy="4721165"/>
          </a:xfrm>
        </p:spPr>
        <p:txBody>
          <a:bodyPr>
            <a:normAutofit/>
          </a:bodyPr>
          <a:lstStyle/>
          <a:p>
            <a:r>
              <a:rPr lang="en-GB" sz="2000" dirty="0" err="1" smtClean="0">
                <a:latin typeface="Lucida Sans" panose="020B0602030504020204" pitchFamily="34" charset="0"/>
              </a:rPr>
              <a:t>Cyfieithu</a:t>
            </a:r>
            <a:r>
              <a:rPr lang="en-GB" sz="2000" dirty="0" err="1">
                <a:latin typeface="Lucida Sans" panose="020B0602030504020204" pitchFamily="34" charset="0"/>
              </a:rPr>
              <a:t>-</a:t>
            </a:r>
            <a:r>
              <a:rPr lang="en-GB" sz="2000" dirty="0" err="1" smtClean="0">
                <a:latin typeface="Lucida Sans" panose="020B0602030504020204" pitchFamily="34" charset="0"/>
              </a:rPr>
              <a:t>Gramadeg</a:t>
            </a:r>
            <a:endParaRPr lang="en-GB" sz="2000" dirty="0">
              <a:latin typeface="Lucida Sans" panose="020B0602030504020204" pitchFamily="34" charset="0"/>
            </a:endParaRPr>
          </a:p>
          <a:p>
            <a:r>
              <a:rPr lang="en-GB" sz="2000" dirty="0" err="1" smtClean="0">
                <a:latin typeface="Lucida Sans" panose="020B0602030504020204" pitchFamily="34" charset="0"/>
              </a:rPr>
              <a:t>Sain-Iaith</a:t>
            </a:r>
            <a:endParaRPr lang="en-GB" sz="2000" dirty="0">
              <a:latin typeface="Lucida Sans" panose="020B0602030504020204" pitchFamily="34" charset="0"/>
            </a:endParaRPr>
          </a:p>
          <a:p>
            <a:r>
              <a:rPr lang="en-GB" sz="2000" dirty="0">
                <a:latin typeface="Lucida Sans" panose="020B0602030504020204" pitchFamily="34" charset="0"/>
              </a:rPr>
              <a:t>Dull </a:t>
            </a:r>
            <a:r>
              <a:rPr lang="en-GB" sz="2000" dirty="0" err="1">
                <a:latin typeface="Lucida Sans" panose="020B0602030504020204" pitchFamily="34" charset="0"/>
              </a:rPr>
              <a:t>Strwythurol</a:t>
            </a:r>
            <a:endParaRPr lang="en-GB" sz="2000" dirty="0">
              <a:latin typeface="Lucida Sans" panose="020B0602030504020204" pitchFamily="34" charset="0"/>
            </a:endParaRPr>
          </a:p>
          <a:p>
            <a:r>
              <a:rPr lang="en-GB" sz="2000" dirty="0" err="1" smtClean="0">
                <a:latin typeface="Lucida Sans" panose="020B0602030504020204" pitchFamily="34" charset="0"/>
              </a:rPr>
              <a:t>Ymateb</a:t>
            </a:r>
            <a:r>
              <a:rPr lang="en-GB" sz="2000" dirty="0" smtClean="0">
                <a:latin typeface="Lucida Sans" panose="020B0602030504020204" pitchFamily="34" charset="0"/>
              </a:rPr>
              <a:t> </a:t>
            </a:r>
            <a:r>
              <a:rPr lang="en-GB" sz="2000" dirty="0" err="1" smtClean="0">
                <a:latin typeface="Lucida Sans" panose="020B0602030504020204" pitchFamily="34" charset="0"/>
              </a:rPr>
              <a:t>Corfforol</a:t>
            </a:r>
            <a:r>
              <a:rPr lang="en-GB" sz="2000" dirty="0" smtClean="0">
                <a:latin typeface="Lucida Sans" panose="020B0602030504020204" pitchFamily="34" charset="0"/>
              </a:rPr>
              <a:t> </a:t>
            </a:r>
            <a:r>
              <a:rPr lang="en-GB" sz="2000" dirty="0" err="1" smtClean="0">
                <a:latin typeface="Lucida Sans" panose="020B0602030504020204" pitchFamily="34" charset="0"/>
              </a:rPr>
              <a:t>Cyflawn</a:t>
            </a:r>
            <a:endParaRPr lang="en-GB" sz="2000" dirty="0">
              <a:latin typeface="Lucida Sans" panose="020B0602030504020204" pitchFamily="34" charset="0"/>
            </a:endParaRPr>
          </a:p>
          <a:p>
            <a:r>
              <a:rPr lang="en-GB" sz="2000" dirty="0" err="1">
                <a:latin typeface="Lucida Sans" panose="020B0602030504020204" pitchFamily="34" charset="0"/>
              </a:rPr>
              <a:t>Addysgu</a:t>
            </a:r>
            <a:r>
              <a:rPr lang="en-GB" sz="2000" dirty="0">
                <a:latin typeface="Lucida Sans" panose="020B0602030504020204" pitchFamily="34" charset="0"/>
              </a:rPr>
              <a:t> </a:t>
            </a:r>
            <a:r>
              <a:rPr lang="en-GB" sz="2000" dirty="0" err="1">
                <a:latin typeface="Lucida Sans" panose="020B0602030504020204" pitchFamily="34" charset="0"/>
              </a:rPr>
              <a:t>Iaith</a:t>
            </a:r>
            <a:r>
              <a:rPr lang="en-GB" sz="2000" dirty="0">
                <a:latin typeface="Lucida Sans" panose="020B0602030504020204" pitchFamily="34" charset="0"/>
              </a:rPr>
              <a:t> </a:t>
            </a:r>
            <a:r>
              <a:rPr lang="en-GB" sz="2000" dirty="0" err="1">
                <a:latin typeface="Lucida Sans" panose="020B0602030504020204" pitchFamily="34" charset="0"/>
              </a:rPr>
              <a:t>Gyfathrebol</a:t>
            </a:r>
            <a:endParaRPr lang="en-GB" sz="2000" dirty="0">
              <a:latin typeface="Lucida Sans" panose="020B0602030504020204" pitchFamily="34" charset="0"/>
            </a:endParaRPr>
          </a:p>
          <a:p>
            <a:r>
              <a:rPr lang="en-GB" sz="2000" dirty="0">
                <a:latin typeface="Lucida Sans" panose="020B0602030504020204" pitchFamily="34" charset="0"/>
              </a:rPr>
              <a:t>Dull </a:t>
            </a:r>
            <a:r>
              <a:rPr lang="en-GB" sz="2000" dirty="0" err="1">
                <a:latin typeface="Lucida Sans" panose="020B0602030504020204" pitchFamily="34" charset="0"/>
              </a:rPr>
              <a:t>Naturiol</a:t>
            </a:r>
            <a:endParaRPr lang="en-GB" sz="2000" dirty="0">
              <a:latin typeface="Lucida Sans" panose="020B0602030504020204" pitchFamily="34" charset="0"/>
            </a:endParaRPr>
          </a:p>
          <a:p>
            <a:r>
              <a:rPr lang="en-GB" sz="2000" dirty="0" err="1">
                <a:latin typeface="Lucida Sans" panose="020B0602030504020204" pitchFamily="34" charset="0"/>
              </a:rPr>
              <a:t>Dysgu</a:t>
            </a:r>
            <a:r>
              <a:rPr lang="en-GB" sz="2000" dirty="0">
                <a:latin typeface="Lucida Sans" panose="020B0602030504020204" pitchFamily="34" charset="0"/>
              </a:rPr>
              <a:t> </a:t>
            </a:r>
            <a:r>
              <a:rPr lang="en-GB" sz="2000" dirty="0" err="1">
                <a:latin typeface="Lucida Sans" panose="020B0602030504020204" pitchFamily="34" charset="0"/>
              </a:rPr>
              <a:t>Iaith</a:t>
            </a:r>
            <a:r>
              <a:rPr lang="en-GB" sz="2000" dirty="0">
                <a:latin typeface="Lucida Sans" panose="020B0602030504020204" pitchFamily="34" charset="0"/>
              </a:rPr>
              <a:t> </a:t>
            </a:r>
            <a:r>
              <a:rPr lang="en-GB" sz="2000" dirty="0" err="1">
                <a:latin typeface="Lucida Sans" panose="020B0602030504020204" pitchFamily="34" charset="0"/>
              </a:rPr>
              <a:t>yn</a:t>
            </a:r>
            <a:r>
              <a:rPr lang="en-GB" sz="2000" dirty="0">
                <a:latin typeface="Lucida Sans" panose="020B0602030504020204" pitchFamily="34" charset="0"/>
              </a:rPr>
              <a:t> </a:t>
            </a:r>
            <a:r>
              <a:rPr lang="en-GB" sz="2000" dirty="0" err="1">
                <a:latin typeface="Lucida Sans" panose="020B0602030504020204" pitchFamily="34" charset="0"/>
              </a:rPr>
              <a:t>Seiliedig</a:t>
            </a:r>
            <a:r>
              <a:rPr lang="en-GB" sz="2000" dirty="0">
                <a:latin typeface="Lucida Sans" panose="020B0602030504020204" pitchFamily="34" charset="0"/>
              </a:rPr>
              <a:t> </a:t>
            </a:r>
            <a:r>
              <a:rPr lang="en-GB" sz="2000" dirty="0" err="1">
                <a:latin typeface="Lucida Sans" panose="020B0602030504020204" pitchFamily="34" charset="0"/>
              </a:rPr>
              <a:t>ar</a:t>
            </a:r>
            <a:r>
              <a:rPr lang="en-GB" sz="2000" dirty="0">
                <a:latin typeface="Lucida Sans" panose="020B0602030504020204" pitchFamily="34" charset="0"/>
              </a:rPr>
              <a:t> </a:t>
            </a:r>
            <a:r>
              <a:rPr lang="en-GB" sz="2000" dirty="0" err="1">
                <a:latin typeface="Lucida Sans" panose="020B0602030504020204" pitchFamily="34" charset="0"/>
              </a:rPr>
              <a:t>Dasg</a:t>
            </a:r>
            <a:endParaRPr lang="en-GB" sz="2000" dirty="0">
              <a:latin typeface="Lucida Sans" panose="020B0602030504020204" pitchFamily="34" charset="0"/>
            </a:endParaRPr>
          </a:p>
          <a:p>
            <a:r>
              <a:rPr lang="en-GB" sz="2000" dirty="0">
                <a:latin typeface="Lucida Sans" panose="020B0602030504020204" pitchFamily="34" charset="0"/>
              </a:rPr>
              <a:t>Dull </a:t>
            </a:r>
            <a:r>
              <a:rPr lang="en-GB" sz="2000" dirty="0" err="1">
                <a:latin typeface="Lucida Sans" panose="020B0602030504020204" pitchFamily="34" charset="0"/>
              </a:rPr>
              <a:t>Dysgu</a:t>
            </a:r>
            <a:r>
              <a:rPr lang="en-GB" sz="2000" dirty="0">
                <a:latin typeface="Lucida Sans" panose="020B0602030504020204" pitchFamily="34" charset="0"/>
              </a:rPr>
              <a:t> </a:t>
            </a:r>
            <a:r>
              <a:rPr lang="en-GB" sz="2000" dirty="0" err="1">
                <a:latin typeface="Lucida Sans" panose="020B0602030504020204" pitchFamily="34" charset="0"/>
              </a:rPr>
              <a:t>Iaith</a:t>
            </a:r>
            <a:r>
              <a:rPr lang="en-GB" sz="2000" dirty="0">
                <a:latin typeface="Lucida Sans" panose="020B0602030504020204" pitchFamily="34" charset="0"/>
              </a:rPr>
              <a:t> </a:t>
            </a:r>
            <a:r>
              <a:rPr lang="en-GB" sz="2000" i="1" dirty="0" err="1">
                <a:latin typeface="Lucida Sans" panose="020B0602030504020204" pitchFamily="34" charset="0"/>
              </a:rPr>
              <a:t>Suggestopedia</a:t>
            </a:r>
            <a:endParaRPr lang="en-GB" sz="2000" i="1" dirty="0">
              <a:latin typeface="Lucida Sans" panose="020B0602030504020204" pitchFamily="34" charset="0"/>
            </a:endParaRPr>
          </a:p>
          <a:p>
            <a:r>
              <a:rPr lang="en-GB" sz="2000" dirty="0">
                <a:latin typeface="Lucida Sans" panose="020B0602030504020204" pitchFamily="34" charset="0"/>
              </a:rPr>
              <a:t>Y </a:t>
            </a:r>
            <a:r>
              <a:rPr lang="en-GB" sz="2000" dirty="0" err="1">
                <a:latin typeface="Lucida Sans" panose="020B0602030504020204" pitchFamily="34" charset="0"/>
              </a:rPr>
              <a:t>Ffordd</a:t>
            </a:r>
            <a:r>
              <a:rPr lang="en-GB" sz="2000" dirty="0">
                <a:latin typeface="Lucida Sans" panose="020B0602030504020204" pitchFamily="34" charset="0"/>
              </a:rPr>
              <a:t> </a:t>
            </a:r>
            <a:r>
              <a:rPr lang="en-GB" sz="2000" dirty="0" err="1">
                <a:latin typeface="Lucida Sans" panose="020B0602030504020204" pitchFamily="34" charset="0"/>
              </a:rPr>
              <a:t>Tawel</a:t>
            </a:r>
            <a:endParaRPr lang="en-GB" sz="2000" dirty="0">
              <a:latin typeface="Lucida Sans" panose="020B0602030504020204" pitchFamily="34" charset="0"/>
            </a:endParaRPr>
          </a:p>
          <a:p>
            <a:r>
              <a:rPr lang="en-GB" sz="2000" dirty="0">
                <a:latin typeface="Lucida Sans" panose="020B0602030504020204" pitchFamily="34" charset="0"/>
              </a:rPr>
              <a:t>Dull </a:t>
            </a:r>
            <a:r>
              <a:rPr lang="en-GB" sz="2000" dirty="0" err="1">
                <a:latin typeface="Lucida Sans" panose="020B0602030504020204" pitchFamily="34" charset="0"/>
              </a:rPr>
              <a:t>Gweithredol-Tybiannol</a:t>
            </a:r>
            <a:endParaRPr lang="en-GB" sz="2000" dirty="0">
              <a:latin typeface="Lucida Sans" panose="020B0602030504020204" pitchFamily="34" charset="0"/>
            </a:endParaRPr>
          </a:p>
        </p:txBody>
      </p:sp>
      <p:sp>
        <p:nvSpPr>
          <p:cNvPr id="4" name="Content Placeholder 3"/>
          <p:cNvSpPr>
            <a:spLocks noGrp="1"/>
          </p:cNvSpPr>
          <p:nvPr>
            <p:ph sz="half" idx="2"/>
          </p:nvPr>
        </p:nvSpPr>
        <p:spPr>
          <a:xfrm>
            <a:off x="6172200" y="1455798"/>
            <a:ext cx="5647888" cy="4721165"/>
          </a:xfrm>
        </p:spPr>
        <p:txBody>
          <a:bodyPr>
            <a:normAutofit/>
          </a:bodyPr>
          <a:lstStyle/>
          <a:p>
            <a:r>
              <a:rPr lang="en-GB" sz="2000" dirty="0" smtClean="0">
                <a:solidFill>
                  <a:srgbClr val="002060"/>
                </a:solidFill>
                <a:latin typeface="Lucida Sans" panose="020B0602030504020204" pitchFamily="34" charset="0"/>
              </a:rPr>
              <a:t>Grammar-Translation</a:t>
            </a:r>
          </a:p>
          <a:p>
            <a:r>
              <a:rPr lang="en-GB" sz="2000" dirty="0" smtClean="0">
                <a:solidFill>
                  <a:srgbClr val="002060"/>
                </a:solidFill>
                <a:latin typeface="Lucida Sans" panose="020B0602030504020204" pitchFamily="34" charset="0"/>
              </a:rPr>
              <a:t>Audio-Lingual</a:t>
            </a:r>
          </a:p>
          <a:p>
            <a:r>
              <a:rPr lang="en-GB" sz="2000" dirty="0" smtClean="0">
                <a:solidFill>
                  <a:srgbClr val="002060"/>
                </a:solidFill>
                <a:latin typeface="Lucida Sans" panose="020B0602030504020204" pitchFamily="34" charset="0"/>
              </a:rPr>
              <a:t>Structural Approach</a:t>
            </a:r>
          </a:p>
          <a:p>
            <a:r>
              <a:rPr lang="en-GB" sz="2000" dirty="0" smtClean="0">
                <a:solidFill>
                  <a:srgbClr val="002060"/>
                </a:solidFill>
                <a:latin typeface="Lucida Sans" panose="020B0602030504020204" pitchFamily="34" charset="0"/>
              </a:rPr>
              <a:t>Total Physical Response</a:t>
            </a:r>
          </a:p>
          <a:p>
            <a:r>
              <a:rPr lang="en-GB" sz="2000" dirty="0" smtClean="0">
                <a:solidFill>
                  <a:srgbClr val="002060"/>
                </a:solidFill>
                <a:latin typeface="Lucida Sans" panose="020B0602030504020204" pitchFamily="34" charset="0"/>
              </a:rPr>
              <a:t>Communicative Language Teaching</a:t>
            </a:r>
          </a:p>
          <a:p>
            <a:r>
              <a:rPr lang="en-GB" sz="2000" dirty="0" smtClean="0">
                <a:solidFill>
                  <a:srgbClr val="002060"/>
                </a:solidFill>
                <a:latin typeface="Lucida Sans" panose="020B0602030504020204" pitchFamily="34" charset="0"/>
              </a:rPr>
              <a:t>Natural Approach</a:t>
            </a:r>
          </a:p>
          <a:p>
            <a:r>
              <a:rPr lang="en-GB" sz="2000" dirty="0" smtClean="0">
                <a:solidFill>
                  <a:srgbClr val="002060"/>
                </a:solidFill>
                <a:latin typeface="Lucida Sans" panose="020B0602030504020204" pitchFamily="34" charset="0"/>
              </a:rPr>
              <a:t>Task-based Language Learning</a:t>
            </a:r>
          </a:p>
          <a:p>
            <a:r>
              <a:rPr lang="en-GB" sz="2000" dirty="0" err="1" smtClean="0">
                <a:solidFill>
                  <a:srgbClr val="002060"/>
                </a:solidFill>
                <a:latin typeface="Lucida Sans" panose="020B0602030504020204" pitchFamily="34" charset="0"/>
              </a:rPr>
              <a:t>Suggestopedia</a:t>
            </a:r>
            <a:r>
              <a:rPr lang="en-GB" sz="2000" dirty="0" smtClean="0">
                <a:solidFill>
                  <a:srgbClr val="002060"/>
                </a:solidFill>
                <a:latin typeface="Lucida Sans" panose="020B0602030504020204" pitchFamily="34" charset="0"/>
              </a:rPr>
              <a:t> Language Learning Method</a:t>
            </a:r>
          </a:p>
          <a:p>
            <a:r>
              <a:rPr lang="en-GB" sz="2000" dirty="0" smtClean="0">
                <a:solidFill>
                  <a:srgbClr val="002060"/>
                </a:solidFill>
                <a:latin typeface="Lucida Sans" panose="020B0602030504020204" pitchFamily="34" charset="0"/>
              </a:rPr>
              <a:t>The Silent Way</a:t>
            </a:r>
          </a:p>
          <a:p>
            <a:r>
              <a:rPr lang="en-GB" sz="2000" dirty="0" smtClean="0">
                <a:solidFill>
                  <a:srgbClr val="002060"/>
                </a:solidFill>
                <a:latin typeface="Lucida Sans" panose="020B0602030504020204" pitchFamily="34" charset="0"/>
              </a:rPr>
              <a:t>Functional-Notional Approach</a:t>
            </a:r>
            <a:endParaRPr lang="en-GB" sz="20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6115006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166" y="274638"/>
            <a:ext cx="9668634" cy="778098"/>
          </a:xfrm>
        </p:spPr>
        <p:txBody>
          <a:bodyPr>
            <a:normAutofit fontScale="90000"/>
          </a:bodyPr>
          <a:lstStyle/>
          <a:p>
            <a:r>
              <a:rPr lang="en-GB" sz="2800" dirty="0">
                <a:latin typeface="Lucida Sans" panose="020B0602030504020204" pitchFamily="34" charset="0"/>
              </a:rPr>
              <a:t>CCUHP</a:t>
            </a:r>
            <a:br>
              <a:rPr lang="en-GB" sz="2800" dirty="0">
                <a:latin typeface="Lucida Sans" panose="020B0602030504020204" pitchFamily="34" charset="0"/>
              </a:rPr>
            </a:br>
            <a:r>
              <a:rPr lang="en-GB" sz="2800" dirty="0">
                <a:solidFill>
                  <a:srgbClr val="002060"/>
                </a:solidFill>
                <a:latin typeface="Lucida Sans" panose="020B0602030504020204" pitchFamily="34" charset="0"/>
              </a:rPr>
              <a:t>UNCRC</a:t>
            </a:r>
          </a:p>
        </p:txBody>
      </p:sp>
      <p:sp>
        <p:nvSpPr>
          <p:cNvPr id="3" name="Content Placeholder 2"/>
          <p:cNvSpPr>
            <a:spLocks noGrp="1"/>
          </p:cNvSpPr>
          <p:nvPr>
            <p:ph sz="half" idx="1"/>
          </p:nvPr>
        </p:nvSpPr>
        <p:spPr>
          <a:xfrm>
            <a:off x="388419" y="1196751"/>
            <a:ext cx="5651128" cy="4969379"/>
          </a:xfrm>
        </p:spPr>
        <p:txBody>
          <a:bodyPr>
            <a:normAutofit fontScale="62500" lnSpcReduction="20000"/>
          </a:bodyPr>
          <a:lstStyle/>
          <a:p>
            <a:r>
              <a:rPr lang="cy-GB" sz="3300" i="1" dirty="0">
                <a:latin typeface="Lucida Sans" panose="020B0602030504020204" pitchFamily="34" charset="0"/>
              </a:rPr>
              <a:t>Erthygl 13 </a:t>
            </a:r>
            <a:r>
              <a:rPr lang="cy-GB" sz="3300" dirty="0">
                <a:latin typeface="Lucida Sans" panose="020B0602030504020204" pitchFamily="34" charset="0"/>
              </a:rPr>
              <a:t>– Mae gan blant yr hawl i ryddid mynegiant; bydd yr hawl hwn yn cynnwys rhyddid i geisio, derbyn a chyflwyno gwybodaeth a syniadau o bob math, beth bynnag yw’r rhwystrau, naill ai ar lafar, yn ysgrifenedig  neu mewn print, ar ffurf celf, neu drwy unrhyw gyfrwng arall o ddewis y plentyn.</a:t>
            </a:r>
          </a:p>
          <a:p>
            <a:r>
              <a:rPr lang="cy-GB" sz="3300" i="1" dirty="0">
                <a:latin typeface="Lucida Sans" panose="020B0602030504020204" pitchFamily="34" charset="0"/>
              </a:rPr>
              <a:t>Erthygl 28 </a:t>
            </a:r>
            <a:r>
              <a:rPr lang="cy-GB" sz="3300" dirty="0">
                <a:latin typeface="Lucida Sans" panose="020B0602030504020204" pitchFamily="34" charset="0"/>
              </a:rPr>
              <a:t>– mae gan blant a phobl ifanc yr hawl i addysg, does dim gwahaniaeth pwy ydynt, na beth yw eu hil, rhyw neu anabledd; os ydynt mewn canolfan gadw neu’n ffoaduriaid.</a:t>
            </a:r>
          </a:p>
          <a:p>
            <a:r>
              <a:rPr lang="cy-GB" sz="3300" i="1" dirty="0">
                <a:latin typeface="Lucida Sans" panose="020B0602030504020204" pitchFamily="34" charset="0"/>
              </a:rPr>
              <a:t>Erthygl 2 </a:t>
            </a:r>
            <a:r>
              <a:rPr lang="cy-GB" sz="3300" dirty="0">
                <a:latin typeface="Lucida Sans" panose="020B0602030504020204" pitchFamily="34" charset="0"/>
              </a:rPr>
              <a:t>–  noda’r Confensiwn na ddylid gwahaniaethu yn erbyn plant a phobl ifanc unigol – yn uniongyrchol nac yn anuniongyrchol.</a:t>
            </a:r>
            <a:endParaRPr lang="en-GB" dirty="0" smtClean="0">
              <a:latin typeface="Lucida Sans" panose="020B0602030504020204" pitchFamily="34" charset="0"/>
            </a:endParaRPr>
          </a:p>
        </p:txBody>
      </p:sp>
      <p:sp>
        <p:nvSpPr>
          <p:cNvPr id="4" name="Content Placeholder 3"/>
          <p:cNvSpPr>
            <a:spLocks noGrp="1"/>
          </p:cNvSpPr>
          <p:nvPr>
            <p:ph sz="half" idx="2"/>
          </p:nvPr>
        </p:nvSpPr>
        <p:spPr>
          <a:xfrm>
            <a:off x="6172200" y="1124745"/>
            <a:ext cx="5779736" cy="4944282"/>
          </a:xfrm>
        </p:spPr>
        <p:txBody>
          <a:bodyPr>
            <a:normAutofit fontScale="62500" lnSpcReduction="20000"/>
          </a:bodyPr>
          <a:lstStyle/>
          <a:p>
            <a:r>
              <a:rPr lang="en-GB" sz="3400" i="1" dirty="0">
                <a:solidFill>
                  <a:srgbClr val="002060"/>
                </a:solidFill>
                <a:latin typeface="Lucida Sans" panose="020B0602030504020204" pitchFamily="34" charset="0"/>
              </a:rPr>
              <a:t>Article 13 </a:t>
            </a:r>
            <a:r>
              <a:rPr lang="en-GB" sz="3400" dirty="0">
                <a:solidFill>
                  <a:srgbClr val="002060"/>
                </a:solidFill>
                <a:latin typeface="Lucida Sans" panose="020B0602030504020204" pitchFamily="34" charset="0"/>
              </a:rPr>
              <a:t>- </a:t>
            </a:r>
            <a:r>
              <a:rPr lang="en-GB" sz="3400" dirty="0" smtClean="0">
                <a:solidFill>
                  <a:srgbClr val="002060"/>
                </a:solidFill>
                <a:latin typeface="Lucida Sans" panose="020B0602030504020204" pitchFamily="34" charset="0"/>
              </a:rPr>
              <a:t>the </a:t>
            </a:r>
            <a:r>
              <a:rPr lang="en-GB" sz="3400" dirty="0">
                <a:solidFill>
                  <a:srgbClr val="002060"/>
                </a:solidFill>
                <a:latin typeface="Lucida Sans" panose="020B0602030504020204" pitchFamily="34" charset="0"/>
              </a:rPr>
              <a:t>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p>
          <a:p>
            <a:r>
              <a:rPr lang="en-GB" sz="3400" i="1" dirty="0">
                <a:solidFill>
                  <a:srgbClr val="002060"/>
                </a:solidFill>
                <a:latin typeface="Lucida Sans" panose="020B0602030504020204" pitchFamily="34" charset="0"/>
              </a:rPr>
              <a:t>Article 28 - </a:t>
            </a:r>
            <a:r>
              <a:rPr lang="en-GB" sz="3400" dirty="0">
                <a:solidFill>
                  <a:srgbClr val="002060"/>
                </a:solidFill>
                <a:latin typeface="Lucida Sans" panose="020B0602030504020204" pitchFamily="34" charset="0"/>
              </a:rPr>
              <a:t>children and young people have the right to education no matter who they are, regardless of race, gender or disability; if they’re in detention, or if they’re a refugee.</a:t>
            </a:r>
          </a:p>
          <a:p>
            <a:r>
              <a:rPr lang="en-GB" sz="3400" i="1" dirty="0">
                <a:solidFill>
                  <a:srgbClr val="002060"/>
                </a:solidFill>
                <a:latin typeface="Lucida Sans" panose="020B0602030504020204" pitchFamily="34" charset="0"/>
              </a:rPr>
              <a:t>Article 2 </a:t>
            </a:r>
            <a:r>
              <a:rPr lang="en-GB" sz="3400" dirty="0">
                <a:solidFill>
                  <a:srgbClr val="002060"/>
                </a:solidFill>
                <a:latin typeface="Lucida Sans" panose="020B0602030504020204" pitchFamily="34" charset="0"/>
              </a:rPr>
              <a:t>- of the UNCRC says that individual children and young people shouldn't be discriminated against – direct and indirect discrimination</a:t>
            </a:r>
          </a:p>
          <a:p>
            <a:endParaRPr lang="en-GB" dirty="0"/>
          </a:p>
        </p:txBody>
      </p:sp>
    </p:spTree>
    <p:extLst>
      <p:ext uri="{BB962C8B-B14F-4D97-AF65-F5344CB8AC3E}">
        <p14:creationId xmlns:p14="http://schemas.microsoft.com/office/powerpoint/2010/main" val="31682385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856770"/>
          </a:xfrm>
        </p:spPr>
        <p:txBody>
          <a:bodyPr>
            <a:normAutofit fontScale="90000"/>
          </a:bodyPr>
          <a:lstStyle/>
          <a:p>
            <a:r>
              <a:rPr lang="en-GB" sz="3200" dirty="0" err="1">
                <a:latin typeface="Lucida Sans" panose="020B0602030504020204" pitchFamily="34" charset="0"/>
              </a:rPr>
              <a:t>Rhwystrau</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Barriers</a:t>
            </a:r>
          </a:p>
        </p:txBody>
      </p:sp>
      <p:sp>
        <p:nvSpPr>
          <p:cNvPr id="3" name="Content Placeholder 2"/>
          <p:cNvSpPr>
            <a:spLocks noGrp="1"/>
          </p:cNvSpPr>
          <p:nvPr>
            <p:ph sz="half" idx="1"/>
          </p:nvPr>
        </p:nvSpPr>
        <p:spPr>
          <a:xfrm>
            <a:off x="428878" y="1440382"/>
            <a:ext cx="5590922" cy="4148859"/>
          </a:xfrm>
        </p:spPr>
        <p:txBody>
          <a:bodyPr>
            <a:normAutofit lnSpcReduction="10000"/>
          </a:bodyPr>
          <a:lstStyle/>
          <a:p>
            <a:r>
              <a:rPr lang="en-GB" dirty="0" err="1" smtClean="0">
                <a:latin typeface="Lucida Sans" panose="020B0602030504020204" pitchFamily="34" charset="0"/>
              </a:rPr>
              <a:t>Gweithio’n</a:t>
            </a:r>
            <a:r>
              <a:rPr lang="en-GB" dirty="0" smtClean="0">
                <a:latin typeface="Lucida Sans" panose="020B0602030504020204" pitchFamily="34" charset="0"/>
              </a:rPr>
              <a:t> </a:t>
            </a:r>
            <a:r>
              <a:rPr lang="en-GB" dirty="0" err="1" smtClean="0">
                <a:latin typeface="Lucida Sans" panose="020B0602030504020204" pitchFamily="34" charset="0"/>
              </a:rPr>
              <a:t>agos</a:t>
            </a:r>
            <a:r>
              <a:rPr lang="en-GB" dirty="0" smtClean="0">
                <a:latin typeface="Lucida Sans" panose="020B0602030504020204" pitchFamily="34" charset="0"/>
              </a:rPr>
              <a:t> </a:t>
            </a:r>
            <a:r>
              <a:rPr lang="en-GB" dirty="0" err="1" smtClean="0">
                <a:latin typeface="Lucida Sans" panose="020B0602030504020204" pitchFamily="34" charset="0"/>
              </a:rPr>
              <a:t>gyda’r</a:t>
            </a:r>
            <a:r>
              <a:rPr lang="en-GB" dirty="0" smtClean="0">
                <a:latin typeface="Lucida Sans" panose="020B0602030504020204" pitchFamily="34" charset="0"/>
              </a:rPr>
              <a:t> </a:t>
            </a:r>
            <a:r>
              <a:rPr lang="en-GB" dirty="0" err="1" smtClean="0">
                <a:latin typeface="Lucida Sans" panose="020B0602030504020204" pitchFamily="34" charset="0"/>
              </a:rPr>
              <a:t>teulu</a:t>
            </a:r>
            <a:endParaRPr lang="en-GB" dirty="0" smtClean="0">
              <a:latin typeface="Lucida Sans" panose="020B0602030504020204" pitchFamily="34" charset="0"/>
            </a:endParaRPr>
          </a:p>
          <a:p>
            <a:r>
              <a:rPr lang="en-GB" dirty="0" err="1" smtClean="0">
                <a:latin typeface="Lucida Sans" panose="020B0602030504020204" pitchFamily="34" charset="0"/>
              </a:rPr>
              <a:t>Eu</a:t>
            </a:r>
            <a:r>
              <a:rPr lang="en-GB" dirty="0" smtClean="0">
                <a:latin typeface="Lucida Sans" panose="020B0602030504020204" pitchFamily="34" charset="0"/>
              </a:rPr>
              <a:t> </a:t>
            </a:r>
            <a:r>
              <a:rPr lang="en-GB" dirty="0" err="1" smtClean="0">
                <a:latin typeface="Lucida Sans" panose="020B0602030504020204" pitchFamily="34" charset="0"/>
              </a:rPr>
              <a:t>cynnwys</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arferion</a:t>
            </a:r>
            <a:endParaRPr lang="en-GB" dirty="0" smtClean="0">
              <a:latin typeface="Lucida Sans" panose="020B0602030504020204" pitchFamily="34" charset="0"/>
            </a:endParaRPr>
          </a:p>
          <a:p>
            <a:r>
              <a:rPr lang="en-GB" dirty="0" err="1" smtClean="0">
                <a:latin typeface="Lucida Sans" panose="020B0602030504020204" pitchFamily="34" charset="0"/>
              </a:rPr>
              <a:t>Eu</a:t>
            </a:r>
            <a:r>
              <a:rPr lang="en-GB" dirty="0" smtClean="0">
                <a:latin typeface="Lucida Sans" panose="020B0602030504020204" pitchFamily="34" charset="0"/>
              </a:rPr>
              <a:t> </a:t>
            </a:r>
            <a:r>
              <a:rPr lang="en-GB" dirty="0" err="1" smtClean="0">
                <a:latin typeface="Lucida Sans" panose="020B0602030504020204" pitchFamily="34" charset="0"/>
              </a:rPr>
              <a:t>cynnwys</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gweithgareddau</a:t>
            </a:r>
            <a:endParaRPr lang="en-GB" dirty="0" smtClean="0">
              <a:latin typeface="Lucida Sans" panose="020B0602030504020204" pitchFamily="34" charset="0"/>
            </a:endParaRPr>
          </a:p>
          <a:p>
            <a:r>
              <a:rPr lang="en-GB" dirty="0" err="1" smtClean="0">
                <a:latin typeface="Lucida Sans" panose="020B0602030504020204" pitchFamily="34" charset="0"/>
              </a:rPr>
              <a:t>Integreiddio</a:t>
            </a:r>
            <a:r>
              <a:rPr lang="en-GB" dirty="0" smtClean="0">
                <a:latin typeface="Lucida Sans" panose="020B0602030504020204" pitchFamily="34" charset="0"/>
              </a:rPr>
              <a:t> </a:t>
            </a:r>
            <a:r>
              <a:rPr lang="en-GB" dirty="0" err="1" smtClean="0">
                <a:latin typeface="Lucida Sans" panose="020B0602030504020204" pitchFamily="34" charset="0"/>
              </a:rPr>
              <a:t>diwylliannau</a:t>
            </a:r>
            <a:endParaRPr lang="en-GB" dirty="0" smtClean="0">
              <a:latin typeface="Lucida Sans" panose="020B0602030504020204" pitchFamily="34" charset="0"/>
            </a:endParaRPr>
          </a:p>
          <a:p>
            <a:r>
              <a:rPr lang="en-GB" dirty="0" err="1" smtClean="0">
                <a:latin typeface="Lucida Sans" panose="020B0602030504020204" pitchFamily="34" charset="0"/>
              </a:rPr>
              <a:t>Deall</a:t>
            </a:r>
            <a:r>
              <a:rPr lang="en-GB" dirty="0" smtClean="0">
                <a:latin typeface="Lucida Sans" panose="020B0602030504020204" pitchFamily="34" charset="0"/>
              </a:rPr>
              <a:t> </a:t>
            </a:r>
            <a:r>
              <a:rPr lang="en-GB" dirty="0" err="1" smtClean="0">
                <a:latin typeface="Lucida Sans" panose="020B0602030504020204" pitchFamily="34" charset="0"/>
              </a:rPr>
              <a:t>caffael</a:t>
            </a:r>
            <a:r>
              <a:rPr lang="en-GB" dirty="0" smtClean="0">
                <a:latin typeface="Lucida Sans" panose="020B0602030504020204" pitchFamily="34" charset="0"/>
              </a:rPr>
              <a:t> </a:t>
            </a:r>
            <a:r>
              <a:rPr lang="en-GB" dirty="0" err="1" smtClean="0">
                <a:latin typeface="Lucida Sans" panose="020B0602030504020204" pitchFamily="34" charset="0"/>
              </a:rPr>
              <a:t>iaith</a:t>
            </a:r>
            <a:endParaRPr lang="en-GB" dirty="0" smtClean="0">
              <a:latin typeface="Lucida Sans" panose="020B0602030504020204" pitchFamily="34" charset="0"/>
            </a:endParaRPr>
          </a:p>
          <a:p>
            <a:r>
              <a:rPr lang="en-GB" dirty="0" err="1" smtClean="0">
                <a:latin typeface="Lucida Sans" panose="020B0602030504020204" pitchFamily="34" charset="0"/>
              </a:rPr>
              <a:t>Cymdeithas</a:t>
            </a:r>
            <a:endParaRPr lang="en-GB" dirty="0" smtClean="0">
              <a:latin typeface="Lucida Sans" panose="020B0602030504020204" pitchFamily="34" charset="0"/>
            </a:endParaRPr>
          </a:p>
          <a:p>
            <a:r>
              <a:rPr lang="en-GB" dirty="0" err="1" smtClean="0">
                <a:latin typeface="Lucida Sans" panose="020B0602030504020204" pitchFamily="34" charset="0"/>
              </a:rPr>
              <a:t>Canfyddiadau</a:t>
            </a:r>
            <a:r>
              <a:rPr lang="en-GB" dirty="0" smtClean="0">
                <a:latin typeface="Lucida Sans" panose="020B0602030504020204" pitchFamily="34" charset="0"/>
              </a:rPr>
              <a:t>/Stigma/</a:t>
            </a:r>
          </a:p>
          <a:p>
            <a:pPr marL="0" indent="0">
              <a:buNone/>
            </a:pPr>
            <a:r>
              <a:rPr lang="en-GB" dirty="0">
                <a:latin typeface="Lucida Sans" panose="020B0602030504020204" pitchFamily="34" charset="0"/>
              </a:rPr>
              <a:t> </a:t>
            </a:r>
            <a:r>
              <a:rPr lang="en-GB" dirty="0" smtClean="0">
                <a:latin typeface="Lucida Sans" panose="020B0602030504020204" pitchFamily="34" charset="0"/>
              </a:rPr>
              <a:t>   </a:t>
            </a:r>
            <a:r>
              <a:rPr lang="en-GB" dirty="0" err="1" smtClean="0">
                <a:latin typeface="Lucida Sans" panose="020B0602030504020204" pitchFamily="34" charset="0"/>
              </a:rPr>
              <a:t>Agweddau</a:t>
            </a:r>
            <a:endParaRPr lang="en-GB" dirty="0" smtClean="0">
              <a:latin typeface="Lucida Sans" panose="020B0602030504020204" pitchFamily="34" charset="0"/>
            </a:endParaRPr>
          </a:p>
          <a:p>
            <a:endParaRPr lang="en-GB" dirty="0">
              <a:latin typeface="Lucida Sans" panose="020B0602030504020204" pitchFamily="34" charset="0"/>
            </a:endParaRPr>
          </a:p>
        </p:txBody>
      </p:sp>
      <p:sp>
        <p:nvSpPr>
          <p:cNvPr id="4" name="Content Placeholder 3"/>
          <p:cNvSpPr>
            <a:spLocks noGrp="1"/>
          </p:cNvSpPr>
          <p:nvPr>
            <p:ph sz="half" idx="2"/>
          </p:nvPr>
        </p:nvSpPr>
        <p:spPr>
          <a:xfrm>
            <a:off x="6172200" y="1440382"/>
            <a:ext cx="5650264" cy="4736581"/>
          </a:xfrm>
        </p:spPr>
        <p:txBody>
          <a:bodyPr>
            <a:normAutofit lnSpcReduction="10000"/>
          </a:bodyPr>
          <a:lstStyle/>
          <a:p>
            <a:r>
              <a:rPr lang="en-GB" dirty="0" smtClean="0">
                <a:solidFill>
                  <a:srgbClr val="002060"/>
                </a:solidFill>
                <a:latin typeface="Lucida Sans" panose="020B0602030504020204" pitchFamily="34" charset="0"/>
              </a:rPr>
              <a:t>Engaging with </a:t>
            </a:r>
            <a:r>
              <a:rPr lang="en-GB" dirty="0" smtClean="0">
                <a:solidFill>
                  <a:srgbClr val="002060"/>
                </a:solidFill>
                <a:latin typeface="Lucida Sans" panose="020B0602030504020204" pitchFamily="34" charset="0"/>
              </a:rPr>
              <a:t>family</a:t>
            </a:r>
            <a:endParaRPr lang="en-GB" dirty="0" smtClean="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Inclusion in routines</a:t>
            </a:r>
          </a:p>
          <a:p>
            <a:r>
              <a:rPr lang="en-GB" dirty="0" smtClean="0">
                <a:solidFill>
                  <a:srgbClr val="002060"/>
                </a:solidFill>
                <a:latin typeface="Lucida Sans" panose="020B0602030504020204" pitchFamily="34" charset="0"/>
              </a:rPr>
              <a:t>Inclusion in activities</a:t>
            </a:r>
          </a:p>
          <a:p>
            <a:r>
              <a:rPr lang="en-GB" dirty="0" smtClean="0">
                <a:solidFill>
                  <a:srgbClr val="002060"/>
                </a:solidFill>
                <a:latin typeface="Lucida Sans" panose="020B0602030504020204" pitchFamily="34" charset="0"/>
              </a:rPr>
              <a:t>Integrating cultures</a:t>
            </a:r>
          </a:p>
          <a:p>
            <a:r>
              <a:rPr lang="en-GB" dirty="0" smtClean="0">
                <a:solidFill>
                  <a:srgbClr val="002060"/>
                </a:solidFill>
                <a:latin typeface="Lucida Sans" panose="020B0602030504020204" pitchFamily="34" charset="0"/>
              </a:rPr>
              <a:t>Language acquisition understanding</a:t>
            </a:r>
          </a:p>
          <a:p>
            <a:r>
              <a:rPr lang="en-GB" dirty="0" smtClean="0">
                <a:solidFill>
                  <a:srgbClr val="002060"/>
                </a:solidFill>
                <a:latin typeface="Lucida Sans" panose="020B0602030504020204" pitchFamily="34" charset="0"/>
              </a:rPr>
              <a:t>Community</a:t>
            </a:r>
          </a:p>
          <a:p>
            <a:r>
              <a:rPr lang="en-GB" dirty="0" smtClean="0">
                <a:solidFill>
                  <a:srgbClr val="002060"/>
                </a:solidFill>
                <a:latin typeface="Lucida Sans" panose="020B0602030504020204" pitchFamily="34" charset="0"/>
              </a:rPr>
              <a:t>Perceptions/Stigma/ Attitudes</a:t>
            </a:r>
          </a:p>
          <a:p>
            <a:endParaRPr lang="en-GB" dirty="0"/>
          </a:p>
        </p:txBody>
      </p:sp>
    </p:spTree>
    <p:extLst>
      <p:ext uri="{BB962C8B-B14F-4D97-AF65-F5344CB8AC3E}">
        <p14:creationId xmlns:p14="http://schemas.microsoft.com/office/powerpoint/2010/main" val="1986982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816310"/>
          </a:xfrm>
        </p:spPr>
        <p:txBody>
          <a:bodyPr>
            <a:normAutofit fontScale="90000"/>
          </a:bodyPr>
          <a:lstStyle/>
          <a:p>
            <a:r>
              <a:rPr lang="en-GB" sz="3200" dirty="0" err="1">
                <a:latin typeface="Lucida Sans" panose="020B0602030504020204" pitchFamily="34" charset="0"/>
              </a:rPr>
              <a:t>Rhwystrau</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Barriers</a:t>
            </a:r>
            <a:endParaRPr lang="en-GB" sz="3200" dirty="0"/>
          </a:p>
        </p:txBody>
      </p:sp>
      <p:sp>
        <p:nvSpPr>
          <p:cNvPr id="3" name="Content Placeholder 2"/>
          <p:cNvSpPr>
            <a:spLocks noGrp="1"/>
          </p:cNvSpPr>
          <p:nvPr>
            <p:ph sz="half" idx="1"/>
          </p:nvPr>
        </p:nvSpPr>
        <p:spPr>
          <a:xfrm>
            <a:off x="323681" y="1327095"/>
            <a:ext cx="5696119" cy="4572000"/>
          </a:xfrm>
        </p:spPr>
        <p:txBody>
          <a:bodyPr>
            <a:normAutofit lnSpcReduction="10000"/>
          </a:bodyPr>
          <a:lstStyle/>
          <a:p>
            <a:r>
              <a:rPr lang="en-GB" dirty="0" err="1" smtClean="0">
                <a:latin typeface="Lucida Sans" panose="020B0602030504020204" pitchFamily="34" charset="0"/>
              </a:rPr>
              <a:t>Diffyg</a:t>
            </a:r>
            <a:r>
              <a:rPr lang="en-GB" dirty="0" smtClean="0">
                <a:latin typeface="Lucida Sans" panose="020B0602030504020204" pitchFamily="34" charset="0"/>
              </a:rPr>
              <a:t> </a:t>
            </a:r>
            <a:r>
              <a:rPr lang="en-GB" dirty="0" err="1">
                <a:latin typeface="Lucida Sans" panose="020B0602030504020204" pitchFamily="34" charset="0"/>
              </a:rPr>
              <a:t>arweiniad</a:t>
            </a:r>
            <a:endParaRPr lang="en-GB" dirty="0">
              <a:latin typeface="Lucida Sans" panose="020B0602030504020204" pitchFamily="34" charset="0"/>
            </a:endParaRPr>
          </a:p>
          <a:p>
            <a:r>
              <a:rPr lang="en-GB" dirty="0" err="1">
                <a:latin typeface="Lucida Sans" panose="020B0602030504020204" pitchFamily="34" charset="0"/>
              </a:rPr>
              <a:t>Diffyg</a:t>
            </a:r>
            <a:r>
              <a:rPr lang="en-GB" dirty="0">
                <a:latin typeface="Lucida Sans" panose="020B0602030504020204" pitchFamily="34" charset="0"/>
              </a:rPr>
              <a:t> </a:t>
            </a:r>
            <a:r>
              <a:rPr lang="en-GB" dirty="0" err="1">
                <a:latin typeface="Lucida Sans" panose="020B0602030504020204" pitchFamily="34" charset="0"/>
              </a:rPr>
              <a:t>cyllid</a:t>
            </a:r>
            <a:endParaRPr lang="en-GB" dirty="0">
              <a:latin typeface="Lucida Sans" panose="020B0602030504020204" pitchFamily="34" charset="0"/>
            </a:endParaRPr>
          </a:p>
          <a:p>
            <a:r>
              <a:rPr lang="en-GB" dirty="0" err="1">
                <a:latin typeface="Lucida Sans" panose="020B0602030504020204" pitchFamily="34" charset="0"/>
              </a:rPr>
              <a:t>Pwysau</a:t>
            </a:r>
            <a:r>
              <a:rPr lang="en-GB" dirty="0">
                <a:latin typeface="Lucida Sans" panose="020B0602030504020204" pitchFamily="34" charset="0"/>
              </a:rPr>
              <a:t> </a:t>
            </a:r>
            <a:r>
              <a:rPr lang="en-GB" dirty="0" err="1">
                <a:latin typeface="Lucida Sans" panose="020B0602030504020204" pitchFamily="34" charset="0"/>
              </a:rPr>
              <a:t>ychwanegol</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leoliadau</a:t>
            </a:r>
            <a:endParaRPr lang="en-GB" dirty="0">
              <a:latin typeface="Lucida Sans" panose="020B0602030504020204" pitchFamily="34" charset="0"/>
            </a:endParaRPr>
          </a:p>
          <a:p>
            <a:r>
              <a:rPr lang="en-GB" dirty="0" err="1">
                <a:latin typeface="Lucida Sans" panose="020B0602030504020204" pitchFamily="34" charset="0"/>
              </a:rPr>
              <a:t>Anhawster</a:t>
            </a:r>
            <a:r>
              <a:rPr lang="en-GB" dirty="0">
                <a:latin typeface="Lucida Sans" panose="020B0602030504020204" pitchFamily="34" charset="0"/>
              </a:rPr>
              <a:t> </a:t>
            </a:r>
            <a:r>
              <a:rPr lang="en-GB" dirty="0" err="1">
                <a:latin typeface="Lucida Sans" panose="020B0602030504020204" pitchFamily="34" charset="0"/>
              </a:rPr>
              <a:t>gwneud</a:t>
            </a:r>
            <a:r>
              <a:rPr lang="en-GB" dirty="0">
                <a:latin typeface="Lucida Sans" panose="020B0602030504020204" pitchFamily="34" charset="0"/>
              </a:rPr>
              <a:t> </a:t>
            </a:r>
            <a:r>
              <a:rPr lang="en-GB" dirty="0" err="1">
                <a:latin typeface="Lucida Sans" panose="020B0602030504020204" pitchFamily="34" charset="0"/>
              </a:rPr>
              <a:t>ffrindiau</a:t>
            </a:r>
            <a:endParaRPr lang="en-GB" dirty="0">
              <a:latin typeface="Lucida Sans" panose="020B0602030504020204" pitchFamily="34" charset="0"/>
            </a:endParaRPr>
          </a:p>
          <a:p>
            <a:r>
              <a:rPr lang="en-GB" dirty="0" err="1">
                <a:latin typeface="Lucida Sans" panose="020B0602030504020204" pitchFamily="34" charset="0"/>
              </a:rPr>
              <a:t>Camddeall</a:t>
            </a:r>
            <a:r>
              <a:rPr lang="en-GB" dirty="0">
                <a:latin typeface="Lucida Sans" panose="020B0602030504020204" pitchFamily="34" charset="0"/>
              </a:rPr>
              <a:t> </a:t>
            </a:r>
            <a:r>
              <a:rPr lang="en-GB" dirty="0" err="1" smtClean="0">
                <a:latin typeface="Lucida Sans" panose="020B0602030504020204" pitchFamily="34" charset="0"/>
              </a:rPr>
              <a:t>ymddygiadau</a:t>
            </a:r>
            <a:r>
              <a:rPr lang="en-GB" dirty="0" smtClean="0">
                <a:latin typeface="Lucida Sans" panose="020B0602030504020204" pitchFamily="34" charset="0"/>
              </a:rPr>
              <a:t>/ </a:t>
            </a:r>
            <a:r>
              <a:rPr lang="en-GB" dirty="0" err="1">
                <a:latin typeface="Lucida Sans" panose="020B0602030504020204" pitchFamily="34" charset="0"/>
              </a:rPr>
              <a:t>disgwyliadau</a:t>
            </a:r>
            <a:r>
              <a:rPr lang="en-GB" dirty="0">
                <a:latin typeface="Lucida Sans" panose="020B0602030504020204" pitchFamily="34" charset="0"/>
              </a:rPr>
              <a:t> </a:t>
            </a:r>
            <a:r>
              <a:rPr lang="en-GB" dirty="0" err="1">
                <a:latin typeface="Lucida Sans" panose="020B0602030504020204" pitchFamily="34" charset="0"/>
              </a:rPr>
              <a:t>cymdeithasol</a:t>
            </a:r>
            <a:endParaRPr lang="en-GB" dirty="0">
              <a:latin typeface="Lucida Sans" panose="020B0602030504020204" pitchFamily="34" charset="0"/>
            </a:endParaRPr>
          </a:p>
          <a:p>
            <a:r>
              <a:rPr lang="en-GB" dirty="0" err="1">
                <a:latin typeface="Lucida Sans" panose="020B0602030504020204" pitchFamily="34" charset="0"/>
              </a:rPr>
              <a:t>Camddeall</a:t>
            </a:r>
            <a:r>
              <a:rPr lang="en-GB" dirty="0">
                <a:latin typeface="Lucida Sans" panose="020B0602030504020204" pitchFamily="34" charset="0"/>
              </a:rPr>
              <a:t> </a:t>
            </a:r>
            <a:r>
              <a:rPr lang="en-GB" dirty="0" err="1">
                <a:latin typeface="Lucida Sans" panose="020B0602030504020204" pitchFamily="34" charset="0"/>
              </a:rPr>
              <a:t>normau</a:t>
            </a:r>
            <a:r>
              <a:rPr lang="en-GB" dirty="0">
                <a:latin typeface="Lucida Sans" panose="020B0602030504020204" pitchFamily="34" charset="0"/>
              </a:rPr>
              <a:t> </a:t>
            </a:r>
            <a:r>
              <a:rPr lang="en-GB" dirty="0" err="1">
                <a:latin typeface="Lucida Sans" panose="020B0602030504020204" pitchFamily="34" charset="0"/>
              </a:rPr>
              <a:t>diwylliannol</a:t>
            </a:r>
            <a:endParaRPr lang="en-GB" dirty="0">
              <a:latin typeface="Lucida Sans" panose="020B0602030504020204" pitchFamily="34" charset="0"/>
            </a:endParaRPr>
          </a:p>
          <a:p>
            <a:r>
              <a:rPr lang="en-GB" dirty="0" err="1">
                <a:latin typeface="Lucida Sans" panose="020B0602030504020204" pitchFamily="34" charset="0"/>
              </a:rPr>
              <a:t>Teimlo'n</a:t>
            </a:r>
            <a:r>
              <a:rPr lang="en-GB" dirty="0">
                <a:latin typeface="Lucida Sans" panose="020B0602030504020204" pitchFamily="34" charset="0"/>
              </a:rPr>
              <a:t> </a:t>
            </a:r>
            <a:r>
              <a:rPr lang="en-GB" dirty="0" err="1" smtClean="0">
                <a:latin typeface="Lucida Sans" panose="020B0602030504020204" pitchFamily="34" charset="0"/>
              </a:rPr>
              <a:t>llethol</a:t>
            </a:r>
            <a:endParaRPr lang="en-GB" dirty="0">
              <a:latin typeface="Lucida Sans" panose="020B0602030504020204" pitchFamily="34" charset="0"/>
            </a:endParaRPr>
          </a:p>
        </p:txBody>
      </p:sp>
      <p:sp>
        <p:nvSpPr>
          <p:cNvPr id="4" name="Content Placeholder 3"/>
          <p:cNvSpPr>
            <a:spLocks noGrp="1"/>
          </p:cNvSpPr>
          <p:nvPr>
            <p:ph sz="half" idx="2"/>
          </p:nvPr>
        </p:nvSpPr>
        <p:spPr>
          <a:xfrm>
            <a:off x="6172200" y="1270450"/>
            <a:ext cx="5755460" cy="4906513"/>
          </a:xfrm>
        </p:spPr>
        <p:txBody>
          <a:bodyPr>
            <a:normAutofit lnSpcReduction="10000"/>
          </a:bodyPr>
          <a:lstStyle/>
          <a:p>
            <a:r>
              <a:rPr lang="en-GB" dirty="0" smtClean="0">
                <a:solidFill>
                  <a:srgbClr val="002060"/>
                </a:solidFill>
                <a:latin typeface="Lucida Sans" panose="020B0602030504020204" pitchFamily="34" charset="0"/>
              </a:rPr>
              <a:t>Lack of guidance</a:t>
            </a:r>
          </a:p>
          <a:p>
            <a:r>
              <a:rPr lang="en-GB" dirty="0" smtClean="0">
                <a:solidFill>
                  <a:srgbClr val="002060"/>
                </a:solidFill>
                <a:latin typeface="Lucida Sans" panose="020B0602030504020204" pitchFamily="34" charset="0"/>
              </a:rPr>
              <a:t>Lack of finance</a:t>
            </a:r>
          </a:p>
          <a:p>
            <a:r>
              <a:rPr lang="en-GB" dirty="0" smtClean="0">
                <a:solidFill>
                  <a:srgbClr val="002060"/>
                </a:solidFill>
                <a:latin typeface="Lucida Sans" panose="020B0602030504020204" pitchFamily="34" charset="0"/>
              </a:rPr>
              <a:t>Extra pressure on settings</a:t>
            </a:r>
          </a:p>
          <a:p>
            <a:r>
              <a:rPr lang="en-GB" dirty="0" smtClean="0">
                <a:solidFill>
                  <a:srgbClr val="002060"/>
                </a:solidFill>
                <a:latin typeface="Lucida Sans" panose="020B0602030504020204" pitchFamily="34" charset="0"/>
              </a:rPr>
              <a:t>Difficulty in making friends</a:t>
            </a:r>
          </a:p>
          <a:p>
            <a:r>
              <a:rPr lang="en-GB" dirty="0" smtClean="0">
                <a:solidFill>
                  <a:srgbClr val="002060"/>
                </a:solidFill>
                <a:latin typeface="Lucida Sans" panose="020B0602030504020204" pitchFamily="34" charset="0"/>
              </a:rPr>
              <a:t>Misunderstanding social behaviours/expectations</a:t>
            </a:r>
          </a:p>
          <a:p>
            <a:r>
              <a:rPr lang="en-GB" dirty="0" smtClean="0">
                <a:solidFill>
                  <a:srgbClr val="002060"/>
                </a:solidFill>
                <a:latin typeface="Lucida Sans" panose="020B0602030504020204" pitchFamily="34" charset="0"/>
              </a:rPr>
              <a:t>Misunderstanding cultural norms</a:t>
            </a:r>
          </a:p>
          <a:p>
            <a:r>
              <a:rPr lang="en-GB" dirty="0" smtClean="0">
                <a:solidFill>
                  <a:srgbClr val="002060"/>
                </a:solidFill>
                <a:latin typeface="Lucida Sans" panose="020B0602030504020204" pitchFamily="34" charset="0"/>
              </a:rPr>
              <a:t>Feeling overwhelmed</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9344183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Cefnogi</a:t>
            </a:r>
            <a:r>
              <a:rPr lang="en-GB" sz="3200" dirty="0" smtClean="0">
                <a:latin typeface="Lucida Sans" panose="020B0602030504020204" pitchFamily="34" charset="0"/>
              </a:rPr>
              <a:t> SIY </a:t>
            </a:r>
            <a:r>
              <a:rPr lang="en-GB" sz="3200" dirty="0" err="1" smtClean="0">
                <a:latin typeface="Lucida Sans" panose="020B0602030504020204" pitchFamily="34" charset="0"/>
              </a:rPr>
              <a:t>yn</a:t>
            </a:r>
            <a:r>
              <a:rPr lang="en-GB" sz="3200" dirty="0" smtClean="0">
                <a:latin typeface="Lucida Sans" panose="020B0602030504020204" pitchFamily="34" charset="0"/>
              </a:rPr>
              <a:t> y </a:t>
            </a:r>
            <a:r>
              <a:rPr lang="en-GB" sz="3200" dirty="0" err="1" smtClean="0">
                <a:latin typeface="Lucida Sans" panose="020B0602030504020204" pitchFamily="34" charset="0"/>
              </a:rPr>
              <a:t>blynyddoedd</a:t>
            </a:r>
            <a:r>
              <a:rPr lang="en-GB" sz="3200" dirty="0" smtClean="0">
                <a:latin typeface="Lucida Sans" panose="020B0602030504020204" pitchFamily="34" charset="0"/>
              </a:rPr>
              <a:t> </a:t>
            </a:r>
            <a:r>
              <a:rPr lang="en-GB" sz="3200" dirty="0" err="1" smtClean="0">
                <a:latin typeface="Lucida Sans" panose="020B0602030504020204" pitchFamily="34" charset="0"/>
              </a:rPr>
              <a:t>cynnar</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Supporting EAL in the early years</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err="1">
                <a:latin typeface="Lucida Sans" panose="020B0602030504020204" pitchFamily="34" charset="0"/>
              </a:rPr>
              <a:t>Annog</a:t>
            </a:r>
            <a:r>
              <a:rPr lang="en-GB" dirty="0">
                <a:latin typeface="Lucida Sans" panose="020B0602030504020204" pitchFamily="34" charset="0"/>
              </a:rPr>
              <a:t> </a:t>
            </a:r>
            <a:r>
              <a:rPr lang="en-GB" dirty="0" err="1">
                <a:latin typeface="Lucida Sans" panose="020B0602030504020204" pitchFamily="34" charset="0"/>
              </a:rPr>
              <a:t>iaith</a:t>
            </a:r>
            <a:r>
              <a:rPr lang="en-GB" dirty="0">
                <a:latin typeface="Lucida Sans" panose="020B0602030504020204" pitchFamily="34" charset="0"/>
              </a:rPr>
              <a:t> y </a:t>
            </a:r>
            <a:r>
              <a:rPr lang="en-GB" dirty="0" err="1">
                <a:latin typeface="Lucida Sans" panose="020B0602030504020204" pitchFamily="34" charset="0"/>
              </a:rPr>
              <a:t>cartref</a:t>
            </a:r>
            <a:endParaRPr lang="en-GB" dirty="0">
              <a:latin typeface="Lucida Sans" panose="020B0602030504020204" pitchFamily="34" charset="0"/>
            </a:endParaRPr>
          </a:p>
          <a:p>
            <a:r>
              <a:rPr lang="en-GB" dirty="0" err="1">
                <a:latin typeface="Lucida Sans" panose="020B0602030504020204" pitchFamily="34" charset="0"/>
              </a:rPr>
              <a:t>Deall</a:t>
            </a:r>
            <a:r>
              <a:rPr lang="en-GB" dirty="0">
                <a:latin typeface="Lucida Sans" panose="020B0602030504020204" pitchFamily="34" charset="0"/>
              </a:rPr>
              <a:t> y ‘</a:t>
            </a:r>
            <a:r>
              <a:rPr lang="en-GB" dirty="0" err="1">
                <a:latin typeface="Lucida Sans" panose="020B0602030504020204" pitchFamily="34" charset="0"/>
              </a:rPr>
              <a:t>cyfnod</a:t>
            </a:r>
            <a:r>
              <a:rPr lang="en-GB" dirty="0">
                <a:latin typeface="Lucida Sans" panose="020B0602030504020204" pitchFamily="34" charset="0"/>
              </a:rPr>
              <a:t> </a:t>
            </a:r>
            <a:r>
              <a:rPr lang="en-GB" dirty="0" err="1">
                <a:latin typeface="Lucida Sans" panose="020B0602030504020204" pitchFamily="34" charset="0"/>
              </a:rPr>
              <a:t>tawel</a:t>
            </a:r>
            <a:r>
              <a:rPr lang="en-GB" dirty="0">
                <a:latin typeface="Lucida Sans" panose="020B0602030504020204" pitchFamily="34" charset="0"/>
              </a:rPr>
              <a:t>’</a:t>
            </a:r>
          </a:p>
          <a:p>
            <a:r>
              <a:rPr lang="en-GB" dirty="0" err="1" smtClean="0">
                <a:latin typeface="Lucida Sans" panose="020B0602030504020204" pitchFamily="34" charset="0"/>
              </a:rPr>
              <a:t>Parhau</a:t>
            </a:r>
            <a:r>
              <a:rPr lang="en-GB" dirty="0">
                <a:latin typeface="Lucida Sans" panose="020B0602030504020204" pitchFamily="34" charset="0"/>
              </a:rPr>
              <a:t> </a:t>
            </a:r>
            <a:r>
              <a:rPr lang="en-GB" dirty="0" err="1" smtClean="0">
                <a:latin typeface="Lucida Sans" panose="020B0602030504020204" pitchFamily="34" charset="0"/>
              </a:rPr>
              <a:t>ryngweithio</a:t>
            </a:r>
            <a:r>
              <a:rPr lang="en-GB" dirty="0" smtClean="0">
                <a:latin typeface="Lucida Sans" panose="020B0602030504020204" pitchFamily="34" charset="0"/>
              </a:rPr>
              <a:t>/ </a:t>
            </a:r>
            <a:r>
              <a:rPr lang="en-GB" dirty="0" err="1">
                <a:latin typeface="Lucida Sans" panose="020B0602030504020204" pitchFamily="34" charset="0"/>
              </a:rPr>
              <a:t>cyfathrebu</a:t>
            </a:r>
            <a:endParaRPr lang="en-GB" dirty="0">
              <a:latin typeface="Lucida Sans" panose="020B0602030504020204" pitchFamily="34" charset="0"/>
            </a:endParaRPr>
          </a:p>
          <a:p>
            <a:r>
              <a:rPr lang="en-GB" dirty="0" smtClean="0">
                <a:latin typeface="Lucida Sans" panose="020B0602030504020204" pitchFamily="34" charset="0"/>
              </a:rPr>
              <a:t>Dim </a:t>
            </a:r>
            <a:r>
              <a:rPr lang="en-GB" dirty="0" err="1" smtClean="0">
                <a:latin typeface="Lucida Sans" panose="020B0602030504020204" pitchFamily="34" charset="0"/>
              </a:rPr>
              <a:t>rhuthro</a:t>
            </a:r>
            <a:r>
              <a:rPr lang="en-GB" dirty="0" smtClean="0">
                <a:latin typeface="Lucida Sans" panose="020B0602030504020204" pitchFamily="34" charset="0"/>
              </a:rPr>
              <a:t> </a:t>
            </a:r>
            <a:r>
              <a:rPr lang="en-GB" dirty="0">
                <a:latin typeface="Lucida Sans" panose="020B0602030504020204" pitchFamily="34" charset="0"/>
              </a:rPr>
              <a:t>plant</a:t>
            </a:r>
          </a:p>
          <a:p>
            <a:r>
              <a:rPr lang="en-GB" dirty="0" err="1" smtClean="0">
                <a:latin typeface="Lucida Sans" panose="020B0602030504020204" pitchFamily="34" charset="0"/>
              </a:rPr>
              <a:t>Canfod</a:t>
            </a:r>
            <a:r>
              <a:rPr lang="en-GB" dirty="0" smtClean="0">
                <a:latin typeface="Lucida Sans" panose="020B0602030504020204" pitchFamily="34" charset="0"/>
              </a:rPr>
              <a:t> </a:t>
            </a:r>
            <a:r>
              <a:rPr lang="en-GB" dirty="0" err="1" smtClean="0">
                <a:latin typeface="Lucida Sans" panose="020B0602030504020204" pitchFamily="34" charset="0"/>
              </a:rPr>
              <a:t>cymorth</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Encourage home language</a:t>
            </a:r>
          </a:p>
          <a:p>
            <a:r>
              <a:rPr lang="en-GB" dirty="0" smtClean="0">
                <a:solidFill>
                  <a:srgbClr val="002060"/>
                </a:solidFill>
                <a:latin typeface="Lucida Sans" panose="020B0602030504020204" pitchFamily="34" charset="0"/>
              </a:rPr>
              <a:t>Understand the ‘silent phase’</a:t>
            </a:r>
          </a:p>
          <a:p>
            <a:r>
              <a:rPr lang="en-GB" dirty="0" smtClean="0">
                <a:solidFill>
                  <a:srgbClr val="002060"/>
                </a:solidFill>
                <a:latin typeface="Lucida Sans" panose="020B0602030504020204" pitchFamily="34" charset="0"/>
              </a:rPr>
              <a:t>Keep interacting/communicating</a:t>
            </a:r>
          </a:p>
          <a:p>
            <a:r>
              <a:rPr lang="en-GB" dirty="0" smtClean="0">
                <a:solidFill>
                  <a:srgbClr val="002060"/>
                </a:solidFill>
                <a:latin typeface="Lucida Sans" panose="020B0602030504020204" pitchFamily="34" charset="0"/>
              </a:rPr>
              <a:t>Not rush children</a:t>
            </a:r>
          </a:p>
          <a:p>
            <a:r>
              <a:rPr lang="en-GB" dirty="0" smtClean="0">
                <a:solidFill>
                  <a:srgbClr val="002060"/>
                </a:solidFill>
                <a:latin typeface="Lucida Sans" panose="020B0602030504020204" pitchFamily="34" charset="0"/>
              </a:rPr>
              <a:t>Access support</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4380255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a:latin typeface="Lucida Sans" panose="020B0602030504020204" pitchFamily="34" charset="0"/>
              </a:rPr>
              <a:t>Gwaith</a:t>
            </a:r>
            <a:r>
              <a:rPr lang="en-GB" sz="2800" dirty="0">
                <a:latin typeface="Lucida Sans" panose="020B0602030504020204" pitchFamily="34" charset="0"/>
              </a:rPr>
              <a:t> </a:t>
            </a:r>
            <a:r>
              <a:rPr lang="en-GB" sz="2800" dirty="0" err="1">
                <a:latin typeface="Lucida Sans" panose="020B0602030504020204" pitchFamily="34" charset="0"/>
              </a:rPr>
              <a:t>Amlasiantaethol</a:t>
            </a:r>
            <a:r>
              <a:rPr lang="en-GB" sz="2800" dirty="0">
                <a:latin typeface="Lucida Sans" panose="020B0602030504020204" pitchFamily="34" charset="0"/>
              </a:rPr>
              <a:t/>
            </a:r>
            <a:br>
              <a:rPr lang="en-GB" sz="2800" dirty="0">
                <a:latin typeface="Lucida Sans" panose="020B0602030504020204" pitchFamily="34" charset="0"/>
              </a:rPr>
            </a:br>
            <a:r>
              <a:rPr lang="en-GB" sz="2800" dirty="0">
                <a:solidFill>
                  <a:srgbClr val="002060"/>
                </a:solidFill>
                <a:latin typeface="Lucida Sans" panose="020B0602030504020204" pitchFamily="34" charset="0"/>
              </a:rPr>
              <a:t>Multiagency Working</a:t>
            </a:r>
          </a:p>
        </p:txBody>
      </p:sp>
      <p:sp>
        <p:nvSpPr>
          <p:cNvPr id="3" name="Content Placeholder 2"/>
          <p:cNvSpPr>
            <a:spLocks noGrp="1"/>
          </p:cNvSpPr>
          <p:nvPr>
            <p:ph sz="half" idx="1"/>
          </p:nvPr>
        </p:nvSpPr>
        <p:spPr>
          <a:xfrm>
            <a:off x="388418" y="1825625"/>
            <a:ext cx="5631382" cy="4351338"/>
          </a:xfrm>
        </p:spPr>
        <p:txBody>
          <a:bodyPr/>
          <a:lstStyle/>
          <a:p>
            <a:r>
              <a:rPr lang="en-GB" dirty="0" err="1" smtClean="0">
                <a:latin typeface="Lucida Sans" panose="020B0602030504020204" pitchFamily="34" charset="0"/>
              </a:rPr>
              <a:t>Ymwelwyr</a:t>
            </a:r>
            <a:r>
              <a:rPr lang="en-GB" dirty="0" smtClean="0">
                <a:latin typeface="Lucida Sans" panose="020B0602030504020204" pitchFamily="34" charset="0"/>
              </a:rPr>
              <a:t> </a:t>
            </a:r>
            <a:r>
              <a:rPr lang="en-GB" dirty="0" err="1" smtClean="0">
                <a:latin typeface="Lucida Sans" panose="020B0602030504020204" pitchFamily="34" charset="0"/>
              </a:rPr>
              <a:t>Iechyd</a:t>
            </a:r>
            <a:r>
              <a:rPr lang="en-GB" dirty="0" smtClean="0">
                <a:latin typeface="Lucida Sans" panose="020B0602030504020204" pitchFamily="34" charset="0"/>
              </a:rPr>
              <a:t> – </a:t>
            </a:r>
            <a:r>
              <a:rPr lang="en-GB" dirty="0" err="1" smtClean="0">
                <a:latin typeface="Lucida Sans" panose="020B0602030504020204" pitchFamily="34" charset="0"/>
              </a:rPr>
              <a:t>Cyswllt</a:t>
            </a:r>
            <a:r>
              <a:rPr lang="en-GB" dirty="0" smtClean="0">
                <a:latin typeface="Lucida Sans" panose="020B0602030504020204" pitchFamily="34" charset="0"/>
              </a:rPr>
              <a:t> </a:t>
            </a:r>
            <a:r>
              <a:rPr lang="en-GB" dirty="0" err="1" smtClean="0">
                <a:latin typeface="Lucida Sans" panose="020B0602030504020204" pitchFamily="34" charset="0"/>
              </a:rPr>
              <a:t>Iaith</a:t>
            </a:r>
            <a:endParaRPr lang="en-GB" dirty="0" smtClean="0">
              <a:latin typeface="Lucida Sans" panose="020B0602030504020204" pitchFamily="34" charset="0"/>
            </a:endParaRPr>
          </a:p>
          <a:p>
            <a:r>
              <a:rPr lang="en-GB" i="1" dirty="0" smtClean="0">
                <a:latin typeface="Lucida Sans" panose="020B0602030504020204" pitchFamily="34" charset="0"/>
              </a:rPr>
              <a:t>‘EMLAS’</a:t>
            </a:r>
          </a:p>
          <a:p>
            <a:r>
              <a:rPr lang="en-GB" dirty="0" err="1" smtClean="0">
                <a:latin typeface="Lucida Sans" panose="020B0602030504020204" pitchFamily="34" charset="0"/>
              </a:rPr>
              <a:t>Cysylltiadau</a:t>
            </a:r>
            <a:r>
              <a:rPr lang="en-GB" dirty="0" smtClean="0">
                <a:latin typeface="Lucida Sans" panose="020B0602030504020204" pitchFamily="34" charset="0"/>
              </a:rPr>
              <a:t> </a:t>
            </a:r>
            <a:r>
              <a:rPr lang="en-GB" dirty="0" err="1" smtClean="0">
                <a:latin typeface="Lucida Sans" panose="020B0602030504020204" pitchFamily="34" charset="0"/>
              </a:rPr>
              <a:t>Cymdeithasol</a:t>
            </a:r>
            <a:endParaRPr lang="en-GB" dirty="0" smtClean="0">
              <a:latin typeface="Lucida Sans" panose="020B0602030504020204" pitchFamily="34" charset="0"/>
            </a:endParaRPr>
          </a:p>
          <a:p>
            <a:r>
              <a:rPr lang="en-GB" dirty="0" smtClean="0">
                <a:latin typeface="Lucida Sans" panose="020B0602030504020204" pitchFamily="34" charset="0"/>
              </a:rPr>
              <a:t>Staff </a:t>
            </a:r>
            <a:r>
              <a:rPr lang="en-GB" dirty="0" err="1" smtClean="0">
                <a:latin typeface="Lucida Sans" panose="020B0602030504020204" pitchFamily="34" charset="0"/>
              </a:rPr>
              <a:t>cefnogol</a:t>
            </a:r>
            <a:endParaRPr lang="en-GB" dirty="0" smtClean="0">
              <a:latin typeface="Lucida Sans" panose="020B0602030504020204" pitchFamily="34" charset="0"/>
            </a:endParaRPr>
          </a:p>
          <a:p>
            <a:r>
              <a:rPr lang="en-GB" dirty="0" err="1" smtClean="0">
                <a:latin typeface="Lucida Sans" panose="020B0602030504020204" pitchFamily="34" charset="0"/>
              </a:rPr>
              <a:t>Technoleg</a:t>
            </a:r>
            <a:r>
              <a:rPr lang="en-GB" dirty="0" smtClean="0">
                <a:latin typeface="Lucida Sans" panose="020B0602030504020204" pitchFamily="34" charset="0"/>
              </a:rPr>
              <a:t> </a:t>
            </a:r>
            <a:r>
              <a:rPr lang="en-GB" dirty="0" err="1" smtClean="0">
                <a:latin typeface="Lucida Sans" panose="020B0602030504020204" pitchFamily="34" charset="0"/>
              </a:rPr>
              <a:t>e.e</a:t>
            </a:r>
            <a:r>
              <a:rPr lang="en-GB" dirty="0" smtClean="0">
                <a:latin typeface="Lucida Sans" panose="020B0602030504020204" pitchFamily="34" charset="0"/>
              </a:rPr>
              <a:t>. ‘</a:t>
            </a:r>
            <a:r>
              <a:rPr lang="en-GB" i="1" dirty="0" err="1" smtClean="0">
                <a:latin typeface="Lucida Sans" panose="020B0602030504020204" pitchFamily="34" charset="0"/>
              </a:rPr>
              <a:t>iTranslate</a:t>
            </a:r>
            <a:r>
              <a:rPr lang="en-GB" i="1" dirty="0" smtClean="0">
                <a:latin typeface="Lucida Sans" panose="020B0602030504020204" pitchFamily="34" charset="0"/>
              </a:rPr>
              <a:t>’</a:t>
            </a:r>
            <a:endParaRPr lang="en-GB" i="1"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Health Visitors – Language Link</a:t>
            </a:r>
          </a:p>
          <a:p>
            <a:r>
              <a:rPr lang="en-GB" dirty="0" smtClean="0">
                <a:solidFill>
                  <a:srgbClr val="002060"/>
                </a:solidFill>
                <a:latin typeface="Lucida Sans" panose="020B0602030504020204" pitchFamily="34" charset="0"/>
              </a:rPr>
              <a:t>EMLAS</a:t>
            </a:r>
          </a:p>
          <a:p>
            <a:r>
              <a:rPr lang="en-GB" dirty="0" smtClean="0">
                <a:solidFill>
                  <a:srgbClr val="002060"/>
                </a:solidFill>
                <a:latin typeface="Lucida Sans" panose="020B0602030504020204" pitchFamily="34" charset="0"/>
              </a:rPr>
              <a:t>Community Links </a:t>
            </a:r>
          </a:p>
          <a:p>
            <a:r>
              <a:rPr lang="en-GB" dirty="0" smtClean="0">
                <a:solidFill>
                  <a:srgbClr val="002060"/>
                </a:solidFill>
                <a:latin typeface="Lucida Sans" panose="020B0602030504020204" pitchFamily="34" charset="0"/>
              </a:rPr>
              <a:t>Support staff</a:t>
            </a:r>
          </a:p>
          <a:p>
            <a:r>
              <a:rPr lang="en-GB" dirty="0" smtClean="0">
                <a:solidFill>
                  <a:srgbClr val="002060"/>
                </a:solidFill>
                <a:latin typeface="Lucida Sans" panose="020B0602030504020204" pitchFamily="34" charset="0"/>
              </a:rPr>
              <a:t>Technology e.g. </a:t>
            </a:r>
            <a:r>
              <a:rPr lang="en-GB" dirty="0" err="1" smtClean="0">
                <a:solidFill>
                  <a:srgbClr val="002060"/>
                </a:solidFill>
                <a:latin typeface="Lucida Sans" panose="020B0602030504020204" pitchFamily="34" charset="0"/>
              </a:rPr>
              <a:t>iTranslate</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9488291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573549"/>
          </a:xfrm>
        </p:spPr>
        <p:txBody>
          <a:bodyPr>
            <a:normAutofit/>
          </a:bodyPr>
          <a:lstStyle/>
          <a:p>
            <a:r>
              <a:rPr lang="en-GB" sz="3200" dirty="0" err="1" smtClean="0">
                <a:latin typeface="Lucida Sans" panose="020B0602030504020204" pitchFamily="34" charset="0"/>
              </a:rPr>
              <a:t>iTranslate</a:t>
            </a:r>
            <a:endParaRPr lang="en-GB" sz="3200" dirty="0">
              <a:latin typeface="Lucida Sans" panose="020B0602030504020204" pitchFamily="34" charset="0"/>
            </a:endParaRPr>
          </a:p>
        </p:txBody>
      </p:sp>
      <p:pic>
        <p:nvPicPr>
          <p:cNvPr id="5" name="Content Placeholder 4"/>
          <p:cNvPicPr>
            <a:picLocks noGrp="1" noChangeAspect="1"/>
          </p:cNvPicPr>
          <p:nvPr>
            <p:ph sz="half" idx="1"/>
          </p:nvPr>
        </p:nvPicPr>
        <p:blipFill>
          <a:blip r:embed="rId3"/>
          <a:stretch>
            <a:fillRect/>
          </a:stretch>
        </p:blipFill>
        <p:spPr>
          <a:xfrm>
            <a:off x="436970" y="938677"/>
            <a:ext cx="11385494" cy="4712322"/>
          </a:xfrm>
          <a:prstGeom prst="rect">
            <a:avLst/>
          </a:prstGeom>
        </p:spPr>
      </p:pic>
    </p:spTree>
    <p:extLst>
      <p:ext uri="{BB962C8B-B14F-4D97-AF65-F5344CB8AC3E}">
        <p14:creationId xmlns:p14="http://schemas.microsoft.com/office/powerpoint/2010/main" val="40315571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Tasg</a:t>
            </a:r>
            <a:r>
              <a:rPr lang="en-GB" sz="3200" dirty="0">
                <a:latin typeface="Lucida Sans" panose="020B0602030504020204" pitchFamily="34" charset="0"/>
              </a:rPr>
              <a:t> </a:t>
            </a:r>
            <a:r>
              <a:rPr lang="en-GB" sz="3200" dirty="0" smtClean="0">
                <a:latin typeface="Lucida Sans" panose="020B0602030504020204" pitchFamily="34" charset="0"/>
              </a:rPr>
              <a:t>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Task</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2437" y="1761331"/>
            <a:ext cx="5181600" cy="4351338"/>
          </a:xfrm>
        </p:spPr>
        <p:txBody>
          <a:bodyPr>
            <a:normAutofit/>
          </a:bodyPr>
          <a:lstStyle/>
          <a:p>
            <a:r>
              <a:rPr lang="en-GB" dirty="0" err="1">
                <a:latin typeface="Lucida Sans" panose="020B0602030504020204" pitchFamily="34" charset="0"/>
              </a:rPr>
              <a:t>Darllenwch</a:t>
            </a:r>
            <a:r>
              <a:rPr lang="en-GB" dirty="0">
                <a:latin typeface="Lucida Sans" panose="020B0602030504020204" pitchFamily="34" charset="0"/>
              </a:rPr>
              <a:t> </a:t>
            </a:r>
            <a:r>
              <a:rPr lang="en-GB" dirty="0" err="1">
                <a:latin typeface="Lucida Sans" panose="020B0602030504020204" pitchFamily="34" charset="0"/>
              </a:rPr>
              <a:t>erthygl</a:t>
            </a:r>
            <a:r>
              <a:rPr lang="en-GB" dirty="0">
                <a:latin typeface="Lucida Sans" panose="020B0602030504020204" pitchFamily="34" charset="0"/>
              </a:rPr>
              <a:t> McLeod (2015) (</a:t>
            </a:r>
            <a:r>
              <a:rPr lang="en-GB" dirty="0" err="1">
                <a:latin typeface="Lucida Sans" panose="020B0602030504020204" pitchFamily="34" charset="0"/>
              </a:rPr>
              <a:t>ar</a:t>
            </a:r>
            <a:r>
              <a:rPr lang="en-GB" dirty="0">
                <a:latin typeface="Lucida Sans" panose="020B0602030504020204" pitchFamily="34" charset="0"/>
              </a:rPr>
              <a:t> Moodle)</a:t>
            </a:r>
          </a:p>
          <a:p>
            <a:r>
              <a:rPr lang="en-GB" dirty="0" err="1">
                <a:latin typeface="Lucida Sans" panose="020B0602030504020204" pitchFamily="34" charset="0"/>
              </a:rPr>
              <a:t>Dewiswch</a:t>
            </a:r>
            <a:r>
              <a:rPr lang="en-GB" dirty="0">
                <a:latin typeface="Lucida Sans" panose="020B0602030504020204" pitchFamily="34" charset="0"/>
              </a:rPr>
              <a:t> pa </a:t>
            </a:r>
            <a:r>
              <a:rPr lang="en-GB" dirty="0" err="1">
                <a:latin typeface="Lucida Sans" panose="020B0602030504020204" pitchFamily="34" charset="0"/>
              </a:rPr>
              <a:t>fantais</a:t>
            </a:r>
            <a:r>
              <a:rPr lang="en-GB" dirty="0">
                <a:latin typeface="Lucida Sans" panose="020B0602030504020204" pitchFamily="34" charset="0"/>
              </a:rPr>
              <a:t> </a:t>
            </a:r>
            <a:r>
              <a:rPr lang="en-GB" dirty="0" err="1">
                <a:latin typeface="Lucida Sans" panose="020B0602030504020204" pitchFamily="34" charset="0"/>
              </a:rPr>
              <a:t>rydych</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meddwl</a:t>
            </a:r>
            <a:r>
              <a:rPr lang="en-GB" dirty="0">
                <a:latin typeface="Lucida Sans" panose="020B0602030504020204" pitchFamily="34" charset="0"/>
              </a:rPr>
              <a:t> </a:t>
            </a:r>
            <a:r>
              <a:rPr lang="en-GB" dirty="0" err="1">
                <a:latin typeface="Lucida Sans" panose="020B0602030504020204" pitchFamily="34" charset="0"/>
              </a:rPr>
              <a:t>yw’r</a:t>
            </a:r>
            <a:r>
              <a:rPr lang="en-GB" dirty="0">
                <a:latin typeface="Lucida Sans" panose="020B0602030504020204" pitchFamily="34" charset="0"/>
              </a:rPr>
              <a:t> </a:t>
            </a:r>
            <a:r>
              <a:rPr lang="en-GB" dirty="0" err="1">
                <a:latin typeface="Lucida Sans" panose="020B0602030504020204" pitchFamily="34" charset="0"/>
              </a:rPr>
              <a:t>pwysicaf</a:t>
            </a:r>
            <a:r>
              <a:rPr lang="en-GB" dirty="0">
                <a:latin typeface="Lucida Sans" panose="020B0602030504020204" pitchFamily="34" charset="0"/>
              </a:rPr>
              <a:t> </a:t>
            </a:r>
            <a:r>
              <a:rPr lang="en-GB" dirty="0" err="1">
                <a:latin typeface="Lucida Sans" panose="020B0602030504020204" pitchFamily="34" charset="0"/>
              </a:rPr>
              <a:t>o’ch</a:t>
            </a:r>
            <a:r>
              <a:rPr lang="en-GB" dirty="0">
                <a:latin typeface="Lucida Sans" panose="020B0602030504020204" pitchFamily="34" charset="0"/>
              </a:rPr>
              <a:t> </a:t>
            </a:r>
            <a:r>
              <a:rPr lang="en-GB" dirty="0" err="1" smtClean="0">
                <a:latin typeface="Lucida Sans" panose="020B0602030504020204" pitchFamily="34" charset="0"/>
              </a:rPr>
              <a:t>darllen</a:t>
            </a:r>
            <a:endParaRPr lang="en-GB" dirty="0"/>
          </a:p>
        </p:txBody>
      </p:sp>
      <p:sp>
        <p:nvSpPr>
          <p:cNvPr id="4" name="Content Placeholder 3"/>
          <p:cNvSpPr>
            <a:spLocks noGrp="1"/>
          </p:cNvSpPr>
          <p:nvPr>
            <p:ph sz="half" idx="2"/>
          </p:nvPr>
        </p:nvSpPr>
        <p:spPr/>
        <p:txBody>
          <a:bodyPr>
            <a:normAutofit/>
          </a:bodyPr>
          <a:lstStyle/>
          <a:p>
            <a:r>
              <a:rPr lang="en-GB" dirty="0" smtClean="0">
                <a:solidFill>
                  <a:srgbClr val="002060"/>
                </a:solidFill>
                <a:latin typeface="Lucida Sans" panose="020B0602030504020204" pitchFamily="34" charset="0"/>
              </a:rPr>
              <a:t>Read the article by McLeod (2015) (on Moodle)</a:t>
            </a:r>
          </a:p>
          <a:p>
            <a:r>
              <a:rPr lang="en-GB" dirty="0" smtClean="0">
                <a:solidFill>
                  <a:srgbClr val="002060"/>
                </a:solidFill>
                <a:latin typeface="Lucida Sans" panose="020B0602030504020204" pitchFamily="34" charset="0"/>
              </a:rPr>
              <a:t>Choose which benefit you feel is the most important from the article</a:t>
            </a:r>
            <a:endParaRPr lang="en-GB" dirty="0"/>
          </a:p>
        </p:txBody>
      </p:sp>
    </p:spTree>
    <p:extLst>
      <p:ext uri="{BB962C8B-B14F-4D97-AF65-F5344CB8AC3E}">
        <p14:creationId xmlns:p14="http://schemas.microsoft.com/office/powerpoint/2010/main" val="142667546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684" y="365128"/>
            <a:ext cx="10733116" cy="765404"/>
          </a:xfrm>
        </p:spPr>
        <p:txBody>
          <a:bodyPr>
            <a:normAutofit fontScale="90000"/>
          </a:bodyPr>
          <a:lstStyle/>
          <a:p>
            <a:r>
              <a:rPr lang="en-GB" sz="2800" dirty="0" err="1" smtClean="0">
                <a:latin typeface="Lucida Sans" panose="020B0602030504020204" pitchFamily="34" charset="0"/>
              </a:rPr>
              <a:t>Eich</a:t>
            </a:r>
            <a:r>
              <a:rPr lang="en-GB" sz="2800" dirty="0" smtClean="0">
                <a:latin typeface="Lucida Sans" panose="020B0602030504020204" pitchFamily="34" charset="0"/>
              </a:rPr>
              <a:t> </a:t>
            </a:r>
            <a:r>
              <a:rPr lang="en-GB" sz="2800" dirty="0" err="1" smtClean="0">
                <a:latin typeface="Lucida Sans" panose="020B0602030504020204" pitchFamily="34" charset="0"/>
              </a:rPr>
              <a:t>aseiniad</a:t>
            </a:r>
            <a:r>
              <a:rPr lang="en-GB" sz="2800" dirty="0" smtClean="0">
                <a:latin typeface="Lucida Sans" panose="020B0602030504020204" pitchFamily="34" charset="0"/>
              </a:rPr>
              <a:t>…</a:t>
            </a:r>
            <a:r>
              <a:rPr lang="en-GB" sz="2800" dirty="0">
                <a:latin typeface="Lucida Sans" panose="020B0602030504020204" pitchFamily="34" charset="0"/>
              </a:rPr>
              <a:t/>
            </a:r>
            <a:br>
              <a:rPr lang="en-GB" sz="2800" dirty="0">
                <a:latin typeface="Lucida Sans" panose="020B0602030504020204" pitchFamily="34" charset="0"/>
              </a:rPr>
            </a:br>
            <a:r>
              <a:rPr lang="en-GB" sz="2800" dirty="0" smtClean="0">
                <a:solidFill>
                  <a:srgbClr val="002060"/>
                </a:solidFill>
                <a:latin typeface="Lucida Sans" panose="020B0602030504020204" pitchFamily="34" charset="0"/>
              </a:rPr>
              <a:t>Your assignment…</a:t>
            </a:r>
            <a:endParaRPr lang="en-GB" sz="2800" dirty="0">
              <a:solidFill>
                <a:srgbClr val="002060"/>
              </a:solidFill>
              <a:latin typeface="Lucida Sans" panose="020B0602030504020204" pitchFamily="34" charset="0"/>
            </a:endParaRP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flipH="1">
            <a:off x="4117656" y="2450306"/>
            <a:ext cx="2626043" cy="954107"/>
          </a:xfrm>
          <a:prstGeom prst="rect">
            <a:avLst/>
          </a:prstGeom>
          <a:noFill/>
        </p:spPr>
        <p:txBody>
          <a:bodyPr wrap="square" rtlCol="0">
            <a:spAutoFit/>
          </a:bodyPr>
          <a:lstStyle/>
          <a:p>
            <a:pPr algn="ctr"/>
            <a:r>
              <a:rPr lang="en-GB" sz="2800" dirty="0" err="1" smtClean="0">
                <a:latin typeface="Lucida Sans" panose="020B0602030504020204" pitchFamily="34" charset="0"/>
              </a:rPr>
              <a:t>Gweithgaredd</a:t>
            </a:r>
            <a:endParaRPr lang="en-GB" sz="2800" dirty="0" smtClean="0">
              <a:latin typeface="Lucida Sans" panose="020B0602030504020204" pitchFamily="34" charset="0"/>
            </a:endParaRPr>
          </a:p>
          <a:p>
            <a:pPr algn="ctr"/>
            <a:r>
              <a:rPr lang="en-GB" sz="2800" i="1" dirty="0" smtClean="0">
                <a:solidFill>
                  <a:srgbClr val="002060"/>
                </a:solidFill>
                <a:latin typeface="Lucida Sans" panose="020B0602030504020204" pitchFamily="34" charset="0"/>
              </a:rPr>
              <a:t>Activity</a:t>
            </a:r>
            <a:endParaRPr lang="en-GB" sz="2800" i="1" dirty="0">
              <a:solidFill>
                <a:srgbClr val="002060"/>
              </a:solidFill>
              <a:latin typeface="Lucida Sans" panose="020B0602030504020204" pitchFamily="34" charset="0"/>
            </a:endParaRPr>
          </a:p>
        </p:txBody>
      </p:sp>
      <p:sp>
        <p:nvSpPr>
          <p:cNvPr id="7" name="TextBox 6"/>
          <p:cNvSpPr txBox="1"/>
          <p:nvPr/>
        </p:nvSpPr>
        <p:spPr>
          <a:xfrm flipH="1">
            <a:off x="85725" y="1700213"/>
            <a:ext cx="3507580" cy="1477328"/>
          </a:xfrm>
          <a:prstGeom prst="rect">
            <a:avLst/>
          </a:prstGeom>
          <a:noFill/>
        </p:spPr>
        <p:txBody>
          <a:bodyPr wrap="square" rtlCol="0">
            <a:spAutoFit/>
          </a:bodyPr>
          <a:lstStyle/>
          <a:p>
            <a:r>
              <a:rPr lang="en-GB" dirty="0" err="1" smtClean="0">
                <a:latin typeface="Lucida Sans" panose="020B0602030504020204" pitchFamily="34" charset="0"/>
              </a:rPr>
              <a:t>Buddion</a:t>
            </a:r>
            <a:r>
              <a:rPr lang="en-GB" dirty="0" smtClean="0">
                <a:latin typeface="Lucida Sans" panose="020B0602030504020204" pitchFamily="34" charset="0"/>
              </a:rPr>
              <a:t> </a:t>
            </a:r>
            <a:r>
              <a:rPr lang="en-GB" dirty="0" err="1" smtClean="0">
                <a:latin typeface="Lucida Sans" panose="020B0602030504020204" pitchFamily="34" charset="0"/>
              </a:rPr>
              <a:t>dwyieithrwydd</a:t>
            </a:r>
            <a:r>
              <a:rPr lang="en-GB" dirty="0" smtClean="0">
                <a:latin typeface="Lucida Sans" panose="020B0602030504020204" pitchFamily="34" charset="0"/>
              </a:rPr>
              <a:t>/</a:t>
            </a:r>
            <a:r>
              <a:rPr lang="en-GB" dirty="0" err="1" smtClean="0">
                <a:latin typeface="Lucida Sans" panose="020B0602030504020204" pitchFamily="34" charset="0"/>
              </a:rPr>
              <a:t>amlieithrwydd</a:t>
            </a:r>
            <a:endParaRPr lang="en-GB" dirty="0" smtClean="0">
              <a:latin typeface="Lucida Sans" panose="020B0602030504020204" pitchFamily="34" charset="0"/>
            </a:endParaRPr>
          </a:p>
          <a:p>
            <a:endParaRPr lang="en-GB" dirty="0" smtClean="0">
              <a:latin typeface="Lucida Sans" panose="020B0602030504020204" pitchFamily="34" charset="0"/>
            </a:endParaRPr>
          </a:p>
          <a:p>
            <a:r>
              <a:rPr lang="en-GB" i="1" dirty="0" smtClean="0">
                <a:solidFill>
                  <a:srgbClr val="002060"/>
                </a:solidFill>
                <a:latin typeface="Lucida Sans" panose="020B0602030504020204" pitchFamily="34" charset="0"/>
              </a:rPr>
              <a:t>Benefits of bilingualism/multilingualism</a:t>
            </a:r>
            <a:endParaRPr lang="en-GB" i="1" dirty="0">
              <a:solidFill>
                <a:srgbClr val="002060"/>
              </a:solidFill>
              <a:latin typeface="Lucida Sans" panose="020B0602030504020204" pitchFamily="34" charset="0"/>
            </a:endParaRPr>
          </a:p>
        </p:txBody>
      </p:sp>
      <p:sp>
        <p:nvSpPr>
          <p:cNvPr id="8" name="TextBox 7"/>
          <p:cNvSpPr txBox="1"/>
          <p:nvPr/>
        </p:nvSpPr>
        <p:spPr>
          <a:xfrm flipH="1">
            <a:off x="7318055" y="1514475"/>
            <a:ext cx="2854644" cy="1200329"/>
          </a:xfrm>
          <a:prstGeom prst="rect">
            <a:avLst/>
          </a:prstGeom>
          <a:noFill/>
        </p:spPr>
        <p:txBody>
          <a:bodyPr wrap="square" rtlCol="0">
            <a:spAutoFit/>
          </a:bodyPr>
          <a:lstStyle/>
          <a:p>
            <a:r>
              <a:rPr lang="en-GB" dirty="0" err="1" smtClean="0">
                <a:latin typeface="Lucida Sans" panose="020B0602030504020204" pitchFamily="34" charset="0"/>
              </a:rPr>
              <a:t>Datblygiad</a:t>
            </a:r>
            <a:r>
              <a:rPr lang="en-GB" dirty="0" smtClean="0">
                <a:latin typeface="Lucida Sans" panose="020B0602030504020204" pitchFamily="34" charset="0"/>
              </a:rPr>
              <a:t> yr </a:t>
            </a:r>
            <a:r>
              <a:rPr lang="en-GB" dirty="0" err="1" smtClean="0">
                <a:latin typeface="Lucida Sans" panose="020B0602030504020204" pitchFamily="34" charset="0"/>
              </a:rPr>
              <a:t>ymennydd</a:t>
            </a:r>
            <a:endParaRPr lang="en-GB" dirty="0" smtClean="0">
              <a:latin typeface="Lucida Sans" panose="020B0602030504020204" pitchFamily="34" charset="0"/>
            </a:endParaRPr>
          </a:p>
          <a:p>
            <a:endParaRPr lang="en-GB" dirty="0">
              <a:latin typeface="Lucida Sans" panose="020B0602030504020204" pitchFamily="34" charset="0"/>
            </a:endParaRPr>
          </a:p>
          <a:p>
            <a:r>
              <a:rPr lang="en-GB" i="1" dirty="0" smtClean="0">
                <a:solidFill>
                  <a:srgbClr val="002060"/>
                </a:solidFill>
                <a:latin typeface="Lucida Sans" panose="020B0602030504020204" pitchFamily="34" charset="0"/>
              </a:rPr>
              <a:t>Brain development</a:t>
            </a:r>
            <a:endParaRPr lang="en-GB" i="1" dirty="0">
              <a:solidFill>
                <a:srgbClr val="002060"/>
              </a:solidFill>
              <a:latin typeface="Lucida Sans" panose="020B0602030504020204" pitchFamily="34" charset="0"/>
            </a:endParaRPr>
          </a:p>
        </p:txBody>
      </p:sp>
      <p:sp>
        <p:nvSpPr>
          <p:cNvPr id="9" name="TextBox 8"/>
          <p:cNvSpPr txBox="1"/>
          <p:nvPr/>
        </p:nvSpPr>
        <p:spPr>
          <a:xfrm>
            <a:off x="2185988" y="4329113"/>
            <a:ext cx="2778918" cy="923330"/>
          </a:xfrm>
          <a:prstGeom prst="rect">
            <a:avLst/>
          </a:prstGeom>
          <a:noFill/>
        </p:spPr>
        <p:txBody>
          <a:bodyPr wrap="square" rtlCol="0">
            <a:spAutoFit/>
          </a:bodyPr>
          <a:lstStyle/>
          <a:p>
            <a:r>
              <a:rPr lang="en-GB" dirty="0" err="1" smtClean="0">
                <a:latin typeface="Lucida Sans" panose="020B0602030504020204" pitchFamily="34" charset="0"/>
              </a:rPr>
              <a:t>Meddwl</a:t>
            </a:r>
            <a:r>
              <a:rPr lang="en-GB" dirty="0" smtClean="0">
                <a:latin typeface="Lucida Sans" panose="020B0602030504020204" pitchFamily="34" charset="0"/>
              </a:rPr>
              <a:t> </a:t>
            </a:r>
            <a:r>
              <a:rPr lang="en-GB" dirty="0" err="1" smtClean="0">
                <a:latin typeface="Lucida Sans" panose="020B0602030504020204" pitchFamily="34" charset="0"/>
              </a:rPr>
              <a:t>dargyfeiriol</a:t>
            </a:r>
            <a:endParaRPr lang="en-GB" dirty="0" smtClean="0">
              <a:latin typeface="Lucida Sans" panose="020B0602030504020204" pitchFamily="34" charset="0"/>
            </a:endParaRPr>
          </a:p>
          <a:p>
            <a:endParaRPr lang="en-GB" dirty="0">
              <a:latin typeface="Lucida Sans" panose="020B0602030504020204" pitchFamily="34" charset="0"/>
            </a:endParaRPr>
          </a:p>
          <a:p>
            <a:r>
              <a:rPr lang="en-GB" i="1" dirty="0" smtClean="0">
                <a:solidFill>
                  <a:srgbClr val="002060"/>
                </a:solidFill>
                <a:latin typeface="Lucida Sans" panose="020B0602030504020204" pitchFamily="34" charset="0"/>
              </a:rPr>
              <a:t>Divergent thinking</a:t>
            </a:r>
            <a:endParaRPr lang="en-GB" i="1" dirty="0">
              <a:solidFill>
                <a:srgbClr val="002060"/>
              </a:solidFill>
              <a:latin typeface="Lucida Sans" panose="020B0602030504020204" pitchFamily="34" charset="0"/>
            </a:endParaRPr>
          </a:p>
        </p:txBody>
      </p:sp>
      <p:sp>
        <p:nvSpPr>
          <p:cNvPr id="10" name="TextBox 9"/>
          <p:cNvSpPr txBox="1"/>
          <p:nvPr/>
        </p:nvSpPr>
        <p:spPr>
          <a:xfrm>
            <a:off x="7515225" y="3404413"/>
            <a:ext cx="2828925" cy="1477328"/>
          </a:xfrm>
          <a:prstGeom prst="rect">
            <a:avLst/>
          </a:prstGeom>
          <a:noFill/>
        </p:spPr>
        <p:txBody>
          <a:bodyPr wrap="square" rtlCol="0">
            <a:spAutoFit/>
          </a:bodyPr>
          <a:lstStyle/>
          <a:p>
            <a:r>
              <a:rPr lang="en-GB" dirty="0" err="1" smtClean="0">
                <a:latin typeface="Lucida Sans" panose="020B0602030504020204" pitchFamily="34" charset="0"/>
              </a:rPr>
              <a:t>Ymchwil</a:t>
            </a:r>
            <a:r>
              <a:rPr lang="en-GB" dirty="0" smtClean="0">
                <a:latin typeface="Lucida Sans" panose="020B0602030504020204" pitchFamily="34" charset="0"/>
              </a:rPr>
              <a:t> a </a:t>
            </a:r>
            <a:r>
              <a:rPr lang="en-GB" dirty="0" err="1" smtClean="0">
                <a:latin typeface="Lucida Sans" panose="020B0602030504020204" pitchFamily="34" charset="0"/>
              </a:rPr>
              <a:t>damcaniaeth</a:t>
            </a:r>
            <a:r>
              <a:rPr lang="en-GB" dirty="0" smtClean="0">
                <a:latin typeface="Lucida Sans" panose="020B0602030504020204" pitchFamily="34" charset="0"/>
              </a:rPr>
              <a:t> </a:t>
            </a:r>
            <a:r>
              <a:rPr lang="en-GB" dirty="0" err="1" smtClean="0">
                <a:latin typeface="Lucida Sans" panose="020B0602030504020204" pitchFamily="34" charset="0"/>
              </a:rPr>
              <a:t>priodol</a:t>
            </a:r>
            <a:endParaRPr lang="en-GB" dirty="0" smtClean="0">
              <a:latin typeface="Lucida Sans" panose="020B0602030504020204" pitchFamily="34" charset="0"/>
            </a:endParaRPr>
          </a:p>
          <a:p>
            <a:endParaRPr lang="en-GB" dirty="0">
              <a:latin typeface="Lucida Sans" panose="020B0602030504020204" pitchFamily="34" charset="0"/>
            </a:endParaRPr>
          </a:p>
          <a:p>
            <a:r>
              <a:rPr lang="en-GB" i="1" dirty="0" smtClean="0">
                <a:solidFill>
                  <a:srgbClr val="002060"/>
                </a:solidFill>
                <a:latin typeface="Lucida Sans" panose="020B0602030504020204" pitchFamily="34" charset="0"/>
              </a:rPr>
              <a:t>Relevant research and theory</a:t>
            </a:r>
            <a:endParaRPr lang="en-GB" i="1" dirty="0">
              <a:solidFill>
                <a:srgbClr val="002060"/>
              </a:solidFill>
              <a:latin typeface="Lucida Sans" panose="020B0602030504020204" pitchFamily="34" charset="0"/>
            </a:endParaRP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4379120" y="340462"/>
            <a:ext cx="2514599" cy="923330"/>
          </a:xfrm>
          <a:prstGeom prst="rect">
            <a:avLst/>
          </a:prstGeom>
          <a:noFill/>
        </p:spPr>
        <p:txBody>
          <a:bodyPr wrap="square" rtlCol="0">
            <a:spAutoFit/>
          </a:bodyPr>
          <a:lstStyle/>
          <a:p>
            <a:r>
              <a:rPr lang="en-GB" dirty="0" smtClean="0">
                <a:latin typeface="Lucida Sans" panose="020B0602030504020204" pitchFamily="34" charset="0"/>
              </a:rPr>
              <a:t>Plant CIY/SIY</a:t>
            </a:r>
          </a:p>
          <a:p>
            <a:endParaRPr lang="en-GB" dirty="0">
              <a:latin typeface="Lucida Sans" panose="020B0602030504020204" pitchFamily="34" charset="0"/>
            </a:endParaRPr>
          </a:p>
          <a:p>
            <a:r>
              <a:rPr lang="en-GB" i="1" dirty="0" smtClean="0">
                <a:solidFill>
                  <a:srgbClr val="002060"/>
                </a:solidFill>
                <a:latin typeface="Lucida Sans" panose="020B0602030504020204" pitchFamily="34" charset="0"/>
              </a:rPr>
              <a:t>WAL/EAL children</a:t>
            </a:r>
            <a:endParaRPr lang="en-GB" i="1" dirty="0">
              <a:solidFill>
                <a:srgbClr val="002060"/>
              </a:solidFill>
              <a:latin typeface="Lucida Sans" panose="020B0602030504020204" pitchFamily="34" charset="0"/>
            </a:endParaRPr>
          </a:p>
        </p:txBody>
      </p:sp>
      <p:cxnSp>
        <p:nvCxnSpPr>
          <p:cNvPr id="11" name="Straight Arrow Connector 10"/>
          <p:cNvCxnSpPr/>
          <p:nvPr/>
        </p:nvCxnSpPr>
        <p:spPr>
          <a:xfrm>
            <a:off x="5339953" y="1364456"/>
            <a:ext cx="0" cy="4000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72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5" y="365128"/>
            <a:ext cx="10982325" cy="527841"/>
          </a:xfrm>
        </p:spPr>
        <p:txBody>
          <a:bodyPr>
            <a:normAutofit fontScale="90000"/>
          </a:bodyPr>
          <a:lstStyle/>
          <a:p>
            <a:r>
              <a:rPr lang="en-GB" sz="2800" dirty="0" err="1" smtClean="0">
                <a:latin typeface="Lucida Sans" panose="020B0602030504020204" pitchFamily="34" charset="0"/>
              </a:rPr>
              <a:t>Cyfeiriadau</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References</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60713" y="1078707"/>
            <a:ext cx="11859491" cy="5098256"/>
          </a:xfrm>
        </p:spPr>
        <p:txBody>
          <a:bodyPr>
            <a:normAutofit/>
          </a:bodyPr>
          <a:lstStyle/>
          <a:p>
            <a:pPr marL="0" indent="0">
              <a:buNone/>
            </a:pPr>
            <a:r>
              <a:rPr lang="en-GB" sz="1800" dirty="0">
                <a:latin typeface="Lucida Sans" panose="020B0602030504020204" pitchFamily="34" charset="0"/>
              </a:rPr>
              <a:t>BBC Radio 4 (2015) </a:t>
            </a:r>
            <a:r>
              <a:rPr lang="en-GB" sz="1800" i="1" dirty="0">
                <a:latin typeface="Lucida Sans" panose="020B0602030504020204" pitchFamily="34" charset="0"/>
              </a:rPr>
              <a:t>Noam Chomsky on Language Acquisition, </a:t>
            </a:r>
            <a:r>
              <a:rPr lang="en-GB" sz="1800" dirty="0">
                <a:latin typeface="Lucida Sans" panose="020B0602030504020204" pitchFamily="34" charset="0"/>
                <a:hlinkClick r:id="rId3"/>
              </a:rPr>
              <a:t>https://</a:t>
            </a:r>
            <a:r>
              <a:rPr lang="en-GB" sz="1800" dirty="0" smtClean="0">
                <a:latin typeface="Lucida Sans" panose="020B0602030504020204" pitchFamily="34" charset="0"/>
                <a:hlinkClick r:id="rId3"/>
              </a:rPr>
              <a:t>www.youtube.com/watch?app=desktop&amp;v=7Cgpfw4z8cw</a:t>
            </a:r>
            <a:r>
              <a:rPr lang="en-GB" sz="1800" dirty="0" smtClean="0">
                <a:latin typeface="Lucida Sans" panose="020B0602030504020204" pitchFamily="34" charset="0"/>
              </a:rPr>
              <a:t>  </a:t>
            </a:r>
            <a:r>
              <a:rPr lang="en-GB" sz="1800" dirty="0">
                <a:latin typeface="Lucida Sans" panose="020B0602030504020204" pitchFamily="34" charset="0"/>
              </a:rPr>
              <a:t>[Accessed: February 28 2021</a:t>
            </a:r>
            <a:r>
              <a:rPr lang="en-GB" sz="1800" dirty="0" smtClean="0">
                <a:latin typeface="Lucida Sans" panose="020B0602030504020204" pitchFamily="34" charset="0"/>
              </a:rPr>
              <a:t>].</a:t>
            </a:r>
          </a:p>
          <a:p>
            <a:pPr marL="0" indent="0">
              <a:buNone/>
            </a:pPr>
            <a:r>
              <a:rPr lang="en-GB" sz="1800" dirty="0" smtClean="0">
                <a:latin typeface="Lucida Sans" panose="020B0602030504020204" pitchFamily="34" charset="0"/>
              </a:rPr>
              <a:t>Davies</a:t>
            </a:r>
            <a:r>
              <a:rPr lang="en-GB" sz="1800" dirty="0">
                <a:latin typeface="Lucida Sans" panose="020B0602030504020204" pitchFamily="34" charset="0"/>
              </a:rPr>
              <a:t>, N. (2012) </a:t>
            </a:r>
            <a:r>
              <a:rPr lang="en-GB" sz="1800" i="1" dirty="0" smtClean="0">
                <a:latin typeface="Lucida Sans" panose="020B0602030504020204" pitchFamily="34" charset="0"/>
              </a:rPr>
              <a:t>The </a:t>
            </a:r>
            <a:r>
              <a:rPr lang="en-GB" sz="1800" i="1" dirty="0">
                <a:latin typeface="Lucida Sans" panose="020B0602030504020204" pitchFamily="34" charset="0"/>
              </a:rPr>
              <a:t>EAL learner's </a:t>
            </a:r>
            <a:r>
              <a:rPr lang="en-GB" sz="1800" i="1" dirty="0" smtClean="0">
                <a:latin typeface="Lucida Sans" panose="020B0602030504020204" pitchFamily="34" charset="0"/>
              </a:rPr>
              <a:t>task</a:t>
            </a:r>
            <a:r>
              <a:rPr lang="en-GB" sz="1800" dirty="0" smtClean="0">
                <a:latin typeface="Lucida Sans" panose="020B0602030504020204" pitchFamily="34" charset="0"/>
              </a:rPr>
              <a:t>, </a:t>
            </a:r>
            <a:r>
              <a:rPr lang="en-GB" sz="1800" dirty="0">
                <a:latin typeface="Lucida Sans" panose="020B0602030504020204" pitchFamily="34" charset="0"/>
                <a:hlinkClick r:id="rId4"/>
              </a:rPr>
              <a:t>https://www.naldic.org.uk/eal-teaching-and-learning/outline-guidance/task/</a:t>
            </a:r>
            <a:r>
              <a:rPr lang="en-GB" sz="1800" dirty="0">
                <a:latin typeface="Lucida Sans" panose="020B0602030504020204" pitchFamily="34" charset="0"/>
              </a:rPr>
              <a:t> [</a:t>
            </a:r>
            <a:r>
              <a:rPr lang="en-GB" sz="1800" dirty="0" smtClean="0">
                <a:latin typeface="Lucida Sans" panose="020B0602030504020204" pitchFamily="34" charset="0"/>
              </a:rPr>
              <a:t>Accessed: March 2 </a:t>
            </a:r>
            <a:r>
              <a:rPr lang="en-GB" sz="1800" dirty="0">
                <a:latin typeface="Lucida Sans" panose="020B0602030504020204" pitchFamily="34" charset="0"/>
              </a:rPr>
              <a:t>2017]</a:t>
            </a:r>
          </a:p>
          <a:p>
            <a:pPr marL="0" indent="0">
              <a:buNone/>
            </a:pPr>
            <a:r>
              <a:rPr lang="en-GB" sz="1800" dirty="0" err="1">
                <a:latin typeface="Lucida Sans" panose="020B0602030504020204" pitchFamily="34" charset="0"/>
              </a:rPr>
              <a:t>Demie</a:t>
            </a:r>
            <a:r>
              <a:rPr lang="en-GB" sz="1800" dirty="0">
                <a:latin typeface="Lucida Sans" panose="020B0602030504020204" pitchFamily="34" charset="0"/>
              </a:rPr>
              <a:t>, F. and Strand, S. (2006) ‘</a:t>
            </a:r>
            <a:r>
              <a:rPr lang="en-GB" sz="1800" dirty="0">
                <a:solidFill>
                  <a:srgbClr val="292526"/>
                </a:solidFill>
                <a:latin typeface="Lucida Sans" panose="020B0602030504020204" pitchFamily="34" charset="0"/>
              </a:rPr>
              <a:t>English language acquisition and educational attainment at the end of secondary school’ </a:t>
            </a:r>
            <a:r>
              <a:rPr lang="en-GB" sz="1800" i="1" dirty="0">
                <a:latin typeface="Lucida Sans" panose="020B0602030504020204" pitchFamily="34" charset="0"/>
              </a:rPr>
              <a:t>Educational Studies, </a:t>
            </a:r>
            <a:r>
              <a:rPr lang="en-GB" sz="1800" dirty="0">
                <a:latin typeface="Lucida Sans" panose="020B0602030504020204" pitchFamily="34" charset="0"/>
              </a:rPr>
              <a:t>Volume 32 (2) pp. 215-231</a:t>
            </a:r>
            <a:r>
              <a:rPr lang="en-GB" sz="1800" dirty="0" smtClean="0">
                <a:latin typeface="Lucida Sans" panose="020B0602030504020204" pitchFamily="34" charset="0"/>
              </a:rPr>
              <a:t>.</a:t>
            </a:r>
          </a:p>
          <a:p>
            <a:pPr marL="0" indent="0">
              <a:buNone/>
            </a:pPr>
            <a:r>
              <a:rPr lang="en-GB" sz="1800" dirty="0" smtClean="0">
                <a:latin typeface="Lucida Sans" panose="020B0602030504020204" pitchFamily="34" charset="0"/>
              </a:rPr>
              <a:t>Denbighshire </a:t>
            </a:r>
            <a:r>
              <a:rPr lang="en-GB" sz="1800" dirty="0" err="1" smtClean="0">
                <a:latin typeface="Lucida Sans" panose="020B0602030504020204" pitchFamily="34" charset="0"/>
              </a:rPr>
              <a:t>Bookstart</a:t>
            </a:r>
            <a:r>
              <a:rPr lang="en-GB" sz="1800" dirty="0" smtClean="0">
                <a:latin typeface="Lucida Sans" panose="020B0602030504020204" pitchFamily="34" charset="0"/>
              </a:rPr>
              <a:t> </a:t>
            </a:r>
            <a:r>
              <a:rPr lang="en-GB" sz="1800" dirty="0">
                <a:latin typeface="Lucida Sans" panose="020B0602030504020204" pitchFamily="34" charset="0"/>
              </a:rPr>
              <a:t>(2015) </a:t>
            </a:r>
            <a:r>
              <a:rPr lang="en-GB" sz="1800" i="1" dirty="0" smtClean="0">
                <a:latin typeface="Lucida Sans" panose="020B0602030504020204" pitchFamily="34" charset="0"/>
              </a:rPr>
              <a:t>3 </a:t>
            </a:r>
            <a:r>
              <a:rPr lang="en-GB" sz="1800" i="1" dirty="0" err="1">
                <a:latin typeface="Lucida Sans" panose="020B0602030504020204" pitchFamily="34" charset="0"/>
              </a:rPr>
              <a:t>Bookstart</a:t>
            </a:r>
            <a:r>
              <a:rPr lang="en-GB" sz="1800" i="1" dirty="0">
                <a:latin typeface="Lucida Sans" panose="020B0602030504020204" pitchFamily="34" charset="0"/>
              </a:rPr>
              <a:t> Wheels on the </a:t>
            </a:r>
            <a:r>
              <a:rPr lang="en-GB" sz="1800" i="1" dirty="0" smtClean="0">
                <a:latin typeface="Lucida Sans" panose="020B0602030504020204" pitchFamily="34" charset="0"/>
              </a:rPr>
              <a:t>bus/</a:t>
            </a:r>
            <a:r>
              <a:rPr lang="en-GB" sz="1800" i="1" dirty="0" err="1" smtClean="0">
                <a:latin typeface="Lucida Sans" panose="020B0602030504020204" pitchFamily="34" charset="0"/>
              </a:rPr>
              <a:t>Mae'r</a:t>
            </a:r>
            <a:r>
              <a:rPr lang="en-GB" sz="1800" i="1" dirty="0" smtClean="0">
                <a:latin typeface="Lucida Sans" panose="020B0602030504020204" pitchFamily="34" charset="0"/>
              </a:rPr>
              <a:t> </a:t>
            </a:r>
            <a:r>
              <a:rPr lang="en-GB" sz="1800" i="1" dirty="0" err="1">
                <a:latin typeface="Lucida Sans" panose="020B0602030504020204" pitchFamily="34" charset="0"/>
              </a:rPr>
              <a:t>Olwynion</a:t>
            </a:r>
            <a:r>
              <a:rPr lang="en-GB" sz="1800" i="1" dirty="0">
                <a:latin typeface="Lucida Sans" panose="020B0602030504020204" pitchFamily="34" charset="0"/>
              </a:rPr>
              <a:t> </a:t>
            </a:r>
            <a:r>
              <a:rPr lang="en-GB" sz="1800" i="1" dirty="0" err="1">
                <a:latin typeface="Lucida Sans" panose="020B0602030504020204" pitchFamily="34" charset="0"/>
              </a:rPr>
              <a:t>ar</a:t>
            </a:r>
            <a:r>
              <a:rPr lang="en-GB" sz="1800" i="1" dirty="0">
                <a:latin typeface="Lucida Sans" panose="020B0602030504020204" pitchFamily="34" charset="0"/>
              </a:rPr>
              <a:t> y </a:t>
            </a:r>
            <a:r>
              <a:rPr lang="en-GB" sz="1800" i="1" dirty="0" err="1" smtClean="0">
                <a:latin typeface="Lucida Sans" panose="020B0602030504020204" pitchFamily="34" charset="0"/>
              </a:rPr>
              <a:t>Bws</a:t>
            </a:r>
            <a:r>
              <a:rPr lang="en-GB" sz="1800" i="1" dirty="0" smtClean="0">
                <a:latin typeface="Lucida Sans" panose="020B0602030504020204" pitchFamily="34" charset="0"/>
              </a:rPr>
              <a:t>,  </a:t>
            </a:r>
            <a:r>
              <a:rPr lang="en-GB" sz="1800" dirty="0" smtClean="0">
                <a:latin typeface="Lucida Sans" panose="020B0602030504020204" pitchFamily="34" charset="0"/>
                <a:hlinkClick r:id="rId5"/>
              </a:rPr>
              <a:t>https</a:t>
            </a:r>
            <a:r>
              <a:rPr lang="en-GB" sz="1800" dirty="0">
                <a:latin typeface="Lucida Sans" panose="020B0602030504020204" pitchFamily="34" charset="0"/>
                <a:hlinkClick r:id="rId5"/>
              </a:rPr>
              <a:t>://</a:t>
            </a:r>
            <a:r>
              <a:rPr lang="en-GB" sz="1800" dirty="0" smtClean="0">
                <a:latin typeface="Lucida Sans" panose="020B0602030504020204" pitchFamily="34" charset="0"/>
                <a:hlinkClick r:id="rId5"/>
              </a:rPr>
              <a:t>www.youtube.com/watch?v=M-k_PkxClPI</a:t>
            </a:r>
            <a:r>
              <a:rPr lang="en-GB" sz="1800" dirty="0" smtClean="0">
                <a:latin typeface="Lucida Sans" panose="020B0602030504020204" pitchFamily="34" charset="0"/>
              </a:rPr>
              <a:t>  </a:t>
            </a:r>
            <a:r>
              <a:rPr lang="en-GB" sz="1800" dirty="0">
                <a:latin typeface="Lucida Sans" panose="020B0602030504020204" pitchFamily="34" charset="0"/>
              </a:rPr>
              <a:t>[Accessed on: March 20 2017].</a:t>
            </a:r>
          </a:p>
          <a:p>
            <a:pPr marL="0" indent="0">
              <a:buNone/>
            </a:pPr>
            <a:r>
              <a:rPr lang="en-GB" sz="1800" dirty="0" smtClean="0">
                <a:latin typeface="Lucida Sans" panose="020B0602030504020204" pitchFamily="34" charset="0"/>
              </a:rPr>
              <a:t>UNICEF </a:t>
            </a:r>
            <a:r>
              <a:rPr lang="en-GB" sz="1800" dirty="0">
                <a:latin typeface="Lucida Sans" panose="020B0602030504020204" pitchFamily="34" charset="0"/>
              </a:rPr>
              <a:t>(1989) </a:t>
            </a:r>
            <a:r>
              <a:rPr lang="en-GB" sz="1800" i="1" dirty="0" smtClean="0">
                <a:latin typeface="Lucida Sans" panose="020B0602030504020204" pitchFamily="34" charset="0"/>
              </a:rPr>
              <a:t>The </a:t>
            </a:r>
            <a:r>
              <a:rPr lang="en-GB" sz="1800" i="1" dirty="0">
                <a:latin typeface="Lucida Sans" panose="020B0602030504020204" pitchFamily="34" charset="0"/>
              </a:rPr>
              <a:t>United Nations Convention on the Rights of the </a:t>
            </a:r>
            <a:r>
              <a:rPr lang="en-GB" sz="1800" i="1" dirty="0" smtClean="0">
                <a:latin typeface="Lucida Sans" panose="020B0602030504020204" pitchFamily="34" charset="0"/>
              </a:rPr>
              <a:t>Child, </a:t>
            </a:r>
            <a:r>
              <a:rPr lang="en-GB" sz="1800" dirty="0" smtClean="0">
                <a:latin typeface="Lucida Sans" panose="020B0602030504020204" pitchFamily="34" charset="0"/>
                <a:hlinkClick r:id="rId6"/>
              </a:rPr>
              <a:t>http</a:t>
            </a:r>
            <a:r>
              <a:rPr lang="en-GB" sz="1800" dirty="0">
                <a:latin typeface="Lucida Sans" panose="020B0602030504020204" pitchFamily="34" charset="0"/>
                <a:hlinkClick r:id="rId6"/>
              </a:rPr>
              <a:t>://353ld710iigr2n4po7k4kgvv-wpengine.netdna-ssl.com/wp-content/uploads/2010/05/UNCRC_united_nations_convention_on_the_rights_of_the_child.pdf</a:t>
            </a:r>
            <a:r>
              <a:rPr lang="en-GB" sz="1800" dirty="0">
                <a:latin typeface="Lucida Sans" panose="020B0602030504020204" pitchFamily="34" charset="0"/>
              </a:rPr>
              <a:t> [</a:t>
            </a:r>
            <a:r>
              <a:rPr lang="en-GB" sz="1800" dirty="0" smtClean="0">
                <a:latin typeface="Lucida Sans" panose="020B0602030504020204" pitchFamily="34" charset="0"/>
              </a:rPr>
              <a:t>Accessed: March 2 2017</a:t>
            </a:r>
            <a:r>
              <a:rPr lang="en-GB" sz="1800" dirty="0">
                <a:latin typeface="Lucida Sans" panose="020B0602030504020204" pitchFamily="34" charset="0"/>
              </a:rPr>
              <a:t>]</a:t>
            </a:r>
          </a:p>
          <a:p>
            <a:pPr marL="0" indent="0">
              <a:buNone/>
            </a:pPr>
            <a:endParaRPr lang="cy-GB" sz="1800" dirty="0" smtClean="0">
              <a:latin typeface="Lucida Sans" panose="020B0602030504020204" pitchFamily="34" charset="0"/>
            </a:endParaRPr>
          </a:p>
          <a:p>
            <a:pPr marL="0" indent="0">
              <a:buNone/>
            </a:pPr>
            <a:endParaRPr lang="cy-GB" sz="1800" dirty="0">
              <a:latin typeface="Lucida Sans" panose="020B0602030504020204" pitchFamily="34" charset="0"/>
            </a:endParaRPr>
          </a:p>
          <a:p>
            <a:pPr marL="0" indent="0">
              <a:buNone/>
            </a:pPr>
            <a:r>
              <a:rPr lang="en-GB" sz="2000" dirty="0" smtClean="0">
                <a:latin typeface="Lucida Sans" panose="020B0602030504020204" pitchFamily="34" charset="0"/>
              </a:rPr>
              <a:t> </a:t>
            </a:r>
            <a:endParaRPr lang="en-GB" sz="2000" dirty="0">
              <a:latin typeface="Lucida Sans" panose="020B0602030504020204" pitchFamily="34" charset="0"/>
            </a:endParaRPr>
          </a:p>
          <a:p>
            <a:pPr marL="0" indent="0">
              <a:buNone/>
            </a:pPr>
            <a:endParaRPr lang="cy-GB" sz="2000" dirty="0">
              <a:latin typeface="Lucida Sans" panose="020B0602030504020204" pitchFamily="34" charset="0"/>
            </a:endParaRPr>
          </a:p>
        </p:txBody>
      </p:sp>
    </p:spTree>
    <p:extLst>
      <p:ext uri="{BB962C8B-B14F-4D97-AF65-F5344CB8AC3E}">
        <p14:creationId xmlns:p14="http://schemas.microsoft.com/office/powerpoint/2010/main" val="177158600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894" y="365128"/>
            <a:ext cx="11060906" cy="584991"/>
          </a:xfrm>
        </p:spPr>
        <p:txBody>
          <a:bodyPr>
            <a:normAutofit fontScale="90000"/>
          </a:bodyPr>
          <a:lstStyle/>
          <a:p>
            <a:r>
              <a:rPr lang="en-GB" sz="2800" dirty="0" err="1" smtClean="0">
                <a:latin typeface="Lucida Sans" panose="020B0602030504020204" pitchFamily="34" charset="0"/>
              </a:rPr>
              <a:t>Cyfeiriadau</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References</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60713" y="1114426"/>
            <a:ext cx="11859491" cy="5083968"/>
          </a:xfrm>
        </p:spPr>
        <p:txBody>
          <a:bodyPr>
            <a:normAutofit/>
          </a:bodyPr>
          <a:lstStyle/>
          <a:p>
            <a:pPr marL="0" indent="0">
              <a:buNone/>
            </a:pPr>
            <a:r>
              <a:rPr lang="en-GB" sz="1600" dirty="0" smtClean="0">
                <a:latin typeface="Lucida Sans" panose="020B0602030504020204" pitchFamily="34" charset="0"/>
              </a:rPr>
              <a:t>Ofsted </a:t>
            </a:r>
            <a:r>
              <a:rPr lang="en-GB" sz="1600" dirty="0">
                <a:latin typeface="Lucida Sans" panose="020B0602030504020204" pitchFamily="34" charset="0"/>
              </a:rPr>
              <a:t>(</a:t>
            </a:r>
            <a:r>
              <a:rPr lang="en-GB" sz="1600" dirty="0" smtClean="0">
                <a:latin typeface="Lucida Sans" panose="020B0602030504020204" pitchFamily="34" charset="0"/>
              </a:rPr>
              <a:t>2013) </a:t>
            </a:r>
            <a:r>
              <a:rPr lang="en-GB" sz="1600" i="1" dirty="0">
                <a:latin typeface="Lucida Sans" panose="020B0602030504020204" pitchFamily="34" charset="0"/>
              </a:rPr>
              <a:t>English as an additional language A briefing paper for section 5 inspectors</a:t>
            </a:r>
            <a:r>
              <a:rPr lang="en-GB" sz="1600" dirty="0">
                <a:latin typeface="Lucida Sans" panose="020B0602030504020204" pitchFamily="34" charset="0"/>
              </a:rPr>
              <a:t>, </a:t>
            </a:r>
            <a:r>
              <a:rPr lang="en-GB" sz="1600" dirty="0">
                <a:latin typeface="Lucida Sans" panose="020B0602030504020204" pitchFamily="34" charset="0"/>
                <a:hlinkClick r:id="rId3"/>
              </a:rPr>
              <a:t>http://www.naldic.org.uk/eal-teaching-and-learning/outline-guidance/eal-ofsted</a:t>
            </a:r>
            <a:r>
              <a:rPr lang="en-GB" sz="1600" dirty="0" smtClean="0">
                <a:latin typeface="Lucida Sans" panose="020B0602030504020204" pitchFamily="34" charset="0"/>
                <a:hlinkClick r:id="rId3"/>
              </a:rPr>
              <a:t>/</a:t>
            </a:r>
            <a:r>
              <a:rPr lang="en-GB" sz="1600" dirty="0" smtClean="0">
                <a:latin typeface="Lucida Sans" panose="020B0602030504020204" pitchFamily="34" charset="0"/>
              </a:rPr>
              <a:t> [Accessed: February 28 2021</a:t>
            </a:r>
            <a:r>
              <a:rPr lang="en-GB" sz="1600" dirty="0" smtClean="0">
                <a:latin typeface="Lucida Sans" panose="020B0602030504020204" pitchFamily="34" charset="0"/>
              </a:rPr>
              <a:t>].</a:t>
            </a:r>
          </a:p>
          <a:p>
            <a:pPr marL="0" indent="0">
              <a:buNone/>
            </a:pPr>
            <a:r>
              <a:rPr lang="en-GB" sz="1600" dirty="0" err="1" smtClean="0">
                <a:latin typeface="Lucida Sans" panose="020B0602030504020204" pitchFamily="34" charset="0"/>
              </a:rPr>
              <a:t>Schmid</a:t>
            </a:r>
            <a:r>
              <a:rPr lang="en-GB" sz="1600" dirty="0" smtClean="0">
                <a:latin typeface="Lucida Sans" panose="020B0602030504020204" pitchFamily="34" charset="0"/>
              </a:rPr>
              <a:t>, M. S. (2016) </a:t>
            </a:r>
            <a:r>
              <a:rPr lang="en-GB" sz="1600" i="1" dirty="0" smtClean="0">
                <a:latin typeface="Lucida Sans" panose="020B0602030504020204" pitchFamily="34" charset="0"/>
              </a:rPr>
              <a:t>First </a:t>
            </a:r>
            <a:r>
              <a:rPr lang="en-GB" sz="1600" i="1" dirty="0">
                <a:latin typeface="Lucida Sans" panose="020B0602030504020204" pitchFamily="34" charset="0"/>
              </a:rPr>
              <a:t>language attrition, </a:t>
            </a:r>
            <a:r>
              <a:rPr lang="en-GB" sz="1600" dirty="0">
                <a:latin typeface="Lucida Sans" panose="020B0602030504020204" pitchFamily="34" charset="0"/>
                <a:hlinkClick r:id="rId4"/>
              </a:rPr>
              <a:t>https://</a:t>
            </a:r>
            <a:r>
              <a:rPr lang="en-GB" sz="1600" dirty="0" smtClean="0">
                <a:latin typeface="Lucida Sans" panose="020B0602030504020204" pitchFamily="34" charset="0"/>
                <a:hlinkClick r:id="rId4"/>
              </a:rPr>
              <a:t>www.cambridge.org/core/journals/language-teaching/article/abs/first-language-attrition/317173BC814C4EA9469443F8B3FA2F93</a:t>
            </a:r>
            <a:r>
              <a:rPr lang="en-GB" sz="1600" dirty="0">
                <a:latin typeface="Lucida Sans" panose="020B0602030504020204" pitchFamily="34" charset="0"/>
              </a:rPr>
              <a:t> [Accessed: </a:t>
            </a:r>
            <a:r>
              <a:rPr lang="en-GB" sz="1600" dirty="0" smtClean="0">
                <a:latin typeface="Lucida Sans" panose="020B0602030504020204" pitchFamily="34" charset="0"/>
              </a:rPr>
              <a:t>March 10 2021].</a:t>
            </a:r>
          </a:p>
          <a:p>
            <a:pPr marL="0" indent="0">
              <a:buNone/>
            </a:pPr>
            <a:r>
              <a:rPr lang="en-GB" sz="1600" dirty="0">
                <a:latin typeface="Lucida Sans" panose="020B0602030504020204" pitchFamily="34" charset="0"/>
              </a:rPr>
              <a:t>Strand, S., </a:t>
            </a:r>
            <a:r>
              <a:rPr lang="en-GB" sz="1600" dirty="0" err="1">
                <a:latin typeface="Lucida Sans" panose="020B0602030504020204" pitchFamily="34" charset="0"/>
              </a:rPr>
              <a:t>Malmberg</a:t>
            </a:r>
            <a:r>
              <a:rPr lang="en-GB" sz="1600" dirty="0">
                <a:latin typeface="Lucida Sans" panose="020B0602030504020204" pitchFamily="34" charset="0"/>
              </a:rPr>
              <a:t>, L. and Hall, J. (2015) English as an Additional Language (EAL) and educational achievement in England: An analysis of the National Pupil Database. Oxford: Education Endowment </a:t>
            </a:r>
            <a:r>
              <a:rPr lang="en-GB" sz="1600" dirty="0" smtClean="0">
                <a:latin typeface="Lucida Sans" panose="020B0602030504020204" pitchFamily="34" charset="0"/>
              </a:rPr>
              <a:t>Foundation</a:t>
            </a:r>
            <a:endParaRPr lang="en-GB" sz="1600" dirty="0" smtClean="0">
              <a:latin typeface="Lucida Sans" panose="020B0602030504020204" pitchFamily="34" charset="0"/>
            </a:endParaRPr>
          </a:p>
          <a:p>
            <a:pPr marL="0" indent="0">
              <a:buNone/>
            </a:pPr>
            <a:r>
              <a:rPr lang="en-GB" sz="1600" dirty="0" smtClean="0">
                <a:latin typeface="Lucida Sans" panose="020B0602030504020204" pitchFamily="34" charset="0"/>
              </a:rPr>
              <a:t>Welsh Government (</a:t>
            </a:r>
            <a:r>
              <a:rPr lang="en-GB" sz="1600" dirty="0">
                <a:latin typeface="Lucida Sans" panose="020B0602030504020204" pitchFamily="34" charset="0"/>
              </a:rPr>
              <a:t>2014) </a:t>
            </a:r>
            <a:r>
              <a:rPr lang="en-GB" sz="1600" i="1" dirty="0">
                <a:latin typeface="Lucida Sans" panose="020B0602030504020204" pitchFamily="34" charset="0"/>
              </a:rPr>
              <a:t>Welsh as an Additional </a:t>
            </a:r>
            <a:r>
              <a:rPr lang="en-GB" sz="1600" i="1" dirty="0" smtClean="0">
                <a:latin typeface="Lucida Sans" panose="020B0602030504020204" pitchFamily="34" charset="0"/>
              </a:rPr>
              <a:t>Language Research </a:t>
            </a:r>
            <a:r>
              <a:rPr lang="en-GB" sz="1600" i="1" dirty="0">
                <a:latin typeface="Lucida Sans" panose="020B0602030504020204" pitchFamily="34" charset="0"/>
              </a:rPr>
              <a:t>into the level of need and </a:t>
            </a:r>
            <a:r>
              <a:rPr lang="en-GB" sz="1600" i="1" dirty="0" smtClean="0">
                <a:latin typeface="Lucida Sans" panose="020B0602030504020204" pitchFamily="34" charset="0"/>
              </a:rPr>
              <a:t>current support </a:t>
            </a:r>
            <a:r>
              <a:rPr lang="en-GB" sz="1600" i="1" dirty="0">
                <a:latin typeface="Lucida Sans" panose="020B0602030504020204" pitchFamily="34" charset="0"/>
              </a:rPr>
              <a:t>provided to black and minority </a:t>
            </a:r>
            <a:r>
              <a:rPr lang="en-GB" sz="1600" i="1" dirty="0" smtClean="0">
                <a:latin typeface="Lucida Sans" panose="020B0602030504020204" pitchFamily="34" charset="0"/>
              </a:rPr>
              <a:t>ethnic pupils </a:t>
            </a:r>
            <a:r>
              <a:rPr lang="en-GB" sz="1600" i="1" dirty="0">
                <a:latin typeface="Lucida Sans" panose="020B0602030504020204" pitchFamily="34" charset="0"/>
              </a:rPr>
              <a:t>with Welsh language support needs, </a:t>
            </a:r>
            <a:r>
              <a:rPr lang="en-GB" sz="1600" dirty="0">
                <a:latin typeface="Lucida Sans" panose="020B0602030504020204" pitchFamily="34" charset="0"/>
                <a:hlinkClick r:id="rId5"/>
              </a:rPr>
              <a:t>https://</a:t>
            </a:r>
            <a:r>
              <a:rPr lang="en-GB" sz="1600" dirty="0" smtClean="0">
                <a:latin typeface="Lucida Sans" panose="020B0602030504020204" pitchFamily="34" charset="0"/>
                <a:hlinkClick r:id="rId5"/>
              </a:rPr>
              <a:t>gov.wales/sites/default/files/statistics-and-research/2019-07/140430-welsh-additional-language-en.pdf</a:t>
            </a:r>
            <a:r>
              <a:rPr lang="en-GB" sz="1600" dirty="0">
                <a:latin typeface="Lucida Sans" panose="020B0602030504020204" pitchFamily="34" charset="0"/>
              </a:rPr>
              <a:t> [Accessed: February 28 2021</a:t>
            </a:r>
            <a:r>
              <a:rPr lang="en-GB" sz="1600" dirty="0" smtClean="0">
                <a:latin typeface="Lucida Sans" panose="020B0602030504020204" pitchFamily="34" charset="0"/>
              </a:rPr>
              <a:t>].</a:t>
            </a:r>
          </a:p>
          <a:p>
            <a:pPr marL="0" indent="0">
              <a:buNone/>
            </a:pPr>
            <a:r>
              <a:rPr lang="en-GB" sz="1600" dirty="0">
                <a:latin typeface="Lucida Sans" panose="020B0602030504020204" pitchFamily="34" charset="0"/>
              </a:rPr>
              <a:t>Welsh Government (no date) Welsh Government Needs Assessment Survey, </a:t>
            </a:r>
            <a:r>
              <a:rPr lang="en-GB" sz="1600" dirty="0">
                <a:latin typeface="Lucida Sans" panose="020B0602030504020204" pitchFamily="34" charset="0"/>
                <a:hlinkClick r:id="rId6"/>
              </a:rPr>
              <a:t>https://</a:t>
            </a:r>
            <a:r>
              <a:rPr lang="en-GB" sz="1600" dirty="0" smtClean="0">
                <a:latin typeface="Lucida Sans" panose="020B0602030504020204" pitchFamily="34" charset="0"/>
                <a:hlinkClick r:id="rId6"/>
              </a:rPr>
              <a:t>dysgu.hwb.gov.wales/api/storage/bf2f2799-9ec6-4a8b-a9c0-cb3e03a12458/AnnexC-TrainingpresentationonEALNASAssessment_2.pptx</a:t>
            </a:r>
            <a:r>
              <a:rPr lang="en-GB" sz="1600" dirty="0" smtClean="0">
                <a:latin typeface="Lucida Sans" panose="020B0602030504020204" pitchFamily="34" charset="0"/>
              </a:rPr>
              <a:t> [Accessed</a:t>
            </a:r>
            <a:r>
              <a:rPr lang="en-GB" sz="2000" dirty="0" smtClean="0">
                <a:latin typeface="Lucida Sans" panose="020B0602030504020204" pitchFamily="34" charset="0"/>
              </a:rPr>
              <a:t>: March 7 2021].</a:t>
            </a:r>
            <a:endParaRPr lang="en-GB" sz="2000" dirty="0">
              <a:latin typeface="Lucida Sans" panose="020B0602030504020204" pitchFamily="34" charset="0"/>
            </a:endParaRPr>
          </a:p>
          <a:p>
            <a:pPr marL="0" indent="0">
              <a:buNone/>
            </a:pPr>
            <a:endParaRPr lang="en-GB" sz="2000" dirty="0">
              <a:latin typeface="Lucida Sans" panose="020B0602030504020204" pitchFamily="34" charset="0"/>
            </a:endParaRPr>
          </a:p>
          <a:p>
            <a:pPr marL="0" indent="0">
              <a:buNone/>
            </a:pPr>
            <a:endParaRPr lang="cy-GB" sz="2000" dirty="0">
              <a:latin typeface="Lucida Sans" panose="020B0602030504020204" pitchFamily="34" charset="0"/>
            </a:endParaRPr>
          </a:p>
        </p:txBody>
      </p:sp>
    </p:spTree>
    <p:extLst>
      <p:ext uri="{BB962C8B-B14F-4D97-AF65-F5344CB8AC3E}">
        <p14:creationId xmlns:p14="http://schemas.microsoft.com/office/powerpoint/2010/main" val="414603073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2313</TotalTime>
  <Words>3719</Words>
  <Application>Microsoft Office PowerPoint</Application>
  <PresentationFormat>Widescreen</PresentationFormat>
  <Paragraphs>518</Paragraphs>
  <Slides>52</Slides>
  <Notes>46</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ＭＳ Ｐゴシック</vt:lpstr>
      <vt:lpstr>Arial</vt:lpstr>
      <vt:lpstr>Calibri</vt:lpstr>
      <vt:lpstr>Calibri Light</vt:lpstr>
      <vt:lpstr>Lucida Sans</vt:lpstr>
      <vt:lpstr>新細明體</vt:lpstr>
      <vt:lpstr>1_Office Theme</vt:lpstr>
      <vt:lpstr>PowerPoint Presentation</vt:lpstr>
      <vt:lpstr>Cynnwys Contents</vt:lpstr>
      <vt:lpstr>Sgiliau Cyflogadwyedd/Trosglwyddadwy Employability/Transferable Skills</vt:lpstr>
      <vt:lpstr>Adnoddau Resources</vt:lpstr>
      <vt:lpstr>Cymraeg fel Iaith Ychwanegol (CIY) Welsh as an Additional Language (WAL)</vt:lpstr>
      <vt:lpstr>Saesneg fel Iaith Ychwanegol (SIY) English as an Additional Language (EAL)</vt:lpstr>
      <vt:lpstr>Plant CIY/SIY Children with WAL/EAL</vt:lpstr>
      <vt:lpstr>Nifer o leoliadau blynyddoedd cynnar gyda phlant BAME sydd a’r Gymraeg fel Iaith Ychwanegol (CIY) Number of preschools with BAME children with Welsh as an Additional Language (WAL)</vt:lpstr>
      <vt:lpstr>Nifer o ysgolion cynradd gyda phlant BAME sydd a’r Gymraeg fel Iaith Ychwanegol (CIY) Number of primary schools with BAME children with Welsh as an Additional Language (WAL)</vt:lpstr>
      <vt:lpstr>Fodd bynnag… However…</vt:lpstr>
      <vt:lpstr>Model 5 cam o gaffaeliad SIY/CIY 5 stage model of EAL/WAL acquisition</vt:lpstr>
      <vt:lpstr>Fodd bynnag… However…</vt:lpstr>
      <vt:lpstr>PowerPoint Presentation</vt:lpstr>
      <vt:lpstr>Iaith a hunaniaeth Language and Identity</vt:lpstr>
      <vt:lpstr>CCUHP          UNCRC</vt:lpstr>
      <vt:lpstr>Tasg Grŵp                Group Task</vt:lpstr>
      <vt:lpstr>PowerPoint Presentation</vt:lpstr>
      <vt:lpstr>Tasg Grŵp                Group Task</vt:lpstr>
      <vt:lpstr>Sut ydym yn caffael iaith? How do we acquire language?</vt:lpstr>
      <vt:lpstr>Clip fideo Video clip</vt:lpstr>
      <vt:lpstr>Lev Vygotsky</vt:lpstr>
      <vt:lpstr>PowerPoint Presentation</vt:lpstr>
      <vt:lpstr>Iaith fel Arf Diwylliannol Language as a Cultural Tool</vt:lpstr>
      <vt:lpstr>Datblygu’r Gymraeg – Cyfnod Sylfaen Welsh Language Development – Foundation Phase</vt:lpstr>
      <vt:lpstr>Clip fideo Video clip</vt:lpstr>
      <vt:lpstr> Jerome Bruner </vt:lpstr>
      <vt:lpstr>LASS – Language Acquisition Support System</vt:lpstr>
      <vt:lpstr>B. F. Skinner &amp; Ivan Pavlov</vt:lpstr>
      <vt:lpstr>PowerPoint Presentation</vt:lpstr>
      <vt:lpstr>Eric Lenneberg</vt:lpstr>
      <vt:lpstr>Amgylechedd Environment</vt:lpstr>
      <vt:lpstr>Dull trochi Immersion method</vt:lpstr>
      <vt:lpstr>(Gorrara et al., 2020, t. 72-73)</vt:lpstr>
      <vt:lpstr>(Gorrara et al., 2020, p. 72-73)</vt:lpstr>
      <vt:lpstr>Fodd bynnag… However…</vt:lpstr>
      <vt:lpstr>Athreuliad Iaith Language Attrition</vt:lpstr>
      <vt:lpstr>Hickey &amp; de Mejia (2014)</vt:lpstr>
      <vt:lpstr>SIY mewn Addysg  EAL in Education </vt:lpstr>
      <vt:lpstr>Dull dwy iaith Dual language approach</vt:lpstr>
      <vt:lpstr>Dull dwy iaith Dual language approach</vt:lpstr>
      <vt:lpstr>TAs supporting English as an Additional Language (EAL) </vt:lpstr>
      <vt:lpstr>Dulliau eraill Other approaches</vt:lpstr>
      <vt:lpstr>CCUHP UNCRC</vt:lpstr>
      <vt:lpstr>Rhwystrau Barriers</vt:lpstr>
      <vt:lpstr>Rhwystrau Barriers</vt:lpstr>
      <vt:lpstr>Cefnogi SIY yn y blynyddoedd cynnar Supporting EAL in the early years</vt:lpstr>
      <vt:lpstr>Gwaith Amlasiantaethol Multiagency Working</vt:lpstr>
      <vt:lpstr>iTranslate</vt:lpstr>
      <vt:lpstr>Tasg             Task</vt:lpstr>
      <vt:lpstr>Eich aseiniad… Your assignment…</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174</cp:revision>
  <cp:lastPrinted>2018-02-26T16:09:26Z</cp:lastPrinted>
  <dcterms:created xsi:type="dcterms:W3CDTF">2017-02-27T22:53:01Z</dcterms:created>
  <dcterms:modified xsi:type="dcterms:W3CDTF">2021-03-10T15:05:04Z</dcterms:modified>
</cp:coreProperties>
</file>