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8"/>
  </p:notesMasterIdLst>
  <p:sldIdLst>
    <p:sldId id="256" r:id="rId2"/>
    <p:sldId id="257" r:id="rId3"/>
    <p:sldId id="273" r:id="rId4"/>
    <p:sldId id="283" r:id="rId5"/>
    <p:sldId id="272" r:id="rId6"/>
    <p:sldId id="274" r:id="rId7"/>
    <p:sldId id="280" r:id="rId8"/>
    <p:sldId id="281" r:id="rId9"/>
    <p:sldId id="282" r:id="rId10"/>
    <p:sldId id="277" r:id="rId11"/>
    <p:sldId id="278" r:id="rId12"/>
    <p:sldId id="279" r:id="rId13"/>
    <p:sldId id="284" r:id="rId14"/>
    <p:sldId id="286" r:id="rId15"/>
    <p:sldId id="285" r:id="rId16"/>
    <p:sldId id="298" r:id="rId17"/>
    <p:sldId id="289" r:id="rId18"/>
    <p:sldId id="295" r:id="rId19"/>
    <p:sldId id="296" r:id="rId20"/>
    <p:sldId id="291" r:id="rId21"/>
    <p:sldId id="310" r:id="rId22"/>
    <p:sldId id="287" r:id="rId23"/>
    <p:sldId id="300" r:id="rId24"/>
    <p:sldId id="302" r:id="rId25"/>
    <p:sldId id="303" r:id="rId26"/>
    <p:sldId id="307" r:id="rId27"/>
    <p:sldId id="301" r:id="rId28"/>
    <p:sldId id="309" r:id="rId29"/>
    <p:sldId id="299" r:id="rId30"/>
    <p:sldId id="306" r:id="rId31"/>
    <p:sldId id="288" r:id="rId32"/>
    <p:sldId id="304" r:id="rId33"/>
    <p:sldId id="308" r:id="rId34"/>
    <p:sldId id="311" r:id="rId35"/>
    <p:sldId id="294" r:id="rId36"/>
    <p:sldId id="25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2686"/>
  </p:normalViewPr>
  <p:slideViewPr>
    <p:cSldViewPr snapToGrid="0">
      <p:cViewPr varScale="1">
        <p:scale>
          <a:sx n="88" d="100"/>
          <a:sy n="88" d="100"/>
        </p:scale>
        <p:origin x="71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1E2626-B93C-F14E-9DA7-11180041BB5E}" type="datetimeFigureOut">
              <a:rPr lang="en-US" smtClean="0"/>
              <a:t>9/3/2024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28E16F-C5F5-D848-9E8C-757690F13827}" type="slidenum">
              <a:rPr lang="en-US" smtClean="0"/>
              <a:t>‹#›</a:t>
            </a:fld>
            <a:endParaRPr lang="en-US"/>
          </a:p>
        </p:txBody>
      </p:sp>
    </p:spTree>
    <p:extLst>
      <p:ext uri="{BB962C8B-B14F-4D97-AF65-F5344CB8AC3E}">
        <p14:creationId xmlns:p14="http://schemas.microsoft.com/office/powerpoint/2010/main" val="575253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1</a:t>
            </a:fld>
            <a:endParaRPr lang="en-US"/>
          </a:p>
        </p:txBody>
      </p:sp>
    </p:spTree>
    <p:extLst>
      <p:ext uri="{BB962C8B-B14F-4D97-AF65-F5344CB8AC3E}">
        <p14:creationId xmlns:p14="http://schemas.microsoft.com/office/powerpoint/2010/main" val="41452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Determinants of Health </a:t>
            </a:r>
            <a:r>
              <a:rPr lang="en-GB" dirty="0"/>
              <a:t>are- </a:t>
            </a:r>
            <a:r>
              <a:rPr lang="en-GB" b="0" i="0" dirty="0">
                <a:solidFill>
                  <a:srgbClr val="040C28"/>
                </a:solidFill>
                <a:effectLst/>
                <a:latin typeface="Google Sans"/>
              </a:rPr>
              <a:t>The range of personal, social, economic and environmental factors that influence health status</a:t>
            </a:r>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4</a:t>
            </a:fld>
            <a:endParaRPr lang="en-US"/>
          </a:p>
        </p:txBody>
      </p:sp>
    </p:spTree>
    <p:extLst>
      <p:ext uri="{BB962C8B-B14F-4D97-AF65-F5344CB8AC3E}">
        <p14:creationId xmlns:p14="http://schemas.microsoft.com/office/powerpoint/2010/main" val="33765106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828E16F-C5F5-D848-9E8C-757690F13827}" type="slidenum">
              <a:rPr lang="en-US" smtClean="0"/>
              <a:t>5</a:t>
            </a:fld>
            <a:endParaRPr lang="en-US"/>
          </a:p>
        </p:txBody>
      </p:sp>
    </p:spTree>
    <p:extLst>
      <p:ext uri="{BB962C8B-B14F-4D97-AF65-F5344CB8AC3E}">
        <p14:creationId xmlns:p14="http://schemas.microsoft.com/office/powerpoint/2010/main" val="13967951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Office of National Statistics (2021) Coronavirus and first year higher education students, England: 4 October to 11 October 2021. [Online] Available at:  https://www.ons.gov.uk/peoplepopulationandcommunity/healthandsocialcare/healthandwellbeing/bulletins/coronavirusandfirstyearhighereducationstudentsengland/4octoberto11october2021 (Accessed at: 15</a:t>
            </a:r>
            <a:r>
              <a:rPr lang="en-GB" baseline="30000" dirty="0"/>
              <a:t>th</a:t>
            </a:r>
            <a:r>
              <a:rPr lang="en-GB" dirty="0"/>
              <a:t> June 2023). </a:t>
            </a:r>
          </a:p>
        </p:txBody>
      </p:sp>
      <p:sp>
        <p:nvSpPr>
          <p:cNvPr id="4" name="Date Placeholder 3"/>
          <p:cNvSpPr>
            <a:spLocks noGrp="1"/>
          </p:cNvSpPr>
          <p:nvPr>
            <p:ph type="dt" idx="1"/>
          </p:nvPr>
        </p:nvSpPr>
        <p:spPr/>
        <p:txBody>
          <a:bodyPr/>
          <a:lstStyle/>
          <a:p>
            <a:pPr rtl="0"/>
            <a:fld id="{C3DD49AE-E876-4130-BF53-6229B9820536}" type="datetime1">
              <a:rPr lang="en-US" smtClean="0"/>
              <a:t>9/3/2024</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11</a:t>
            </a:fld>
            <a:endParaRPr lang="en-US"/>
          </a:p>
        </p:txBody>
      </p:sp>
    </p:spTree>
    <p:extLst>
      <p:ext uri="{BB962C8B-B14F-4D97-AF65-F5344CB8AC3E}">
        <p14:creationId xmlns:p14="http://schemas.microsoft.com/office/powerpoint/2010/main" val="27477444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Lewis, J. and Bolton, P. (2023) Student mental health in England: Statistics, policy, and </a:t>
            </a:r>
            <a:r>
              <a:rPr lang="en-GB" dirty="0" err="1"/>
              <a:t>guidancee</a:t>
            </a:r>
            <a:r>
              <a:rPr lang="en-GB" dirty="0"/>
              <a:t>. London: House of Commons Library.  </a:t>
            </a:r>
          </a:p>
          <a:p>
            <a:r>
              <a:rPr lang="en-GB" dirty="0"/>
              <a:t>https://researchbriefings.files.parliament.uk/documents/CBP-8593/CBP-8593.pdf </a:t>
            </a:r>
          </a:p>
        </p:txBody>
      </p:sp>
      <p:sp>
        <p:nvSpPr>
          <p:cNvPr id="4" name="Date Placeholder 3"/>
          <p:cNvSpPr>
            <a:spLocks noGrp="1"/>
          </p:cNvSpPr>
          <p:nvPr>
            <p:ph type="dt" idx="1"/>
          </p:nvPr>
        </p:nvSpPr>
        <p:spPr/>
        <p:txBody>
          <a:bodyPr/>
          <a:lstStyle/>
          <a:p>
            <a:pPr rtl="0"/>
            <a:fld id="{C3DD49AE-E876-4130-BF53-6229B9820536}" type="datetime1">
              <a:rPr lang="en-US" smtClean="0"/>
              <a:t>9/3/2024</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12</a:t>
            </a:fld>
            <a:endParaRPr lang="en-US"/>
          </a:p>
        </p:txBody>
      </p:sp>
    </p:spTree>
    <p:extLst>
      <p:ext uri="{BB962C8B-B14F-4D97-AF65-F5344CB8AC3E}">
        <p14:creationId xmlns:p14="http://schemas.microsoft.com/office/powerpoint/2010/main" val="2779184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Physiological need</a:t>
            </a:r>
            <a:r>
              <a:rPr lang="en-US" dirty="0"/>
              <a:t>s: Balanced and nutritious diet (water, protein, vegetables, carbohydrates), sleep. </a:t>
            </a:r>
          </a:p>
          <a:p>
            <a:r>
              <a:rPr lang="en-US" b="1" dirty="0"/>
              <a:t>Safety needs</a:t>
            </a:r>
            <a:r>
              <a:rPr lang="en-US" dirty="0"/>
              <a:t>: Personal security such as secured employment can afford individuals to engage in recreational activities, maintain home and food security. </a:t>
            </a:r>
          </a:p>
          <a:p>
            <a:r>
              <a:rPr lang="en-US" b="1" dirty="0"/>
              <a:t>Love and belonging</a:t>
            </a:r>
            <a:r>
              <a:rPr lang="en-US" dirty="0"/>
              <a:t> friendships, family and sense of belonging (pursuing the meaningful)</a:t>
            </a:r>
          </a:p>
          <a:p>
            <a:r>
              <a:rPr lang="en-US" b="1" dirty="0"/>
              <a:t>Esteem</a:t>
            </a:r>
            <a:r>
              <a:rPr lang="en-US" dirty="0"/>
              <a:t>: diet and exercise increases endorphins (feel good experience), belonging and status makes you feel secured and confident</a:t>
            </a:r>
          </a:p>
          <a:p>
            <a:r>
              <a:rPr lang="en-US" b="1" dirty="0"/>
              <a:t>Self-actualization:</a:t>
            </a:r>
            <a:r>
              <a:rPr lang="en-US" dirty="0"/>
              <a:t> provides motivation to be the best you can be. </a:t>
            </a:r>
          </a:p>
          <a:p>
            <a:endParaRPr lang="en-US" dirty="0"/>
          </a:p>
          <a:p>
            <a:r>
              <a:rPr lang="en-US" dirty="0"/>
              <a:t>Whilst all these components are important to wellbeing, wellbeing is not a fixed state.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14</a:t>
            </a:fld>
            <a:endParaRPr lang="en-US"/>
          </a:p>
        </p:txBody>
      </p:sp>
    </p:spTree>
    <p:extLst>
      <p:ext uri="{BB962C8B-B14F-4D97-AF65-F5344CB8AC3E}">
        <p14:creationId xmlns:p14="http://schemas.microsoft.com/office/powerpoint/2010/main" val="2066059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model was developed by Dr. Reuven Bar-On</a:t>
            </a:r>
          </a:p>
        </p:txBody>
      </p:sp>
      <p:sp>
        <p:nvSpPr>
          <p:cNvPr id="4" name="Slide Number Placeholder 3"/>
          <p:cNvSpPr>
            <a:spLocks noGrp="1"/>
          </p:cNvSpPr>
          <p:nvPr>
            <p:ph type="sldNum" sz="quarter" idx="5"/>
          </p:nvPr>
        </p:nvSpPr>
        <p:spPr/>
        <p:txBody>
          <a:bodyPr/>
          <a:lstStyle/>
          <a:p>
            <a:fld id="{9828E16F-C5F5-D848-9E8C-757690F13827}" type="slidenum">
              <a:rPr lang="en-US" smtClean="0"/>
              <a:t>18</a:t>
            </a:fld>
            <a:endParaRPr lang="en-US"/>
          </a:p>
        </p:txBody>
      </p:sp>
    </p:spTree>
    <p:extLst>
      <p:ext uri="{BB962C8B-B14F-4D97-AF65-F5344CB8AC3E}">
        <p14:creationId xmlns:p14="http://schemas.microsoft.com/office/powerpoint/2010/main" val="23598847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20</a:t>
            </a:fld>
            <a:endParaRPr lang="en-US"/>
          </a:p>
        </p:txBody>
      </p:sp>
    </p:spTree>
    <p:extLst>
      <p:ext uri="{BB962C8B-B14F-4D97-AF65-F5344CB8AC3E}">
        <p14:creationId xmlns:p14="http://schemas.microsoft.com/office/powerpoint/2010/main" val="5925569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blaming specific individuals </a:t>
            </a:r>
          </a:p>
          <a:p>
            <a:r>
              <a:rPr lang="en-US" dirty="0"/>
              <a:t>Humour can be utilized to create positive outlook and optimism </a:t>
            </a:r>
          </a:p>
          <a:p>
            <a:r>
              <a:rPr lang="en-US" dirty="0"/>
              <a:t>Conflict can be resolved positively if the person wants it that way</a:t>
            </a:r>
          </a:p>
          <a:p>
            <a:r>
              <a:rPr lang="en-US" dirty="0"/>
              <a:t>Being accountable for actions </a:t>
            </a:r>
          </a:p>
          <a:p>
            <a:r>
              <a:rPr lang="en-US" dirty="0"/>
              <a:t>Develop empathy and see situations from different perspectives </a:t>
            </a:r>
          </a:p>
          <a:p>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21</a:t>
            </a:fld>
            <a:endParaRPr lang="en-US"/>
          </a:p>
        </p:txBody>
      </p:sp>
    </p:spTree>
    <p:extLst>
      <p:ext uri="{BB962C8B-B14F-4D97-AF65-F5344CB8AC3E}">
        <p14:creationId xmlns:p14="http://schemas.microsoft.com/office/powerpoint/2010/main" val="34914376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Majority of studies concerning the measurement of resilience have been conducted on children and adolescent populations. </a:t>
            </a:r>
          </a:p>
        </p:txBody>
      </p:sp>
      <p:sp>
        <p:nvSpPr>
          <p:cNvPr id="4" name="Slide Number Placeholder 3"/>
          <p:cNvSpPr>
            <a:spLocks noGrp="1"/>
          </p:cNvSpPr>
          <p:nvPr>
            <p:ph type="sldNum" sz="quarter" idx="5"/>
          </p:nvPr>
        </p:nvSpPr>
        <p:spPr/>
        <p:txBody>
          <a:bodyPr/>
          <a:lstStyle/>
          <a:p>
            <a:fld id="{9828E16F-C5F5-D848-9E8C-757690F13827}" type="slidenum">
              <a:rPr lang="en-US" smtClean="0"/>
              <a:t>23</a:t>
            </a:fld>
            <a:endParaRPr lang="en-US"/>
          </a:p>
        </p:txBody>
      </p:sp>
    </p:spTree>
    <p:extLst>
      <p:ext uri="{BB962C8B-B14F-4D97-AF65-F5344CB8AC3E}">
        <p14:creationId xmlns:p14="http://schemas.microsoft.com/office/powerpoint/2010/main" val="9514960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characteristics that define resilience.</a:t>
            </a:r>
          </a:p>
        </p:txBody>
      </p:sp>
      <p:sp>
        <p:nvSpPr>
          <p:cNvPr id="4" name="Slide Number Placeholder 3"/>
          <p:cNvSpPr>
            <a:spLocks noGrp="1"/>
          </p:cNvSpPr>
          <p:nvPr>
            <p:ph type="sldNum" sz="quarter" idx="5"/>
          </p:nvPr>
        </p:nvSpPr>
        <p:spPr/>
        <p:txBody>
          <a:bodyPr/>
          <a:lstStyle/>
          <a:p>
            <a:fld id="{9828E16F-C5F5-D848-9E8C-757690F13827}" type="slidenum">
              <a:rPr lang="en-US" smtClean="0"/>
              <a:t>24</a:t>
            </a:fld>
            <a:endParaRPr lang="en-US"/>
          </a:p>
        </p:txBody>
      </p:sp>
    </p:spTree>
    <p:extLst>
      <p:ext uri="{BB962C8B-B14F-4D97-AF65-F5344CB8AC3E}">
        <p14:creationId xmlns:p14="http://schemas.microsoft.com/office/powerpoint/2010/main" val="26841545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Scoring results: </a:t>
            </a:r>
          </a:p>
          <a:p>
            <a:r>
              <a:rPr lang="en-GB" dirty="0"/>
              <a:t>0-10 You feel able to cope with pressure at work – you may be practising resilient behaviours already. 1</a:t>
            </a:r>
          </a:p>
          <a:p>
            <a:r>
              <a:rPr lang="en-GB" dirty="0"/>
              <a:t>1-14 You are coping with pressure at work most, but not all, of the time – start developing your resilience now. </a:t>
            </a:r>
          </a:p>
          <a:p>
            <a:r>
              <a:rPr lang="en-GB" dirty="0"/>
              <a:t>15-18 You are only coping with pressure at work some of the time – this may be affecting your judgement, behaviour and relationships at work; over time, feeling like this may start to affect your health. </a:t>
            </a:r>
          </a:p>
          <a:p>
            <a:r>
              <a:rPr lang="en-GB" dirty="0"/>
              <a:t>19+ You feel overwhelmed by pressure at work – feeling like this will affect your judgement, behaviour and relationships at work; it is likely to damage your health. If you are worried about your health, see a doctor. Please note this questionnaire is not a professional diagnosis.</a:t>
            </a:r>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26</a:t>
            </a:fld>
            <a:endParaRPr lang="en-US"/>
          </a:p>
        </p:txBody>
      </p:sp>
    </p:spTree>
    <p:extLst>
      <p:ext uri="{BB962C8B-B14F-4D97-AF65-F5344CB8AC3E}">
        <p14:creationId xmlns:p14="http://schemas.microsoft.com/office/powerpoint/2010/main" val="15425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Answer the questions . </a:t>
            </a:r>
          </a:p>
          <a:p>
            <a:r>
              <a:rPr lang="en-GB" dirty="0"/>
              <a:t>From the answers answers, you can see your key areas for development. This next section will help you to develop your own personal resilience. </a:t>
            </a:r>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27</a:t>
            </a:fld>
            <a:endParaRPr lang="en-US"/>
          </a:p>
        </p:txBody>
      </p:sp>
    </p:spTree>
    <p:extLst>
      <p:ext uri="{BB962C8B-B14F-4D97-AF65-F5344CB8AC3E}">
        <p14:creationId xmlns:p14="http://schemas.microsoft.com/office/powerpoint/2010/main" val="33027746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www.scirp.org</a:t>
            </a:r>
            <a:r>
              <a:rPr lang="en-US" dirty="0"/>
              <a:t>/html/51639.html</a:t>
            </a:r>
          </a:p>
        </p:txBody>
      </p:sp>
      <p:sp>
        <p:nvSpPr>
          <p:cNvPr id="4" name="Slide Number Placeholder 3"/>
          <p:cNvSpPr>
            <a:spLocks noGrp="1"/>
          </p:cNvSpPr>
          <p:nvPr>
            <p:ph type="sldNum" sz="quarter" idx="5"/>
          </p:nvPr>
        </p:nvSpPr>
        <p:spPr/>
        <p:txBody>
          <a:bodyPr/>
          <a:lstStyle/>
          <a:p>
            <a:fld id="{9828E16F-C5F5-D848-9E8C-757690F13827}" type="slidenum">
              <a:rPr lang="en-US" smtClean="0"/>
              <a:t>29</a:t>
            </a:fld>
            <a:endParaRPr lang="en-US"/>
          </a:p>
        </p:txBody>
      </p:sp>
    </p:spTree>
    <p:extLst>
      <p:ext uri="{BB962C8B-B14F-4D97-AF65-F5344CB8AC3E}">
        <p14:creationId xmlns:p14="http://schemas.microsoft.com/office/powerpoint/2010/main" val="15873999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31</a:t>
            </a:fld>
            <a:endParaRPr lang="en-US"/>
          </a:p>
        </p:txBody>
      </p:sp>
    </p:spTree>
    <p:extLst>
      <p:ext uri="{BB962C8B-B14F-4D97-AF65-F5344CB8AC3E}">
        <p14:creationId xmlns:p14="http://schemas.microsoft.com/office/powerpoint/2010/main" val="5795015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32</a:t>
            </a:fld>
            <a:endParaRPr lang="en-US"/>
          </a:p>
        </p:txBody>
      </p:sp>
    </p:spTree>
    <p:extLst>
      <p:ext uri="{BB962C8B-B14F-4D97-AF65-F5344CB8AC3E}">
        <p14:creationId xmlns:p14="http://schemas.microsoft.com/office/powerpoint/2010/main" val="6388982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Independent activity: </a:t>
            </a:r>
          </a:p>
        </p:txBody>
      </p:sp>
      <p:sp>
        <p:nvSpPr>
          <p:cNvPr id="4" name="Slide Number Placeholder 3"/>
          <p:cNvSpPr>
            <a:spLocks noGrp="1"/>
          </p:cNvSpPr>
          <p:nvPr>
            <p:ph type="sldNum" sz="quarter" idx="5"/>
          </p:nvPr>
        </p:nvSpPr>
        <p:spPr/>
        <p:txBody>
          <a:bodyPr/>
          <a:lstStyle/>
          <a:p>
            <a:fld id="{9828E16F-C5F5-D848-9E8C-757690F13827}" type="slidenum">
              <a:rPr lang="en-US" smtClean="0"/>
              <a:t>33</a:t>
            </a:fld>
            <a:endParaRPr lang="en-US"/>
          </a:p>
        </p:txBody>
      </p:sp>
    </p:spTree>
    <p:extLst>
      <p:ext uri="{BB962C8B-B14F-4D97-AF65-F5344CB8AC3E}">
        <p14:creationId xmlns:p14="http://schemas.microsoft.com/office/powerpoint/2010/main" val="25338257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EE020-7EB2-1D78-E4F1-B55ACB71D92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E7F2E0E-F106-6546-B7C1-8634DE8C5F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CF1B648-6786-0000-42E0-056A7E2D8ADF}"/>
              </a:ext>
            </a:extLst>
          </p:cNvPr>
          <p:cNvSpPr>
            <a:spLocks noGrp="1"/>
          </p:cNvSpPr>
          <p:nvPr>
            <p:ph type="dt" sz="half" idx="10"/>
          </p:nvPr>
        </p:nvSpPr>
        <p:spPr/>
        <p:txBody>
          <a:bodyPr/>
          <a:lstStyle/>
          <a:p>
            <a:fld id="{A566055A-0089-314D-ADB3-00DD23097DA1}" type="datetimeFigureOut">
              <a:rPr lang="en-US" smtClean="0"/>
              <a:t>9/3/2024</a:t>
            </a:fld>
            <a:endParaRPr lang="en-US"/>
          </a:p>
        </p:txBody>
      </p:sp>
      <p:sp>
        <p:nvSpPr>
          <p:cNvPr id="5" name="Footer Placeholder 4">
            <a:extLst>
              <a:ext uri="{FF2B5EF4-FFF2-40B4-BE49-F238E27FC236}">
                <a16:creationId xmlns:a16="http://schemas.microsoft.com/office/drawing/2014/main" id="{07CA7FDC-F961-09B3-AC15-F488053CDD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F9CB58-417B-C18A-73A3-C222ED95CB1E}"/>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42832690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5BC18-D816-F09D-96F9-CE98EF77897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A63B5D5-5AEA-0BD9-1CE9-AC1A3BD5B0D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179A07-17BB-1E8E-9EBE-74ADD3C79551}"/>
              </a:ext>
            </a:extLst>
          </p:cNvPr>
          <p:cNvSpPr>
            <a:spLocks noGrp="1"/>
          </p:cNvSpPr>
          <p:nvPr>
            <p:ph type="dt" sz="half" idx="10"/>
          </p:nvPr>
        </p:nvSpPr>
        <p:spPr/>
        <p:txBody>
          <a:bodyPr/>
          <a:lstStyle/>
          <a:p>
            <a:fld id="{A566055A-0089-314D-ADB3-00DD23097DA1}" type="datetimeFigureOut">
              <a:rPr lang="en-US" smtClean="0"/>
              <a:t>9/3/2024</a:t>
            </a:fld>
            <a:endParaRPr lang="en-US"/>
          </a:p>
        </p:txBody>
      </p:sp>
      <p:sp>
        <p:nvSpPr>
          <p:cNvPr id="5" name="Footer Placeholder 4">
            <a:extLst>
              <a:ext uri="{FF2B5EF4-FFF2-40B4-BE49-F238E27FC236}">
                <a16:creationId xmlns:a16="http://schemas.microsoft.com/office/drawing/2014/main" id="{BCCF9A50-D44B-7673-9A1E-C0F0E33B1F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D7491B-696A-D2DA-AB60-9CB40E3C9FB3}"/>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1802690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7C07E-0538-8BD7-00B2-24060AB1333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E32A7A4-7256-1A55-FD8C-A3C9EB2E0A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B843B2C-FE85-DEB8-4E9F-6A5081B7CB8E}"/>
              </a:ext>
            </a:extLst>
          </p:cNvPr>
          <p:cNvSpPr>
            <a:spLocks noGrp="1"/>
          </p:cNvSpPr>
          <p:nvPr>
            <p:ph type="dt" sz="half" idx="10"/>
          </p:nvPr>
        </p:nvSpPr>
        <p:spPr/>
        <p:txBody>
          <a:bodyPr/>
          <a:lstStyle/>
          <a:p>
            <a:fld id="{A566055A-0089-314D-ADB3-00DD23097DA1}" type="datetimeFigureOut">
              <a:rPr lang="en-US" smtClean="0"/>
              <a:t>9/3/2024</a:t>
            </a:fld>
            <a:endParaRPr lang="en-US"/>
          </a:p>
        </p:txBody>
      </p:sp>
      <p:sp>
        <p:nvSpPr>
          <p:cNvPr id="5" name="Footer Placeholder 4">
            <a:extLst>
              <a:ext uri="{FF2B5EF4-FFF2-40B4-BE49-F238E27FC236}">
                <a16:creationId xmlns:a16="http://schemas.microsoft.com/office/drawing/2014/main" id="{BDC88C0F-7F62-3EE9-F9AD-2FDDDB8F34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BF91A8-900F-B873-D484-D3AFE5CFC444}"/>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2453618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ED73-0034-8A64-4DD4-02098B9CB0B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9C6ECD2-C2B4-DFBE-EA3B-4A0D4D6C744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AD9A2F0-A87E-478E-71BF-137513760E5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3DBA15B-F26B-9F03-2131-C27DEEFA9495}"/>
              </a:ext>
            </a:extLst>
          </p:cNvPr>
          <p:cNvSpPr>
            <a:spLocks noGrp="1"/>
          </p:cNvSpPr>
          <p:nvPr>
            <p:ph type="dt" sz="half" idx="10"/>
          </p:nvPr>
        </p:nvSpPr>
        <p:spPr/>
        <p:txBody>
          <a:bodyPr/>
          <a:lstStyle/>
          <a:p>
            <a:fld id="{A566055A-0089-314D-ADB3-00DD23097DA1}" type="datetimeFigureOut">
              <a:rPr lang="en-US" smtClean="0"/>
              <a:t>9/3/2024</a:t>
            </a:fld>
            <a:endParaRPr lang="en-US"/>
          </a:p>
        </p:txBody>
      </p:sp>
      <p:sp>
        <p:nvSpPr>
          <p:cNvPr id="6" name="Footer Placeholder 5">
            <a:extLst>
              <a:ext uri="{FF2B5EF4-FFF2-40B4-BE49-F238E27FC236}">
                <a16:creationId xmlns:a16="http://schemas.microsoft.com/office/drawing/2014/main" id="{67CA8EF7-966F-215C-4A7E-8E1F79EA8B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939ED9F-26C5-CC6C-BA11-6960105F0535}"/>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856333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71F3B-FFAC-2AEF-29E0-3868BFD149E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7BAAE5-1CF3-1EC1-289E-B3B8AF3DCD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87A6C64-28DA-EFCF-F46A-513922F3054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57DC384-2CC2-B6E9-225C-D9AA5F3238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3F2CE1F-E7ED-2B91-6B6B-DDCE04EE794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DF77B3E-4588-1A62-D548-59BA0140569A}"/>
              </a:ext>
            </a:extLst>
          </p:cNvPr>
          <p:cNvSpPr>
            <a:spLocks noGrp="1"/>
          </p:cNvSpPr>
          <p:nvPr>
            <p:ph type="dt" sz="half" idx="10"/>
          </p:nvPr>
        </p:nvSpPr>
        <p:spPr/>
        <p:txBody>
          <a:bodyPr/>
          <a:lstStyle/>
          <a:p>
            <a:fld id="{A566055A-0089-314D-ADB3-00DD23097DA1}" type="datetimeFigureOut">
              <a:rPr lang="en-US" smtClean="0"/>
              <a:t>9/3/2024</a:t>
            </a:fld>
            <a:endParaRPr lang="en-US"/>
          </a:p>
        </p:txBody>
      </p:sp>
      <p:sp>
        <p:nvSpPr>
          <p:cNvPr id="8" name="Footer Placeholder 7">
            <a:extLst>
              <a:ext uri="{FF2B5EF4-FFF2-40B4-BE49-F238E27FC236}">
                <a16:creationId xmlns:a16="http://schemas.microsoft.com/office/drawing/2014/main" id="{92F72868-9E56-780C-2381-344C0014FEA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AB76828-3B6D-5416-E215-460A73E1049A}"/>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1766063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9F0DE-CB45-778A-9336-B58E804CA8F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DBA461A-A45E-2E34-86AA-EFB5E0E58BFF}"/>
              </a:ext>
            </a:extLst>
          </p:cNvPr>
          <p:cNvSpPr>
            <a:spLocks noGrp="1"/>
          </p:cNvSpPr>
          <p:nvPr>
            <p:ph type="dt" sz="half" idx="10"/>
          </p:nvPr>
        </p:nvSpPr>
        <p:spPr/>
        <p:txBody>
          <a:bodyPr/>
          <a:lstStyle/>
          <a:p>
            <a:fld id="{A566055A-0089-314D-ADB3-00DD23097DA1}" type="datetimeFigureOut">
              <a:rPr lang="en-US" smtClean="0"/>
              <a:t>9/3/2024</a:t>
            </a:fld>
            <a:endParaRPr lang="en-US"/>
          </a:p>
        </p:txBody>
      </p:sp>
      <p:sp>
        <p:nvSpPr>
          <p:cNvPr id="4" name="Footer Placeholder 3">
            <a:extLst>
              <a:ext uri="{FF2B5EF4-FFF2-40B4-BE49-F238E27FC236}">
                <a16:creationId xmlns:a16="http://schemas.microsoft.com/office/drawing/2014/main" id="{2456DE49-A80A-4070-2DE2-70298B4C5A7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D2AABF9-5995-E125-E69B-582C35B8F81E}"/>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1975593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12BD7-439E-F09E-8CB6-189254F5EE09}"/>
              </a:ext>
            </a:extLst>
          </p:cNvPr>
          <p:cNvSpPr>
            <a:spLocks noGrp="1"/>
          </p:cNvSpPr>
          <p:nvPr>
            <p:ph type="dt" sz="half" idx="10"/>
          </p:nvPr>
        </p:nvSpPr>
        <p:spPr/>
        <p:txBody>
          <a:bodyPr/>
          <a:lstStyle/>
          <a:p>
            <a:fld id="{A566055A-0089-314D-ADB3-00DD23097DA1}" type="datetimeFigureOut">
              <a:rPr lang="en-US" smtClean="0"/>
              <a:t>9/3/2024</a:t>
            </a:fld>
            <a:endParaRPr lang="en-US"/>
          </a:p>
        </p:txBody>
      </p:sp>
      <p:sp>
        <p:nvSpPr>
          <p:cNvPr id="3" name="Footer Placeholder 2">
            <a:extLst>
              <a:ext uri="{FF2B5EF4-FFF2-40B4-BE49-F238E27FC236}">
                <a16:creationId xmlns:a16="http://schemas.microsoft.com/office/drawing/2014/main" id="{DE39B034-DF12-5C24-498B-90579C89EBB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63577AE-26E0-8A5C-FB74-7EC065392C10}"/>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877511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1C41B-8809-93F3-EB41-4706B38600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310512B-E467-4AEC-A1C6-D031D1EB50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D5957C0-EF2E-59AA-52C0-F94FC02F5D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F714705-D9C2-B958-E7B5-38C05AF1EAA9}"/>
              </a:ext>
            </a:extLst>
          </p:cNvPr>
          <p:cNvSpPr>
            <a:spLocks noGrp="1"/>
          </p:cNvSpPr>
          <p:nvPr>
            <p:ph type="dt" sz="half" idx="10"/>
          </p:nvPr>
        </p:nvSpPr>
        <p:spPr/>
        <p:txBody>
          <a:bodyPr/>
          <a:lstStyle/>
          <a:p>
            <a:fld id="{A566055A-0089-314D-ADB3-00DD23097DA1}" type="datetimeFigureOut">
              <a:rPr lang="en-US" smtClean="0"/>
              <a:t>9/3/2024</a:t>
            </a:fld>
            <a:endParaRPr lang="en-US"/>
          </a:p>
        </p:txBody>
      </p:sp>
      <p:sp>
        <p:nvSpPr>
          <p:cNvPr id="6" name="Footer Placeholder 5">
            <a:extLst>
              <a:ext uri="{FF2B5EF4-FFF2-40B4-BE49-F238E27FC236}">
                <a16:creationId xmlns:a16="http://schemas.microsoft.com/office/drawing/2014/main" id="{3FF5DBD8-31AC-13FF-BF75-3512D87956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A7315A-A706-1E5C-7E19-5FE4C1AB0D50}"/>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3454688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3524C-146A-BE33-2A01-AA893179AC3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1FDB554-FF15-41AD-A403-0F7185DDD8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BE6758C-BF9B-56E6-F8AC-E3C31A1DE8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70698A-71E2-6E5B-0496-FA95C59C7A64}"/>
              </a:ext>
            </a:extLst>
          </p:cNvPr>
          <p:cNvSpPr>
            <a:spLocks noGrp="1"/>
          </p:cNvSpPr>
          <p:nvPr>
            <p:ph type="dt" sz="half" idx="10"/>
          </p:nvPr>
        </p:nvSpPr>
        <p:spPr/>
        <p:txBody>
          <a:bodyPr/>
          <a:lstStyle/>
          <a:p>
            <a:fld id="{A566055A-0089-314D-ADB3-00DD23097DA1}" type="datetimeFigureOut">
              <a:rPr lang="en-US" smtClean="0"/>
              <a:t>9/3/2024</a:t>
            </a:fld>
            <a:endParaRPr lang="en-US"/>
          </a:p>
        </p:txBody>
      </p:sp>
      <p:sp>
        <p:nvSpPr>
          <p:cNvPr id="6" name="Footer Placeholder 5">
            <a:extLst>
              <a:ext uri="{FF2B5EF4-FFF2-40B4-BE49-F238E27FC236}">
                <a16:creationId xmlns:a16="http://schemas.microsoft.com/office/drawing/2014/main" id="{16082B83-C58E-22CB-A2A0-15C6FB55F2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C513B0-FB09-ED1F-D0B4-198223D012CE}"/>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1806692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09655-2BB9-F38B-EC99-34911A9CF4E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BDF52CB-D3BC-9279-4843-8B9BDD67AF4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B42F53-AC7B-9102-AE89-95DC0559331E}"/>
              </a:ext>
            </a:extLst>
          </p:cNvPr>
          <p:cNvSpPr>
            <a:spLocks noGrp="1"/>
          </p:cNvSpPr>
          <p:nvPr>
            <p:ph type="dt" sz="half" idx="10"/>
          </p:nvPr>
        </p:nvSpPr>
        <p:spPr/>
        <p:txBody>
          <a:bodyPr/>
          <a:lstStyle/>
          <a:p>
            <a:fld id="{A566055A-0089-314D-ADB3-00DD23097DA1}" type="datetimeFigureOut">
              <a:rPr lang="en-US" smtClean="0"/>
              <a:t>9/3/2024</a:t>
            </a:fld>
            <a:endParaRPr lang="en-US"/>
          </a:p>
        </p:txBody>
      </p:sp>
      <p:sp>
        <p:nvSpPr>
          <p:cNvPr id="5" name="Footer Placeholder 4">
            <a:extLst>
              <a:ext uri="{FF2B5EF4-FFF2-40B4-BE49-F238E27FC236}">
                <a16:creationId xmlns:a16="http://schemas.microsoft.com/office/drawing/2014/main" id="{41B463EE-F7CF-9AC4-838F-F45072086A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C57B58-50BB-83CB-C047-299DE95983B2}"/>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3732309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91782C-3901-847F-4614-A1E450A2D0D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96B0861-042D-94A8-AC19-B1BC0932C6C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3E5F71-B585-DEA7-4F46-1DFC438230D8}"/>
              </a:ext>
            </a:extLst>
          </p:cNvPr>
          <p:cNvSpPr>
            <a:spLocks noGrp="1"/>
          </p:cNvSpPr>
          <p:nvPr>
            <p:ph type="dt" sz="half" idx="10"/>
          </p:nvPr>
        </p:nvSpPr>
        <p:spPr/>
        <p:txBody>
          <a:bodyPr/>
          <a:lstStyle/>
          <a:p>
            <a:fld id="{A566055A-0089-314D-ADB3-00DD23097DA1}" type="datetimeFigureOut">
              <a:rPr lang="en-US" smtClean="0"/>
              <a:t>9/3/2024</a:t>
            </a:fld>
            <a:endParaRPr lang="en-US"/>
          </a:p>
        </p:txBody>
      </p:sp>
      <p:sp>
        <p:nvSpPr>
          <p:cNvPr id="5" name="Footer Placeholder 4">
            <a:extLst>
              <a:ext uri="{FF2B5EF4-FFF2-40B4-BE49-F238E27FC236}">
                <a16:creationId xmlns:a16="http://schemas.microsoft.com/office/drawing/2014/main" id="{1AE60228-CE29-709E-8C8D-58815B5215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600850-BC03-80CB-A151-434B215BEF9C}"/>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821726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6EC8CB-F59E-C3C0-BDE1-AF026F05EC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D464A51-E246-8614-8548-98D97F0C08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8831E0-9A96-50E5-0A2D-AD2F9F25F8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66055A-0089-314D-ADB3-00DD23097DA1}" type="datetimeFigureOut">
              <a:rPr lang="en-US" smtClean="0"/>
              <a:t>9/3/2024</a:t>
            </a:fld>
            <a:endParaRPr lang="en-US"/>
          </a:p>
        </p:txBody>
      </p:sp>
      <p:sp>
        <p:nvSpPr>
          <p:cNvPr id="5" name="Footer Placeholder 4">
            <a:extLst>
              <a:ext uri="{FF2B5EF4-FFF2-40B4-BE49-F238E27FC236}">
                <a16:creationId xmlns:a16="http://schemas.microsoft.com/office/drawing/2014/main" id="{655E74AE-A815-B1B1-DF04-043B91E0BD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9C45DA2-F1A9-48DB-D32E-59C77C2500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894E84-899D-D94A-89C1-C251CB5CE114}" type="slidenum">
              <a:rPr lang="en-US" smtClean="0"/>
              <a:t>‹#›</a:t>
            </a:fld>
            <a:endParaRPr lang="en-US"/>
          </a:p>
        </p:txBody>
      </p:sp>
    </p:spTree>
    <p:extLst>
      <p:ext uri="{BB962C8B-B14F-4D97-AF65-F5344CB8AC3E}">
        <p14:creationId xmlns:p14="http://schemas.microsoft.com/office/powerpoint/2010/main" val="32378129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2G8R2MgYy1s?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dl80X9F9sDs?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LgUCyWhJf6s?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www.ons.gov.uk/peoplepopulationandcommunity/healthandsocialcare/healthandwellbeing/bulletins/coronavirusandfirstyearhighereducationstudentsengland/4octoberto11october2021" TargetMode="External"/><Relationship Id="rId7" Type="http://schemas.openxmlformats.org/officeDocument/2006/relationships/hyperlink" Target="https://www.who.int/news-room/fact-sheets/detail/physical-activity" TargetMode="External"/><Relationship Id="rId2" Type="http://schemas.openxmlformats.org/officeDocument/2006/relationships/hyperlink" Target="https://www.gov.uk/government/publications/wellbeing-and-health" TargetMode="External"/><Relationship Id="rId1" Type="http://schemas.openxmlformats.org/officeDocument/2006/relationships/slideLayout" Target="../slideLayouts/slideLayout2.xml"/><Relationship Id="rId6" Type="http://schemas.openxmlformats.org/officeDocument/2006/relationships/hyperlink" Target="https://in.sagepub.com/sites/default/files/sage_text_whitepaper.pdf" TargetMode="External"/><Relationship Id="rId5" Type="http://schemas.openxmlformats.org/officeDocument/2006/relationships/hyperlink" Target="https://www.workingwellglos.nhs.uk/wp-content/uploads/2019/01/Building-your-own-Personal-Resilience.pdf" TargetMode="External"/><Relationship Id="rId4" Type="http://schemas.openxmlformats.org/officeDocument/2006/relationships/hyperlink" Target="https://www.researchgate.net/publication/318018981_Understanding_and_Developing_Emotional_Intellig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5" name="Rectangle 14344">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40C28-C3AE-2D0A-6FAE-F2D95D433EE2}"/>
              </a:ext>
            </a:extLst>
          </p:cNvPr>
          <p:cNvSpPr>
            <a:spLocks noGrp="1"/>
          </p:cNvSpPr>
          <p:nvPr>
            <p:ph type="ctrTitle"/>
          </p:nvPr>
        </p:nvSpPr>
        <p:spPr>
          <a:xfrm>
            <a:off x="826938" y="5576373"/>
            <a:ext cx="10960865" cy="739880"/>
          </a:xfrm>
        </p:spPr>
        <p:txBody>
          <a:bodyPr anchor="b">
            <a:noAutofit/>
          </a:bodyPr>
          <a:lstStyle/>
          <a:p>
            <a:r>
              <a:rPr lang="en-US" sz="4800" b="1" dirty="0">
                <a:solidFill>
                  <a:schemeClr val="tx1">
                    <a:lumMod val="85000"/>
                    <a:lumOff val="15000"/>
                  </a:schemeClr>
                </a:solidFill>
                <a:latin typeface="+mn-lt"/>
              </a:rPr>
              <a:t>Wellbeing, Resilience and Emotional Intelligence Development </a:t>
            </a:r>
          </a:p>
        </p:txBody>
      </p:sp>
      <p:sp>
        <p:nvSpPr>
          <p:cNvPr id="3" name="Subtitle 2">
            <a:extLst>
              <a:ext uri="{FF2B5EF4-FFF2-40B4-BE49-F238E27FC236}">
                <a16:creationId xmlns:a16="http://schemas.microsoft.com/office/drawing/2014/main" id="{FD7BA7AC-D05F-5376-EA5E-698A87D2A6B5}"/>
              </a:ext>
            </a:extLst>
          </p:cNvPr>
          <p:cNvSpPr>
            <a:spLocks noGrp="1"/>
          </p:cNvSpPr>
          <p:nvPr>
            <p:ph type="subTitle" idx="1"/>
          </p:nvPr>
        </p:nvSpPr>
        <p:spPr>
          <a:xfrm>
            <a:off x="2438400" y="6133691"/>
            <a:ext cx="7315199" cy="365125"/>
          </a:xfrm>
        </p:spPr>
        <p:txBody>
          <a:bodyPr anchor="t">
            <a:normAutofit/>
          </a:bodyPr>
          <a:lstStyle/>
          <a:p>
            <a:endParaRPr lang="en-US" sz="1600" dirty="0">
              <a:solidFill>
                <a:schemeClr val="tx1">
                  <a:lumMod val="85000"/>
                  <a:lumOff val="15000"/>
                </a:schemeClr>
              </a:solidFill>
            </a:endParaRPr>
          </a:p>
        </p:txBody>
      </p:sp>
      <p:pic>
        <p:nvPicPr>
          <p:cNvPr id="14338" name="Picture 2" descr="Developing emotional resilience and wellbeing in practitioners - Adults">
            <a:extLst>
              <a:ext uri="{FF2B5EF4-FFF2-40B4-BE49-F238E27FC236}">
                <a16:creationId xmlns:a16="http://schemas.microsoft.com/office/drawing/2014/main" id="{86A6E7C0-4DCB-8E72-CBAE-5D7E43B8B9E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361" r="6279" b="-1"/>
          <a:stretch/>
        </p:blipFill>
        <p:spPr bwMode="auto">
          <a:xfrm>
            <a:off x="21" y="-1"/>
            <a:ext cx="12191979" cy="4982282"/>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599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D3C00B-8860-A820-C833-38DF2C62C4F2}"/>
              </a:ext>
            </a:extLst>
          </p:cNvPr>
          <p:cNvSpPr>
            <a:spLocks noGrp="1"/>
          </p:cNvSpPr>
          <p:nvPr>
            <p:ph type="title"/>
          </p:nvPr>
        </p:nvSpPr>
        <p:spPr>
          <a:xfrm>
            <a:off x="589560" y="856180"/>
            <a:ext cx="4560584" cy="1128068"/>
          </a:xfrm>
        </p:spPr>
        <p:txBody>
          <a:bodyPr anchor="ctr">
            <a:normAutofit/>
          </a:bodyPr>
          <a:lstStyle/>
          <a:p>
            <a:r>
              <a:rPr lang="en-US" sz="4800" b="1" dirty="0">
                <a:latin typeface="+mn-lt"/>
              </a:rPr>
              <a:t>Contents Page </a:t>
            </a:r>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6A0FC4-33F8-D2B8-E825-E9BEFE6F03C8}"/>
              </a:ext>
            </a:extLst>
          </p:cNvPr>
          <p:cNvSpPr>
            <a:spLocks noGrp="1"/>
          </p:cNvSpPr>
          <p:nvPr>
            <p:ph idx="1"/>
          </p:nvPr>
        </p:nvSpPr>
        <p:spPr>
          <a:xfrm>
            <a:off x="534212" y="2497890"/>
            <a:ext cx="4559425" cy="3979585"/>
          </a:xfrm>
        </p:spPr>
        <p:txBody>
          <a:bodyPr anchor="ctr">
            <a:normAutofit lnSpcReduction="10000"/>
          </a:bodyPr>
          <a:lstStyle/>
          <a:p>
            <a:r>
              <a:rPr lang="en-US" sz="2000" dirty="0"/>
              <a:t>Determinants of health </a:t>
            </a:r>
          </a:p>
          <a:p>
            <a:r>
              <a:rPr lang="en-US" sz="2000" dirty="0"/>
              <a:t>Wellbeing </a:t>
            </a:r>
          </a:p>
          <a:p>
            <a:r>
              <a:rPr lang="en-US" sz="2000" dirty="0"/>
              <a:t>Student wellbeing </a:t>
            </a:r>
          </a:p>
          <a:p>
            <a:r>
              <a:rPr lang="en-US" sz="2000" dirty="0"/>
              <a:t>Promoting wellbeing </a:t>
            </a:r>
          </a:p>
          <a:p>
            <a:r>
              <a:rPr lang="en-US" sz="2000" dirty="0"/>
              <a:t>Emotional intelligence and how to develop it</a:t>
            </a:r>
          </a:p>
          <a:p>
            <a:r>
              <a:rPr lang="en-US" sz="2000" dirty="0"/>
              <a:t>Theoretical frameworks for emotional Intelligence </a:t>
            </a:r>
          </a:p>
          <a:p>
            <a:r>
              <a:rPr lang="en-US" sz="2000" dirty="0"/>
              <a:t>Resilience, characteristics and how to become more resilient </a:t>
            </a:r>
          </a:p>
          <a:p>
            <a:endParaRPr lang="en-US" sz="1700" dirty="0"/>
          </a:p>
          <a:p>
            <a:pPr marL="0" indent="0">
              <a:buNone/>
            </a:pPr>
            <a:r>
              <a:rPr lang="en-US" sz="1700" dirty="0"/>
              <a:t> </a:t>
            </a:r>
          </a:p>
          <a:p>
            <a:endParaRPr lang="en-US" sz="1700" dirty="0"/>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40 Professional Table of Contents Templates [2023 Update]">
            <a:extLst>
              <a:ext uri="{FF2B5EF4-FFF2-40B4-BE49-F238E27FC236}">
                <a16:creationId xmlns:a16="http://schemas.microsoft.com/office/drawing/2014/main" id="{0CFC8BCF-8794-5F63-5DAC-BC5C4706D70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662" r="21570"/>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3705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B5551E-E219-6E94-6B6D-5E5F11A85D1B}"/>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b="1" dirty="0">
                <a:latin typeface="+mn-lt"/>
              </a:rPr>
              <a:t>Health </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9EB651-E903-6B38-3BF4-405257636FFD}"/>
              </a:ext>
            </a:extLst>
          </p:cNvPr>
          <p:cNvSpPr>
            <a:spLocks noGrp="1"/>
          </p:cNvSpPr>
          <p:nvPr>
            <p:ph sz="half" idx="1"/>
          </p:nvPr>
        </p:nvSpPr>
        <p:spPr>
          <a:xfrm>
            <a:off x="420092" y="1968505"/>
            <a:ext cx="7103165" cy="4650956"/>
          </a:xfrm>
        </p:spPr>
        <p:txBody>
          <a:bodyPr vert="horz" lIns="91440" tIns="45720" rIns="91440" bIns="45720" rtlCol="0" anchor="t">
            <a:normAutofit/>
          </a:bodyPr>
          <a:lstStyle/>
          <a:p>
            <a:r>
              <a:rPr lang="en-US" sz="2200" dirty="0"/>
              <a:t>“Health is a state of complete physical, mental and social well-being and not merely the absence of disease or infirmity.“ (World Health Organization (WHO), 2023).</a:t>
            </a:r>
          </a:p>
          <a:p>
            <a:endParaRPr lang="en-US" sz="2200" dirty="0"/>
          </a:p>
          <a:p>
            <a:r>
              <a:rPr lang="en-US" sz="2200" dirty="0"/>
              <a:t>To reach a state of complete physical, mental and social wellbeing, an individual or group must be able to identify and </a:t>
            </a:r>
            <a:r>
              <a:rPr lang="en-US" sz="2200" dirty="0" err="1"/>
              <a:t>realise</a:t>
            </a:r>
            <a:r>
              <a:rPr lang="en-US" sz="2200" dirty="0"/>
              <a:t> aspirations, satisfy needs, and change or cope with their environment.</a:t>
            </a:r>
          </a:p>
          <a:p>
            <a:endParaRPr lang="en-US" sz="2200" dirty="0"/>
          </a:p>
          <a:p>
            <a:r>
              <a:rPr lang="en-US" sz="2200" dirty="0"/>
              <a:t> Health is therefore seen as a resource for everyday life, not the objective of living. Health is a positive concept, </a:t>
            </a:r>
            <a:r>
              <a:rPr lang="en-US" sz="2200" dirty="0" err="1"/>
              <a:t>emphasising</a:t>
            </a:r>
            <a:r>
              <a:rPr lang="en-US" sz="2200" dirty="0"/>
              <a:t> social and personal resources, as well as physical capacities (WHO, 1986).</a:t>
            </a:r>
          </a:p>
        </p:txBody>
      </p:sp>
      <p:pic>
        <p:nvPicPr>
          <p:cNvPr id="5" name="Picture 4">
            <a:extLst>
              <a:ext uri="{FF2B5EF4-FFF2-40B4-BE49-F238E27FC236}">
                <a16:creationId xmlns:a16="http://schemas.microsoft.com/office/drawing/2014/main" id="{445D1032-B185-CC84-E7EE-5D98050EB09B}"/>
              </a:ext>
            </a:extLst>
          </p:cNvPr>
          <p:cNvPicPr>
            <a:picLocks noChangeAspect="1"/>
          </p:cNvPicPr>
          <p:nvPr/>
        </p:nvPicPr>
        <p:blipFill rotWithShape="1">
          <a:blip r:embed="rId2"/>
          <a:srcRect t="141"/>
          <a:stretch/>
        </p:blipFill>
        <p:spPr>
          <a:xfrm>
            <a:off x="7675658" y="2093976"/>
            <a:ext cx="3941064" cy="4096512"/>
          </a:xfrm>
          <a:prstGeom prst="rect">
            <a:avLst/>
          </a:prstGeom>
          <a:noFill/>
        </p:spPr>
      </p:pic>
      <p:sp>
        <p:nvSpPr>
          <p:cNvPr id="4" name="Date Placeholder 3">
            <a:extLst>
              <a:ext uri="{FF2B5EF4-FFF2-40B4-BE49-F238E27FC236}">
                <a16:creationId xmlns:a16="http://schemas.microsoft.com/office/drawing/2014/main" id="{E945A943-EDD6-BA2C-6D89-94197E884230}"/>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fld id="{6AF379E8-AC6C-43B9-9222-BDF0AF9336F0}" type="datetime1">
              <a:rPr lang="en-US" smtClean="0">
                <a:solidFill>
                  <a:prstClr val="black">
                    <a:tint val="75000"/>
                  </a:prstClr>
                </a:solidFill>
                <a:latin typeface="Calibri" panose="020F0502020204030204"/>
              </a:rPr>
              <a:pPr>
                <a:spcAft>
                  <a:spcPts val="600"/>
                </a:spcAft>
                <a:defRPr/>
              </a:pPr>
              <a:t>9/3/2024</a:t>
            </a:fld>
            <a:endParaRPr 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7937875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FCE5FE3E-AC1A-5689-D77F-ECCC62DF0231}"/>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b="1" kern="1200" dirty="0">
                <a:solidFill>
                  <a:schemeClr val="tx1"/>
                </a:solidFill>
                <a:latin typeface="+mn-lt"/>
                <a:ea typeface="+mj-ea"/>
                <a:cs typeface="+mj-cs"/>
              </a:rPr>
              <a:t>Determinants of Health </a:t>
            </a:r>
          </a:p>
        </p:txBody>
      </p:sp>
      <p:sp>
        <p:nvSpPr>
          <p:cNvPr id="18"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B589D67-D5F7-3FD3-ADF4-2FD5E3FAC76C}"/>
              </a:ext>
            </a:extLst>
          </p:cNvPr>
          <p:cNvSpPr txBox="1"/>
          <p:nvPr/>
        </p:nvSpPr>
        <p:spPr>
          <a:xfrm>
            <a:off x="630936" y="2660904"/>
            <a:ext cx="4818888" cy="3547872"/>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2200"/>
              <a:t>Income and social protection </a:t>
            </a:r>
          </a:p>
          <a:p>
            <a:pPr marL="285750" indent="-228600">
              <a:lnSpc>
                <a:spcPct val="90000"/>
              </a:lnSpc>
              <a:spcAft>
                <a:spcPts val="600"/>
              </a:spcAft>
              <a:buFont typeface="Arial" panose="020B0604020202020204" pitchFamily="34" charset="0"/>
              <a:buChar char="•"/>
            </a:pPr>
            <a:r>
              <a:rPr lang="en-US" sz="2200"/>
              <a:t>Unemployment </a:t>
            </a:r>
          </a:p>
          <a:p>
            <a:pPr marL="285750" indent="-228600">
              <a:lnSpc>
                <a:spcPct val="90000"/>
              </a:lnSpc>
              <a:spcAft>
                <a:spcPts val="600"/>
              </a:spcAft>
              <a:buFont typeface="Arial" panose="020B0604020202020204" pitchFamily="34" charset="0"/>
              <a:buChar char="•"/>
            </a:pPr>
            <a:r>
              <a:rPr lang="en-US" sz="2200"/>
              <a:t>Social inclusion </a:t>
            </a:r>
          </a:p>
          <a:p>
            <a:pPr marL="285750" indent="-228600">
              <a:lnSpc>
                <a:spcPct val="90000"/>
              </a:lnSpc>
              <a:spcAft>
                <a:spcPts val="600"/>
              </a:spcAft>
              <a:buFont typeface="Arial" panose="020B0604020202020204" pitchFamily="34" charset="0"/>
              <a:buChar char="•"/>
            </a:pPr>
            <a:r>
              <a:rPr lang="en-US" sz="2200"/>
              <a:t>Access to health care </a:t>
            </a:r>
          </a:p>
          <a:p>
            <a:pPr marL="285750" indent="-228600">
              <a:lnSpc>
                <a:spcPct val="90000"/>
              </a:lnSpc>
              <a:spcAft>
                <a:spcPts val="600"/>
              </a:spcAft>
              <a:buFont typeface="Arial" panose="020B0604020202020204" pitchFamily="34" charset="0"/>
              <a:buChar char="•"/>
            </a:pPr>
            <a:r>
              <a:rPr lang="en-US" sz="2200"/>
              <a:t>Education </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p:txBody>
      </p:sp>
      <p:pic>
        <p:nvPicPr>
          <p:cNvPr id="6" name="Content Placeholder 5">
            <a:extLst>
              <a:ext uri="{FF2B5EF4-FFF2-40B4-BE49-F238E27FC236}">
                <a16:creationId xmlns:a16="http://schemas.microsoft.com/office/drawing/2014/main" id="{A96AD819-CC59-9C62-6026-4356EB17507A}"/>
              </a:ext>
            </a:extLst>
          </p:cNvPr>
          <p:cNvPicPr>
            <a:picLocks noGrp="1" noChangeAspect="1"/>
          </p:cNvPicPr>
          <p:nvPr>
            <p:ph idx="1"/>
          </p:nvPr>
        </p:nvPicPr>
        <p:blipFill>
          <a:blip r:embed="rId3"/>
          <a:stretch>
            <a:fillRect/>
          </a:stretch>
        </p:blipFill>
        <p:spPr>
          <a:xfrm>
            <a:off x="6099048" y="1525185"/>
            <a:ext cx="5458968" cy="3807629"/>
          </a:xfrm>
          <a:prstGeom prst="rect">
            <a:avLst/>
          </a:prstGeom>
          <a:noFill/>
        </p:spPr>
      </p:pic>
      <p:sp>
        <p:nvSpPr>
          <p:cNvPr id="5" name="Date Placeholder 4">
            <a:extLst>
              <a:ext uri="{FF2B5EF4-FFF2-40B4-BE49-F238E27FC236}">
                <a16:creationId xmlns:a16="http://schemas.microsoft.com/office/drawing/2014/main" id="{9ECB52E1-D0A2-CDDE-537B-3899CC58627D}"/>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fld id="{3064E64D-1B50-4EC0-83A1-DE58B45AB49E}" type="datetime1">
              <a:rPr lang="en-US" smtClean="0"/>
              <a:pPr>
                <a:spcAft>
                  <a:spcPts val="600"/>
                </a:spcAft>
              </a:pPr>
              <a:t>9/3/2024</a:t>
            </a:fld>
            <a:endParaRPr lang="en-US"/>
          </a:p>
        </p:txBody>
      </p:sp>
    </p:spTree>
    <p:extLst>
      <p:ext uri="{BB962C8B-B14F-4D97-AF65-F5344CB8AC3E}">
        <p14:creationId xmlns:p14="http://schemas.microsoft.com/office/powerpoint/2010/main" val="4247514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Isosceles Triangle 2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73E70A2-67A0-E88C-2676-EF60EF91712A}"/>
              </a:ext>
            </a:extLst>
          </p:cNvPr>
          <p:cNvPicPr>
            <a:picLocks noChangeAspect="1"/>
          </p:cNvPicPr>
          <p:nvPr/>
        </p:nvPicPr>
        <p:blipFill>
          <a:blip r:embed="rId3"/>
          <a:stretch>
            <a:fillRect/>
          </a:stretch>
        </p:blipFill>
        <p:spPr>
          <a:xfrm>
            <a:off x="2428651" y="16630"/>
            <a:ext cx="6359750" cy="2266015"/>
          </a:xfrm>
          <a:prstGeom prst="rect">
            <a:avLst/>
          </a:prstGeom>
          <a:noFill/>
        </p:spPr>
      </p:pic>
      <p:sp>
        <p:nvSpPr>
          <p:cNvPr id="3" name="Content Placeholder 2">
            <a:extLst>
              <a:ext uri="{FF2B5EF4-FFF2-40B4-BE49-F238E27FC236}">
                <a16:creationId xmlns:a16="http://schemas.microsoft.com/office/drawing/2014/main" id="{63490075-0BA6-9F29-3C9F-C420E5EAAE49}"/>
              </a:ext>
            </a:extLst>
          </p:cNvPr>
          <p:cNvSpPr>
            <a:spLocks noGrp="1"/>
          </p:cNvSpPr>
          <p:nvPr>
            <p:ph sz="half" idx="2"/>
          </p:nvPr>
        </p:nvSpPr>
        <p:spPr>
          <a:xfrm>
            <a:off x="537663" y="2282645"/>
            <a:ext cx="11319058" cy="3856891"/>
          </a:xfrm>
        </p:spPr>
        <p:txBody>
          <a:bodyPr>
            <a:normAutofit/>
          </a:bodyPr>
          <a:lstStyle/>
          <a:p>
            <a:pPr marL="212598" indent="-212598" defTabSz="850392">
              <a:lnSpc>
                <a:spcPct val="150000"/>
              </a:lnSpc>
              <a:spcBef>
                <a:spcPts val="930"/>
              </a:spcBef>
            </a:pPr>
            <a:r>
              <a:rPr lang="en-GB" sz="2046" kern="1200" dirty="0">
                <a:solidFill>
                  <a:schemeClr val="tx1"/>
                </a:solidFill>
                <a:latin typeface="+mn-lt"/>
                <a:ea typeface="+mn-ea"/>
                <a:cs typeface="+mn-cs"/>
              </a:rPr>
              <a:t>The term wellbeing encompasses how people experience and evaluate their lives positively. </a:t>
            </a:r>
          </a:p>
          <a:p>
            <a:pPr marL="212598" indent="-212598" defTabSz="850392">
              <a:lnSpc>
                <a:spcPct val="150000"/>
              </a:lnSpc>
              <a:spcBef>
                <a:spcPts val="930"/>
              </a:spcBef>
            </a:pPr>
            <a:r>
              <a:rPr lang="en-GB" sz="2046" kern="1200" dirty="0">
                <a:solidFill>
                  <a:schemeClr val="tx1"/>
                </a:solidFill>
                <a:latin typeface="+mn-lt"/>
                <a:ea typeface="+mn-ea"/>
                <a:cs typeface="+mn-cs"/>
              </a:rPr>
              <a:t>Some people equate wellbeing with happiness, but this can sometimes conjure up images of an immensely joyful, cheerful person that many do not identify with.</a:t>
            </a:r>
          </a:p>
          <a:p>
            <a:pPr marL="212598" indent="-212598" defTabSz="850392">
              <a:lnSpc>
                <a:spcPct val="150000"/>
              </a:lnSpc>
              <a:spcBef>
                <a:spcPts val="930"/>
              </a:spcBef>
            </a:pPr>
            <a:r>
              <a:rPr lang="en-GB" sz="2046" kern="1200" dirty="0">
                <a:solidFill>
                  <a:schemeClr val="tx1"/>
                </a:solidFill>
                <a:latin typeface="+mn-lt"/>
                <a:ea typeface="+mn-ea"/>
                <a:cs typeface="+mn-cs"/>
              </a:rPr>
              <a:t>Some people prefer to view wellbeing as a prolonged state of contentment. </a:t>
            </a:r>
          </a:p>
          <a:p>
            <a:pPr marL="212598" indent="-212598" defTabSz="850392">
              <a:lnSpc>
                <a:spcPct val="150000"/>
              </a:lnSpc>
              <a:spcBef>
                <a:spcPts val="930"/>
              </a:spcBef>
            </a:pPr>
            <a:r>
              <a:rPr lang="en-GB" sz="2046" kern="1200" dirty="0">
                <a:solidFill>
                  <a:schemeClr val="tx1"/>
                </a:solidFill>
                <a:latin typeface="+mn-lt"/>
                <a:ea typeface="+mn-ea"/>
                <a:cs typeface="+mn-cs"/>
              </a:rPr>
              <a:t>For some others, wellbeing is simply about wellness--as in having good physical and mental health. </a:t>
            </a:r>
          </a:p>
          <a:p>
            <a:pPr marL="212598" indent="-212598" defTabSz="850392">
              <a:lnSpc>
                <a:spcPct val="150000"/>
              </a:lnSpc>
              <a:spcBef>
                <a:spcPts val="930"/>
              </a:spcBef>
            </a:pPr>
            <a:r>
              <a:rPr lang="en-GB" sz="2046" kern="1200" dirty="0">
                <a:solidFill>
                  <a:schemeClr val="tx1"/>
                </a:solidFill>
                <a:latin typeface="+mn-lt"/>
                <a:ea typeface="+mn-ea"/>
                <a:cs typeface="+mn-cs"/>
              </a:rPr>
              <a:t>None of these views is incorrect; but each perspective is incomplete in itself.</a:t>
            </a:r>
          </a:p>
          <a:p>
            <a:pPr marL="0" indent="0">
              <a:lnSpc>
                <a:spcPct val="100000"/>
              </a:lnSpc>
              <a:buNone/>
            </a:pPr>
            <a:endParaRPr lang="en-GB" sz="1500" dirty="0"/>
          </a:p>
        </p:txBody>
      </p:sp>
      <p:sp>
        <p:nvSpPr>
          <p:cNvPr id="10" name="Date Placeholder 4">
            <a:extLst>
              <a:ext uri="{FF2B5EF4-FFF2-40B4-BE49-F238E27FC236}">
                <a16:creationId xmlns:a16="http://schemas.microsoft.com/office/drawing/2014/main" id="{27CBB64F-AE4F-1A7E-E940-5995428EB3F4}"/>
              </a:ext>
            </a:extLst>
          </p:cNvPr>
          <p:cNvSpPr>
            <a:spLocks noGrp="1"/>
          </p:cNvSpPr>
          <p:nvPr>
            <p:ph type="dt" sz="half" idx="10"/>
          </p:nvPr>
        </p:nvSpPr>
        <p:spPr>
          <a:xfrm>
            <a:off x="7179312" y="5871697"/>
            <a:ext cx="2711714" cy="342835"/>
          </a:xfrm>
        </p:spPr>
        <p:txBody>
          <a:bodyPr anchor="b">
            <a:normAutofit/>
          </a:bodyPr>
          <a:lstStyle/>
          <a:p>
            <a:pPr defTabSz="850392">
              <a:spcAft>
                <a:spcPts val="558"/>
              </a:spcAft>
            </a:pPr>
            <a:fld id="{5BA78C1D-B8C9-43D1-BED3-AB201E145563}" type="datetime1">
              <a:rPr lang="en-US" sz="1116" kern="1200">
                <a:solidFill>
                  <a:schemeClr val="tx1">
                    <a:tint val="75000"/>
                  </a:schemeClr>
                </a:solidFill>
                <a:latin typeface="+mn-lt"/>
                <a:ea typeface="+mn-ea"/>
                <a:cs typeface="+mn-cs"/>
              </a:rPr>
              <a:pPr defTabSz="850392">
                <a:spcAft>
                  <a:spcPts val="558"/>
                </a:spcAft>
              </a:pPr>
              <a:t>9/3/2024</a:t>
            </a:fld>
            <a:endParaRPr lang="en-US"/>
          </a:p>
        </p:txBody>
      </p:sp>
    </p:spTree>
    <p:extLst>
      <p:ext uri="{BB962C8B-B14F-4D97-AF65-F5344CB8AC3E}">
        <p14:creationId xmlns:p14="http://schemas.microsoft.com/office/powerpoint/2010/main" val="584798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Rectangle 103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881103-2B5C-68DD-993F-C546AB3D6156}"/>
              </a:ext>
            </a:extLst>
          </p:cNvPr>
          <p:cNvSpPr>
            <a:spLocks noGrp="1"/>
          </p:cNvSpPr>
          <p:nvPr>
            <p:ph type="title"/>
          </p:nvPr>
        </p:nvSpPr>
        <p:spPr>
          <a:xfrm>
            <a:off x="1137033" y="670559"/>
            <a:ext cx="4683321" cy="658369"/>
          </a:xfrm>
        </p:spPr>
        <p:txBody>
          <a:bodyPr vert="horz" lIns="91440" tIns="45720" rIns="91440" bIns="45720" rtlCol="0" anchor="t">
            <a:noAutofit/>
          </a:bodyPr>
          <a:lstStyle/>
          <a:p>
            <a:r>
              <a:rPr lang="en-US" sz="4800" b="1" dirty="0">
                <a:latin typeface="+mn-lt"/>
              </a:rPr>
              <a:t>What is Wellbeing? </a:t>
            </a:r>
          </a:p>
        </p:txBody>
      </p:sp>
      <p:pic>
        <p:nvPicPr>
          <p:cNvPr id="1026" name="Picture 2" descr="What is employee health and wellbeing?">
            <a:extLst>
              <a:ext uri="{FF2B5EF4-FFF2-40B4-BE49-F238E27FC236}">
                <a16:creationId xmlns:a16="http://schemas.microsoft.com/office/drawing/2014/main" id="{82BD95F1-34C6-51A6-620A-002CC91E0AF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939"/>
          <a:stretch/>
        </p:blipFill>
        <p:spPr bwMode="auto">
          <a:xfrm>
            <a:off x="1" y="3105151"/>
            <a:ext cx="5648959"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8D24306-1926-06C8-95A3-89850CE11518}"/>
              </a:ext>
            </a:extLst>
          </p:cNvPr>
          <p:cNvSpPr>
            <a:spLocks noGrp="1"/>
          </p:cNvSpPr>
          <p:nvPr>
            <p:ph sz="half" idx="1"/>
          </p:nvPr>
        </p:nvSpPr>
        <p:spPr>
          <a:xfrm>
            <a:off x="5654463" y="796543"/>
            <a:ext cx="6377149" cy="5659120"/>
          </a:xfrm>
        </p:spPr>
        <p:txBody>
          <a:bodyPr vert="horz" lIns="91440" tIns="45720" rIns="91440" bIns="45720" rtlCol="0" anchor="t">
            <a:normAutofit/>
          </a:bodyPr>
          <a:lstStyle/>
          <a:p>
            <a:pPr marL="0" indent="0">
              <a:buNone/>
            </a:pPr>
            <a:r>
              <a:rPr lang="en-US" sz="2000" dirty="0"/>
              <a:t>According to the Department of Health (2013) Wellbeing comprises of two dimensions: </a:t>
            </a:r>
          </a:p>
          <a:p>
            <a:r>
              <a:rPr lang="en-US" sz="2000" dirty="0"/>
              <a:t>Subjective wellbeing </a:t>
            </a:r>
            <a:r>
              <a:rPr lang="en-US" sz="2000" b="1" dirty="0"/>
              <a:t>(Cognitive Evaluation)</a:t>
            </a:r>
          </a:p>
          <a:p>
            <a:r>
              <a:rPr lang="en-US" sz="2000" dirty="0"/>
              <a:t>Objective Wellbeing </a:t>
            </a:r>
            <a:r>
              <a:rPr lang="en-US" sz="2000" b="1" dirty="0"/>
              <a:t>(Physical factors for basic needs)</a:t>
            </a:r>
          </a:p>
          <a:p>
            <a:pPr marL="0"/>
            <a:endParaRPr lang="en-US" sz="2000" b="1" dirty="0"/>
          </a:p>
          <a:p>
            <a:pPr marL="0"/>
            <a:r>
              <a:rPr lang="en-US" sz="2000" dirty="0"/>
              <a:t>However, Di Fabio and </a:t>
            </a:r>
            <a:r>
              <a:rPr lang="en-US" sz="2000" dirty="0" err="1"/>
              <a:t>Palazzeschi</a:t>
            </a:r>
            <a:r>
              <a:rPr lang="en-US" sz="2000" dirty="0"/>
              <a:t> (2015) highlights that there are an additional two dimensions: </a:t>
            </a:r>
          </a:p>
          <a:p>
            <a:r>
              <a:rPr lang="en-US" sz="2000" dirty="0"/>
              <a:t>Hedonic (</a:t>
            </a:r>
            <a:r>
              <a:rPr lang="en-US" sz="2000" b="1" dirty="0"/>
              <a:t>Pleasure attainment</a:t>
            </a:r>
            <a:r>
              <a:rPr lang="en-US" sz="2000" dirty="0"/>
              <a:t>) </a:t>
            </a:r>
          </a:p>
          <a:p>
            <a:r>
              <a:rPr lang="en-US" sz="2000" dirty="0"/>
              <a:t>Eudemonic </a:t>
            </a:r>
            <a:r>
              <a:rPr lang="en-US" sz="2000" b="1" dirty="0"/>
              <a:t>(Pursuing the meaningful, </a:t>
            </a:r>
            <a:r>
              <a:rPr lang="en-US" sz="2000" b="1" dirty="0" err="1"/>
              <a:t>self-realisation</a:t>
            </a:r>
            <a:r>
              <a:rPr lang="en-US" sz="2000" b="1" dirty="0"/>
              <a:t>).</a:t>
            </a:r>
          </a:p>
          <a:p>
            <a:endParaRPr lang="en-US" sz="2000" dirty="0"/>
          </a:p>
          <a:p>
            <a:pPr marL="0"/>
            <a:r>
              <a:rPr lang="en-US" sz="2000" dirty="0"/>
              <a:t>These dimensions contribute towards:</a:t>
            </a:r>
          </a:p>
          <a:p>
            <a:r>
              <a:rPr lang="en-US" sz="2000" dirty="0"/>
              <a:t> the feeling of positivity </a:t>
            </a:r>
          </a:p>
          <a:p>
            <a:r>
              <a:rPr lang="en-US" sz="2000" dirty="0"/>
              <a:t>Ability to function </a:t>
            </a:r>
          </a:p>
          <a:p>
            <a:r>
              <a:rPr lang="en-US" sz="2000" dirty="0"/>
              <a:t>Comparison of circumstances and individual experiences</a:t>
            </a:r>
          </a:p>
          <a:p>
            <a:endParaRPr lang="en-US" sz="1600" dirty="0"/>
          </a:p>
          <a:p>
            <a:endParaRPr lang="en-US" sz="1600" dirty="0"/>
          </a:p>
        </p:txBody>
      </p:sp>
    </p:spTree>
    <p:extLst>
      <p:ext uri="{BB962C8B-B14F-4D97-AF65-F5344CB8AC3E}">
        <p14:creationId xmlns:p14="http://schemas.microsoft.com/office/powerpoint/2010/main" val="2038726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Student mental health: Depressed and living in a bubble of one - BBC News">
            <a:hlinkClick r:id="" action="ppaction://media"/>
            <a:extLst>
              <a:ext uri="{FF2B5EF4-FFF2-40B4-BE49-F238E27FC236}">
                <a16:creationId xmlns:a16="http://schemas.microsoft.com/office/drawing/2014/main" id="{FBF3CFD3-627F-9BF8-6A3A-DE848C1EC379}"/>
              </a:ext>
            </a:extLst>
          </p:cNvPr>
          <p:cNvPicPr>
            <a:picLocks noGrp="1" noRot="1" noChangeAspect="1"/>
          </p:cNvPicPr>
          <p:nvPr>
            <p:ph idx="1"/>
            <a:videoFile r:link="rId1"/>
          </p:nvPr>
        </p:nvPicPr>
        <p:blipFill>
          <a:blip r:embed="rId3"/>
          <a:stretch>
            <a:fillRect/>
          </a:stretch>
        </p:blipFill>
        <p:spPr>
          <a:xfrm>
            <a:off x="2689225" y="1325515"/>
            <a:ext cx="6813550" cy="3849687"/>
          </a:xfrm>
          <a:prstGeom prst="rect">
            <a:avLst/>
          </a:prstGeom>
        </p:spPr>
      </p:pic>
      <p:sp>
        <p:nvSpPr>
          <p:cNvPr id="4" name="Date Placeholder 3">
            <a:extLst>
              <a:ext uri="{FF2B5EF4-FFF2-40B4-BE49-F238E27FC236}">
                <a16:creationId xmlns:a16="http://schemas.microsoft.com/office/drawing/2014/main" id="{A785E6C9-A9C6-5977-BEEC-17896A6A1372}"/>
              </a:ext>
            </a:extLst>
          </p:cNvPr>
          <p:cNvSpPr>
            <a:spLocks noGrp="1"/>
          </p:cNvSpPr>
          <p:nvPr>
            <p:ph type="dt" sz="half" idx="10"/>
          </p:nvPr>
        </p:nvSpPr>
        <p:spPr/>
        <p:txBody>
          <a:bodyPr/>
          <a:lstStyle/>
          <a:p>
            <a:pPr rtl="0"/>
            <a:fld id="{6AF379E8-AC6C-43B9-9222-BDF0AF9336F0}" type="datetime1">
              <a:rPr lang="en-US" smtClean="0"/>
              <a:t>9/3/2024</a:t>
            </a:fld>
            <a:endParaRPr lang="en-US"/>
          </a:p>
        </p:txBody>
      </p:sp>
    </p:spTree>
    <p:extLst>
      <p:ext uri="{BB962C8B-B14F-4D97-AF65-F5344CB8AC3E}">
        <p14:creationId xmlns:p14="http://schemas.microsoft.com/office/powerpoint/2010/main" val="3488333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Breakdowns On Campus: Students On The Edge">
            <a:hlinkClick r:id="" action="ppaction://media"/>
            <a:extLst>
              <a:ext uri="{FF2B5EF4-FFF2-40B4-BE49-F238E27FC236}">
                <a16:creationId xmlns:a16="http://schemas.microsoft.com/office/drawing/2014/main" id="{91152C9C-36A0-88D7-E24C-E87590F2AF26}"/>
              </a:ext>
            </a:extLst>
          </p:cNvPr>
          <p:cNvPicPr>
            <a:picLocks noGrp="1" noRot="1" noChangeAspect="1"/>
          </p:cNvPicPr>
          <p:nvPr>
            <p:ph idx="1"/>
            <a:videoFile r:link="rId1"/>
          </p:nvPr>
        </p:nvPicPr>
        <p:blipFill>
          <a:blip r:embed="rId3"/>
          <a:stretch>
            <a:fillRect/>
          </a:stretch>
        </p:blipFill>
        <p:spPr>
          <a:xfrm>
            <a:off x="3054985" y="1402398"/>
            <a:ext cx="6813550" cy="3849687"/>
          </a:xfrm>
          <a:prstGeom prst="rect">
            <a:avLst/>
          </a:prstGeom>
        </p:spPr>
      </p:pic>
      <p:sp>
        <p:nvSpPr>
          <p:cNvPr id="4" name="Date Placeholder 3">
            <a:extLst>
              <a:ext uri="{FF2B5EF4-FFF2-40B4-BE49-F238E27FC236}">
                <a16:creationId xmlns:a16="http://schemas.microsoft.com/office/drawing/2014/main" id="{147D3793-7FE0-6DB4-C4B5-37B1475FBC59}"/>
              </a:ext>
            </a:extLst>
          </p:cNvPr>
          <p:cNvSpPr>
            <a:spLocks noGrp="1"/>
          </p:cNvSpPr>
          <p:nvPr>
            <p:ph type="dt" sz="half" idx="10"/>
          </p:nvPr>
        </p:nvSpPr>
        <p:spPr/>
        <p:txBody>
          <a:bodyPr/>
          <a:lstStyle/>
          <a:p>
            <a:pPr rtl="0"/>
            <a:fld id="{6AF379E8-AC6C-43B9-9222-BDF0AF9336F0}" type="datetime1">
              <a:rPr lang="en-US" smtClean="0"/>
              <a:t>9/3/2024</a:t>
            </a:fld>
            <a:endParaRPr lang="en-US"/>
          </a:p>
        </p:txBody>
      </p:sp>
    </p:spTree>
    <p:extLst>
      <p:ext uri="{BB962C8B-B14F-4D97-AF65-F5344CB8AC3E}">
        <p14:creationId xmlns:p14="http://schemas.microsoft.com/office/powerpoint/2010/main" val="2115991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CA132-4160-6036-2952-B207E1A14A8B}"/>
              </a:ext>
            </a:extLst>
          </p:cNvPr>
          <p:cNvSpPr>
            <a:spLocks noGrp="1"/>
          </p:cNvSpPr>
          <p:nvPr>
            <p:ph type="title"/>
          </p:nvPr>
        </p:nvSpPr>
        <p:spPr/>
        <p:txBody>
          <a:bodyPr>
            <a:normAutofit/>
          </a:bodyPr>
          <a:lstStyle/>
          <a:p>
            <a:pPr algn="ctr"/>
            <a:r>
              <a:rPr lang="en-GB" sz="6000" b="1" dirty="0">
                <a:latin typeface="+mn-lt"/>
              </a:rPr>
              <a:t>Spot the Difference </a:t>
            </a:r>
          </a:p>
        </p:txBody>
      </p:sp>
      <p:sp>
        <p:nvSpPr>
          <p:cNvPr id="3" name="Content Placeholder 2">
            <a:extLst>
              <a:ext uri="{FF2B5EF4-FFF2-40B4-BE49-F238E27FC236}">
                <a16:creationId xmlns:a16="http://schemas.microsoft.com/office/drawing/2014/main" id="{9C9CA757-0B78-91EA-275C-4860E700CDF1}"/>
              </a:ext>
            </a:extLst>
          </p:cNvPr>
          <p:cNvSpPr>
            <a:spLocks noGrp="1"/>
          </p:cNvSpPr>
          <p:nvPr>
            <p:ph idx="1"/>
          </p:nvPr>
        </p:nvSpPr>
        <p:spPr>
          <a:xfrm>
            <a:off x="2545080" y="2180907"/>
            <a:ext cx="7310120" cy="4351338"/>
          </a:xfrm>
        </p:spPr>
        <p:txBody>
          <a:bodyPr>
            <a:normAutofit/>
          </a:bodyPr>
          <a:lstStyle/>
          <a:p>
            <a:pPr marL="0" indent="0" algn="ctr">
              <a:buNone/>
            </a:pPr>
            <a:r>
              <a:rPr lang="en-GB" sz="4400" dirty="0"/>
              <a:t>From watching both videos, do you see any similarities or differences? </a:t>
            </a:r>
          </a:p>
          <a:p>
            <a:pPr marL="0" indent="0" algn="ctr">
              <a:buNone/>
            </a:pPr>
            <a:endParaRPr lang="en-GB" sz="5400" dirty="0"/>
          </a:p>
        </p:txBody>
      </p:sp>
      <p:sp>
        <p:nvSpPr>
          <p:cNvPr id="4" name="Date Placeholder 3">
            <a:extLst>
              <a:ext uri="{FF2B5EF4-FFF2-40B4-BE49-F238E27FC236}">
                <a16:creationId xmlns:a16="http://schemas.microsoft.com/office/drawing/2014/main" id="{5E842D3E-DFAC-904C-B219-D2B796FC09DA}"/>
              </a:ext>
            </a:extLst>
          </p:cNvPr>
          <p:cNvSpPr>
            <a:spLocks noGrp="1"/>
          </p:cNvSpPr>
          <p:nvPr>
            <p:ph type="dt" sz="half" idx="10"/>
          </p:nvPr>
        </p:nvSpPr>
        <p:spPr/>
        <p:txBody>
          <a:bodyPr/>
          <a:lstStyle/>
          <a:p>
            <a:pPr rtl="0"/>
            <a:fld id="{6AF379E8-AC6C-43B9-9222-BDF0AF9336F0}" type="datetime1">
              <a:rPr lang="en-US" smtClean="0"/>
              <a:t>9/3/2024</a:t>
            </a:fld>
            <a:endParaRPr lang="en-US"/>
          </a:p>
        </p:txBody>
      </p:sp>
    </p:spTree>
    <p:extLst>
      <p:ext uri="{BB962C8B-B14F-4D97-AF65-F5344CB8AC3E}">
        <p14:creationId xmlns:p14="http://schemas.microsoft.com/office/powerpoint/2010/main" val="2208976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F423C-BC9A-F3F5-CCF1-CFD2E2D39588}"/>
              </a:ext>
            </a:extLst>
          </p:cNvPr>
          <p:cNvSpPr>
            <a:spLocks noGrp="1"/>
          </p:cNvSpPr>
          <p:nvPr>
            <p:ph type="title"/>
          </p:nvPr>
        </p:nvSpPr>
        <p:spPr>
          <a:xfrm>
            <a:off x="1066800" y="274320"/>
            <a:ext cx="10058400" cy="749478"/>
          </a:xfrm>
        </p:spPr>
        <p:txBody>
          <a:bodyPr anchor="ctr">
            <a:noAutofit/>
          </a:bodyPr>
          <a:lstStyle/>
          <a:p>
            <a:pPr algn="ctr"/>
            <a:r>
              <a:rPr lang="en-GB" sz="5400" b="1" dirty="0">
                <a:latin typeface="+mn-lt"/>
              </a:rPr>
              <a:t>Learner Wellbeing</a:t>
            </a:r>
          </a:p>
        </p:txBody>
      </p:sp>
      <p:sp>
        <p:nvSpPr>
          <p:cNvPr id="4" name="Content Placeholder 3">
            <a:extLst>
              <a:ext uri="{FF2B5EF4-FFF2-40B4-BE49-F238E27FC236}">
                <a16:creationId xmlns:a16="http://schemas.microsoft.com/office/drawing/2014/main" id="{D06B7BEA-BCA3-E38C-E047-771002B341F9}"/>
              </a:ext>
            </a:extLst>
          </p:cNvPr>
          <p:cNvSpPr>
            <a:spLocks noGrp="1"/>
          </p:cNvSpPr>
          <p:nvPr>
            <p:ph sz="half" idx="1"/>
          </p:nvPr>
        </p:nvSpPr>
        <p:spPr>
          <a:xfrm>
            <a:off x="290547" y="1357725"/>
            <a:ext cx="7875818" cy="5117910"/>
          </a:xfrm>
        </p:spPr>
        <p:txBody>
          <a:bodyPr>
            <a:normAutofit fontScale="70000" lnSpcReduction="20000"/>
          </a:bodyPr>
          <a:lstStyle/>
          <a:p>
            <a:pPr marL="0" indent="0">
              <a:lnSpc>
                <a:spcPct val="150000"/>
              </a:lnSpc>
              <a:buNone/>
            </a:pPr>
            <a:r>
              <a:rPr lang="en-GB" dirty="0"/>
              <a:t>Within the context of learning, </a:t>
            </a:r>
            <a:r>
              <a:rPr lang="en-GB" dirty="0" err="1"/>
              <a:t>Flinchbaugh</a:t>
            </a:r>
            <a:r>
              <a:rPr lang="en-GB" dirty="0"/>
              <a:t> et al (2012) views wellbeing as the reduction and management of stress. </a:t>
            </a:r>
          </a:p>
          <a:p>
            <a:pPr marL="0" indent="0">
              <a:lnSpc>
                <a:spcPct val="150000"/>
              </a:lnSpc>
              <a:buNone/>
            </a:pPr>
            <a:r>
              <a:rPr lang="en-GB" dirty="0"/>
              <a:t>Learners typically have lower rates of wellbeing compared to the general population  (Higher Education Policy Institute, 2019). This may be due to: </a:t>
            </a:r>
          </a:p>
          <a:p>
            <a:pPr>
              <a:lnSpc>
                <a:spcPct val="150000"/>
              </a:lnSpc>
            </a:pPr>
            <a:r>
              <a:rPr lang="en-GB" dirty="0"/>
              <a:t>Workload </a:t>
            </a:r>
            <a:r>
              <a:rPr lang="en-GB" b="1" dirty="0"/>
              <a:t>(academic pressures)</a:t>
            </a:r>
          </a:p>
          <a:p>
            <a:pPr>
              <a:lnSpc>
                <a:spcPct val="150000"/>
              </a:lnSpc>
            </a:pPr>
            <a:r>
              <a:rPr lang="en-GB" dirty="0"/>
              <a:t>Finance </a:t>
            </a:r>
          </a:p>
          <a:p>
            <a:pPr>
              <a:lnSpc>
                <a:spcPct val="150000"/>
              </a:lnSpc>
            </a:pPr>
            <a:r>
              <a:rPr lang="en-GB" dirty="0"/>
              <a:t>Additional work pressures </a:t>
            </a:r>
          </a:p>
          <a:p>
            <a:pPr>
              <a:lnSpc>
                <a:spcPct val="150000"/>
              </a:lnSpc>
            </a:pPr>
            <a:r>
              <a:rPr lang="en-GB" dirty="0"/>
              <a:t>Transition to independence </a:t>
            </a:r>
          </a:p>
          <a:p>
            <a:pPr>
              <a:lnSpc>
                <a:spcPct val="150000"/>
              </a:lnSpc>
            </a:pPr>
            <a:r>
              <a:rPr lang="en-GB" dirty="0"/>
              <a:t>Moving away from home network</a:t>
            </a:r>
          </a:p>
          <a:p>
            <a:pPr>
              <a:lnSpc>
                <a:spcPct val="150000"/>
              </a:lnSpc>
            </a:pPr>
            <a:r>
              <a:rPr lang="en-GB" dirty="0"/>
              <a:t>Unhealthy Behaviours </a:t>
            </a:r>
            <a:r>
              <a:rPr lang="en-GB" b="1" dirty="0"/>
              <a:t>(unhealthy diet, increased alcohol consumption)</a:t>
            </a:r>
          </a:p>
          <a:p>
            <a:pPr marL="0" indent="0">
              <a:lnSpc>
                <a:spcPct val="100000"/>
              </a:lnSpc>
              <a:buNone/>
            </a:pPr>
            <a:endParaRPr lang="en-GB" sz="1500" dirty="0"/>
          </a:p>
          <a:p>
            <a:pPr marL="0" indent="0">
              <a:lnSpc>
                <a:spcPct val="100000"/>
              </a:lnSpc>
              <a:buNone/>
            </a:pPr>
            <a:endParaRPr lang="en-GB" sz="1500" dirty="0"/>
          </a:p>
        </p:txBody>
      </p:sp>
      <p:pic>
        <p:nvPicPr>
          <p:cNvPr id="6" name="Picture 5">
            <a:extLst>
              <a:ext uri="{FF2B5EF4-FFF2-40B4-BE49-F238E27FC236}">
                <a16:creationId xmlns:a16="http://schemas.microsoft.com/office/drawing/2014/main" id="{9A60CC80-6AE2-1DC2-4E8A-5C57DB7C8171}"/>
              </a:ext>
            </a:extLst>
          </p:cNvPr>
          <p:cNvPicPr>
            <a:picLocks noChangeAspect="1"/>
          </p:cNvPicPr>
          <p:nvPr/>
        </p:nvPicPr>
        <p:blipFill>
          <a:blip r:embed="rId2"/>
          <a:stretch>
            <a:fillRect/>
          </a:stretch>
        </p:blipFill>
        <p:spPr>
          <a:xfrm>
            <a:off x="8166365" y="1852343"/>
            <a:ext cx="3749040" cy="3749040"/>
          </a:xfrm>
          <a:prstGeom prst="rect">
            <a:avLst/>
          </a:prstGeom>
          <a:noFill/>
        </p:spPr>
      </p:pic>
      <p:sp>
        <p:nvSpPr>
          <p:cNvPr id="5" name="Date Placeholder 4">
            <a:extLst>
              <a:ext uri="{FF2B5EF4-FFF2-40B4-BE49-F238E27FC236}">
                <a16:creationId xmlns:a16="http://schemas.microsoft.com/office/drawing/2014/main" id="{54C3470C-2C20-BBD5-DBB8-3166325BB719}"/>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9/3/2024</a:t>
            </a:fld>
            <a:endParaRPr lang="en-US"/>
          </a:p>
        </p:txBody>
      </p:sp>
    </p:spTree>
    <p:extLst>
      <p:ext uri="{BB962C8B-B14F-4D97-AF65-F5344CB8AC3E}">
        <p14:creationId xmlns:p14="http://schemas.microsoft.com/office/powerpoint/2010/main" val="3426322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11D617A8-55C3-583C-468F-0BF08F0AC5F8}"/>
              </a:ext>
            </a:extLst>
          </p:cNvPr>
          <p:cNvPicPr>
            <a:picLocks noGrp="1" noChangeAspect="1"/>
          </p:cNvPicPr>
          <p:nvPr>
            <p:ph idx="1"/>
          </p:nvPr>
        </p:nvPicPr>
        <p:blipFill rotWithShape="1">
          <a:blip r:embed="rId3"/>
          <a:srcRect b="1629"/>
          <a:stretch/>
        </p:blipFill>
        <p:spPr>
          <a:xfrm>
            <a:off x="2316480" y="0"/>
            <a:ext cx="8117840" cy="6858000"/>
          </a:xfrm>
          <a:noFill/>
          <a:ln w="25400">
            <a:solidFill>
              <a:srgbClr val="0070C0"/>
            </a:solidFill>
          </a:ln>
        </p:spPr>
      </p:pic>
      <p:sp>
        <p:nvSpPr>
          <p:cNvPr id="5" name="Date Placeholder 4">
            <a:extLst>
              <a:ext uri="{FF2B5EF4-FFF2-40B4-BE49-F238E27FC236}">
                <a16:creationId xmlns:a16="http://schemas.microsoft.com/office/drawing/2014/main" id="{6D779013-ED9C-829F-131E-DD614EB016FD}"/>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9/3/2024</a:t>
            </a:fld>
            <a:endParaRPr lang="en-US"/>
          </a:p>
        </p:txBody>
      </p:sp>
    </p:spTree>
    <p:extLst>
      <p:ext uri="{BB962C8B-B14F-4D97-AF65-F5344CB8AC3E}">
        <p14:creationId xmlns:p14="http://schemas.microsoft.com/office/powerpoint/2010/main" val="2169915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257625E-1BE3-AB0E-D193-B7598B49D9E1}"/>
              </a:ext>
            </a:extLst>
          </p:cNvPr>
          <p:cNvPicPr>
            <a:picLocks noGrp="1" noChangeAspect="1"/>
          </p:cNvPicPr>
          <p:nvPr>
            <p:ph idx="1"/>
          </p:nvPr>
        </p:nvPicPr>
        <p:blipFill rotWithShape="1">
          <a:blip r:embed="rId3"/>
          <a:srcRect t="2612" b="1016"/>
          <a:stretch/>
        </p:blipFill>
        <p:spPr>
          <a:xfrm>
            <a:off x="1913113" y="0"/>
            <a:ext cx="9039367" cy="6858000"/>
          </a:xfrm>
          <a:ln>
            <a:solidFill>
              <a:srgbClr val="00B050"/>
            </a:solidFill>
          </a:ln>
        </p:spPr>
      </p:pic>
      <p:sp>
        <p:nvSpPr>
          <p:cNvPr id="4" name="Date Placeholder 3">
            <a:extLst>
              <a:ext uri="{FF2B5EF4-FFF2-40B4-BE49-F238E27FC236}">
                <a16:creationId xmlns:a16="http://schemas.microsoft.com/office/drawing/2014/main" id="{4FB6A82E-9147-9C68-D4DE-4A92583A014F}"/>
              </a:ext>
            </a:extLst>
          </p:cNvPr>
          <p:cNvSpPr>
            <a:spLocks noGrp="1"/>
          </p:cNvSpPr>
          <p:nvPr>
            <p:ph type="dt" sz="half" idx="10"/>
          </p:nvPr>
        </p:nvSpPr>
        <p:spPr/>
        <p:txBody>
          <a:bodyPr/>
          <a:lstStyle/>
          <a:p>
            <a:pPr rtl="0"/>
            <a:fld id="{6AF379E8-AC6C-43B9-9222-BDF0AF9336F0}" type="datetime1">
              <a:rPr lang="en-US" smtClean="0"/>
              <a:t>9/3/2024</a:t>
            </a:fld>
            <a:endParaRPr lang="en-US"/>
          </a:p>
        </p:txBody>
      </p:sp>
    </p:spTree>
    <p:extLst>
      <p:ext uri="{BB962C8B-B14F-4D97-AF65-F5344CB8AC3E}">
        <p14:creationId xmlns:p14="http://schemas.microsoft.com/office/powerpoint/2010/main" val="20907385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90219-1DEC-7AF0-087C-411EA784228C}"/>
              </a:ext>
            </a:extLst>
          </p:cNvPr>
          <p:cNvSpPr>
            <a:spLocks noGrp="1"/>
          </p:cNvSpPr>
          <p:nvPr>
            <p:ph type="title"/>
          </p:nvPr>
        </p:nvSpPr>
        <p:spPr>
          <a:xfrm>
            <a:off x="920466" y="499562"/>
            <a:ext cx="10058400" cy="613000"/>
          </a:xfrm>
        </p:spPr>
        <p:txBody>
          <a:bodyPr>
            <a:noAutofit/>
          </a:bodyPr>
          <a:lstStyle/>
          <a:p>
            <a:pPr algn="ctr"/>
            <a:r>
              <a:rPr lang="en-GB" sz="4800" b="1" dirty="0">
                <a:latin typeface="+mn-lt"/>
              </a:rPr>
              <a:t>Wellbeing Measurement</a:t>
            </a:r>
          </a:p>
        </p:txBody>
      </p:sp>
      <p:sp>
        <p:nvSpPr>
          <p:cNvPr id="3" name="Content Placeholder 2">
            <a:extLst>
              <a:ext uri="{FF2B5EF4-FFF2-40B4-BE49-F238E27FC236}">
                <a16:creationId xmlns:a16="http://schemas.microsoft.com/office/drawing/2014/main" id="{20B0837D-DF95-A9F3-611D-D62768F9D585}"/>
              </a:ext>
            </a:extLst>
          </p:cNvPr>
          <p:cNvSpPr>
            <a:spLocks noGrp="1"/>
          </p:cNvSpPr>
          <p:nvPr>
            <p:ph sz="half" idx="1"/>
          </p:nvPr>
        </p:nvSpPr>
        <p:spPr>
          <a:xfrm>
            <a:off x="354842" y="1474409"/>
            <a:ext cx="5741158" cy="4771247"/>
          </a:xfrm>
        </p:spPr>
        <p:txBody>
          <a:bodyPr>
            <a:normAutofit fontScale="85000" lnSpcReduction="20000"/>
          </a:bodyPr>
          <a:lstStyle/>
          <a:p>
            <a:r>
              <a:rPr lang="en-GB" dirty="0"/>
              <a:t>The Short Warwick-Edinburgh Mental Wellbeing Scale (SWEMWBS)- SWEMWBS is a scale of seven positively worded items, with five response categories</a:t>
            </a:r>
          </a:p>
          <a:p>
            <a:endParaRPr lang="en-GB" dirty="0"/>
          </a:p>
          <a:p>
            <a:r>
              <a:rPr lang="en-GB" dirty="0"/>
              <a:t>The SWEMWBS uses seven of the WEMWBS’s 14 statements about thoughts and feelings, which relate more to functioning than feelings and so offer a slightly different perspective on mental wellbeing. </a:t>
            </a:r>
          </a:p>
          <a:p>
            <a:pPr marL="0" indent="0">
              <a:buNone/>
            </a:pPr>
            <a:endParaRPr lang="en-GB" dirty="0"/>
          </a:p>
          <a:p>
            <a:r>
              <a:rPr lang="en-GB" dirty="0"/>
              <a:t>These questions meet various statistical tests of robustness, and they also have ‘face validity’</a:t>
            </a:r>
          </a:p>
          <a:p>
            <a:endParaRPr lang="en-GB" dirty="0"/>
          </a:p>
        </p:txBody>
      </p:sp>
      <p:pic>
        <p:nvPicPr>
          <p:cNvPr id="6" name="Content Placeholder 5">
            <a:extLst>
              <a:ext uri="{FF2B5EF4-FFF2-40B4-BE49-F238E27FC236}">
                <a16:creationId xmlns:a16="http://schemas.microsoft.com/office/drawing/2014/main" id="{CDBA3F1C-FC3B-D693-C21A-E09BB08C9BCF}"/>
              </a:ext>
            </a:extLst>
          </p:cNvPr>
          <p:cNvPicPr>
            <a:picLocks noGrp="1" noChangeAspect="1"/>
          </p:cNvPicPr>
          <p:nvPr>
            <p:ph sz="half" idx="2"/>
          </p:nvPr>
        </p:nvPicPr>
        <p:blipFill>
          <a:blip r:embed="rId2"/>
          <a:stretch>
            <a:fillRect/>
          </a:stretch>
        </p:blipFill>
        <p:spPr>
          <a:xfrm>
            <a:off x="6360161" y="1474409"/>
            <a:ext cx="5598918" cy="5244813"/>
          </a:xfrm>
          <a:prstGeom prst="rect">
            <a:avLst/>
          </a:prstGeom>
          <a:ln w="25400">
            <a:solidFill>
              <a:srgbClr val="0070C0"/>
            </a:solidFill>
          </a:ln>
        </p:spPr>
      </p:pic>
      <p:sp>
        <p:nvSpPr>
          <p:cNvPr id="5" name="Date Placeholder 4">
            <a:extLst>
              <a:ext uri="{FF2B5EF4-FFF2-40B4-BE49-F238E27FC236}">
                <a16:creationId xmlns:a16="http://schemas.microsoft.com/office/drawing/2014/main" id="{15156145-C63D-2E31-B94F-8BD0ED3B6AD2}"/>
              </a:ext>
            </a:extLst>
          </p:cNvPr>
          <p:cNvSpPr>
            <a:spLocks noGrp="1"/>
          </p:cNvSpPr>
          <p:nvPr>
            <p:ph type="dt" sz="half" idx="10"/>
          </p:nvPr>
        </p:nvSpPr>
        <p:spPr/>
        <p:txBody>
          <a:bodyPr/>
          <a:lstStyle/>
          <a:p>
            <a:pPr rtl="0"/>
            <a:fld id="{3064E64D-1B50-4EC0-83A1-DE58B45AB49E}" type="datetime1">
              <a:rPr lang="en-US" smtClean="0"/>
              <a:t>9/3/2024</a:t>
            </a:fld>
            <a:endParaRPr lang="en-US"/>
          </a:p>
        </p:txBody>
      </p:sp>
    </p:spTree>
    <p:extLst>
      <p:ext uri="{BB962C8B-B14F-4D97-AF65-F5344CB8AC3E}">
        <p14:creationId xmlns:p14="http://schemas.microsoft.com/office/powerpoint/2010/main" val="375373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Freeform: Shape 308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74D9E1-D52A-EC53-655B-97A5DFB45322}"/>
              </a:ext>
            </a:extLst>
          </p:cNvPr>
          <p:cNvSpPr>
            <a:spLocks noGrp="1"/>
          </p:cNvSpPr>
          <p:nvPr>
            <p:ph type="title"/>
          </p:nvPr>
        </p:nvSpPr>
        <p:spPr>
          <a:xfrm>
            <a:off x="943994" y="282147"/>
            <a:ext cx="9392421" cy="1330841"/>
          </a:xfrm>
        </p:spPr>
        <p:txBody>
          <a:bodyPr vert="horz" lIns="91440" tIns="45720" rIns="91440" bIns="45720" rtlCol="0" anchor="ctr">
            <a:normAutofit/>
          </a:bodyPr>
          <a:lstStyle/>
          <a:p>
            <a:r>
              <a:rPr lang="en-US" sz="4800" b="1" kern="1200" dirty="0">
                <a:solidFill>
                  <a:schemeClr val="tx1"/>
                </a:solidFill>
                <a:latin typeface="+mn-lt"/>
                <a:ea typeface="+mj-ea"/>
                <a:cs typeface="+mj-cs"/>
              </a:rPr>
              <a:t>Promoting Wellbeing </a:t>
            </a:r>
          </a:p>
        </p:txBody>
      </p:sp>
      <p:sp>
        <p:nvSpPr>
          <p:cNvPr id="3" name="Content Placeholder 2">
            <a:extLst>
              <a:ext uri="{FF2B5EF4-FFF2-40B4-BE49-F238E27FC236}">
                <a16:creationId xmlns:a16="http://schemas.microsoft.com/office/drawing/2014/main" id="{DB0A5372-F708-4361-1513-1523EBC72A43}"/>
              </a:ext>
            </a:extLst>
          </p:cNvPr>
          <p:cNvSpPr>
            <a:spLocks noGrp="1"/>
          </p:cNvSpPr>
          <p:nvPr>
            <p:ph sz="half" idx="1"/>
          </p:nvPr>
        </p:nvSpPr>
        <p:spPr>
          <a:xfrm>
            <a:off x="369311" y="2291641"/>
            <a:ext cx="5976938" cy="3917773"/>
          </a:xfrm>
        </p:spPr>
        <p:txBody>
          <a:bodyPr vert="horz" lIns="91440" tIns="45720" rIns="91440" bIns="45720" rtlCol="0">
            <a:normAutofit/>
          </a:bodyPr>
          <a:lstStyle/>
          <a:p>
            <a:pPr marL="0" indent="0">
              <a:buNone/>
            </a:pPr>
            <a:r>
              <a:rPr lang="en-US" sz="2000" b="0" i="0" dirty="0">
                <a:effectLst/>
              </a:rPr>
              <a:t>What do you think you need for ‘wellbeing’?</a:t>
            </a:r>
          </a:p>
          <a:p>
            <a:r>
              <a:rPr lang="en-US" sz="2000" b="0" i="0" dirty="0">
                <a:effectLst/>
              </a:rPr>
              <a:t>Nutritious diet </a:t>
            </a:r>
          </a:p>
          <a:p>
            <a:r>
              <a:rPr lang="en-US" sz="2000" b="0" i="0" dirty="0">
                <a:effectLst/>
              </a:rPr>
              <a:t>Sleep</a:t>
            </a:r>
          </a:p>
          <a:p>
            <a:r>
              <a:rPr lang="en-US" sz="2000" b="0" i="0" dirty="0">
                <a:effectLst/>
              </a:rPr>
              <a:t>Secured housing and employment </a:t>
            </a:r>
          </a:p>
          <a:p>
            <a:r>
              <a:rPr lang="en-US" sz="2000" dirty="0"/>
              <a:t>Establishing meaningful connections (friendships, love) </a:t>
            </a:r>
          </a:p>
          <a:p>
            <a:r>
              <a:rPr lang="en-US" sz="2000" b="0" i="0" dirty="0">
                <a:effectLst/>
              </a:rPr>
              <a:t>Treating yourself </a:t>
            </a:r>
          </a:p>
          <a:p>
            <a:r>
              <a:rPr lang="en-US" sz="2000" dirty="0"/>
              <a:t>Pursue the meaningful and your passion </a:t>
            </a:r>
          </a:p>
          <a:p>
            <a:endParaRPr lang="en-US" sz="2000" b="0" i="0" dirty="0">
              <a:effectLst/>
            </a:endParaRPr>
          </a:p>
          <a:p>
            <a:endParaRPr lang="en-US" sz="2000" dirty="0"/>
          </a:p>
        </p:txBody>
      </p:sp>
      <p:pic>
        <p:nvPicPr>
          <p:cNvPr id="3074" name="Picture 2" descr="Maslow's Hierarchy of Needs">
            <a:extLst>
              <a:ext uri="{FF2B5EF4-FFF2-40B4-BE49-F238E27FC236}">
                <a16:creationId xmlns:a16="http://schemas.microsoft.com/office/drawing/2014/main" id="{311B10EC-F2FB-F901-6838-B7555625B6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69118" y="1759505"/>
            <a:ext cx="5353571" cy="4356630"/>
          </a:xfrm>
          <a:prstGeom prst="rect">
            <a:avLst/>
          </a:prstGeom>
          <a:noFill/>
          <a:extLst>
            <a:ext uri="{909E8E84-426E-40DD-AFC4-6F175D3DCCD1}">
              <a14:hiddenFill xmlns:a14="http://schemas.microsoft.com/office/drawing/2010/main">
                <a:solidFill>
                  <a:srgbClr val="FFFFFF"/>
                </a:solidFill>
              </a14:hiddenFill>
            </a:ext>
          </a:extLst>
        </p:spPr>
      </p:pic>
      <p:sp>
        <p:nvSpPr>
          <p:cNvPr id="3083" name="Freeform: Shape 308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350166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14">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6" name="Content Placeholder 5">
            <a:extLst>
              <a:ext uri="{FF2B5EF4-FFF2-40B4-BE49-F238E27FC236}">
                <a16:creationId xmlns:a16="http://schemas.microsoft.com/office/drawing/2014/main" id="{34EBDE11-F183-6D73-33F7-F4F4B3C0B24E}"/>
              </a:ext>
            </a:extLst>
          </p:cNvPr>
          <p:cNvPicPr>
            <a:picLocks noGrp="1" noChangeAspect="1"/>
          </p:cNvPicPr>
          <p:nvPr>
            <p:ph idx="1"/>
          </p:nvPr>
        </p:nvPicPr>
        <p:blipFill>
          <a:blip r:embed="rId2"/>
          <a:stretch>
            <a:fillRect/>
          </a:stretch>
        </p:blipFill>
        <p:spPr>
          <a:xfrm>
            <a:off x="1263578" y="1357376"/>
            <a:ext cx="9664846" cy="3965065"/>
          </a:xfrm>
          <a:prstGeom prst="rect">
            <a:avLst/>
          </a:prstGeom>
          <a:noFill/>
        </p:spPr>
      </p:pic>
      <p:sp>
        <p:nvSpPr>
          <p:cNvPr id="5" name="Date Placeholder 4">
            <a:extLst>
              <a:ext uri="{FF2B5EF4-FFF2-40B4-BE49-F238E27FC236}">
                <a16:creationId xmlns:a16="http://schemas.microsoft.com/office/drawing/2014/main" id="{ACAC23EF-5878-7471-AD1F-99E685350B97}"/>
              </a:ext>
            </a:extLst>
          </p:cNvPr>
          <p:cNvSpPr>
            <a:spLocks noGrp="1"/>
          </p:cNvSpPr>
          <p:nvPr>
            <p:ph type="dt" sz="half" idx="10"/>
          </p:nvPr>
        </p:nvSpPr>
        <p:spPr>
          <a:xfrm>
            <a:off x="7717536" y="6382512"/>
            <a:ext cx="2825496" cy="320040"/>
          </a:xfrm>
        </p:spPr>
        <p:txBody>
          <a:bodyPr vert="horz" lIns="91440" tIns="45720" rIns="91440" bIns="45720" rtlCol="0" anchor="ctr">
            <a:normAutofit/>
          </a:bodyPr>
          <a:lstStyle/>
          <a:p>
            <a:pPr algn="r">
              <a:spcAft>
                <a:spcPts val="600"/>
              </a:spcAft>
            </a:pPr>
            <a:fld id="{3064E64D-1B50-4EC0-83A1-DE58B45AB49E}" type="datetime1">
              <a:rPr lang="en-US" smtClean="0"/>
              <a:pPr algn="r">
                <a:spcAft>
                  <a:spcPts val="600"/>
                </a:spcAft>
              </a:pPr>
              <a:t>9/3/2024</a:t>
            </a:fld>
            <a:endParaRPr lang="en-US"/>
          </a:p>
        </p:txBody>
      </p:sp>
    </p:spTree>
    <p:extLst>
      <p:ext uri="{BB962C8B-B14F-4D97-AF65-F5344CB8AC3E}">
        <p14:creationId xmlns:p14="http://schemas.microsoft.com/office/powerpoint/2010/main" val="29153492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4EB358-5BD4-CF54-D507-D241EAB2B495}"/>
              </a:ext>
            </a:extLst>
          </p:cNvPr>
          <p:cNvSpPr>
            <a:spLocks noGrp="1"/>
          </p:cNvSpPr>
          <p:nvPr>
            <p:ph type="title"/>
          </p:nvPr>
        </p:nvSpPr>
        <p:spPr>
          <a:xfrm>
            <a:off x="640080" y="325369"/>
            <a:ext cx="4368602" cy="1956841"/>
          </a:xfrm>
        </p:spPr>
        <p:txBody>
          <a:bodyPr anchor="b">
            <a:normAutofit/>
          </a:bodyPr>
          <a:lstStyle/>
          <a:p>
            <a:r>
              <a:rPr lang="en-US" sz="5400" b="1" dirty="0">
                <a:latin typeface="+mn-lt"/>
              </a:rPr>
              <a:t>Brainstorm</a:t>
            </a:r>
          </a:p>
        </p:txBody>
      </p:sp>
      <p:sp>
        <p:nvSpPr>
          <p:cNvPr id="205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7A10EA-D874-3316-51AD-601454786027}"/>
              </a:ext>
            </a:extLst>
          </p:cNvPr>
          <p:cNvSpPr>
            <a:spLocks noGrp="1"/>
          </p:cNvSpPr>
          <p:nvPr>
            <p:ph idx="1"/>
          </p:nvPr>
        </p:nvSpPr>
        <p:spPr>
          <a:xfrm>
            <a:off x="640080" y="2872899"/>
            <a:ext cx="4243589" cy="3320668"/>
          </a:xfrm>
        </p:spPr>
        <p:txBody>
          <a:bodyPr>
            <a:normAutofit/>
          </a:bodyPr>
          <a:lstStyle/>
          <a:p>
            <a:pPr marL="0" indent="0">
              <a:buNone/>
            </a:pPr>
            <a:r>
              <a:rPr lang="en-US" sz="2200" dirty="0"/>
              <a:t>In groups, students are encouraged to discuss and dissect the term ‘emotional intelligence’ to  provide a description/definition of emotional intelligence. </a:t>
            </a:r>
          </a:p>
        </p:txBody>
      </p:sp>
      <p:pic>
        <p:nvPicPr>
          <p:cNvPr id="2050" name="Picture 2" descr="What Is Emotional Intelligence and Why Is It Essential For Business?">
            <a:extLst>
              <a:ext uri="{FF2B5EF4-FFF2-40B4-BE49-F238E27FC236}">
                <a16:creationId xmlns:a16="http://schemas.microsoft.com/office/drawing/2014/main" id="{46847B31-73CD-BD22-FF0E-57DA4E0BCC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27" r="6072" b="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84459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13A33B5-52BA-66D2-6B01-515F3776604E}"/>
              </a:ext>
            </a:extLst>
          </p:cNvPr>
          <p:cNvSpPr>
            <a:spLocks noGrp="1"/>
          </p:cNvSpPr>
          <p:nvPr>
            <p:ph type="title"/>
          </p:nvPr>
        </p:nvSpPr>
        <p:spPr>
          <a:xfrm>
            <a:off x="1137034" y="609597"/>
            <a:ext cx="9392421" cy="1330841"/>
          </a:xfrm>
        </p:spPr>
        <p:txBody>
          <a:bodyPr>
            <a:normAutofit/>
          </a:bodyPr>
          <a:lstStyle/>
          <a:p>
            <a:pPr algn="ctr"/>
            <a:r>
              <a:rPr lang="en-US" sz="4800" b="1" dirty="0">
                <a:latin typeface="+mn-lt"/>
              </a:rPr>
              <a:t>Developing Emotional Intelligence </a:t>
            </a:r>
          </a:p>
        </p:txBody>
      </p:sp>
      <p:sp>
        <p:nvSpPr>
          <p:cNvPr id="3" name="Content Placeholder 2">
            <a:extLst>
              <a:ext uri="{FF2B5EF4-FFF2-40B4-BE49-F238E27FC236}">
                <a16:creationId xmlns:a16="http://schemas.microsoft.com/office/drawing/2014/main" id="{54A1238D-1AE4-3054-D420-10074BA2E97A}"/>
              </a:ext>
            </a:extLst>
          </p:cNvPr>
          <p:cNvSpPr>
            <a:spLocks noGrp="1"/>
          </p:cNvSpPr>
          <p:nvPr>
            <p:ph idx="1"/>
          </p:nvPr>
        </p:nvSpPr>
        <p:spPr>
          <a:xfrm>
            <a:off x="203200" y="2176738"/>
            <a:ext cx="6096000" cy="3917773"/>
          </a:xfrm>
        </p:spPr>
        <p:txBody>
          <a:bodyPr>
            <a:normAutofit/>
          </a:bodyPr>
          <a:lstStyle/>
          <a:p>
            <a:pPr marL="0" indent="0">
              <a:buNone/>
            </a:pPr>
            <a:r>
              <a:rPr lang="en-GB" sz="2000" b="0" i="0" dirty="0">
                <a:effectLst/>
                <a:latin typeface="ff2"/>
              </a:rPr>
              <a:t>Emotional intelligence can be considered as the self-perceived ability and capacity to identify, assess and manage emotions of others and oneself (</a:t>
            </a:r>
            <a:r>
              <a:rPr lang="en-GB" sz="2000" b="0" i="0" dirty="0" err="1">
                <a:effectLst/>
                <a:latin typeface="ff2"/>
              </a:rPr>
              <a:t>Serrat</a:t>
            </a:r>
            <a:r>
              <a:rPr lang="en-GB" sz="2000" b="0" i="0" dirty="0">
                <a:effectLst/>
                <a:latin typeface="ff2"/>
              </a:rPr>
              <a:t>, 2017). </a:t>
            </a:r>
          </a:p>
          <a:p>
            <a:pPr marL="0" indent="0">
              <a:buNone/>
            </a:pPr>
            <a:endParaRPr lang="en-GB" sz="2000" b="0" i="0" dirty="0">
              <a:effectLst/>
              <a:latin typeface="ff2"/>
            </a:endParaRPr>
          </a:p>
          <a:p>
            <a:r>
              <a:rPr lang="en-GB" sz="2000" b="0" i="0" dirty="0">
                <a:effectLst/>
                <a:latin typeface="ff2"/>
              </a:rPr>
              <a:t>Self-Awareness</a:t>
            </a:r>
          </a:p>
          <a:p>
            <a:r>
              <a:rPr lang="en-GB" sz="2000" b="0" i="0" dirty="0">
                <a:effectLst/>
                <a:latin typeface="ff2"/>
              </a:rPr>
              <a:t>Self-regulation </a:t>
            </a:r>
          </a:p>
          <a:p>
            <a:r>
              <a:rPr lang="en-GB" sz="2000" dirty="0">
                <a:latin typeface="ff2"/>
              </a:rPr>
              <a:t>Empathy </a:t>
            </a:r>
          </a:p>
          <a:p>
            <a:r>
              <a:rPr lang="en-GB" sz="2000" b="0" i="0" dirty="0">
                <a:effectLst/>
                <a:latin typeface="ff2"/>
              </a:rPr>
              <a:t>Social Skills </a:t>
            </a:r>
          </a:p>
          <a:p>
            <a:pPr marL="0" indent="0">
              <a:buNone/>
            </a:pPr>
            <a:r>
              <a:rPr lang="en-GB" sz="2000" b="0" i="0" dirty="0">
                <a:effectLst/>
                <a:latin typeface="ff2"/>
              </a:rPr>
              <a:t> </a:t>
            </a:r>
            <a:endParaRPr lang="en-GB" sz="2000" dirty="0">
              <a:latin typeface="Söhne"/>
            </a:endParaRPr>
          </a:p>
          <a:p>
            <a:pPr marL="0" indent="0">
              <a:buNone/>
            </a:pPr>
            <a:endParaRPr lang="en-US" sz="2000" dirty="0"/>
          </a:p>
        </p:txBody>
      </p:sp>
      <p:pic>
        <p:nvPicPr>
          <p:cNvPr id="4" name="Online Media 3" descr="What is Emotional Intelligence?">
            <a:hlinkClick r:id="" action="ppaction://media"/>
            <a:extLst>
              <a:ext uri="{FF2B5EF4-FFF2-40B4-BE49-F238E27FC236}">
                <a16:creationId xmlns:a16="http://schemas.microsoft.com/office/drawing/2014/main" id="{D53556C2-0489-C659-EF84-A162F34DBBE0}"/>
              </a:ext>
            </a:extLst>
          </p:cNvPr>
          <p:cNvPicPr>
            <a:picLocks noRot="1" noChangeAspect="1"/>
          </p:cNvPicPr>
          <p:nvPr>
            <a:videoFile r:link="rId1"/>
          </p:nvPr>
        </p:nvPicPr>
        <p:blipFill>
          <a:blip r:embed="rId3"/>
          <a:stretch>
            <a:fillRect/>
          </a:stretch>
        </p:blipFill>
        <p:spPr>
          <a:xfrm>
            <a:off x="6719367" y="2710119"/>
            <a:ext cx="4788505" cy="270550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64951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5DBCC0-1394-10E6-5AE0-9F06A1DBB3B9}"/>
              </a:ext>
            </a:extLst>
          </p:cNvPr>
          <p:cNvSpPr>
            <a:spLocks noGrp="1"/>
          </p:cNvSpPr>
          <p:nvPr>
            <p:ph type="title"/>
          </p:nvPr>
        </p:nvSpPr>
        <p:spPr>
          <a:xfrm>
            <a:off x="529220" y="740825"/>
            <a:ext cx="4982565" cy="1128068"/>
          </a:xfrm>
        </p:spPr>
        <p:txBody>
          <a:bodyPr anchor="ctr">
            <a:noAutofit/>
          </a:bodyPr>
          <a:lstStyle/>
          <a:p>
            <a:r>
              <a:rPr lang="en-US" b="1" dirty="0">
                <a:latin typeface="+mn-lt"/>
              </a:rPr>
              <a:t>Emotional Quotient Inventory  2.0 </a:t>
            </a:r>
          </a:p>
        </p:txBody>
      </p:sp>
      <p:grpSp>
        <p:nvGrpSpPr>
          <p:cNvPr id="1035" name="Group 103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6" name="Rectangle 103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9" name="Rectangle 103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0C11E4-515E-30D7-378B-37018C27320E}"/>
              </a:ext>
            </a:extLst>
          </p:cNvPr>
          <p:cNvSpPr>
            <a:spLocks noGrp="1"/>
          </p:cNvSpPr>
          <p:nvPr>
            <p:ph idx="1"/>
          </p:nvPr>
        </p:nvSpPr>
        <p:spPr>
          <a:xfrm>
            <a:off x="278121" y="1992336"/>
            <a:ext cx="5484762" cy="4629636"/>
          </a:xfrm>
        </p:spPr>
        <p:txBody>
          <a:bodyPr anchor="ctr">
            <a:normAutofit/>
          </a:bodyPr>
          <a:lstStyle/>
          <a:p>
            <a:pPr marL="0" indent="0">
              <a:buNone/>
            </a:pPr>
            <a:r>
              <a:rPr lang="en-US" sz="2000" dirty="0"/>
              <a:t>EMQ-</a:t>
            </a:r>
            <a:r>
              <a:rPr lang="en-US" sz="2000" dirty="0" err="1"/>
              <a:t>i</a:t>
            </a:r>
            <a:r>
              <a:rPr lang="en-US" sz="2000" dirty="0"/>
              <a:t> 2.0 is a self-report measure of emotional intelligence. </a:t>
            </a:r>
          </a:p>
          <a:p>
            <a:pPr marL="0" indent="0">
              <a:buNone/>
            </a:pPr>
            <a:r>
              <a:rPr lang="en-US" sz="2000" dirty="0"/>
              <a:t>The model provides 5 categories which contain 3 skills/competencies within each. </a:t>
            </a:r>
          </a:p>
          <a:p>
            <a:pPr marL="0" indent="0">
              <a:buNone/>
            </a:pPr>
            <a:r>
              <a:rPr lang="en-US" sz="2000" dirty="0"/>
              <a:t>Each category contributes to 3 functions: </a:t>
            </a:r>
          </a:p>
          <a:p>
            <a:r>
              <a:rPr lang="en-US" sz="2000" dirty="0"/>
              <a:t>Wellbeing </a:t>
            </a:r>
          </a:p>
          <a:p>
            <a:r>
              <a:rPr lang="en-US" sz="2000" dirty="0"/>
              <a:t>Performance </a:t>
            </a:r>
          </a:p>
          <a:p>
            <a:r>
              <a:rPr lang="en-US" sz="2000" dirty="0"/>
              <a:t>Emotional and Social </a:t>
            </a:r>
          </a:p>
          <a:p>
            <a:pPr marL="0" indent="0">
              <a:buNone/>
            </a:pPr>
            <a:r>
              <a:rPr lang="en-US" sz="2000" dirty="0"/>
              <a:t>(Hughes, 2011)</a:t>
            </a:r>
          </a:p>
        </p:txBody>
      </p:sp>
      <p:sp>
        <p:nvSpPr>
          <p:cNvPr id="1041" name="Rectangle 104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What is the EQ-i 2.0 and emotional intelligence? | The Emotional  Intelligence Training Company">
            <a:extLst>
              <a:ext uri="{FF2B5EF4-FFF2-40B4-BE49-F238E27FC236}">
                <a16:creationId xmlns:a16="http://schemas.microsoft.com/office/drawing/2014/main" id="{D10222A6-301E-9E28-5755-94E3B562C3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03" r="1" b="11211"/>
          <a:stretch/>
        </p:blipFill>
        <p:spPr bwMode="auto">
          <a:xfrm>
            <a:off x="5977788" y="799352"/>
            <a:ext cx="5425410" cy="5259296"/>
          </a:xfrm>
          <a:prstGeom prst="rect">
            <a:avLst/>
          </a:prstGeom>
          <a:noFill/>
          <a:ln>
            <a:solidFill>
              <a:srgbClr val="0070C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45196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8EC1F-5AC7-0F0C-44E5-FDB869C3AEC0}"/>
              </a:ext>
            </a:extLst>
          </p:cNvPr>
          <p:cNvSpPr>
            <a:spLocks noGrp="1"/>
          </p:cNvSpPr>
          <p:nvPr>
            <p:ph type="title"/>
          </p:nvPr>
        </p:nvSpPr>
        <p:spPr>
          <a:xfrm>
            <a:off x="838200" y="365125"/>
            <a:ext cx="11059160" cy="1325563"/>
          </a:xfrm>
        </p:spPr>
        <p:txBody>
          <a:bodyPr vert="horz" lIns="91440" tIns="45720" rIns="91440" bIns="45720" rtlCol="0" anchor="ctr">
            <a:normAutofit/>
          </a:bodyPr>
          <a:lstStyle/>
          <a:p>
            <a:r>
              <a:rPr lang="en-US" b="1" dirty="0">
                <a:latin typeface="+mn-lt"/>
              </a:rPr>
              <a:t>Team Emotional and Social Intelligence (TESTI)</a:t>
            </a:r>
          </a:p>
        </p:txBody>
      </p:sp>
      <p:sp>
        <p:nvSpPr>
          <p:cNvPr id="8" name="TextBox 7">
            <a:extLst>
              <a:ext uri="{FF2B5EF4-FFF2-40B4-BE49-F238E27FC236}">
                <a16:creationId xmlns:a16="http://schemas.microsoft.com/office/drawing/2014/main" id="{E76F77BC-71FA-5BCB-412E-364B23FE05BF}"/>
              </a:ext>
            </a:extLst>
          </p:cNvPr>
          <p:cNvSpPr txBox="1"/>
          <p:nvPr/>
        </p:nvSpPr>
        <p:spPr>
          <a:xfrm>
            <a:off x="0" y="1485901"/>
            <a:ext cx="7101840" cy="5372100"/>
          </a:xfrm>
          <a:prstGeom prst="rect">
            <a:avLst/>
          </a:prstGeom>
        </p:spPr>
        <p:txBody>
          <a:bodyPr vert="horz" lIns="91440" tIns="45720" rIns="91440" bIns="45720" rtlCol="0">
            <a:normAutofit/>
          </a:bodyPr>
          <a:lstStyle/>
          <a:p>
            <a:pPr>
              <a:lnSpc>
                <a:spcPct val="150000"/>
              </a:lnSpc>
              <a:spcAft>
                <a:spcPts val="600"/>
              </a:spcAft>
            </a:pPr>
            <a:r>
              <a:rPr lang="en-US" sz="2000" dirty="0"/>
              <a:t>Whilst individual emotional intelligence is integral to one’s functioning, the TESI model stresses that an effective team needs to further demonstrate emotional and social intelligence. </a:t>
            </a:r>
          </a:p>
          <a:p>
            <a:pPr indent="-228600">
              <a:lnSpc>
                <a:spcPct val="150000"/>
              </a:lnSpc>
              <a:spcAft>
                <a:spcPts val="600"/>
              </a:spcAft>
              <a:buFont typeface="Arial" panose="020B0604020202020204" pitchFamily="34" charset="0"/>
              <a:buChar char="•"/>
            </a:pPr>
            <a:endParaRPr lang="en-US" sz="2000" dirty="0"/>
          </a:p>
          <a:p>
            <a:pPr marL="285750" indent="-228600">
              <a:lnSpc>
                <a:spcPct val="150000"/>
              </a:lnSpc>
              <a:spcAft>
                <a:spcPts val="600"/>
              </a:spcAft>
              <a:buFont typeface="Arial" panose="020B0604020202020204" pitchFamily="34" charset="0"/>
              <a:buChar char="•"/>
            </a:pPr>
            <a:r>
              <a:rPr lang="en-US" sz="2000" dirty="0"/>
              <a:t>The model comprises of 7 competencies measures (Outer ring)</a:t>
            </a:r>
          </a:p>
          <a:p>
            <a:pPr marL="285750" indent="-228600">
              <a:lnSpc>
                <a:spcPct val="150000"/>
              </a:lnSpc>
              <a:spcAft>
                <a:spcPts val="600"/>
              </a:spcAft>
              <a:buFont typeface="Arial" panose="020B0604020202020204" pitchFamily="34" charset="0"/>
              <a:buChar char="•"/>
            </a:pPr>
            <a:r>
              <a:rPr lang="en-US" sz="2000" dirty="0"/>
              <a:t>The model provides results based upon successful measurements ( Light grey ring)  </a:t>
            </a:r>
          </a:p>
          <a:p>
            <a:pPr marL="285750" indent="-228600">
              <a:lnSpc>
                <a:spcPct val="150000"/>
              </a:lnSpc>
              <a:spcAft>
                <a:spcPts val="600"/>
              </a:spcAft>
              <a:buFont typeface="Arial" panose="020B0604020202020204" pitchFamily="34" charset="0"/>
              <a:buChar char="•"/>
            </a:pPr>
            <a:r>
              <a:rPr lang="en-US" sz="2000" dirty="0"/>
              <a:t>Sustainable productivity (Only achieved by achieving competencies) </a:t>
            </a:r>
          </a:p>
          <a:p>
            <a:pPr marL="57150">
              <a:lnSpc>
                <a:spcPct val="150000"/>
              </a:lnSpc>
              <a:spcAft>
                <a:spcPts val="600"/>
              </a:spcAft>
            </a:pPr>
            <a:r>
              <a:rPr lang="en-US" sz="2000" dirty="0"/>
              <a:t>(Hughes, 2011)</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pic>
        <p:nvPicPr>
          <p:cNvPr id="5" name="Content Placeholder 4" descr="A diagram of the different stages of a team&#10;&#10;Description automatically generated">
            <a:extLst>
              <a:ext uri="{FF2B5EF4-FFF2-40B4-BE49-F238E27FC236}">
                <a16:creationId xmlns:a16="http://schemas.microsoft.com/office/drawing/2014/main" id="{942D5DCC-958F-0268-4334-F585E560CB86}"/>
              </a:ext>
            </a:extLst>
          </p:cNvPr>
          <p:cNvPicPr>
            <a:picLocks noGrp="1" noChangeAspect="1"/>
          </p:cNvPicPr>
          <p:nvPr>
            <p:ph idx="1"/>
          </p:nvPr>
        </p:nvPicPr>
        <p:blipFill rotWithShape="1">
          <a:blip r:embed="rId2"/>
          <a:srcRect l="4288" r="3858" b="2"/>
          <a:stretch/>
        </p:blipFill>
        <p:spPr>
          <a:xfrm>
            <a:off x="6616979" y="1867527"/>
            <a:ext cx="5571973" cy="4625348"/>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extLst>
      <p:ext uri="{BB962C8B-B14F-4D97-AF65-F5344CB8AC3E}">
        <p14:creationId xmlns:p14="http://schemas.microsoft.com/office/powerpoint/2010/main" val="33869648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2EE432-7848-3E4F-F814-6002B095B7F5}"/>
              </a:ext>
            </a:extLst>
          </p:cNvPr>
          <p:cNvSpPr>
            <a:spLocks noGrp="1"/>
          </p:cNvSpPr>
          <p:nvPr>
            <p:ph type="title"/>
          </p:nvPr>
        </p:nvSpPr>
        <p:spPr>
          <a:xfrm>
            <a:off x="585216" y="340591"/>
            <a:ext cx="11018520" cy="1081642"/>
          </a:xfrm>
        </p:spPr>
        <p:txBody>
          <a:bodyPr anchor="b">
            <a:normAutofit/>
          </a:bodyPr>
          <a:lstStyle/>
          <a:p>
            <a:r>
              <a:rPr lang="en-US" sz="4800" b="1" dirty="0">
                <a:latin typeface="+mn-lt"/>
              </a:rPr>
              <a:t>How to Develop Emotional Intelligence</a:t>
            </a:r>
          </a:p>
        </p:txBody>
      </p:sp>
      <p:sp>
        <p:nvSpPr>
          <p:cNvPr id="92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FE3D87-35C1-D7B9-F946-481BE6B552DC}"/>
              </a:ext>
            </a:extLst>
          </p:cNvPr>
          <p:cNvSpPr>
            <a:spLocks noGrp="1"/>
          </p:cNvSpPr>
          <p:nvPr>
            <p:ph idx="1"/>
          </p:nvPr>
        </p:nvSpPr>
        <p:spPr>
          <a:xfrm>
            <a:off x="274320" y="2071316"/>
            <a:ext cx="7011725" cy="4401840"/>
          </a:xfrm>
        </p:spPr>
        <p:txBody>
          <a:bodyPr anchor="t">
            <a:normAutofit/>
          </a:bodyPr>
          <a:lstStyle/>
          <a:p>
            <a:pPr marL="0" indent="0">
              <a:buNone/>
            </a:pPr>
            <a:r>
              <a:rPr lang="en-US" sz="1700" dirty="0" err="1"/>
              <a:t>Wadhar</a:t>
            </a:r>
            <a:r>
              <a:rPr lang="en-US" sz="1700" dirty="0"/>
              <a:t> (2023, p.4) argues that individuals need to develop the following essential skills to become emotionally intelligent: </a:t>
            </a:r>
          </a:p>
          <a:p>
            <a:pPr marL="0" indent="0">
              <a:buNone/>
            </a:pPr>
            <a:endParaRPr lang="en-US" sz="1700" dirty="0"/>
          </a:p>
          <a:p>
            <a:r>
              <a:rPr lang="en-GB" sz="1700" dirty="0"/>
              <a:t>Label your feelings than labelling people or situations (emotional literacy).</a:t>
            </a:r>
          </a:p>
          <a:p>
            <a:r>
              <a:rPr lang="en-GB" sz="1700" dirty="0"/>
              <a:t>Distinguish between thoughts and feelings. </a:t>
            </a:r>
          </a:p>
          <a:p>
            <a:r>
              <a:rPr lang="en-GB" sz="1700" dirty="0"/>
              <a:t>Shoulder the responsibility of your feelings.</a:t>
            </a:r>
          </a:p>
          <a:p>
            <a:r>
              <a:rPr lang="en-GB" sz="1700" dirty="0"/>
              <a:t> Show respect for others’ feelings.</a:t>
            </a:r>
          </a:p>
          <a:p>
            <a:r>
              <a:rPr lang="en-GB" sz="1700" dirty="0"/>
              <a:t> Use your feelings to make decisions. </a:t>
            </a:r>
          </a:p>
          <a:p>
            <a:r>
              <a:rPr lang="en-GB" sz="1700" dirty="0"/>
              <a:t>Validate others’ emotions.</a:t>
            </a:r>
          </a:p>
          <a:p>
            <a:r>
              <a:rPr lang="en-GB" sz="1700" dirty="0"/>
              <a:t>Do not advice, command, control, criticise, and judge others.</a:t>
            </a:r>
          </a:p>
          <a:p>
            <a:r>
              <a:rPr lang="en-GB" sz="1700" dirty="0"/>
              <a:t>Practice getting a positive value from emotions</a:t>
            </a:r>
            <a:endParaRPr lang="en-US" sz="1700" dirty="0"/>
          </a:p>
          <a:p>
            <a:pPr marL="0" indent="0">
              <a:buNone/>
            </a:pPr>
            <a:endParaRPr lang="en-US" sz="1700" dirty="0"/>
          </a:p>
        </p:txBody>
      </p:sp>
      <p:pic>
        <p:nvPicPr>
          <p:cNvPr id="9218" name="Picture 2" descr="Why Emotional intelligence Can Make Or Break Your Organisation |  Entrepreneur">
            <a:extLst>
              <a:ext uri="{FF2B5EF4-FFF2-40B4-BE49-F238E27FC236}">
                <a16:creationId xmlns:a16="http://schemas.microsoft.com/office/drawing/2014/main" id="{2050C9C2-3646-398B-E78F-2120866544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719" r="15065" b="2"/>
          <a:stretch/>
        </p:blipFill>
        <p:spPr bwMode="auto">
          <a:xfrm>
            <a:off x="7392226" y="2066880"/>
            <a:ext cx="4211510" cy="4377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31267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A021AD-BEB9-F774-FCFE-09FC494C9F5C}"/>
              </a:ext>
            </a:extLst>
          </p:cNvPr>
          <p:cNvSpPr>
            <a:spLocks noGrp="1"/>
          </p:cNvSpPr>
          <p:nvPr>
            <p:ph type="title"/>
          </p:nvPr>
        </p:nvSpPr>
        <p:spPr>
          <a:xfrm>
            <a:off x="1137034" y="609597"/>
            <a:ext cx="9392421" cy="1330841"/>
          </a:xfrm>
        </p:spPr>
        <p:txBody>
          <a:bodyPr>
            <a:normAutofit/>
          </a:bodyPr>
          <a:lstStyle/>
          <a:p>
            <a:r>
              <a:rPr lang="en-US" b="1" dirty="0">
                <a:latin typeface="+mn-lt"/>
              </a:rPr>
              <a:t>Enhancing Emotional Intelligence </a:t>
            </a:r>
          </a:p>
        </p:txBody>
      </p:sp>
      <p:sp>
        <p:nvSpPr>
          <p:cNvPr id="3" name="Content Placeholder 2">
            <a:extLst>
              <a:ext uri="{FF2B5EF4-FFF2-40B4-BE49-F238E27FC236}">
                <a16:creationId xmlns:a16="http://schemas.microsoft.com/office/drawing/2014/main" id="{59966D7C-CAB0-6018-EA5B-296C12ED5377}"/>
              </a:ext>
            </a:extLst>
          </p:cNvPr>
          <p:cNvSpPr>
            <a:spLocks noGrp="1"/>
          </p:cNvSpPr>
          <p:nvPr>
            <p:ph idx="1"/>
          </p:nvPr>
        </p:nvSpPr>
        <p:spPr>
          <a:xfrm>
            <a:off x="425824" y="1974721"/>
            <a:ext cx="6866713" cy="4659638"/>
          </a:xfrm>
        </p:spPr>
        <p:txBody>
          <a:bodyPr>
            <a:normAutofit fontScale="92500" lnSpcReduction="10000"/>
          </a:bodyPr>
          <a:lstStyle/>
          <a:p>
            <a:pPr marL="0" indent="0">
              <a:lnSpc>
                <a:spcPct val="150000"/>
              </a:lnSpc>
              <a:buNone/>
            </a:pPr>
            <a:r>
              <a:rPr lang="en-US" sz="2000" dirty="0"/>
              <a:t>Building upon the emotional intelligence essentials, </a:t>
            </a:r>
            <a:r>
              <a:rPr lang="en-US" sz="2000" dirty="0" err="1"/>
              <a:t>Wadhar</a:t>
            </a:r>
            <a:r>
              <a:rPr lang="en-US" sz="2000" dirty="0"/>
              <a:t> (2023) further proposes that individuals need to: </a:t>
            </a:r>
          </a:p>
          <a:p>
            <a:pPr>
              <a:lnSpc>
                <a:spcPct val="150000"/>
              </a:lnSpc>
            </a:pPr>
            <a:r>
              <a:rPr lang="en-US" sz="2000" dirty="0"/>
              <a:t>Learn to reduce stress</a:t>
            </a:r>
          </a:p>
          <a:p>
            <a:pPr>
              <a:lnSpc>
                <a:spcPct val="150000"/>
              </a:lnSpc>
            </a:pPr>
            <a:r>
              <a:rPr lang="en-US" sz="2000" dirty="0"/>
              <a:t>Recognise and manage emotions </a:t>
            </a:r>
          </a:p>
          <a:p>
            <a:pPr>
              <a:lnSpc>
                <a:spcPct val="150000"/>
              </a:lnSpc>
            </a:pPr>
            <a:r>
              <a:rPr lang="en-US" sz="2000" dirty="0"/>
              <a:t>Connect with people </a:t>
            </a:r>
          </a:p>
          <a:p>
            <a:pPr>
              <a:lnSpc>
                <a:spcPct val="150000"/>
              </a:lnSpc>
            </a:pPr>
            <a:r>
              <a:rPr lang="en-US" sz="2000" dirty="0"/>
              <a:t>Use humor </a:t>
            </a:r>
          </a:p>
          <a:p>
            <a:pPr>
              <a:lnSpc>
                <a:spcPct val="150000"/>
              </a:lnSpc>
            </a:pPr>
            <a:r>
              <a:rPr lang="en-US" sz="2000" dirty="0"/>
              <a:t>Resolve conflicts positively and confidently </a:t>
            </a:r>
          </a:p>
          <a:p>
            <a:pPr>
              <a:lnSpc>
                <a:spcPct val="150000"/>
              </a:lnSpc>
            </a:pPr>
            <a:r>
              <a:rPr lang="en-US" sz="2000" dirty="0"/>
              <a:t>Take responsibility for actions </a:t>
            </a:r>
          </a:p>
          <a:p>
            <a:pPr>
              <a:lnSpc>
                <a:spcPct val="150000"/>
              </a:lnSpc>
            </a:pPr>
            <a:r>
              <a:rPr lang="en-US" sz="2000" dirty="0"/>
              <a:t>Understand how your actions impact others  </a:t>
            </a:r>
          </a:p>
        </p:txBody>
      </p:sp>
      <p:pic>
        <p:nvPicPr>
          <p:cNvPr id="4" name="Picture 2" descr="Why Emotional intelligence Can Make Or Break Your Organisation |  Entrepreneur">
            <a:extLst>
              <a:ext uri="{FF2B5EF4-FFF2-40B4-BE49-F238E27FC236}">
                <a16:creationId xmlns:a16="http://schemas.microsoft.com/office/drawing/2014/main" id="{C8ACC697-909E-B256-97BB-08A9D79F0B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719" r="15065" b="2"/>
          <a:stretch/>
        </p:blipFill>
        <p:spPr bwMode="auto">
          <a:xfrm>
            <a:off x="7935566" y="2424420"/>
            <a:ext cx="3613404" cy="3755915"/>
          </a:xfrm>
          <a:prstGeom prst="rect">
            <a:avLst/>
          </a:prstGeom>
          <a:noFill/>
          <a:extLst>
            <a:ext uri="{909E8E84-426E-40DD-AFC4-6F175D3DCCD1}">
              <a14:hiddenFill xmlns:a14="http://schemas.microsoft.com/office/drawing/2010/main">
                <a:solidFill>
                  <a:srgbClr val="FFFFFF"/>
                </a:solidFill>
              </a14:hiddenFill>
            </a:ext>
          </a:extLst>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246554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8" name="Rectangle 410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Freeform: Shape 410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D99B097-EB57-62CC-A43B-3ADFB23A3EEF}"/>
              </a:ext>
            </a:extLst>
          </p:cNvPr>
          <p:cNvSpPr>
            <a:spLocks noGrp="1"/>
          </p:cNvSpPr>
          <p:nvPr>
            <p:ph type="title"/>
          </p:nvPr>
        </p:nvSpPr>
        <p:spPr>
          <a:xfrm>
            <a:off x="1137034" y="609597"/>
            <a:ext cx="9392421" cy="1330841"/>
          </a:xfrm>
        </p:spPr>
        <p:txBody>
          <a:bodyPr>
            <a:normAutofit/>
          </a:bodyPr>
          <a:lstStyle/>
          <a:p>
            <a:pPr algn="ctr"/>
            <a:r>
              <a:rPr lang="en-US" sz="4800" b="1" dirty="0">
                <a:latin typeface="+mn-lt"/>
              </a:rPr>
              <a:t>Resilience </a:t>
            </a:r>
          </a:p>
        </p:txBody>
      </p:sp>
      <p:sp>
        <p:nvSpPr>
          <p:cNvPr id="3" name="Content Placeholder 2">
            <a:extLst>
              <a:ext uri="{FF2B5EF4-FFF2-40B4-BE49-F238E27FC236}">
                <a16:creationId xmlns:a16="http://schemas.microsoft.com/office/drawing/2014/main" id="{B64C64EC-C28E-1ADA-F5CB-00B8293345EB}"/>
              </a:ext>
            </a:extLst>
          </p:cNvPr>
          <p:cNvSpPr>
            <a:spLocks noGrp="1"/>
          </p:cNvSpPr>
          <p:nvPr>
            <p:ph idx="1"/>
          </p:nvPr>
        </p:nvSpPr>
        <p:spPr>
          <a:xfrm>
            <a:off x="-1" y="1940438"/>
            <a:ext cx="6979921" cy="4917562"/>
          </a:xfrm>
        </p:spPr>
        <p:txBody>
          <a:bodyPr>
            <a:normAutofit/>
          </a:bodyPr>
          <a:lstStyle/>
          <a:p>
            <a:pPr marL="0" indent="0">
              <a:lnSpc>
                <a:spcPct val="150000"/>
              </a:lnSpc>
              <a:buNone/>
            </a:pPr>
            <a:r>
              <a:rPr lang="en-GB" sz="1800" b="0" i="0" dirty="0">
                <a:effectLst/>
                <a:latin typeface="arial" panose="020B0604020202020204" pitchFamily="34" charset="0"/>
              </a:rPr>
              <a:t>Resilience is the capacity to withstand or to recover from difficulties. </a:t>
            </a:r>
          </a:p>
          <a:p>
            <a:pPr marL="0" indent="0">
              <a:lnSpc>
                <a:spcPct val="150000"/>
              </a:lnSpc>
              <a:buNone/>
            </a:pPr>
            <a:r>
              <a:rPr lang="en-GB" sz="1800" b="0" i="0" dirty="0">
                <a:effectLst/>
                <a:latin typeface="arial" panose="020B0604020202020204" pitchFamily="34" charset="0"/>
              </a:rPr>
              <a:t>Other definitions refer to resilience as the ability to adapt positively. </a:t>
            </a:r>
          </a:p>
          <a:p>
            <a:pPr marL="0" indent="0">
              <a:lnSpc>
                <a:spcPct val="150000"/>
              </a:lnSpc>
              <a:buNone/>
            </a:pPr>
            <a:r>
              <a:rPr lang="en-GB" sz="1800" b="0" i="0" dirty="0">
                <a:effectLst/>
                <a:latin typeface="arial" panose="020B0604020202020204" pitchFamily="34" charset="0"/>
              </a:rPr>
              <a:t>Herman et al (2011)  highlights that there are sources of resilience: </a:t>
            </a:r>
          </a:p>
          <a:p>
            <a:pPr>
              <a:lnSpc>
                <a:spcPct val="150000"/>
              </a:lnSpc>
            </a:pPr>
            <a:r>
              <a:rPr lang="en-GB" sz="1800" b="0" i="0" dirty="0">
                <a:effectLst/>
                <a:latin typeface="arial" panose="020B0604020202020204" pitchFamily="34" charset="0"/>
              </a:rPr>
              <a:t>Personal (Personality, self-esteem, self-efficacy, emotion regulation, attachment</a:t>
            </a:r>
            <a:r>
              <a:rPr lang="en-GB" sz="1800" dirty="0">
                <a:latin typeface="arial" panose="020B0604020202020204" pitchFamily="34" charset="0"/>
              </a:rPr>
              <a:t>) </a:t>
            </a:r>
            <a:endParaRPr lang="en-GB" sz="1800" b="0" i="0" dirty="0">
              <a:effectLst/>
              <a:latin typeface="arial" panose="020B0604020202020204" pitchFamily="34" charset="0"/>
            </a:endParaRPr>
          </a:p>
          <a:p>
            <a:pPr>
              <a:lnSpc>
                <a:spcPct val="150000"/>
              </a:lnSpc>
            </a:pPr>
            <a:r>
              <a:rPr lang="en-GB" sz="1800" b="0" i="0" dirty="0">
                <a:effectLst/>
                <a:latin typeface="arial" panose="020B0604020202020204" pitchFamily="34" charset="0"/>
              </a:rPr>
              <a:t>Biological (harsh or unfavourable environments) </a:t>
            </a:r>
          </a:p>
          <a:p>
            <a:pPr>
              <a:lnSpc>
                <a:spcPct val="150000"/>
              </a:lnSpc>
            </a:pPr>
            <a:r>
              <a:rPr lang="en-GB" sz="1800" b="0" i="0" dirty="0">
                <a:effectLst/>
                <a:latin typeface="arial" panose="020B0604020202020204" pitchFamily="34" charset="0"/>
              </a:rPr>
              <a:t>Environmental system (friends, family, support networks) </a:t>
            </a:r>
          </a:p>
          <a:p>
            <a:pPr marL="0" indent="0">
              <a:buNone/>
            </a:pPr>
            <a:endParaRPr lang="en-GB" sz="1700" dirty="0">
              <a:latin typeface="Söhne"/>
            </a:endParaRPr>
          </a:p>
          <a:p>
            <a:pPr marL="0" indent="0">
              <a:buNone/>
            </a:pPr>
            <a:endParaRPr lang="en-GB" sz="1700" dirty="0">
              <a:latin typeface="Söhne"/>
            </a:endParaRPr>
          </a:p>
          <a:p>
            <a:pPr marL="0" indent="0">
              <a:buNone/>
            </a:pPr>
            <a:endParaRPr lang="en-US" sz="1700" dirty="0"/>
          </a:p>
        </p:txBody>
      </p:sp>
      <p:pic>
        <p:nvPicPr>
          <p:cNvPr id="4098" name="Picture 2" descr="What Does Resilience Mean Now (at Home and Work)? | Bright Arrow Coaching">
            <a:extLst>
              <a:ext uri="{FF2B5EF4-FFF2-40B4-BE49-F238E27FC236}">
                <a16:creationId xmlns:a16="http://schemas.microsoft.com/office/drawing/2014/main" id="{7E9E41FB-15F2-D06A-B190-E3F8CF08B0D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45227" y="2275840"/>
            <a:ext cx="4728405" cy="3291839"/>
          </a:xfrm>
          <a:prstGeom prst="rect">
            <a:avLst/>
          </a:prstGeom>
          <a:noFill/>
          <a:extLst>
            <a:ext uri="{909E8E84-426E-40DD-AFC4-6F175D3DCCD1}">
              <a14:hiddenFill xmlns:a14="http://schemas.microsoft.com/office/drawing/2010/main">
                <a:solidFill>
                  <a:srgbClr val="FFFFFF"/>
                </a:solidFill>
              </a14:hiddenFill>
            </a:ext>
          </a:extLst>
        </p:spPr>
      </p:pic>
      <p:sp>
        <p:nvSpPr>
          <p:cNvPr id="4107" name="Freeform: Shape 410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627504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0E435A-2A35-F6E7-936B-866B2DC45426}"/>
              </a:ext>
            </a:extLst>
          </p:cNvPr>
          <p:cNvSpPr>
            <a:spLocks noGrp="1"/>
          </p:cNvSpPr>
          <p:nvPr>
            <p:ph type="title"/>
          </p:nvPr>
        </p:nvSpPr>
        <p:spPr>
          <a:xfrm>
            <a:off x="445535" y="853408"/>
            <a:ext cx="4921521" cy="1128068"/>
          </a:xfrm>
        </p:spPr>
        <p:txBody>
          <a:bodyPr anchor="ctr">
            <a:noAutofit/>
          </a:bodyPr>
          <a:lstStyle/>
          <a:p>
            <a:r>
              <a:rPr lang="en-US" b="1" dirty="0">
                <a:latin typeface="+mn-lt"/>
              </a:rPr>
              <a:t>Resilience Indicators </a:t>
            </a:r>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 name="Rectangle 2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10259A-7DA3-C832-549A-C93A5A98E6EF}"/>
              </a:ext>
            </a:extLst>
          </p:cNvPr>
          <p:cNvSpPr>
            <a:spLocks noGrp="1"/>
          </p:cNvSpPr>
          <p:nvPr>
            <p:ph idx="1"/>
          </p:nvPr>
        </p:nvSpPr>
        <p:spPr>
          <a:xfrm>
            <a:off x="87363" y="2118001"/>
            <a:ext cx="5598446" cy="4602839"/>
          </a:xfrm>
        </p:spPr>
        <p:txBody>
          <a:bodyPr anchor="ctr">
            <a:normAutofit/>
          </a:bodyPr>
          <a:lstStyle/>
          <a:p>
            <a:pPr marL="0" indent="0">
              <a:buNone/>
            </a:pPr>
            <a:r>
              <a:rPr lang="en-US" sz="2400" dirty="0"/>
              <a:t>In addition to sources of resilience, there are several indicators which are used to measure resilience. </a:t>
            </a:r>
          </a:p>
          <a:p>
            <a:pPr marL="0" indent="0">
              <a:buNone/>
            </a:pPr>
            <a:r>
              <a:rPr lang="en-US" sz="2400" dirty="0"/>
              <a:t> Indicator domains: </a:t>
            </a:r>
          </a:p>
          <a:p>
            <a:r>
              <a:rPr lang="en-GB" sz="2400" dirty="0"/>
              <a:t>Behavioural</a:t>
            </a:r>
          </a:p>
          <a:p>
            <a:r>
              <a:rPr lang="en-GB" sz="2400" dirty="0"/>
              <a:t>Emotional</a:t>
            </a:r>
          </a:p>
          <a:p>
            <a:r>
              <a:rPr lang="en-GB" sz="2400" dirty="0"/>
              <a:t>Educational functioning.</a:t>
            </a:r>
          </a:p>
          <a:p>
            <a:pPr marL="0" indent="0">
              <a:buNone/>
            </a:pPr>
            <a:endParaRPr lang="en-GB" sz="2400" dirty="0"/>
          </a:p>
          <a:p>
            <a:pPr marL="0" indent="0">
              <a:buNone/>
            </a:pPr>
            <a:r>
              <a:rPr lang="en-GB" sz="2400" dirty="0"/>
              <a:t>Being competent in one domain does not mean competent in another (Herman et al., 2011)  </a:t>
            </a:r>
            <a:endParaRPr lang="en-US" sz="2400" dirty="0"/>
          </a:p>
        </p:txBody>
      </p:sp>
      <p:sp>
        <p:nvSpPr>
          <p:cNvPr id="26" name="Rectangle 2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2D84578-B943-D428-9AF0-3325FA8E5361}"/>
              </a:ext>
            </a:extLst>
          </p:cNvPr>
          <p:cNvPicPr>
            <a:picLocks noChangeAspect="1"/>
          </p:cNvPicPr>
          <p:nvPr/>
        </p:nvPicPr>
        <p:blipFill>
          <a:blip r:embed="rId3"/>
          <a:stretch>
            <a:fillRect/>
          </a:stretch>
        </p:blipFill>
        <p:spPr>
          <a:xfrm>
            <a:off x="5702088" y="853408"/>
            <a:ext cx="5993087" cy="5490739"/>
          </a:xfrm>
          <a:prstGeom prst="rect">
            <a:avLst/>
          </a:prstGeom>
        </p:spPr>
      </p:pic>
    </p:spTree>
    <p:extLst>
      <p:ext uri="{BB962C8B-B14F-4D97-AF65-F5344CB8AC3E}">
        <p14:creationId xmlns:p14="http://schemas.microsoft.com/office/powerpoint/2010/main" val="28972981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A6461-976D-417F-BA9D-5F2E6886BFA9}"/>
              </a:ext>
            </a:extLst>
          </p:cNvPr>
          <p:cNvSpPr>
            <a:spLocks noGrp="1"/>
          </p:cNvSpPr>
          <p:nvPr>
            <p:ph type="title"/>
          </p:nvPr>
        </p:nvSpPr>
        <p:spPr>
          <a:xfrm>
            <a:off x="795528" y="386930"/>
            <a:ext cx="10141799" cy="1300554"/>
          </a:xfrm>
        </p:spPr>
        <p:txBody>
          <a:bodyPr anchor="b">
            <a:normAutofit/>
          </a:bodyPr>
          <a:lstStyle/>
          <a:p>
            <a:r>
              <a:rPr lang="en-US" sz="4800" b="1" dirty="0">
                <a:latin typeface="+mn-lt"/>
              </a:rPr>
              <a:t>Resilience Characteristics </a:t>
            </a:r>
          </a:p>
        </p:txBody>
      </p:sp>
      <p:sp>
        <p:nvSpPr>
          <p:cNvPr id="6153" name="Rectangle 615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How to Build Resilience as a Person With Diabetes">
            <a:extLst>
              <a:ext uri="{FF2B5EF4-FFF2-40B4-BE49-F238E27FC236}">
                <a16:creationId xmlns:a16="http://schemas.microsoft.com/office/drawing/2014/main" id="{56106B95-C9F2-F8A9-F8A8-8231E7AADF8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789" r="-2" b="-2"/>
          <a:stretch/>
        </p:blipFill>
        <p:spPr bwMode="auto">
          <a:xfrm>
            <a:off x="635295" y="252471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13A345A-0E25-450A-0C20-F9F9702C51C4}"/>
              </a:ext>
            </a:extLst>
          </p:cNvPr>
          <p:cNvSpPr>
            <a:spLocks noGrp="1"/>
          </p:cNvSpPr>
          <p:nvPr>
            <p:ph idx="1"/>
          </p:nvPr>
        </p:nvSpPr>
        <p:spPr>
          <a:xfrm>
            <a:off x="6096000" y="2203079"/>
            <a:ext cx="5730240" cy="4267990"/>
          </a:xfrm>
        </p:spPr>
        <p:txBody>
          <a:bodyPr anchor="ctr">
            <a:normAutofit/>
          </a:bodyPr>
          <a:lstStyle/>
          <a:p>
            <a:r>
              <a:rPr lang="en-US" sz="2000" dirty="0"/>
              <a:t>Identify and manage thoughts and emotions </a:t>
            </a:r>
          </a:p>
          <a:p>
            <a:r>
              <a:rPr lang="en-GB" sz="2000" dirty="0"/>
              <a:t>Tolerate ambiguity (live with uncertain situations and assess before responding) </a:t>
            </a:r>
          </a:p>
          <a:p>
            <a:r>
              <a:rPr lang="en-GB" sz="2000" dirty="0"/>
              <a:t>Positive approach (make the best out of situations) </a:t>
            </a:r>
          </a:p>
          <a:p>
            <a:r>
              <a:rPr lang="en-GB" sz="2000" dirty="0"/>
              <a:t>Accurate thinking (problem solving and self-perception) </a:t>
            </a:r>
          </a:p>
          <a:p>
            <a:r>
              <a:rPr lang="en-GB" sz="2000" dirty="0"/>
              <a:t>Sensitive of others' emotions </a:t>
            </a:r>
          </a:p>
          <a:p>
            <a:r>
              <a:rPr lang="en-GB" sz="2000" dirty="0"/>
              <a:t>Confidence in problem solving and self assessment (strengths and weaknesses) </a:t>
            </a:r>
          </a:p>
          <a:p>
            <a:r>
              <a:rPr lang="en-GB" sz="2000" dirty="0"/>
              <a:t>Run the risk of failure (learning to grow) </a:t>
            </a:r>
          </a:p>
          <a:p>
            <a:pPr marL="0" indent="0">
              <a:buNone/>
            </a:pPr>
            <a:r>
              <a:rPr lang="en-US" sz="2000" dirty="0"/>
              <a:t>(Skills for care, 2016) </a:t>
            </a:r>
          </a:p>
        </p:txBody>
      </p:sp>
      <p:sp>
        <p:nvSpPr>
          <p:cNvPr id="6157" name="Rectangle 615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790128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B7780DD-4BB1-CF80-46F0-90138E4F36CC}"/>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sz="4800" b="1" kern="1200" dirty="0">
                <a:solidFill>
                  <a:schemeClr val="tx1"/>
                </a:solidFill>
                <a:latin typeface="+mn-lt"/>
                <a:ea typeface="+mj-ea"/>
                <a:cs typeface="+mj-cs"/>
              </a:rPr>
              <a:t>Personal Resilience </a:t>
            </a:r>
          </a:p>
        </p:txBody>
      </p:sp>
      <p:sp>
        <p:nvSpPr>
          <p:cNvPr id="6" name="TextBox 5">
            <a:extLst>
              <a:ext uri="{FF2B5EF4-FFF2-40B4-BE49-F238E27FC236}">
                <a16:creationId xmlns:a16="http://schemas.microsoft.com/office/drawing/2014/main" id="{9119431D-D5E5-B35A-F206-3C9909AB7668}"/>
              </a:ext>
            </a:extLst>
          </p:cNvPr>
          <p:cNvSpPr txBox="1"/>
          <p:nvPr/>
        </p:nvSpPr>
        <p:spPr>
          <a:xfrm>
            <a:off x="157163" y="2198362"/>
            <a:ext cx="6429375" cy="4659638"/>
          </a:xfrm>
          <a:prstGeom prst="rect">
            <a:avLst/>
          </a:prstGeom>
        </p:spPr>
        <p:txBody>
          <a:bodyPr vert="horz" lIns="91440" tIns="45720" rIns="91440" bIns="45720" rtlCol="0">
            <a:normAutofit/>
          </a:bodyPr>
          <a:lstStyle/>
          <a:p>
            <a:pPr>
              <a:lnSpc>
                <a:spcPct val="90000"/>
              </a:lnSpc>
              <a:spcAft>
                <a:spcPts val="600"/>
              </a:spcAft>
            </a:pPr>
            <a:r>
              <a:rPr lang="en-US" sz="2000" dirty="0"/>
              <a:t>According to Skills for Care (2016) personal resilience is:  </a:t>
            </a:r>
          </a:p>
          <a:p>
            <a:pPr indent="-228600">
              <a:lnSpc>
                <a:spcPct val="90000"/>
              </a:lnSpc>
              <a:spcAft>
                <a:spcPts val="600"/>
              </a:spcAft>
              <a:buFont typeface="Arial" panose="020B0604020202020204" pitchFamily="34" charset="0"/>
              <a:buChar char="•"/>
            </a:pPr>
            <a:endParaRPr lang="en-US" sz="2000" dirty="0"/>
          </a:p>
          <a:p>
            <a:pPr marL="285750" indent="-228600">
              <a:lnSpc>
                <a:spcPct val="90000"/>
              </a:lnSpc>
              <a:spcAft>
                <a:spcPts val="600"/>
              </a:spcAft>
              <a:buFont typeface="Arial" panose="020B0604020202020204" pitchFamily="34" charset="0"/>
              <a:buChar char="•"/>
            </a:pPr>
            <a:r>
              <a:rPr lang="en-US" sz="2000" dirty="0"/>
              <a:t>Self-awareness, developing </a:t>
            </a:r>
          </a:p>
          <a:p>
            <a:pPr marL="285750" indent="-228600">
              <a:lnSpc>
                <a:spcPct val="90000"/>
              </a:lnSpc>
              <a:spcAft>
                <a:spcPts val="600"/>
              </a:spcAft>
              <a:buFont typeface="Arial" panose="020B0604020202020204" pitchFamily="34" charset="0"/>
              <a:buChar char="•"/>
            </a:pPr>
            <a:r>
              <a:rPr lang="en-US" sz="2000" dirty="0"/>
              <a:t>Coping strategies</a:t>
            </a:r>
          </a:p>
          <a:p>
            <a:pPr marL="285750" indent="-228600">
              <a:lnSpc>
                <a:spcPct val="90000"/>
              </a:lnSpc>
              <a:spcAft>
                <a:spcPts val="600"/>
              </a:spcAft>
              <a:buFont typeface="Arial" panose="020B0604020202020204" pitchFamily="34" charset="0"/>
              <a:buChar char="•"/>
            </a:pPr>
            <a:r>
              <a:rPr lang="en-US" sz="2000" dirty="0"/>
              <a:t>Getting the right support and being positive.</a:t>
            </a:r>
          </a:p>
          <a:p>
            <a:pPr marL="285750" indent="-228600">
              <a:lnSpc>
                <a:spcPct val="90000"/>
              </a:lnSpc>
              <a:spcAft>
                <a:spcPts val="600"/>
              </a:spcAft>
              <a:buFont typeface="Arial" panose="020B0604020202020204" pitchFamily="34" charset="0"/>
              <a:buChar char="•"/>
            </a:pPr>
            <a:r>
              <a:rPr lang="en-US" sz="2000" dirty="0"/>
              <a:t>Feeling able to cope builds your confidence </a:t>
            </a:r>
          </a:p>
          <a:p>
            <a:pPr marL="285750" indent="-228600">
              <a:lnSpc>
                <a:spcPct val="90000"/>
              </a:lnSpc>
              <a:spcAft>
                <a:spcPts val="600"/>
              </a:spcAft>
              <a:buFont typeface="Arial" panose="020B0604020202020204" pitchFamily="34" charset="0"/>
              <a:buChar char="•"/>
            </a:pPr>
            <a:r>
              <a:rPr lang="en-US" sz="2000" dirty="0"/>
              <a:t>Develop a positive outlook. </a:t>
            </a:r>
          </a:p>
          <a:p>
            <a:pPr marL="285750" indent="-228600">
              <a:lnSpc>
                <a:spcPct val="90000"/>
              </a:lnSpc>
              <a:spcAft>
                <a:spcPts val="600"/>
              </a:spcAft>
              <a:buFont typeface="Arial" panose="020B0604020202020204" pitchFamily="34" charset="0"/>
              <a:buChar char="•"/>
            </a:pPr>
            <a:r>
              <a:rPr lang="en-US" sz="2000" dirty="0"/>
              <a:t>Growth and development </a:t>
            </a:r>
          </a:p>
          <a:p>
            <a:pPr marL="285750" indent="-228600">
              <a:lnSpc>
                <a:spcPct val="90000"/>
              </a:lnSpc>
              <a:spcAft>
                <a:spcPts val="600"/>
              </a:spcAft>
              <a:buFont typeface="Arial" panose="020B0604020202020204" pitchFamily="34" charset="0"/>
              <a:buChar char="•"/>
            </a:pPr>
            <a:r>
              <a:rPr lang="en-US" sz="2000" dirty="0"/>
              <a:t>Becoming a source of support for others </a:t>
            </a:r>
          </a:p>
          <a:p>
            <a:pPr indent="-228600">
              <a:lnSpc>
                <a:spcPct val="90000"/>
              </a:lnSpc>
              <a:spcAft>
                <a:spcPts val="600"/>
              </a:spcAft>
              <a:buFont typeface="Arial" panose="020B0604020202020204" pitchFamily="34" charset="0"/>
              <a:buChar char="•"/>
            </a:pPr>
            <a:endParaRPr lang="en-US" sz="2000" dirty="0"/>
          </a:p>
        </p:txBody>
      </p:sp>
      <p:pic>
        <p:nvPicPr>
          <p:cNvPr id="5" name="Content Placeholder 4" descr="A purple figure with white text&#10;&#10;Description automatically generated">
            <a:extLst>
              <a:ext uri="{FF2B5EF4-FFF2-40B4-BE49-F238E27FC236}">
                <a16:creationId xmlns:a16="http://schemas.microsoft.com/office/drawing/2014/main" id="{2BBB41BD-D5D4-62A7-9E42-84F0C78238A2}"/>
              </a:ext>
            </a:extLst>
          </p:cNvPr>
          <p:cNvPicPr>
            <a:picLocks noGrp="1" noChangeAspect="1"/>
          </p:cNvPicPr>
          <p:nvPr>
            <p:ph idx="1"/>
          </p:nvPr>
        </p:nvPicPr>
        <p:blipFill>
          <a:blip r:embed="rId2"/>
          <a:stretch>
            <a:fillRect/>
          </a:stretch>
        </p:blipFill>
        <p:spPr>
          <a:xfrm>
            <a:off x="6743701" y="1556055"/>
            <a:ext cx="5262052" cy="4793948"/>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243209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35565-4E83-66CE-47D2-ECBC74867ECE}"/>
              </a:ext>
            </a:extLst>
          </p:cNvPr>
          <p:cNvSpPr>
            <a:spLocks noGrp="1"/>
          </p:cNvSpPr>
          <p:nvPr>
            <p:ph type="title"/>
          </p:nvPr>
        </p:nvSpPr>
        <p:spPr>
          <a:xfrm>
            <a:off x="800098" y="0"/>
            <a:ext cx="10515600" cy="1325563"/>
          </a:xfrm>
        </p:spPr>
        <p:txBody>
          <a:bodyPr>
            <a:normAutofit/>
          </a:bodyPr>
          <a:lstStyle/>
          <a:p>
            <a:pPr algn="ctr"/>
            <a:r>
              <a:rPr lang="en-US" sz="4800" b="1" dirty="0">
                <a:latin typeface="+mn-lt"/>
              </a:rPr>
              <a:t>How are You Coping Right Now? </a:t>
            </a:r>
          </a:p>
        </p:txBody>
      </p:sp>
      <p:pic>
        <p:nvPicPr>
          <p:cNvPr id="5" name="Content Placeholder 4" descr="A paper with text on it&#10;&#10;Description automatically generated">
            <a:extLst>
              <a:ext uri="{FF2B5EF4-FFF2-40B4-BE49-F238E27FC236}">
                <a16:creationId xmlns:a16="http://schemas.microsoft.com/office/drawing/2014/main" id="{35D305DA-28F6-6154-68A8-70A242E02C30}"/>
              </a:ext>
            </a:extLst>
          </p:cNvPr>
          <p:cNvPicPr>
            <a:picLocks noGrp="1" noChangeAspect="1"/>
          </p:cNvPicPr>
          <p:nvPr>
            <p:ph idx="1"/>
          </p:nvPr>
        </p:nvPicPr>
        <p:blipFill rotWithShape="1">
          <a:blip r:embed="rId3"/>
          <a:srcRect l="6260" t="2072" r="9858" b="577"/>
          <a:stretch/>
        </p:blipFill>
        <p:spPr>
          <a:xfrm rot="5400000">
            <a:off x="3144517" y="-1844039"/>
            <a:ext cx="5648962" cy="11572241"/>
          </a:xfrm>
        </p:spPr>
      </p:pic>
    </p:spTree>
    <p:extLst>
      <p:ext uri="{BB962C8B-B14F-4D97-AF65-F5344CB8AC3E}">
        <p14:creationId xmlns:p14="http://schemas.microsoft.com/office/powerpoint/2010/main" val="17784085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aper with text on it&#10;&#10;Description automatically generated">
            <a:extLst>
              <a:ext uri="{FF2B5EF4-FFF2-40B4-BE49-F238E27FC236}">
                <a16:creationId xmlns:a16="http://schemas.microsoft.com/office/drawing/2014/main" id="{113A97C2-7E3A-9F41-0944-2C8476548469}"/>
              </a:ext>
            </a:extLst>
          </p:cNvPr>
          <p:cNvPicPr>
            <a:picLocks noGrp="1" noChangeAspect="1"/>
          </p:cNvPicPr>
          <p:nvPr>
            <p:ph idx="1"/>
          </p:nvPr>
        </p:nvPicPr>
        <p:blipFill rotWithShape="1">
          <a:blip r:embed="rId3"/>
          <a:srcRect l="9632" t="1300" r="6268"/>
          <a:stretch/>
        </p:blipFill>
        <p:spPr>
          <a:xfrm>
            <a:off x="2153920" y="0"/>
            <a:ext cx="8178800" cy="6858000"/>
          </a:xfrm>
        </p:spPr>
      </p:pic>
    </p:spTree>
    <p:extLst>
      <p:ext uri="{BB962C8B-B14F-4D97-AF65-F5344CB8AC3E}">
        <p14:creationId xmlns:p14="http://schemas.microsoft.com/office/powerpoint/2010/main" val="2057967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562A7E5-9019-AF11-D3AD-12EEDEE8C9D1}"/>
              </a:ext>
            </a:extLst>
          </p:cNvPr>
          <p:cNvSpPr>
            <a:spLocks noGrp="1"/>
          </p:cNvSpPr>
          <p:nvPr>
            <p:ph type="title"/>
          </p:nvPr>
        </p:nvSpPr>
        <p:spPr>
          <a:xfrm>
            <a:off x="578888" y="1239650"/>
            <a:ext cx="2880828" cy="3071906"/>
          </a:xfrm>
        </p:spPr>
        <p:txBody>
          <a:bodyPr vert="horz" lIns="91440" tIns="45720" rIns="91440" bIns="45720" rtlCol="0" anchor="t">
            <a:noAutofit/>
          </a:bodyPr>
          <a:lstStyle/>
          <a:p>
            <a:r>
              <a:rPr lang="en-US" kern="1200" dirty="0">
                <a:solidFill>
                  <a:srgbClr val="FFFFFF"/>
                </a:solidFill>
                <a:latin typeface="+mn-lt"/>
                <a:ea typeface="+mj-ea"/>
                <a:cs typeface="+mj-cs"/>
              </a:rPr>
              <a:t>What can you do to develop your personal resilience? </a:t>
            </a:r>
          </a:p>
        </p:txBody>
      </p:sp>
      <p:pic>
        <p:nvPicPr>
          <p:cNvPr id="5" name="Content Placeholder 4" descr="A diagram of different thinking&#10;&#10;Description automatically generated">
            <a:extLst>
              <a:ext uri="{FF2B5EF4-FFF2-40B4-BE49-F238E27FC236}">
                <a16:creationId xmlns:a16="http://schemas.microsoft.com/office/drawing/2014/main" id="{C53B8624-9328-22CC-2DEE-582584CBD796}"/>
              </a:ext>
            </a:extLst>
          </p:cNvPr>
          <p:cNvPicPr>
            <a:picLocks noGrp="1" noChangeAspect="1"/>
          </p:cNvPicPr>
          <p:nvPr>
            <p:ph idx="1"/>
          </p:nvPr>
        </p:nvPicPr>
        <p:blipFill rotWithShape="1">
          <a:blip r:embed="rId2"/>
          <a:srcRect l="7668" t="1940" r="4028" b="14003"/>
          <a:stretch/>
        </p:blipFill>
        <p:spPr>
          <a:xfrm>
            <a:off x="4924083" y="467208"/>
            <a:ext cx="6382437" cy="5923584"/>
          </a:xfrm>
          <a:prstGeom prst="rect">
            <a:avLst/>
          </a:prstGeom>
        </p:spPr>
      </p:pic>
    </p:spTree>
    <p:extLst>
      <p:ext uri="{BB962C8B-B14F-4D97-AF65-F5344CB8AC3E}">
        <p14:creationId xmlns:p14="http://schemas.microsoft.com/office/powerpoint/2010/main" val="15505640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ow to Build Resilience as a Person With Diabetes">
            <a:extLst>
              <a:ext uri="{FF2B5EF4-FFF2-40B4-BE49-F238E27FC236}">
                <a16:creationId xmlns:a16="http://schemas.microsoft.com/office/drawing/2014/main" id="{833397A3-5F45-C426-1826-70696AC0D0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36" r="8128"/>
          <a:stretch/>
        </p:blipFill>
        <p:spPr bwMode="auto">
          <a:xfrm>
            <a:off x="3274196" y="91450"/>
            <a:ext cx="8831444" cy="6857990"/>
          </a:xfrm>
          <a:prstGeom prst="rect">
            <a:avLst/>
          </a:prstGeom>
          <a:noFill/>
          <a:extLst>
            <a:ext uri="{909E8E84-426E-40DD-AFC4-6F175D3DCCD1}">
              <a14:hiddenFill xmlns:a14="http://schemas.microsoft.com/office/drawing/2010/main">
                <a:solidFill>
                  <a:srgbClr val="FFFFFF"/>
                </a:solidFill>
              </a14:hiddenFill>
            </a:ext>
          </a:extLst>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547CA4-2E26-B1B4-F112-2857D2F669B2}"/>
              </a:ext>
            </a:extLst>
          </p:cNvPr>
          <p:cNvSpPr>
            <a:spLocks noGrp="1"/>
          </p:cNvSpPr>
          <p:nvPr>
            <p:ph type="title"/>
          </p:nvPr>
        </p:nvSpPr>
        <p:spPr>
          <a:xfrm>
            <a:off x="584200" y="267145"/>
            <a:ext cx="4719320" cy="1899912"/>
          </a:xfrm>
        </p:spPr>
        <p:txBody>
          <a:bodyPr>
            <a:noAutofit/>
          </a:bodyPr>
          <a:lstStyle/>
          <a:p>
            <a:r>
              <a:rPr lang="en-GB" sz="4800" b="1" dirty="0">
                <a:latin typeface="+mn-lt"/>
              </a:rPr>
              <a:t>Strategies to Cope with In-the-Moment Pressure </a:t>
            </a:r>
            <a:endParaRPr lang="en-US" sz="4800" b="1" dirty="0">
              <a:latin typeface="+mn-lt"/>
            </a:endParaRPr>
          </a:p>
        </p:txBody>
      </p:sp>
      <p:sp>
        <p:nvSpPr>
          <p:cNvPr id="3" name="Content Placeholder 2">
            <a:extLst>
              <a:ext uri="{FF2B5EF4-FFF2-40B4-BE49-F238E27FC236}">
                <a16:creationId xmlns:a16="http://schemas.microsoft.com/office/drawing/2014/main" id="{EA543852-911A-5BC0-EF2F-BD4F4A91C56B}"/>
              </a:ext>
            </a:extLst>
          </p:cNvPr>
          <p:cNvSpPr>
            <a:spLocks noGrp="1"/>
          </p:cNvSpPr>
          <p:nvPr>
            <p:ph idx="1"/>
          </p:nvPr>
        </p:nvSpPr>
        <p:spPr>
          <a:xfrm>
            <a:off x="838200" y="2434201"/>
            <a:ext cx="3822189" cy="3742762"/>
          </a:xfrm>
        </p:spPr>
        <p:txBody>
          <a:bodyPr>
            <a:normAutofit/>
          </a:bodyPr>
          <a:lstStyle/>
          <a:p>
            <a:r>
              <a:rPr lang="en-GB" sz="1900" dirty="0">
                <a:latin typeface="Söhne"/>
              </a:rPr>
              <a:t>Breathe </a:t>
            </a:r>
          </a:p>
          <a:p>
            <a:r>
              <a:rPr lang="en-GB" sz="1900" dirty="0">
                <a:latin typeface="Söhne"/>
              </a:rPr>
              <a:t>Tighten and relax muscles </a:t>
            </a:r>
          </a:p>
          <a:p>
            <a:r>
              <a:rPr lang="en-GB" sz="1900" dirty="0">
                <a:latin typeface="Söhne"/>
              </a:rPr>
              <a:t>Movement </a:t>
            </a:r>
          </a:p>
          <a:p>
            <a:r>
              <a:rPr lang="en-GB" sz="1900" dirty="0">
                <a:latin typeface="Söhne"/>
              </a:rPr>
              <a:t>Remove yourself from the situation </a:t>
            </a:r>
          </a:p>
          <a:p>
            <a:r>
              <a:rPr lang="en-GB" sz="1900" dirty="0">
                <a:latin typeface="Söhne"/>
              </a:rPr>
              <a:t>Recognising emotions</a:t>
            </a:r>
          </a:p>
          <a:p>
            <a:r>
              <a:rPr lang="en-GB" sz="1900" dirty="0">
                <a:latin typeface="Söhne"/>
              </a:rPr>
              <a:t>Talking </a:t>
            </a:r>
          </a:p>
          <a:p>
            <a:r>
              <a:rPr lang="en-GB" sz="1900" dirty="0">
                <a:latin typeface="Söhne"/>
              </a:rPr>
              <a:t>Problem solve </a:t>
            </a:r>
          </a:p>
          <a:p>
            <a:r>
              <a:rPr lang="en-GB" sz="1900" dirty="0">
                <a:latin typeface="Söhne"/>
              </a:rPr>
              <a:t>Positive thinking </a:t>
            </a:r>
          </a:p>
          <a:p>
            <a:r>
              <a:rPr lang="en-GB" sz="1900" dirty="0">
                <a:latin typeface="Söhne"/>
              </a:rPr>
              <a:t>Reflection </a:t>
            </a:r>
          </a:p>
          <a:p>
            <a:endParaRPr lang="en-GB" sz="1900" dirty="0">
              <a:latin typeface="Söhne"/>
            </a:endParaRPr>
          </a:p>
          <a:p>
            <a:endParaRPr lang="en-US" sz="1900" dirty="0"/>
          </a:p>
        </p:txBody>
      </p:sp>
    </p:spTree>
    <p:extLst>
      <p:ext uri="{BB962C8B-B14F-4D97-AF65-F5344CB8AC3E}">
        <p14:creationId xmlns:p14="http://schemas.microsoft.com/office/powerpoint/2010/main" val="11564093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AA08B-D7CF-4EE8-A4DE-921A5F4A5153}"/>
              </a:ext>
            </a:extLst>
          </p:cNvPr>
          <p:cNvSpPr>
            <a:spLocks noGrp="1"/>
          </p:cNvSpPr>
          <p:nvPr>
            <p:ph type="title"/>
          </p:nvPr>
        </p:nvSpPr>
        <p:spPr>
          <a:xfrm>
            <a:off x="2150706" y="347498"/>
            <a:ext cx="4843762" cy="837940"/>
          </a:xfrm>
        </p:spPr>
        <p:txBody>
          <a:bodyPr anchor="t">
            <a:noAutofit/>
          </a:bodyPr>
          <a:lstStyle/>
          <a:p>
            <a:pPr algn="ctr"/>
            <a:r>
              <a:rPr lang="en-US" sz="4800" b="1" dirty="0">
                <a:latin typeface="+mn-lt"/>
              </a:rPr>
              <a:t>Recognising Long Term Pressure </a:t>
            </a:r>
          </a:p>
        </p:txBody>
      </p:sp>
      <p:cxnSp>
        <p:nvCxnSpPr>
          <p:cNvPr id="8226" name="Straight Connector 8213">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F1ACB46-F06E-7329-6467-6C3C9D9D4AB1}"/>
              </a:ext>
            </a:extLst>
          </p:cNvPr>
          <p:cNvSpPr>
            <a:spLocks noGrp="1"/>
          </p:cNvSpPr>
          <p:nvPr>
            <p:ph idx="1"/>
          </p:nvPr>
        </p:nvSpPr>
        <p:spPr>
          <a:xfrm>
            <a:off x="469527" y="1702118"/>
            <a:ext cx="6524941" cy="4729162"/>
          </a:xfrm>
        </p:spPr>
        <p:txBody>
          <a:bodyPr>
            <a:normAutofit/>
          </a:bodyPr>
          <a:lstStyle/>
          <a:p>
            <a:pPr marL="0" indent="0">
              <a:buNone/>
            </a:pPr>
            <a:r>
              <a:rPr lang="en-US" sz="1800" dirty="0"/>
              <a:t>Continued experience of stress increases likelihood of chronic conditions and indeed burnout. </a:t>
            </a:r>
          </a:p>
          <a:p>
            <a:pPr marL="0" indent="0">
              <a:buNone/>
            </a:pPr>
            <a:endParaRPr lang="en-US" sz="1800" dirty="0"/>
          </a:p>
          <a:p>
            <a:pPr marL="0" indent="0">
              <a:buNone/>
            </a:pPr>
            <a:r>
              <a:rPr lang="en-US" sz="1800" dirty="0"/>
              <a:t>People can feel: </a:t>
            </a:r>
          </a:p>
          <a:p>
            <a:r>
              <a:rPr lang="en-US" sz="1800" dirty="0"/>
              <a:t>Tense, moody, helpless and anxious</a:t>
            </a:r>
          </a:p>
          <a:p>
            <a:pPr marL="0" indent="0">
              <a:buNone/>
            </a:pPr>
            <a:r>
              <a:rPr lang="en-US" sz="1800" dirty="0"/>
              <a:t>People may encounter: </a:t>
            </a:r>
          </a:p>
          <a:p>
            <a:r>
              <a:rPr lang="en-US" sz="1800" dirty="0"/>
              <a:t>Sleep difficulties and inconsistencies </a:t>
            </a:r>
          </a:p>
          <a:p>
            <a:r>
              <a:rPr lang="en-US" sz="1800" dirty="0"/>
              <a:t>Memory and judgement</a:t>
            </a:r>
          </a:p>
          <a:p>
            <a:pPr marL="0" indent="0">
              <a:buNone/>
            </a:pPr>
            <a:endParaRPr lang="en-US" sz="1800" dirty="0"/>
          </a:p>
          <a:p>
            <a:pPr marL="0" indent="0">
              <a:buNone/>
            </a:pPr>
            <a:r>
              <a:rPr lang="en-US" sz="1800" dirty="0"/>
              <a:t>Signs to be aware: </a:t>
            </a:r>
          </a:p>
          <a:p>
            <a:r>
              <a:rPr lang="en-US" sz="1800" dirty="0"/>
              <a:t>Unhappiness </a:t>
            </a:r>
          </a:p>
          <a:p>
            <a:r>
              <a:rPr lang="en-US" sz="1800" dirty="0"/>
              <a:t>Increased sickness leave </a:t>
            </a:r>
          </a:p>
          <a:p>
            <a:r>
              <a:rPr lang="en-US" sz="1800" dirty="0"/>
              <a:t>Poor performance  </a:t>
            </a:r>
          </a:p>
          <a:p>
            <a:pPr marL="0" indent="0">
              <a:buNone/>
            </a:pPr>
            <a:endParaRPr lang="en-US" sz="1100" dirty="0"/>
          </a:p>
          <a:p>
            <a:pPr marL="0" indent="0">
              <a:buNone/>
            </a:pPr>
            <a:endParaRPr lang="en-US" sz="1100" dirty="0"/>
          </a:p>
          <a:p>
            <a:pPr marL="0" indent="0">
              <a:buNone/>
            </a:pPr>
            <a:endParaRPr lang="en-US" sz="1100" dirty="0"/>
          </a:p>
        </p:txBody>
      </p:sp>
      <p:pic>
        <p:nvPicPr>
          <p:cNvPr id="8194" name="Picture 2" descr="How to help someone struggling with anxiety | MHT">
            <a:extLst>
              <a:ext uri="{FF2B5EF4-FFF2-40B4-BE49-F238E27FC236}">
                <a16:creationId xmlns:a16="http://schemas.microsoft.com/office/drawing/2014/main" id="{44F135D8-8871-9798-4D44-AB89867CA2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496" r="33504" b="1"/>
          <a:stretch/>
        </p:blipFill>
        <p:spPr bwMode="auto">
          <a:xfrm>
            <a:off x="6524941" y="1023779"/>
            <a:ext cx="4810442" cy="4810442"/>
          </a:xfrm>
          <a:custGeom>
            <a:avLst/>
            <a:gdLst/>
            <a:ahLst/>
            <a:cxnLst/>
            <a:rect l="l" t="t" r="r" b="b"/>
            <a:pathLst>
              <a:path w="4810442" h="4810442">
                <a:moveTo>
                  <a:pt x="2405221" y="0"/>
                </a:moveTo>
                <a:cubicBezTo>
                  <a:pt x="3733588" y="0"/>
                  <a:pt x="4810442" y="1076854"/>
                  <a:pt x="4810442" y="2405221"/>
                </a:cubicBezTo>
                <a:cubicBezTo>
                  <a:pt x="4810442" y="3733588"/>
                  <a:pt x="3733588" y="4810442"/>
                  <a:pt x="2405221" y="4810442"/>
                </a:cubicBezTo>
                <a:cubicBezTo>
                  <a:pt x="1076854" y="4810442"/>
                  <a:pt x="0" y="3733588"/>
                  <a:pt x="0" y="2405221"/>
                </a:cubicBezTo>
                <a:cubicBezTo>
                  <a:pt x="0" y="1076854"/>
                  <a:pt x="1076854" y="0"/>
                  <a:pt x="2405221"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5996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ow to Build Resilience as a Person With Diabetes">
            <a:extLst>
              <a:ext uri="{FF2B5EF4-FFF2-40B4-BE49-F238E27FC236}">
                <a16:creationId xmlns:a16="http://schemas.microsoft.com/office/drawing/2014/main" id="{3169E4F2-26B0-9BFE-B1CB-F9A70592C2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289" t="-2370" r="5074" b="2370"/>
          <a:stretch/>
        </p:blipFill>
        <p:spPr bwMode="auto">
          <a:xfrm>
            <a:off x="3364498" y="10170"/>
            <a:ext cx="8831444" cy="6857990"/>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7FA490-79D0-6D8F-C51A-1F2A92886AD2}"/>
              </a:ext>
            </a:extLst>
          </p:cNvPr>
          <p:cNvSpPr>
            <a:spLocks noGrp="1"/>
          </p:cNvSpPr>
          <p:nvPr>
            <p:ph type="title"/>
          </p:nvPr>
        </p:nvSpPr>
        <p:spPr>
          <a:xfrm>
            <a:off x="838200" y="365125"/>
            <a:ext cx="3822189" cy="1899912"/>
          </a:xfrm>
        </p:spPr>
        <p:txBody>
          <a:bodyPr>
            <a:normAutofit/>
          </a:bodyPr>
          <a:lstStyle/>
          <a:p>
            <a:r>
              <a:rPr lang="en-US" sz="4000" b="1">
                <a:latin typeface="+mn-lt"/>
              </a:rPr>
              <a:t>Why is Resilience Important for Career Success? </a:t>
            </a:r>
          </a:p>
        </p:txBody>
      </p:sp>
      <p:sp>
        <p:nvSpPr>
          <p:cNvPr id="3" name="Content Placeholder 2">
            <a:extLst>
              <a:ext uri="{FF2B5EF4-FFF2-40B4-BE49-F238E27FC236}">
                <a16:creationId xmlns:a16="http://schemas.microsoft.com/office/drawing/2014/main" id="{548D1C2D-B709-AB0D-03F3-ACAD52CA383B}"/>
              </a:ext>
            </a:extLst>
          </p:cNvPr>
          <p:cNvSpPr>
            <a:spLocks noGrp="1"/>
          </p:cNvSpPr>
          <p:nvPr>
            <p:ph idx="1"/>
          </p:nvPr>
        </p:nvSpPr>
        <p:spPr>
          <a:xfrm>
            <a:off x="740228" y="2619992"/>
            <a:ext cx="3822189" cy="3742762"/>
          </a:xfrm>
        </p:spPr>
        <p:txBody>
          <a:bodyPr>
            <a:normAutofit/>
          </a:bodyPr>
          <a:lstStyle/>
          <a:p>
            <a:pPr fontAlgn="auto"/>
            <a:r>
              <a:rPr lang="en-GB" sz="2000" i="0" dirty="0">
                <a:effectLst/>
              </a:rPr>
              <a:t>Resilient People have Emotional Strength</a:t>
            </a:r>
          </a:p>
          <a:p>
            <a:r>
              <a:rPr lang="en-GB" sz="2000" i="0" dirty="0">
                <a:effectLst/>
              </a:rPr>
              <a:t>Resilient People Bounce Back Quickly</a:t>
            </a:r>
          </a:p>
          <a:p>
            <a:r>
              <a:rPr lang="en-GB" sz="2000" i="0" dirty="0">
                <a:effectLst/>
              </a:rPr>
              <a:t>Resilient People Adjust Well to Changes</a:t>
            </a:r>
          </a:p>
          <a:p>
            <a:r>
              <a:rPr lang="en-GB" sz="2000" i="0" dirty="0">
                <a:effectLst/>
              </a:rPr>
              <a:t>Resilience is Contagious</a:t>
            </a:r>
          </a:p>
          <a:p>
            <a:pPr marL="0" indent="0">
              <a:buNone/>
            </a:pPr>
            <a:endParaRPr lang="en-GB" sz="2000" b="1" i="0" dirty="0">
              <a:effectLst/>
              <a:latin typeface="-apple-system"/>
            </a:endParaRPr>
          </a:p>
          <a:p>
            <a:pPr fontAlgn="auto"/>
            <a:endParaRPr lang="en-GB" sz="2000" dirty="0">
              <a:latin typeface="Söhne"/>
            </a:endParaRPr>
          </a:p>
          <a:p>
            <a:pPr marL="0" indent="0">
              <a:buNone/>
            </a:pPr>
            <a:endParaRPr lang="en-US" sz="2000" dirty="0"/>
          </a:p>
        </p:txBody>
      </p:sp>
    </p:spTree>
    <p:extLst>
      <p:ext uri="{BB962C8B-B14F-4D97-AF65-F5344CB8AC3E}">
        <p14:creationId xmlns:p14="http://schemas.microsoft.com/office/powerpoint/2010/main" val="21182458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phone&#10;&#10;Description automatically generated">
            <a:extLst>
              <a:ext uri="{FF2B5EF4-FFF2-40B4-BE49-F238E27FC236}">
                <a16:creationId xmlns:a16="http://schemas.microsoft.com/office/drawing/2014/main" id="{8334F925-6E0E-1628-9931-87885DB3CD08}"/>
              </a:ext>
            </a:extLst>
          </p:cNvPr>
          <p:cNvPicPr>
            <a:picLocks noGrp="1" noChangeAspect="1"/>
          </p:cNvPicPr>
          <p:nvPr>
            <p:ph idx="1"/>
          </p:nvPr>
        </p:nvPicPr>
        <p:blipFill rotWithShape="1">
          <a:blip r:embed="rId3"/>
          <a:srcRect l="5202" t="1410" r="8280" b="5359"/>
          <a:stretch/>
        </p:blipFill>
        <p:spPr>
          <a:xfrm>
            <a:off x="2672080" y="0"/>
            <a:ext cx="7112000" cy="6786880"/>
          </a:xfrm>
          <a:ln w="25400">
            <a:solidFill>
              <a:srgbClr val="0070C0"/>
            </a:solidFill>
          </a:ln>
        </p:spPr>
      </p:pic>
    </p:spTree>
    <p:extLst>
      <p:ext uri="{BB962C8B-B14F-4D97-AF65-F5344CB8AC3E}">
        <p14:creationId xmlns:p14="http://schemas.microsoft.com/office/powerpoint/2010/main" val="1526816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aper with text on it&#10;&#10;Description automatically generated">
            <a:extLst>
              <a:ext uri="{FF2B5EF4-FFF2-40B4-BE49-F238E27FC236}">
                <a16:creationId xmlns:a16="http://schemas.microsoft.com/office/drawing/2014/main" id="{4726125D-4A8D-27A2-5055-376C53F5E5EF}"/>
              </a:ext>
            </a:extLst>
          </p:cNvPr>
          <p:cNvPicPr>
            <a:picLocks noGrp="1" noChangeAspect="1"/>
          </p:cNvPicPr>
          <p:nvPr>
            <p:ph idx="1"/>
          </p:nvPr>
        </p:nvPicPr>
        <p:blipFill rotWithShape="1">
          <a:blip r:embed="rId3"/>
          <a:srcRect l="9907" r="6322"/>
          <a:stretch/>
        </p:blipFill>
        <p:spPr>
          <a:xfrm>
            <a:off x="2875279" y="55503"/>
            <a:ext cx="6441441" cy="6746993"/>
          </a:xfrm>
          <a:ln w="22225">
            <a:solidFill>
              <a:srgbClr val="7030A0"/>
            </a:solidFill>
          </a:ln>
        </p:spPr>
      </p:pic>
      <p:sp>
        <p:nvSpPr>
          <p:cNvPr id="2" name="TextBox 1">
            <a:extLst>
              <a:ext uri="{FF2B5EF4-FFF2-40B4-BE49-F238E27FC236}">
                <a16:creationId xmlns:a16="http://schemas.microsoft.com/office/drawing/2014/main" id="{C5997367-B872-60F1-C78B-CE5D2DF414C7}"/>
              </a:ext>
            </a:extLst>
          </p:cNvPr>
          <p:cNvSpPr txBox="1"/>
          <p:nvPr/>
        </p:nvSpPr>
        <p:spPr>
          <a:xfrm>
            <a:off x="3995058" y="97971"/>
            <a:ext cx="566057" cy="369332"/>
          </a:xfrm>
          <a:prstGeom prst="rect">
            <a:avLst/>
          </a:prstGeom>
          <a:solidFill>
            <a:srgbClr val="7030A0"/>
          </a:solidFill>
        </p:spPr>
        <p:txBody>
          <a:bodyPr wrap="square" rtlCol="0">
            <a:spAutoFit/>
          </a:bodyPr>
          <a:lstStyle/>
          <a:p>
            <a:endParaRPr lang="en-GB" dirty="0"/>
          </a:p>
        </p:txBody>
      </p:sp>
    </p:spTree>
    <p:extLst>
      <p:ext uri="{BB962C8B-B14F-4D97-AF65-F5344CB8AC3E}">
        <p14:creationId xmlns:p14="http://schemas.microsoft.com/office/powerpoint/2010/main" val="9590797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97144-1C23-36C7-FD10-D258C25F461C}"/>
              </a:ext>
            </a:extLst>
          </p:cNvPr>
          <p:cNvSpPr>
            <a:spLocks noGrp="1"/>
          </p:cNvSpPr>
          <p:nvPr>
            <p:ph type="title"/>
          </p:nvPr>
        </p:nvSpPr>
        <p:spPr/>
        <p:txBody>
          <a:bodyPr>
            <a:normAutofit/>
          </a:bodyPr>
          <a:lstStyle/>
          <a:p>
            <a:r>
              <a:rPr lang="en-GB" sz="5400" b="1" dirty="0">
                <a:latin typeface="+mn-lt"/>
              </a:rPr>
              <a:t>Task 5</a:t>
            </a:r>
          </a:p>
        </p:txBody>
      </p:sp>
      <p:sp>
        <p:nvSpPr>
          <p:cNvPr id="3" name="Content Placeholder 2">
            <a:extLst>
              <a:ext uri="{FF2B5EF4-FFF2-40B4-BE49-F238E27FC236}">
                <a16:creationId xmlns:a16="http://schemas.microsoft.com/office/drawing/2014/main" id="{8FCDD1B1-A24A-F20D-CB62-52AC9BC576F1}"/>
              </a:ext>
            </a:extLst>
          </p:cNvPr>
          <p:cNvSpPr>
            <a:spLocks noGrp="1"/>
          </p:cNvSpPr>
          <p:nvPr>
            <p:ph idx="1"/>
          </p:nvPr>
        </p:nvSpPr>
        <p:spPr/>
        <p:txBody>
          <a:bodyPr/>
          <a:lstStyle/>
          <a:p>
            <a:pPr marL="0" lvl="0" indent="0" rtl="0">
              <a:lnSpc>
                <a:spcPct val="115000"/>
              </a:lnSpc>
              <a:buNone/>
            </a:pPr>
            <a:r>
              <a:rPr lang="en-GB" b="1" dirty="0"/>
              <a:t>Each of the eight tasks will be combined and submitted to form Assessment 1 </a:t>
            </a:r>
          </a:p>
          <a:p>
            <a:pPr marL="342900" lvl="0" indent="-342900">
              <a:lnSpc>
                <a:spcPct val="115000"/>
              </a:lnSpc>
              <a:buFont typeface="Symbol" panose="05050102010706020507" pitchFamily="18" charset="2"/>
              <a:buChar char=""/>
            </a:pPr>
            <a:r>
              <a:rPr lang="en-GB" sz="1800" kern="100" dirty="0">
                <a:effectLst/>
                <a:ea typeface="DengXian" panose="02010600030101010101" pitchFamily="2" charset="-122"/>
                <a:cs typeface="Arial" panose="020B0604020202020204" pitchFamily="34" charset="0"/>
              </a:rPr>
              <a:t>Look back on your life so far and identify a particular time where your level of wellbeing was poor,  and you </a:t>
            </a:r>
            <a:r>
              <a:rPr lang="en-GB" sz="1800" kern="100" dirty="0">
                <a:ea typeface="DengXian" panose="02010600030101010101" pitchFamily="2" charset="-122"/>
                <a:cs typeface="Arial" panose="020B0604020202020204" pitchFamily="34" charset="0"/>
              </a:rPr>
              <a:t>may have </a:t>
            </a:r>
            <a:r>
              <a:rPr lang="en-GB" sz="1800" kern="100" dirty="0">
                <a:effectLst/>
                <a:ea typeface="DengXian" panose="02010600030101010101" pitchFamily="2" charset="-122"/>
                <a:cs typeface="Arial" panose="020B0604020202020204" pitchFamily="34" charset="0"/>
              </a:rPr>
              <a:t>been experiencing issues or difficulties. </a:t>
            </a:r>
          </a:p>
          <a:p>
            <a:pPr marL="342900" lvl="0" indent="-342900">
              <a:lnSpc>
                <a:spcPct val="115000"/>
              </a:lnSpc>
              <a:buFont typeface="Symbol" panose="05050102010706020507" pitchFamily="18" charset="2"/>
              <a:buChar char=""/>
            </a:pPr>
            <a:r>
              <a:rPr lang="en-GB" sz="1800" kern="100" dirty="0">
                <a:effectLst/>
                <a:ea typeface="DengXian" panose="02010600030101010101" pitchFamily="2" charset="-122"/>
                <a:cs typeface="Arial" panose="020B0604020202020204" pitchFamily="34" charset="0"/>
              </a:rPr>
              <a:t>Write to the younger version of yourself, considering  what you have learnt about emotional intelligence and resilience, and describe how they were important at this time and how developing these areas could have been useful.</a:t>
            </a:r>
          </a:p>
          <a:p>
            <a:pPr marL="342900" lvl="0" indent="-342900">
              <a:lnSpc>
                <a:spcPct val="115000"/>
              </a:lnSpc>
              <a:spcAft>
                <a:spcPts val="800"/>
              </a:spcAft>
              <a:buFont typeface="Symbol" panose="05050102010706020507" pitchFamily="18" charset="2"/>
              <a:buChar char=""/>
            </a:pPr>
            <a:r>
              <a:rPr lang="en-GB" sz="1800" kern="100" dirty="0">
                <a:effectLst/>
                <a:ea typeface="DengXian" panose="02010600030101010101" pitchFamily="2" charset="-122"/>
                <a:cs typeface="Arial" panose="020B0604020202020204" pitchFamily="34" charset="0"/>
              </a:rPr>
              <a:t>250 words (+ or – 10%)</a:t>
            </a:r>
          </a:p>
          <a:p>
            <a:pPr marL="342900" lvl="0" indent="-342900">
              <a:lnSpc>
                <a:spcPct val="115000"/>
              </a:lnSpc>
              <a:spcAft>
                <a:spcPts val="800"/>
              </a:spcAft>
              <a:buFont typeface="Symbol" panose="05050102010706020507" pitchFamily="18" charset="2"/>
              <a:buChar char=""/>
            </a:pPr>
            <a:r>
              <a:rPr lang="en-GB" sz="1800" kern="100" dirty="0">
                <a:effectLst/>
                <a:ea typeface="DengXian" panose="02010600030101010101" pitchFamily="2" charset="-122"/>
                <a:cs typeface="Arial" panose="020B0604020202020204" pitchFamily="34" charset="0"/>
              </a:rPr>
              <a:t>Include a Minimum of 2 referenced sources.</a:t>
            </a:r>
          </a:p>
          <a:p>
            <a:endParaRPr lang="en-GB" dirty="0"/>
          </a:p>
          <a:p>
            <a:endParaRPr lang="en-GB" dirty="0"/>
          </a:p>
        </p:txBody>
      </p:sp>
    </p:spTree>
    <p:extLst>
      <p:ext uri="{BB962C8B-B14F-4D97-AF65-F5344CB8AC3E}">
        <p14:creationId xmlns:p14="http://schemas.microsoft.com/office/powerpoint/2010/main" val="6208082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1" name="Freeform: Shape 1332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08787E1-EF3D-B2C4-4696-87471FC5C046}"/>
              </a:ext>
            </a:extLst>
          </p:cNvPr>
          <p:cNvSpPr>
            <a:spLocks noGrp="1"/>
          </p:cNvSpPr>
          <p:nvPr>
            <p:ph idx="1"/>
          </p:nvPr>
        </p:nvSpPr>
        <p:spPr>
          <a:xfrm>
            <a:off x="142875" y="2198362"/>
            <a:ext cx="6576491" cy="4416751"/>
          </a:xfrm>
        </p:spPr>
        <p:txBody>
          <a:bodyPr>
            <a:normAutofit/>
          </a:bodyPr>
          <a:lstStyle/>
          <a:p>
            <a:pPr marL="0" indent="0">
              <a:buNone/>
            </a:pPr>
            <a:r>
              <a:rPr lang="en-US" sz="2000" dirty="0"/>
              <a:t>Health and wellbeing  plays a pivotal role in our day-to-functioning. </a:t>
            </a:r>
          </a:p>
          <a:p>
            <a:pPr marL="0" indent="0">
              <a:buNone/>
            </a:pPr>
            <a:r>
              <a:rPr lang="en-US" sz="2000" dirty="0"/>
              <a:t>Students are more susceptible to lower levels of wellbeing. </a:t>
            </a:r>
          </a:p>
          <a:p>
            <a:pPr marL="0" indent="0">
              <a:buNone/>
            </a:pPr>
            <a:r>
              <a:rPr lang="en-US" sz="2000" dirty="0"/>
              <a:t>Emotional intelligence is inherent but needs to be consistently worked on.</a:t>
            </a:r>
          </a:p>
          <a:p>
            <a:pPr marL="0" indent="0">
              <a:buNone/>
            </a:pPr>
            <a:r>
              <a:rPr lang="en-US" sz="2000" dirty="0"/>
              <a:t>Resilience allows people to overcome challenges and obstacles</a:t>
            </a:r>
          </a:p>
          <a:p>
            <a:pPr marL="0" indent="0">
              <a:buNone/>
            </a:pPr>
            <a:r>
              <a:rPr lang="en-US" sz="2000" dirty="0"/>
              <a:t>Emotional intelligence and resilience is critical in sustaining a successful career</a:t>
            </a:r>
          </a:p>
          <a:p>
            <a:pPr marL="0" indent="0">
              <a:buNone/>
            </a:pPr>
            <a:endParaRPr lang="en-US" sz="2000" dirty="0"/>
          </a:p>
        </p:txBody>
      </p:sp>
      <p:pic>
        <p:nvPicPr>
          <p:cNvPr id="13314" name="Picture 2" descr="Conclusion Stock Illustrations – 13,676 Conclusion Stock Illustrations,  Vectors &amp; Clipart - Dreamstime">
            <a:extLst>
              <a:ext uri="{FF2B5EF4-FFF2-40B4-BE49-F238E27FC236}">
                <a16:creationId xmlns:a16="http://schemas.microsoft.com/office/drawing/2014/main" id="{F1093452-6A33-A602-7455-4A36E31BD98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67868" y="2061836"/>
            <a:ext cx="5681257" cy="3792239"/>
          </a:xfrm>
          <a:prstGeom prst="rect">
            <a:avLst/>
          </a:prstGeom>
          <a:noFill/>
          <a:extLst>
            <a:ext uri="{909E8E84-426E-40DD-AFC4-6F175D3DCCD1}">
              <a14:hiddenFill xmlns:a14="http://schemas.microsoft.com/office/drawing/2010/main">
                <a:solidFill>
                  <a:srgbClr val="FFFFFF"/>
                </a:solidFill>
              </a14:hiddenFill>
            </a:ext>
          </a:extLst>
        </p:spPr>
      </p:pic>
      <p:sp>
        <p:nvSpPr>
          <p:cNvPr id="13323" name="Freeform: Shape 1332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155289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62EA4-DF6B-D90C-616D-8EC5AED87D8B}"/>
              </a:ext>
            </a:extLst>
          </p:cNvPr>
          <p:cNvSpPr>
            <a:spLocks noGrp="1"/>
          </p:cNvSpPr>
          <p:nvPr>
            <p:ph type="title"/>
          </p:nvPr>
        </p:nvSpPr>
        <p:spPr>
          <a:xfrm>
            <a:off x="838200" y="18255"/>
            <a:ext cx="10515600" cy="1325563"/>
          </a:xfrm>
        </p:spPr>
        <p:txBody>
          <a:bodyPr/>
          <a:lstStyle/>
          <a:p>
            <a:pPr algn="ctr"/>
            <a:r>
              <a:rPr lang="en-US" b="1" dirty="0">
                <a:latin typeface="+mn-lt"/>
              </a:rPr>
              <a:t>Reference List </a:t>
            </a:r>
          </a:p>
        </p:txBody>
      </p:sp>
      <p:sp>
        <p:nvSpPr>
          <p:cNvPr id="3" name="Content Placeholder 2">
            <a:extLst>
              <a:ext uri="{FF2B5EF4-FFF2-40B4-BE49-F238E27FC236}">
                <a16:creationId xmlns:a16="http://schemas.microsoft.com/office/drawing/2014/main" id="{F6900BD5-ADAE-50BD-7856-2AAF703C9D16}"/>
              </a:ext>
            </a:extLst>
          </p:cNvPr>
          <p:cNvSpPr>
            <a:spLocks noGrp="1"/>
          </p:cNvSpPr>
          <p:nvPr>
            <p:ph idx="1"/>
          </p:nvPr>
        </p:nvSpPr>
        <p:spPr>
          <a:xfrm>
            <a:off x="98474" y="1065969"/>
            <a:ext cx="11156852" cy="5773775"/>
          </a:xfrm>
        </p:spPr>
        <p:txBody>
          <a:bodyPr>
            <a:noAutofit/>
          </a:bodyPr>
          <a:lstStyle/>
          <a:p>
            <a:pPr marL="0" indent="0">
              <a:buNone/>
            </a:pPr>
            <a:r>
              <a:rPr lang="en-GB" sz="1600" dirty="0"/>
              <a:t>Department of Health (2013) </a:t>
            </a:r>
            <a:r>
              <a:rPr lang="en-GB" sz="1600" i="1" dirty="0"/>
              <a:t>Health and Wellbeing. </a:t>
            </a:r>
            <a:r>
              <a:rPr lang="en-GB" sz="1600" dirty="0"/>
              <a:t>Available at:  </a:t>
            </a:r>
            <a:r>
              <a:rPr lang="en-GB" sz="1600" dirty="0">
                <a:hlinkClick r:id="rId2"/>
              </a:rPr>
              <a:t>https://www.gov.uk/government/publications/wellbeing-and-health</a:t>
            </a:r>
            <a:r>
              <a:rPr lang="en-GB" sz="1600" dirty="0"/>
              <a:t> (Accessed: 15 June 2024).</a:t>
            </a:r>
          </a:p>
          <a:p>
            <a:pPr marL="0" indent="0">
              <a:buNone/>
            </a:pPr>
            <a:r>
              <a:rPr lang="en-GB" sz="1600" dirty="0"/>
              <a:t>Lewis, J. and Bolton, P. (2023) </a:t>
            </a:r>
            <a:r>
              <a:rPr lang="en-GB" sz="1600" i="1" dirty="0"/>
              <a:t>Student mental health in England: Statistics, policy, and guidance. </a:t>
            </a:r>
            <a:r>
              <a:rPr lang="en-GB" sz="1600" dirty="0"/>
              <a:t>London: House of Commons Library.</a:t>
            </a:r>
          </a:p>
          <a:p>
            <a:pPr marL="0" indent="0">
              <a:buNone/>
            </a:pPr>
            <a:r>
              <a:rPr lang="en-GB" sz="1600" dirty="0"/>
              <a:t>Herrman, H.,  Stewart, D. E.,  Diaz-Granados, N., Berger, E. L., Jackson, B., and Yuen, T. (2011) ‘What is Resilience’. </a:t>
            </a:r>
            <a:r>
              <a:rPr lang="en-GB" sz="1600" i="1" dirty="0"/>
              <a:t>Can J Psychiatry. </a:t>
            </a:r>
            <a:r>
              <a:rPr lang="en-GB" sz="1600" dirty="0"/>
              <a:t>2011;56(5): pp. 258–265.</a:t>
            </a:r>
          </a:p>
          <a:p>
            <a:pPr marL="0" indent="0">
              <a:buNone/>
            </a:pPr>
            <a:r>
              <a:rPr lang="en-US" sz="1600" dirty="0"/>
              <a:t>Hughes, M. (2011) </a:t>
            </a:r>
            <a:r>
              <a:rPr lang="en-US" sz="1600" i="1" dirty="0"/>
              <a:t>Emotional intelligence in action</a:t>
            </a:r>
            <a:r>
              <a:rPr lang="en-US" sz="1600" dirty="0"/>
              <a:t>. 2</a:t>
            </a:r>
            <a:r>
              <a:rPr lang="en-US" sz="1600" baseline="30000" dirty="0"/>
              <a:t>nd</a:t>
            </a:r>
            <a:r>
              <a:rPr lang="en-US" sz="1600" dirty="0"/>
              <a:t> </a:t>
            </a:r>
            <a:r>
              <a:rPr lang="en-US" sz="1600" dirty="0" err="1"/>
              <a:t>edn</a:t>
            </a:r>
            <a:r>
              <a:rPr lang="en-US" sz="1600" dirty="0"/>
              <a:t>. San Francisco: Pfeiffer. </a:t>
            </a:r>
          </a:p>
          <a:p>
            <a:pPr marL="0" indent="0">
              <a:buNone/>
            </a:pPr>
            <a:r>
              <a:rPr lang="en-GB" sz="1600" dirty="0"/>
              <a:t>Office of National Statistics (2021) </a:t>
            </a:r>
            <a:r>
              <a:rPr lang="en-GB" sz="1600" i="1" dirty="0"/>
              <a:t>Coronavirus and first year higher education students, England: 4 October to 11 October 2021. </a:t>
            </a:r>
            <a:r>
              <a:rPr lang="en-GB" sz="1600" dirty="0"/>
              <a:t>Available at:  </a:t>
            </a:r>
            <a:r>
              <a:rPr lang="en-GB" sz="1600" dirty="0">
                <a:hlinkClick r:id="rId3"/>
              </a:rPr>
              <a:t>https://www.ons.gov.uk/peoplepopulationandcommunity/healthandsocialcare/healthandwellbeing/bulletins/coronavirusandfirstyearhighereducationstudentsengland/4octoberto11october2021</a:t>
            </a:r>
            <a:r>
              <a:rPr lang="en-GB" sz="1600" dirty="0"/>
              <a:t> (Accessed: 15 June 2024). </a:t>
            </a:r>
          </a:p>
          <a:p>
            <a:pPr marL="0" indent="0">
              <a:buNone/>
            </a:pPr>
            <a:r>
              <a:rPr lang="en-GB" sz="1600" b="0" i="0" dirty="0" err="1">
                <a:solidFill>
                  <a:srgbClr val="111111"/>
                </a:solidFill>
                <a:effectLst/>
              </a:rPr>
              <a:t>Serrat</a:t>
            </a:r>
            <a:r>
              <a:rPr lang="en-GB" sz="1600" dirty="0">
                <a:solidFill>
                  <a:srgbClr val="111111"/>
                </a:solidFill>
              </a:rPr>
              <a:t>, O. (2017) Understanding </a:t>
            </a:r>
            <a:r>
              <a:rPr lang="en-GB" sz="1600" b="0" i="0" dirty="0">
                <a:solidFill>
                  <a:srgbClr val="111111"/>
                </a:solidFill>
                <a:effectLst/>
              </a:rPr>
              <a:t>and Developing Emotional Intelligence.</a:t>
            </a:r>
            <a:r>
              <a:rPr lang="en-GB" sz="1600" dirty="0">
                <a:solidFill>
                  <a:srgbClr val="111111"/>
                </a:solidFill>
              </a:rPr>
              <a:t> Available at: </a:t>
            </a:r>
            <a:r>
              <a:rPr lang="en-GB" sz="1600" dirty="0">
                <a:solidFill>
                  <a:srgbClr val="111111"/>
                </a:solidFill>
                <a:hlinkClick r:id="rId4"/>
              </a:rPr>
              <a:t>https://www.researchgate.net/publication/318018981_Understanding_and_Developing_Emotional_Intelligence</a:t>
            </a:r>
            <a:r>
              <a:rPr lang="en-GB" sz="1600" dirty="0">
                <a:solidFill>
                  <a:srgbClr val="111111"/>
                </a:solidFill>
              </a:rPr>
              <a:t> (Accessed: 23 May 2024). </a:t>
            </a:r>
          </a:p>
          <a:p>
            <a:pPr marL="0" indent="0">
              <a:buNone/>
            </a:pPr>
            <a:r>
              <a:rPr lang="en-GB" sz="1600" dirty="0"/>
              <a:t>Skills for Care (2016) </a:t>
            </a:r>
            <a:r>
              <a:rPr lang="en-GB" sz="1600" i="1" dirty="0"/>
              <a:t>Building your own resilience. </a:t>
            </a:r>
            <a:r>
              <a:rPr lang="en-GB" sz="1600" dirty="0"/>
              <a:t>Available at: </a:t>
            </a:r>
            <a:r>
              <a:rPr lang="en-GB" sz="1600" dirty="0">
                <a:hlinkClick r:id="rId5"/>
              </a:rPr>
              <a:t>https://www.workingwellglos.nhs.uk/wp-content/uploads/2019/01/Building-your-own-Personal-Resilience.pdf</a:t>
            </a:r>
            <a:r>
              <a:rPr lang="en-GB" sz="1600" dirty="0"/>
              <a:t> (Accessed: 23 May 2024). </a:t>
            </a:r>
          </a:p>
          <a:p>
            <a:pPr marL="0" indent="0">
              <a:buNone/>
            </a:pPr>
            <a:r>
              <a:rPr lang="en-GB" sz="1600" dirty="0" err="1"/>
              <a:t>Wadkar</a:t>
            </a:r>
            <a:r>
              <a:rPr lang="en-GB" sz="1600" dirty="0"/>
              <a:t>, A. (2023) </a:t>
            </a:r>
            <a:r>
              <a:rPr lang="en-GB" sz="1600" i="1" dirty="0"/>
              <a:t>Strategies to Enhance Emotional Intelligence Life Skills for Success </a:t>
            </a:r>
            <a:r>
              <a:rPr lang="en-GB" sz="1600" dirty="0"/>
              <a:t>Available at: </a:t>
            </a:r>
            <a:r>
              <a:rPr lang="en-GB" sz="1600" dirty="0">
                <a:hlinkClick r:id="rId6"/>
              </a:rPr>
              <a:t>https://in.sagepub.com/sites/default/files/sage_text_whitepaper.pdf</a:t>
            </a:r>
            <a:r>
              <a:rPr lang="en-GB" sz="1600" dirty="0"/>
              <a:t> (Accessed 23 May 2024)</a:t>
            </a:r>
          </a:p>
          <a:p>
            <a:pPr marL="0" indent="0">
              <a:buNone/>
            </a:pPr>
            <a:r>
              <a:rPr lang="en-GB" sz="1600" dirty="0"/>
              <a:t>World Health Organization (2022)  Phys</a:t>
            </a:r>
            <a:r>
              <a:rPr lang="en-GB" sz="1600" i="1" dirty="0"/>
              <a:t>ical Activity. </a:t>
            </a:r>
            <a:r>
              <a:rPr lang="en-GB" sz="1600" dirty="0"/>
              <a:t>Available at: </a:t>
            </a:r>
            <a:r>
              <a:rPr lang="en-GB" sz="1600" dirty="0">
                <a:hlinkClick r:id="rId7"/>
              </a:rPr>
              <a:t>https://www.who.int/news-room/fact-sheets/detail/physical-activity</a:t>
            </a:r>
            <a:r>
              <a:rPr lang="en-GB" sz="1600" dirty="0"/>
              <a:t>. (Accessed at: 15 June 2024).</a:t>
            </a:r>
          </a:p>
          <a:p>
            <a:pPr marL="0" indent="0">
              <a:buNone/>
            </a:pPr>
            <a:endParaRPr lang="en-GB" sz="1800" dirty="0"/>
          </a:p>
          <a:p>
            <a:pPr marL="0" indent="0">
              <a:buNone/>
            </a:pPr>
            <a:endParaRPr lang="en-GB" sz="2400" i="1" dirty="0"/>
          </a:p>
        </p:txBody>
      </p:sp>
    </p:spTree>
    <p:extLst>
      <p:ext uri="{BB962C8B-B14F-4D97-AF65-F5344CB8AC3E}">
        <p14:creationId xmlns:p14="http://schemas.microsoft.com/office/powerpoint/2010/main" val="27279860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2250</Words>
  <Application>Microsoft Office PowerPoint</Application>
  <PresentationFormat>Widescreen</PresentationFormat>
  <Paragraphs>265</Paragraphs>
  <Slides>36</Slides>
  <Notes>17</Notes>
  <HiddenSlides>0</HiddenSlides>
  <MMClips>3</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36</vt:i4>
      </vt:variant>
    </vt:vector>
  </HeadingPairs>
  <TitlesOfParts>
    <vt:vector size="47" baseType="lpstr">
      <vt:lpstr>-apple-system</vt:lpstr>
      <vt:lpstr>DengXian</vt:lpstr>
      <vt:lpstr>ff2</vt:lpstr>
      <vt:lpstr>Google Sans</vt:lpstr>
      <vt:lpstr>Söhne</vt:lpstr>
      <vt:lpstr>Arial</vt:lpstr>
      <vt:lpstr>Arial</vt:lpstr>
      <vt:lpstr>Calibri</vt:lpstr>
      <vt:lpstr>Calibri Light</vt:lpstr>
      <vt:lpstr>Symbol</vt:lpstr>
      <vt:lpstr>Office Theme</vt:lpstr>
      <vt:lpstr>Wellbeing, Resilience and Emotional Intelligence Development </vt:lpstr>
      <vt:lpstr>Contents Page </vt:lpstr>
      <vt:lpstr>Health </vt:lpstr>
      <vt:lpstr>Determinants of Health </vt:lpstr>
      <vt:lpstr>PowerPoint Presentation</vt:lpstr>
      <vt:lpstr>What is Wellbeing? </vt:lpstr>
      <vt:lpstr>PowerPoint Presentation</vt:lpstr>
      <vt:lpstr>PowerPoint Presentation</vt:lpstr>
      <vt:lpstr>Spot the Difference </vt:lpstr>
      <vt:lpstr>Learner Wellbeing</vt:lpstr>
      <vt:lpstr>PowerPoint Presentation</vt:lpstr>
      <vt:lpstr>PowerPoint Presentation</vt:lpstr>
      <vt:lpstr>Wellbeing Measurement</vt:lpstr>
      <vt:lpstr>Promoting Wellbeing </vt:lpstr>
      <vt:lpstr>PowerPoint Presentation</vt:lpstr>
      <vt:lpstr>Brainstorm</vt:lpstr>
      <vt:lpstr>Developing Emotional Intelligence </vt:lpstr>
      <vt:lpstr>Emotional Quotient Inventory  2.0 </vt:lpstr>
      <vt:lpstr>Team Emotional and Social Intelligence (TESTI)</vt:lpstr>
      <vt:lpstr>How to Develop Emotional Intelligence</vt:lpstr>
      <vt:lpstr>Enhancing Emotional Intelligence </vt:lpstr>
      <vt:lpstr>Resilience </vt:lpstr>
      <vt:lpstr>Resilience Indicators </vt:lpstr>
      <vt:lpstr>Resilience Characteristics </vt:lpstr>
      <vt:lpstr>Personal Resilience </vt:lpstr>
      <vt:lpstr>How are You Coping Right Now? </vt:lpstr>
      <vt:lpstr>PowerPoint Presentation</vt:lpstr>
      <vt:lpstr>What can you do to develop your personal resilience? </vt:lpstr>
      <vt:lpstr>Strategies to Cope with In-the-Moment Pressure </vt:lpstr>
      <vt:lpstr>Recognising Long Term Pressure </vt:lpstr>
      <vt:lpstr>Why is Resilience Important for Career Success? </vt:lpstr>
      <vt:lpstr>PowerPoint Presentation</vt:lpstr>
      <vt:lpstr>PowerPoint Presentation</vt:lpstr>
      <vt:lpstr>Task 5</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Wellbeing, Resilience and emotion development</dc:title>
  <dc:creator>Jonathan Andrew Wyatt (P144511)</dc:creator>
  <cp:lastModifiedBy>Joanne Davies (Yr Athrofa)</cp:lastModifiedBy>
  <cp:revision>10</cp:revision>
  <dcterms:created xsi:type="dcterms:W3CDTF">2023-07-21T22:09:42Z</dcterms:created>
  <dcterms:modified xsi:type="dcterms:W3CDTF">2024-09-03T09:30:35Z</dcterms:modified>
</cp:coreProperties>
</file>