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4" r:id="rId7"/>
    <p:sldId id="265"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93842-DF4F-EB5D-9989-887E1BAF9B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E5DF135-B576-E07C-77F8-A68AD826D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5583AB-81A7-03D1-49A0-97D0DCE1D077}"/>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5" name="Footer Placeholder 4">
            <a:extLst>
              <a:ext uri="{FF2B5EF4-FFF2-40B4-BE49-F238E27FC236}">
                <a16:creationId xmlns:a16="http://schemas.microsoft.com/office/drawing/2014/main" id="{558E0466-8B6C-82AC-44D9-51F30E064D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AB02E6-A0C8-E57C-7327-A249B6786115}"/>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297621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6677D-9E0B-FA56-A04E-9D9EC7850A3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BC91E92-F2EF-DB4E-47FB-57E8187A4F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8D3C62-4B5E-8E1E-20AA-E512B833C171}"/>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5" name="Footer Placeholder 4">
            <a:extLst>
              <a:ext uri="{FF2B5EF4-FFF2-40B4-BE49-F238E27FC236}">
                <a16:creationId xmlns:a16="http://schemas.microsoft.com/office/drawing/2014/main" id="{65607EEB-8094-2F26-24E1-5EA93F0B5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268AD-2B6B-D28E-E1E6-D9D2B0028F8F}"/>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3999424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6F854-39BF-F4B5-7FA6-8C680D19E5C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B9DD32B-91BC-85A9-C194-BA5197A61AE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92E6F8-E8BF-0F63-ADD1-FE659F5FD233}"/>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5" name="Footer Placeholder 4">
            <a:extLst>
              <a:ext uri="{FF2B5EF4-FFF2-40B4-BE49-F238E27FC236}">
                <a16:creationId xmlns:a16="http://schemas.microsoft.com/office/drawing/2014/main" id="{55AE8E25-4582-995E-BD90-99287DFEE8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E243E8-A496-02B5-2481-D82DBA62420C}"/>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1387535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C071D-0092-0BBD-CBC7-561C0D4430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346811-29A8-B10B-9774-A5E76EF1EB2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6D50892-F8EC-A13D-7193-748DE73974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AFDEAF6-7AE6-4130-55CE-C1109577091A}"/>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6" name="Footer Placeholder 5">
            <a:extLst>
              <a:ext uri="{FF2B5EF4-FFF2-40B4-BE49-F238E27FC236}">
                <a16:creationId xmlns:a16="http://schemas.microsoft.com/office/drawing/2014/main" id="{C92290C1-6A27-420E-8B0D-E523B862AB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2BA8BF-A97E-7EEF-639D-7F8A7E4D781C}"/>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347817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66951-5BAC-469C-3F31-326E9E5683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75A44CE-E28C-8A67-77AF-6DA255017D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84664A-755E-2D1B-1D72-34C5328BEC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E3A24BF-AF43-6A61-C710-3DE847F440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373E60-9FA1-F491-5E8D-DDBF8467A4C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8FA6A9-A48B-5794-6081-38C9B65CD32A}"/>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8" name="Footer Placeholder 7">
            <a:extLst>
              <a:ext uri="{FF2B5EF4-FFF2-40B4-BE49-F238E27FC236}">
                <a16:creationId xmlns:a16="http://schemas.microsoft.com/office/drawing/2014/main" id="{26A6C725-A78D-2FDF-3867-A20FB63F2F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56F5CD7-5C66-D368-BD7F-254E4CC50866}"/>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2402823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6CBA3-61C5-7960-00E6-F7FCB77DEA3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E11064E-34DA-55BC-89C6-6B70986CF18C}"/>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4" name="Footer Placeholder 3">
            <a:extLst>
              <a:ext uri="{FF2B5EF4-FFF2-40B4-BE49-F238E27FC236}">
                <a16:creationId xmlns:a16="http://schemas.microsoft.com/office/drawing/2014/main" id="{0E2FB571-A268-C751-031C-9BD323F91A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4D140A-20C5-9B3A-6A2C-1011D4012B28}"/>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3467732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5A921F-20FB-F6C8-25C0-320B3C2C121E}"/>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3" name="Footer Placeholder 2">
            <a:extLst>
              <a:ext uri="{FF2B5EF4-FFF2-40B4-BE49-F238E27FC236}">
                <a16:creationId xmlns:a16="http://schemas.microsoft.com/office/drawing/2014/main" id="{D83F8C43-BBD5-344D-FCF8-E97AD5FB7A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8746DBF-FDEE-2C81-43EC-4266F9BE33A7}"/>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1073099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F950-2E16-D3E1-18B9-EE74A84660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568452-1C68-C0A8-4EE2-4D7734CF81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3C78588-89E2-49A1-16F2-9CD4642ED7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17F326-EA2B-1DF0-4E8F-74BB93DC87D5}"/>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6" name="Footer Placeholder 5">
            <a:extLst>
              <a:ext uri="{FF2B5EF4-FFF2-40B4-BE49-F238E27FC236}">
                <a16:creationId xmlns:a16="http://schemas.microsoft.com/office/drawing/2014/main" id="{BD62AF0E-790E-85F2-6AF8-CDFF0B05F8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2ED3CD-6FE3-D0A8-B930-CDCB778388A4}"/>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3847359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90BC-4B2F-81EE-D62E-5B51660734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CF9F8CF-C86C-BD34-FD17-CCF8FC8712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5B2F32-6E36-AF0D-5F7A-4BC4250519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D3316B-A0D9-C41B-681D-D6625F439259}"/>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6" name="Footer Placeholder 5">
            <a:extLst>
              <a:ext uri="{FF2B5EF4-FFF2-40B4-BE49-F238E27FC236}">
                <a16:creationId xmlns:a16="http://schemas.microsoft.com/office/drawing/2014/main" id="{5E6FC3A6-67B2-4184-3782-9BF01AA975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07A368-8A23-9FFC-D11E-FD0BBC485257}"/>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136025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FB055-1584-A125-CA8A-97E02F03347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AE5409-CFF1-FBB7-0415-0F48731891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6636D6-297A-4547-653B-53A1F645754F}"/>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5" name="Footer Placeholder 4">
            <a:extLst>
              <a:ext uri="{FF2B5EF4-FFF2-40B4-BE49-F238E27FC236}">
                <a16:creationId xmlns:a16="http://schemas.microsoft.com/office/drawing/2014/main" id="{503A6C35-E393-9212-65DB-2EE75DBDE3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C38DCC-A2D1-139E-B0D1-4398EE5F4F9D}"/>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1575569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81334A-3FB0-956C-069C-B3669D1B25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4E6F01-4197-BB68-E4A9-671D7B27DBD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A485F0-32D6-602E-D710-B89492FDB6E5}"/>
              </a:ext>
            </a:extLst>
          </p:cNvPr>
          <p:cNvSpPr>
            <a:spLocks noGrp="1"/>
          </p:cNvSpPr>
          <p:nvPr>
            <p:ph type="dt" sz="half" idx="10"/>
          </p:nvPr>
        </p:nvSpPr>
        <p:spPr/>
        <p:txBody>
          <a:bodyPr/>
          <a:lstStyle/>
          <a:p>
            <a:fld id="{810B40FE-0A15-964E-B83F-5A215C4019CF}" type="datetimeFigureOut">
              <a:rPr lang="en-US" smtClean="0"/>
              <a:t>3/22/26</a:t>
            </a:fld>
            <a:endParaRPr lang="en-US"/>
          </a:p>
        </p:txBody>
      </p:sp>
      <p:sp>
        <p:nvSpPr>
          <p:cNvPr id="5" name="Footer Placeholder 4">
            <a:extLst>
              <a:ext uri="{FF2B5EF4-FFF2-40B4-BE49-F238E27FC236}">
                <a16:creationId xmlns:a16="http://schemas.microsoft.com/office/drawing/2014/main" id="{4389B08E-0FE1-955F-11A1-62849E3426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0CB33-CEC5-B9BF-06CE-A8A08673A144}"/>
              </a:ext>
            </a:extLst>
          </p:cNvPr>
          <p:cNvSpPr>
            <a:spLocks noGrp="1"/>
          </p:cNvSpPr>
          <p:nvPr>
            <p:ph type="sldNum" sz="quarter" idx="12"/>
          </p:nvPr>
        </p:nvSpPr>
        <p:spPr/>
        <p:txBody>
          <a:bodyPr/>
          <a:lstStyle/>
          <a:p>
            <a:fld id="{F29228DE-F9DF-694B-9F94-5AA677630A3B}" type="slidenum">
              <a:rPr lang="en-US" smtClean="0"/>
              <a:t>‹#›</a:t>
            </a:fld>
            <a:endParaRPr lang="en-US"/>
          </a:p>
        </p:txBody>
      </p:sp>
    </p:spTree>
    <p:extLst>
      <p:ext uri="{BB962C8B-B14F-4D97-AF65-F5344CB8AC3E}">
        <p14:creationId xmlns:p14="http://schemas.microsoft.com/office/powerpoint/2010/main" val="1076650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69B94-02F7-5C2C-F8C1-97659B16D6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9CD49A-5E6E-4E6E-16AD-AB9239A7C9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4F3AA2-A774-F451-145E-003EFB5E1E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0B40FE-0A15-964E-B83F-5A215C4019CF}" type="datetimeFigureOut">
              <a:rPr lang="en-US" smtClean="0"/>
              <a:t>3/22/26</a:t>
            </a:fld>
            <a:endParaRPr lang="en-US"/>
          </a:p>
        </p:txBody>
      </p:sp>
      <p:sp>
        <p:nvSpPr>
          <p:cNvPr id="5" name="Footer Placeholder 4">
            <a:extLst>
              <a:ext uri="{FF2B5EF4-FFF2-40B4-BE49-F238E27FC236}">
                <a16:creationId xmlns:a16="http://schemas.microsoft.com/office/drawing/2014/main" id="{DFB4EFE4-1DA5-0446-4A0A-DA97EB124D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3BFB3E4-4E37-B09D-5B9D-B8FF5C9603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9228DE-F9DF-694B-9F94-5AA677630A3B}" type="slidenum">
              <a:rPr lang="en-US" smtClean="0"/>
              <a:t>‹#›</a:t>
            </a:fld>
            <a:endParaRPr lang="en-US"/>
          </a:p>
        </p:txBody>
      </p:sp>
    </p:spTree>
    <p:extLst>
      <p:ext uri="{BB962C8B-B14F-4D97-AF65-F5344CB8AC3E}">
        <p14:creationId xmlns:p14="http://schemas.microsoft.com/office/powerpoint/2010/main" val="2432623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hee.nhs.uk/our-work/cancer-diagnostics/cancer-communications-resource-hub/patient/how-good-communication-skills-benefit-patients-service-users-people-affect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AB675-0F15-F0F8-9169-E36D1C23B479}"/>
              </a:ext>
            </a:extLst>
          </p:cNvPr>
          <p:cNvSpPr>
            <a:spLocks noGrp="1"/>
          </p:cNvSpPr>
          <p:nvPr>
            <p:ph type="ctrTitle"/>
          </p:nvPr>
        </p:nvSpPr>
        <p:spPr>
          <a:xfrm>
            <a:off x="1524000" y="-134293"/>
            <a:ext cx="9144000" cy="2387600"/>
          </a:xfrm>
        </p:spPr>
        <p:txBody>
          <a:bodyPr>
            <a:normAutofit/>
          </a:bodyPr>
          <a:lstStyle/>
          <a:p>
            <a:r>
              <a:rPr lang="en-GB" sz="3600" dirty="0"/>
              <a:t>Professional Career Development within H&amp;SC</a:t>
            </a:r>
            <a:endParaRPr lang="en-US" sz="3600" dirty="0"/>
          </a:p>
        </p:txBody>
      </p:sp>
      <p:sp>
        <p:nvSpPr>
          <p:cNvPr id="3" name="Subtitle 2">
            <a:extLst>
              <a:ext uri="{FF2B5EF4-FFF2-40B4-BE49-F238E27FC236}">
                <a16:creationId xmlns:a16="http://schemas.microsoft.com/office/drawing/2014/main" id="{36D7E1AA-3DC8-D3F1-17E7-7B20B7969544}"/>
              </a:ext>
            </a:extLst>
          </p:cNvPr>
          <p:cNvSpPr>
            <a:spLocks noGrp="1"/>
          </p:cNvSpPr>
          <p:nvPr>
            <p:ph type="subTitle" idx="1"/>
          </p:nvPr>
        </p:nvSpPr>
        <p:spPr>
          <a:xfrm>
            <a:off x="1524000" y="2601119"/>
            <a:ext cx="9144000" cy="1655762"/>
          </a:xfrm>
        </p:spPr>
        <p:txBody>
          <a:bodyPr>
            <a:noAutofit/>
          </a:bodyPr>
          <a:lstStyle/>
          <a:p>
            <a:r>
              <a:rPr lang="en-GB" sz="2000" dirty="0"/>
              <a:t>MODULE NUMBER: LCHS 4009 (LON)</a:t>
            </a:r>
          </a:p>
          <a:p>
            <a:r>
              <a:rPr lang="en-GB" sz="2000" dirty="0"/>
              <a:t>ASSIGNMENT NUMBER: ASSIGNMENT 1</a:t>
            </a:r>
          </a:p>
          <a:p>
            <a:r>
              <a:rPr lang="en-GB" sz="2000" dirty="0"/>
              <a:t>NAME: </a:t>
            </a:r>
            <a:r>
              <a:rPr lang="en-GB" sz="2000" dirty="0" err="1"/>
              <a:t>Enelly</a:t>
            </a:r>
            <a:r>
              <a:rPr lang="en-GB" sz="2000" dirty="0"/>
              <a:t> Omari </a:t>
            </a:r>
            <a:r>
              <a:rPr lang="en-GB" sz="2000" dirty="0" err="1"/>
              <a:t>Somabwana</a:t>
            </a:r>
            <a:endParaRPr lang="en-GB" sz="2000" dirty="0"/>
          </a:p>
          <a:p>
            <a:r>
              <a:rPr lang="en-GB" sz="2000" dirty="0"/>
              <a:t>TUTORS NAME: </a:t>
            </a:r>
            <a:r>
              <a:rPr lang="en-GB" sz="2000" dirty="0" err="1"/>
              <a:t>Amitave</a:t>
            </a:r>
            <a:r>
              <a:rPr lang="en-GB" sz="2000" dirty="0"/>
              <a:t> </a:t>
            </a:r>
            <a:r>
              <a:rPr lang="en-GB" sz="2000" dirty="0" err="1"/>
              <a:t>Bamik</a:t>
            </a:r>
            <a:endParaRPr lang="en-US" sz="2000" dirty="0"/>
          </a:p>
        </p:txBody>
      </p:sp>
      <p:sp>
        <p:nvSpPr>
          <p:cNvPr id="4" name="TextBox 3">
            <a:extLst>
              <a:ext uri="{FF2B5EF4-FFF2-40B4-BE49-F238E27FC236}">
                <a16:creationId xmlns:a16="http://schemas.microsoft.com/office/drawing/2014/main" id="{7D3281DB-C0DC-1480-D9D7-9AA0A667BF43}"/>
              </a:ext>
            </a:extLst>
          </p:cNvPr>
          <p:cNvSpPr txBox="1"/>
          <p:nvPr/>
        </p:nvSpPr>
        <p:spPr>
          <a:xfrm>
            <a:off x="4065006" y="4604693"/>
            <a:ext cx="1828800" cy="1828800"/>
          </a:xfrm>
          <a:prstGeom prst="rect">
            <a:avLst/>
          </a:prstGeom>
          <a:noFill/>
        </p:spPr>
        <p:txBody>
          <a:bodyPr wrap="square" rtlCol="0">
            <a:spAutoFit/>
          </a:bodyPr>
          <a:lstStyle/>
          <a:p>
            <a:pPr algn="l"/>
            <a:endParaRPr lang="en-US" dirty="0"/>
          </a:p>
        </p:txBody>
      </p:sp>
      <p:sp>
        <p:nvSpPr>
          <p:cNvPr id="7" name="Subtitle 2">
            <a:extLst>
              <a:ext uri="{FF2B5EF4-FFF2-40B4-BE49-F238E27FC236}">
                <a16:creationId xmlns:a16="http://schemas.microsoft.com/office/drawing/2014/main" id="{1B83B564-D432-0554-6D28-8EE3E322C691}"/>
              </a:ext>
            </a:extLst>
          </p:cNvPr>
          <p:cNvSpPr>
            <a:spLocks noGrp="1"/>
          </p:cNvSpPr>
          <p:nvPr/>
        </p:nvSpPr>
        <p:spPr>
          <a:xfrm>
            <a:off x="236924" y="5519093"/>
            <a:ext cx="11313763" cy="3098539"/>
          </a:xfrm>
          <a:prstGeom prst="rect">
            <a:avLst/>
          </a:prstGeom>
        </p:spPr>
        <p:txBody>
          <a:bodyPr vert="horz" lIns="91440" tIns="45720" rIns="91440" bIns="45720" rtlCol="0">
            <a:noAutofit/>
          </a:bodyPr>
          <a:lstStyle>
            <a:defPPr>
              <a:defRPr lang="en-US"/>
            </a:defPPr>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5803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46366-2A5A-4302-F2F6-E58BF6D26180}"/>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DF9826FD-1DFD-7635-A547-309EE757D683}"/>
              </a:ext>
            </a:extLst>
          </p:cNvPr>
          <p:cNvSpPr>
            <a:spLocks noGrp="1"/>
          </p:cNvSpPr>
          <p:nvPr>
            <p:ph idx="1"/>
          </p:nvPr>
        </p:nvSpPr>
        <p:spPr/>
        <p:txBody>
          <a:bodyPr/>
          <a:lstStyle/>
          <a:p>
            <a:pPr marL="0" indent="0">
              <a:buNone/>
            </a:pPr>
            <a:r>
              <a:rPr lang="en-GB" dirty="0"/>
              <a:t>I am a student studying health and social care and is going to continue my education. I am working in a primary school as a 1:1 SEN teacher that supports a student 24/7.</a:t>
            </a:r>
          </a:p>
          <a:p>
            <a:pPr marL="0" indent="0">
              <a:buNone/>
            </a:pPr>
            <a:r>
              <a:rPr lang="en-GB" dirty="0"/>
              <a:t>I chose this course because I am passionate about my career this is going towards working with young people whether it is SEN or mainstream. Having gained experiences with SEN children for 5 years, I would most likely specialise in that field.</a:t>
            </a:r>
          </a:p>
          <a:p>
            <a:pPr marL="0" indent="0">
              <a:buNone/>
            </a:pPr>
            <a:r>
              <a:rPr lang="en-GB" dirty="0"/>
              <a:t>With that being said, I will be delivering a presentation on communication skills within a healthcare care setting.</a:t>
            </a:r>
          </a:p>
        </p:txBody>
      </p:sp>
    </p:spTree>
    <p:extLst>
      <p:ext uri="{BB962C8B-B14F-4D97-AF65-F5344CB8AC3E}">
        <p14:creationId xmlns:p14="http://schemas.microsoft.com/office/powerpoint/2010/main" val="3888424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C4FB4-4839-AA28-5618-C13E8BB708EA}"/>
              </a:ext>
            </a:extLst>
          </p:cNvPr>
          <p:cNvSpPr>
            <a:spLocks noGrp="1"/>
          </p:cNvSpPr>
          <p:nvPr>
            <p:ph type="title"/>
          </p:nvPr>
        </p:nvSpPr>
        <p:spPr>
          <a:xfrm>
            <a:off x="0" y="-216061"/>
            <a:ext cx="5251316" cy="1807305"/>
          </a:xfrm>
        </p:spPr>
        <p:txBody>
          <a:bodyPr>
            <a:normAutofit/>
          </a:bodyPr>
          <a:lstStyle/>
          <a:p>
            <a:r>
              <a:rPr lang="en-GB" dirty="0"/>
              <a:t>COMMUNICATION </a:t>
            </a:r>
            <a:endParaRPr lang="en-US" dirty="0"/>
          </a:p>
        </p:txBody>
      </p:sp>
      <p:sp>
        <p:nvSpPr>
          <p:cNvPr id="8" name="Content Placeholder 7">
            <a:extLst>
              <a:ext uri="{FF2B5EF4-FFF2-40B4-BE49-F238E27FC236}">
                <a16:creationId xmlns:a16="http://schemas.microsoft.com/office/drawing/2014/main" id="{60521B48-AA4F-FBA6-D5AC-D80F99DA0EDC}"/>
              </a:ext>
            </a:extLst>
          </p:cNvPr>
          <p:cNvSpPr>
            <a:spLocks noGrp="1"/>
          </p:cNvSpPr>
          <p:nvPr>
            <p:ph idx="1"/>
          </p:nvPr>
        </p:nvSpPr>
        <p:spPr>
          <a:xfrm>
            <a:off x="0" y="1164779"/>
            <a:ext cx="6226167" cy="4369912"/>
          </a:xfrm>
        </p:spPr>
        <p:txBody>
          <a:bodyPr>
            <a:normAutofit lnSpcReduction="10000"/>
          </a:bodyPr>
          <a:lstStyle/>
          <a:p>
            <a:r>
              <a:rPr lang="en-GB" sz="2000" dirty="0">
                <a:latin typeface="Arial" panose="020B0604020202020204" pitchFamily="34" charset="0"/>
                <a:cs typeface="Arial" panose="020B0604020202020204" pitchFamily="34" charset="0"/>
              </a:rPr>
              <a:t>Communication is the process of a message being transferred from one person to another. </a:t>
            </a:r>
          </a:p>
          <a:p>
            <a:r>
              <a:rPr lang="en-GB" sz="2000" dirty="0">
                <a:latin typeface="Arial" panose="020B0604020202020204" pitchFamily="34" charset="0"/>
                <a:cs typeface="Arial" panose="020B0604020202020204" pitchFamily="34" charset="0"/>
              </a:rPr>
              <a:t>this skills involves building trust and understanding what individuals need. It is very important for care workers to develop strong communication skills to make sure they are using different ways to connect with their patient.</a:t>
            </a:r>
          </a:p>
          <a:p>
            <a:r>
              <a:rPr lang="en-GB" sz="2000" dirty="0">
                <a:latin typeface="Arial" panose="020B0604020202020204" pitchFamily="34" charset="0"/>
                <a:cs typeface="Arial" panose="020B0604020202020204" pitchFamily="34" charset="0"/>
              </a:rPr>
              <a:t>This skill involves passing informations to patients, parents and colleagues. It involves a lot of emotions and active listening to get a good understanding of your patient.</a:t>
            </a:r>
          </a:p>
          <a:p>
            <a:r>
              <a:rPr lang="en-GB" sz="2000" dirty="0">
                <a:latin typeface="Arial" panose="020B0604020202020204" pitchFamily="34" charset="0"/>
                <a:cs typeface="Arial" panose="020B0604020202020204" pitchFamily="34" charset="0"/>
              </a:rPr>
              <a:t>All professional healthcare workers would have the work experience or the intense training  such as practising your listening skills to acknowledge and use the the skill to engage with your patient. </a:t>
            </a:r>
          </a:p>
        </p:txBody>
      </p:sp>
      <p:pic>
        <p:nvPicPr>
          <p:cNvPr id="4" name="Content Placeholder 3">
            <a:extLst>
              <a:ext uri="{FF2B5EF4-FFF2-40B4-BE49-F238E27FC236}">
                <a16:creationId xmlns:a16="http://schemas.microsoft.com/office/drawing/2014/main" id="{C7A46C92-7044-3BF8-B245-5D665A5F0718}"/>
              </a:ext>
            </a:extLst>
          </p:cNvPr>
          <p:cNvPicPr>
            <a:picLocks noChangeAspect="1"/>
          </p:cNvPicPr>
          <p:nvPr/>
        </p:nvPicPr>
        <p:blipFill>
          <a:blip r:embed="rId2">
            <a:extLst>
              <a:ext uri="{28A0092B-C50C-407E-A947-70E740481C1C}">
                <a14:useLocalDpi xmlns:a14="http://schemas.microsoft.com/office/drawing/2010/main" val="0"/>
              </a:ext>
            </a:extLst>
          </a:blip>
          <a:srcRect r="2" b="23230"/>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15619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083AC-FACC-FF89-A7BD-8EC9C9CDC2B0}"/>
              </a:ext>
            </a:extLst>
          </p:cNvPr>
          <p:cNvSpPr>
            <a:spLocks noGrp="1"/>
          </p:cNvSpPr>
          <p:nvPr>
            <p:ph type="title"/>
          </p:nvPr>
        </p:nvSpPr>
        <p:spPr>
          <a:xfrm>
            <a:off x="761995" y="307447"/>
            <a:ext cx="10693884" cy="1109932"/>
          </a:xfrm>
        </p:spPr>
        <p:txBody>
          <a:bodyPr>
            <a:normAutofit/>
          </a:bodyPr>
          <a:lstStyle/>
          <a:p>
            <a:r>
              <a:rPr lang="en-GB" sz="3700"/>
              <a:t>IMPORTANCE OF COMMUNICATION IN PROFESSIONAL PRACTICE</a:t>
            </a:r>
            <a:endParaRPr lang="en-US" sz="3700"/>
          </a:p>
        </p:txBody>
      </p:sp>
      <p:pic>
        <p:nvPicPr>
          <p:cNvPr id="4" name="Picture 3">
            <a:extLst>
              <a:ext uri="{FF2B5EF4-FFF2-40B4-BE49-F238E27FC236}">
                <a16:creationId xmlns:a16="http://schemas.microsoft.com/office/drawing/2014/main" id="{FDF967E8-44FA-575B-49D2-1A81FF14E7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122" y="2779884"/>
            <a:ext cx="5804955" cy="2931501"/>
          </a:xfrm>
          <a:prstGeom prst="rect">
            <a:avLst/>
          </a:prstGeom>
        </p:spPr>
      </p:pic>
      <p:sp>
        <p:nvSpPr>
          <p:cNvPr id="3" name="Content Placeholder 2">
            <a:extLst>
              <a:ext uri="{FF2B5EF4-FFF2-40B4-BE49-F238E27FC236}">
                <a16:creationId xmlns:a16="http://schemas.microsoft.com/office/drawing/2014/main" id="{BD6F5005-A683-F91E-3DF1-84E23900BE3B}"/>
              </a:ext>
            </a:extLst>
          </p:cNvPr>
          <p:cNvSpPr>
            <a:spLocks noGrp="1"/>
          </p:cNvSpPr>
          <p:nvPr>
            <p:ph idx="1"/>
          </p:nvPr>
        </p:nvSpPr>
        <p:spPr>
          <a:xfrm>
            <a:off x="7479875" y="2209182"/>
            <a:ext cx="4265370" cy="4168752"/>
          </a:xfrm>
        </p:spPr>
        <p:txBody>
          <a:bodyPr anchor="ctr">
            <a:noAutofit/>
          </a:bodyPr>
          <a:lstStyle/>
          <a:p>
            <a:r>
              <a:rPr lang="en-GB" sz="1800" dirty="0">
                <a:latin typeface="Arial" panose="020B0604020202020204" pitchFamily="34" charset="0"/>
                <a:cs typeface="Arial" panose="020B0604020202020204" pitchFamily="34" charset="0"/>
              </a:rPr>
              <a:t>Communication enhances teamwork among the staff members to make sure that there are less errors during their practice.</a:t>
            </a:r>
          </a:p>
          <a:p>
            <a:r>
              <a:rPr lang="en-GB" sz="1800" dirty="0">
                <a:latin typeface="Arial" panose="020B0604020202020204" pitchFamily="34" charset="0"/>
                <a:cs typeface="Arial" panose="020B0604020202020204" pitchFamily="34" charset="0"/>
              </a:rPr>
              <a:t> For example, medication, medical history or treatment are areas that are common to make mistakes that are harmful to the patients and would put them and their families at risk. </a:t>
            </a:r>
          </a:p>
          <a:p>
            <a:r>
              <a:rPr lang="en-GB" sz="1800" dirty="0">
                <a:latin typeface="Arial" panose="020B0604020202020204" pitchFamily="34" charset="0"/>
                <a:cs typeface="Arial" panose="020B0604020202020204" pitchFamily="34" charset="0"/>
              </a:rPr>
              <a:t>Medication, medical history and treatment are areas that are common to have mistakes that are harmful to them patients and would put them and their families at risk.</a:t>
            </a:r>
          </a:p>
          <a:p>
            <a:r>
              <a:rPr lang="en-GB" sz="1800" dirty="0">
                <a:latin typeface="Arial" panose="020B0604020202020204" pitchFamily="34" charset="0"/>
                <a:cs typeface="Arial" panose="020B0604020202020204" pitchFamily="34" charset="0"/>
              </a:rPr>
              <a:t> communication also enhances teamwork among the staff members to make sure that there are less errors during their practice.</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387C85-CB79-B9FA-E9DF-943BCA463012}"/>
              </a:ext>
            </a:extLst>
          </p:cNvPr>
          <p:cNvSpPr txBox="1"/>
          <p:nvPr/>
        </p:nvSpPr>
        <p:spPr>
          <a:xfrm>
            <a:off x="10830845" y="6128537"/>
            <a:ext cx="1828800" cy="646331"/>
          </a:xfrm>
          <a:prstGeom prst="rect">
            <a:avLst/>
          </a:prstGeom>
          <a:noFill/>
        </p:spPr>
        <p:txBody>
          <a:bodyPr wrap="square" rtlCol="0">
            <a:spAutoFit/>
          </a:bodyPr>
          <a:lstStyle/>
          <a:p>
            <a:pPr algn="l"/>
            <a:r>
              <a:rPr lang="en-GB" sz="1800" b="0" i="0" u="none" strike="noStrike" dirty="0">
                <a:solidFill>
                  <a:srgbClr val="000000"/>
                </a:solidFill>
                <a:effectLst/>
                <a:latin typeface="Times New Roman" panose="02020603050405020304" pitchFamily="18" charset="0"/>
              </a:rPr>
              <a:t>(High Skills Training)</a:t>
            </a:r>
            <a:endParaRPr lang="en-US" dirty="0"/>
          </a:p>
        </p:txBody>
      </p:sp>
    </p:spTree>
    <p:extLst>
      <p:ext uri="{BB962C8B-B14F-4D97-AF65-F5344CB8AC3E}">
        <p14:creationId xmlns:p14="http://schemas.microsoft.com/office/powerpoint/2010/main" val="1641558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B298-F484-37A8-7051-19D6A250FBB3}"/>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7F12CD6B-2A7D-4FD2-9948-DF54180C51C5}"/>
              </a:ext>
            </a:extLst>
          </p:cNvPr>
          <p:cNvSpPr>
            <a:spLocks noGrp="1"/>
          </p:cNvSpPr>
          <p:nvPr>
            <p:ph idx="1"/>
          </p:nvPr>
        </p:nvSpPr>
        <p:spPr>
          <a:xfrm>
            <a:off x="838200" y="1690689"/>
            <a:ext cx="10515600" cy="1325563"/>
          </a:xfrm>
        </p:spPr>
        <p:txBody>
          <a:bodyPr>
            <a:noAutofit/>
          </a:bodyPr>
          <a:lstStyle/>
          <a:p>
            <a:pPr marL="0" indent="0">
              <a:buNone/>
            </a:pPr>
            <a:r>
              <a:rPr lang="en-GB" dirty="0">
                <a:latin typeface="Arial" panose="020B0604020202020204" pitchFamily="34" charset="0"/>
                <a:cs typeface="Arial" panose="020B0604020202020204" pitchFamily="34" charset="0"/>
              </a:rPr>
              <a:t>Gibbs’ Reflective Cycle is a theoretical Model that was developed in 1988 which provided a framework for experimental learning through six-stage process of reflection. The stages are: description, feelings, evaluation, analysis, conclusion and action plan.</a:t>
            </a:r>
            <a:r>
              <a:rPr lang="en-GB" sz="1800" b="0" i="0" u="none" strike="noStrike" dirty="0">
                <a:solidFill>
                  <a:srgbClr val="000000"/>
                </a:solidFill>
                <a:effectLst/>
                <a:latin typeface="Arial" panose="020B0604020202020204" pitchFamily="34" charset="0"/>
                <a:cs typeface="Arial" panose="020B0604020202020204" pitchFamily="34" charset="0"/>
              </a:rPr>
              <a:t> (McLeod)</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DF9ECEE-27CF-DDF0-34F9-D0E431C46C86}"/>
              </a:ext>
            </a:extLst>
          </p:cNvPr>
          <p:cNvSpPr txBox="1"/>
          <p:nvPr/>
        </p:nvSpPr>
        <p:spPr>
          <a:xfrm>
            <a:off x="838200" y="3841749"/>
            <a:ext cx="10279870" cy="1692771"/>
          </a:xfrm>
          <a:prstGeom prst="rect">
            <a:avLst/>
          </a:prstGeom>
          <a:noFill/>
        </p:spPr>
        <p:txBody>
          <a:bodyPr wrap="square" rtlCol="0">
            <a:spAutoFit/>
          </a:bodyPr>
          <a:lstStyle/>
          <a:p>
            <a:pPr algn="l"/>
            <a:r>
              <a:rPr lang="en-GB" sz="2600" dirty="0">
                <a:latin typeface="Arial" panose="020B0604020202020204" pitchFamily="34" charset="0"/>
                <a:cs typeface="Arial" panose="020B0604020202020204" pitchFamily="34" charset="0"/>
              </a:rPr>
              <a:t>The reflective cycle is useful within practice because it gives them a clear understanding of what happened by breaking it down into sections. It will also help them think deeper to think about their actions and how it might of affected others ability to work.</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504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870C253-528F-B9E2-F98E-7367718EF1D2}"/>
              </a:ext>
            </a:extLst>
          </p:cNvPr>
          <p:cNvSpPr>
            <a:spLocks noGrp="1"/>
          </p:cNvSpPr>
          <p:nvPr>
            <p:ph type="title"/>
          </p:nvPr>
        </p:nvSpPr>
        <p:spPr>
          <a:xfrm>
            <a:off x="838200" y="365125"/>
            <a:ext cx="5393361" cy="1325563"/>
          </a:xfrm>
        </p:spPr>
        <p:txBody>
          <a:bodyPr>
            <a:normAutofit/>
          </a:bodyPr>
          <a:lstStyle/>
          <a:p>
            <a:r>
              <a:rPr lang="en-GB" sz="2800" dirty="0"/>
              <a:t>APPLYING THIS SKILL IN PRACTICE </a:t>
            </a:r>
            <a:endParaRPr lang="en-US" sz="2800" dirty="0"/>
          </a:p>
        </p:txBody>
      </p:sp>
      <p:sp>
        <p:nvSpPr>
          <p:cNvPr id="31" name="Freeform: Shape 3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6F8C48-AE5E-635C-ADAC-AB6D442971C5}"/>
              </a:ext>
            </a:extLst>
          </p:cNvPr>
          <p:cNvSpPr>
            <a:spLocks noGrp="1"/>
          </p:cNvSpPr>
          <p:nvPr>
            <p:ph idx="1"/>
          </p:nvPr>
        </p:nvSpPr>
        <p:spPr>
          <a:xfrm>
            <a:off x="838200" y="1825625"/>
            <a:ext cx="5393361" cy="4351338"/>
          </a:xfrm>
        </p:spPr>
        <p:txBody>
          <a:bodyPr>
            <a:normAutofit/>
          </a:bodyPr>
          <a:lstStyle/>
          <a:p>
            <a:r>
              <a:rPr lang="en-GB" sz="2200">
                <a:latin typeface="Arial" panose="020B0604020202020204" pitchFamily="34" charset="0"/>
                <a:cs typeface="Arial" panose="020B0604020202020204" pitchFamily="34" charset="0"/>
              </a:rPr>
              <a:t>Communication skills are used in all healthcare fields. Ensuring the patients safety and their health outcomes are important</a:t>
            </a:r>
          </a:p>
          <a:p>
            <a:r>
              <a:rPr lang="en-GB" sz="2200">
                <a:latin typeface="Arial" panose="020B0604020202020204" pitchFamily="34" charset="0"/>
                <a:cs typeface="Arial" panose="020B0604020202020204" pitchFamily="34" charset="0"/>
              </a:rPr>
              <a:t>You would use this skill to interact with patients and families to address any medication, treatment and record keeping that is needed.</a:t>
            </a:r>
          </a:p>
          <a:p>
            <a:r>
              <a:rPr lang="en-GB" sz="2200">
                <a:latin typeface="Arial" panose="020B0604020202020204" pitchFamily="34" charset="0"/>
                <a:cs typeface="Arial" panose="020B0604020202020204" pitchFamily="34" charset="0"/>
              </a:rPr>
              <a:t>This will have a good impact on the patient because it will encourage them to share crucial information alongside being compassionate with them.</a:t>
            </a:r>
          </a:p>
        </p:txBody>
      </p:sp>
      <p:sp>
        <p:nvSpPr>
          <p:cNvPr id="33" name="Oval 3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25293E1-A862-6356-4684-5D2823DD86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2161748"/>
            <a:ext cx="3781051" cy="18905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8" name="Freeform: Shape 2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6702E8BC-D3E9-E40D-B0E4-4B664D27413B}"/>
              </a:ext>
            </a:extLst>
          </p:cNvPr>
          <p:cNvSpPr txBox="1"/>
          <p:nvPr/>
        </p:nvSpPr>
        <p:spPr>
          <a:xfrm>
            <a:off x="498054" y="5888504"/>
            <a:ext cx="1828800" cy="646331"/>
          </a:xfrm>
          <a:prstGeom prst="rect">
            <a:avLst/>
          </a:prstGeom>
          <a:noFill/>
        </p:spPr>
        <p:txBody>
          <a:bodyPr wrap="square" rtlCol="0">
            <a:spAutoFit/>
          </a:bodyPr>
          <a:lstStyle/>
          <a:p>
            <a:pPr algn="l"/>
            <a:r>
              <a:rPr lang="en-GB" sz="1800" b="0" i="0" u="none" strike="noStrike" dirty="0">
                <a:solidFill>
                  <a:srgbClr val="000000"/>
                </a:solidFill>
                <a:effectLst/>
                <a:latin typeface="Times New Roman" panose="02020603050405020304" pitchFamily="18" charset="0"/>
              </a:rPr>
              <a:t>(National Careers Service)</a:t>
            </a:r>
            <a:endParaRPr lang="en-US" dirty="0"/>
          </a:p>
        </p:txBody>
      </p:sp>
    </p:spTree>
    <p:extLst>
      <p:ext uri="{BB962C8B-B14F-4D97-AF65-F5344CB8AC3E}">
        <p14:creationId xmlns:p14="http://schemas.microsoft.com/office/powerpoint/2010/main" val="4091609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012AB-51A3-88A2-D77F-F70C84EA3F99}"/>
              </a:ext>
            </a:extLst>
          </p:cNvPr>
          <p:cNvSpPr>
            <a:spLocks noGrp="1"/>
          </p:cNvSpPr>
          <p:nvPr>
            <p:ph type="title"/>
          </p:nvPr>
        </p:nvSpPr>
        <p:spPr/>
        <p:txBody>
          <a:bodyPr>
            <a:normAutofit/>
          </a:bodyPr>
          <a:lstStyle/>
          <a:p>
            <a:r>
              <a:rPr lang="en-GB" sz="2800" dirty="0"/>
              <a:t>HOW DOES THIS SKILL SUPPORT MY FUTURE CAREER?</a:t>
            </a:r>
            <a:endParaRPr lang="en-US" sz="2800" dirty="0"/>
          </a:p>
        </p:txBody>
      </p:sp>
      <p:sp>
        <p:nvSpPr>
          <p:cNvPr id="3" name="Content Placeholder 2">
            <a:extLst>
              <a:ext uri="{FF2B5EF4-FFF2-40B4-BE49-F238E27FC236}">
                <a16:creationId xmlns:a16="http://schemas.microsoft.com/office/drawing/2014/main" id="{2D809D77-4262-4BC1-DAC2-BBFBF1F85A3D}"/>
              </a:ext>
            </a:extLst>
          </p:cNvPr>
          <p:cNvSpPr>
            <a:spLocks noGrp="1"/>
          </p:cNvSpPr>
          <p:nvPr>
            <p:ph idx="1"/>
          </p:nvPr>
        </p:nvSpPr>
        <p:spPr>
          <a:xfrm>
            <a:off x="838200" y="1825625"/>
            <a:ext cx="10515600" cy="3717551"/>
          </a:xfrm>
        </p:spPr>
        <p:txBody>
          <a:bodyPr>
            <a:normAutofit/>
          </a:bodyPr>
          <a:lstStyle/>
          <a:p>
            <a:r>
              <a:rPr lang="en-GB" sz="2400" dirty="0">
                <a:latin typeface="Arial" panose="020B0604020202020204" pitchFamily="34" charset="0"/>
                <a:cs typeface="Arial" panose="020B0604020202020204" pitchFamily="34" charset="0"/>
              </a:rPr>
              <a:t>This skill will help me build stronger relationships with my work environment, creating trust with my patients and work colleague in a hospital setting.</a:t>
            </a:r>
          </a:p>
          <a:p>
            <a:r>
              <a:rPr lang="en-GB" sz="2400" dirty="0">
                <a:latin typeface="Arial" panose="020B0604020202020204" pitchFamily="34" charset="0"/>
                <a:cs typeface="Arial" panose="020B0604020202020204" pitchFamily="34" charset="0"/>
              </a:rPr>
              <a:t>It will also open up more opportunities to expand on my ideas about my career. Such as doing work experience within health and social care.</a:t>
            </a:r>
          </a:p>
          <a:p>
            <a:r>
              <a:rPr lang="en-GB" sz="2400" dirty="0">
                <a:latin typeface="Arial" panose="020B0604020202020204" pitchFamily="34" charset="0"/>
                <a:cs typeface="Arial" panose="020B0604020202020204" pitchFamily="34" charset="0"/>
              </a:rPr>
              <a:t>As someone that is still developing on how to perfect my communication skills, having a good knowledge on how to adapt to it will benefit me for the future.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7028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2978-3B9D-519F-50B3-770C4C79C65D}"/>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62444471-10EE-7016-E011-09DEA3A310A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In conclusion, communication is a key skill within any career because it will allow you to adapt and to change into your profession. And it will also give you great opportunities to walk into to have a strong relationships with your clients and your colleagues.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2034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11ADC-389F-D563-3276-FD6FC9BF86B4}"/>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18B8AAE6-C136-C564-8572-2F323FF3D129}"/>
              </a:ext>
            </a:extLst>
          </p:cNvPr>
          <p:cNvSpPr>
            <a:spLocks noGrp="1"/>
          </p:cNvSpPr>
          <p:nvPr>
            <p:ph idx="1"/>
          </p:nvPr>
        </p:nvSpPr>
        <p:spPr/>
        <p:txBody>
          <a:bodyPr>
            <a:normAutofit lnSpcReduction="10000"/>
          </a:bodyPr>
          <a:lstStyle/>
          <a:p>
            <a:r>
              <a:rPr lang="en-GB" sz="1800" b="0" i="0" u="none" strike="noStrike" dirty="0">
                <a:solidFill>
                  <a:srgbClr val="000000"/>
                </a:solidFill>
                <a:effectLst/>
                <a:latin typeface="Times New Roman" panose="02020603050405020304" pitchFamily="18" charset="0"/>
              </a:rPr>
              <a:t>NHS England. “How Good Communication Skills Benefit Patients, Service Users and People Affected by Cancer, and Those Important to Them.” </a:t>
            </a:r>
            <a:r>
              <a:rPr lang="en-GB" sz="1800" b="0" i="1" u="none" strike="noStrike" dirty="0">
                <a:solidFill>
                  <a:srgbClr val="000000"/>
                </a:solidFill>
                <a:effectLst/>
                <a:latin typeface="Times New Roman" panose="02020603050405020304" pitchFamily="18" charset="0"/>
              </a:rPr>
              <a:t>NHS England</a:t>
            </a:r>
            <a:r>
              <a:rPr lang="en-GB" sz="1800" b="0" i="0" u="none" strike="noStrike" dirty="0">
                <a:solidFill>
                  <a:srgbClr val="000000"/>
                </a:solidFill>
                <a:effectLst/>
                <a:latin typeface="Times New Roman" panose="02020603050405020304" pitchFamily="18" charset="0"/>
              </a:rPr>
              <a:t>, 2022, </a:t>
            </a:r>
            <a:r>
              <a:rPr lang="en-GB" sz="1800" b="0" i="0" u="none" strike="noStrike" dirty="0" err="1">
                <a:solidFill>
                  <a:srgbClr val="000000"/>
                </a:solidFill>
                <a:effectLst/>
                <a:latin typeface="Times New Roman" panose="02020603050405020304" pitchFamily="18" charset="0"/>
                <a:hlinkClick r:id="rId2"/>
              </a:rPr>
              <a:t>www.hee.nhs.uk</a:t>
            </a:r>
            <a:r>
              <a:rPr lang="en-GB" sz="1800" b="0" i="0" u="none" strike="noStrike" dirty="0">
                <a:solidFill>
                  <a:srgbClr val="000000"/>
                </a:solidFill>
                <a:effectLst/>
                <a:latin typeface="Times New Roman" panose="02020603050405020304" pitchFamily="18" charset="0"/>
                <a:hlinkClick r:id="rId2"/>
              </a:rPr>
              <a:t>/our-work/cancer-diagnostics/cancer-communications-resource-hub/patient/how-good-communication-skills-benefit-patients-service-users-people-affected</a:t>
            </a:r>
            <a:r>
              <a:rPr lang="en-GB" sz="1800" b="0" i="0" u="none" strike="noStrike" dirty="0">
                <a:solidFill>
                  <a:srgbClr val="000000"/>
                </a:solidFill>
                <a:effectLst/>
                <a:latin typeface="Times New Roman" panose="02020603050405020304" pitchFamily="18" charset="0"/>
              </a:rPr>
              <a:t>.</a:t>
            </a:r>
          </a:p>
          <a:p>
            <a:r>
              <a:rPr lang="en-GB" sz="1800" b="0" i="0" u="none" strike="noStrike" dirty="0">
                <a:solidFill>
                  <a:srgbClr val="000000"/>
                </a:solidFill>
                <a:effectLst/>
                <a:latin typeface="Times New Roman" panose="02020603050405020304" pitchFamily="18" charset="0"/>
              </a:rPr>
              <a:t>McLeod, Saul. “Gibbs Reflective Cycle.” </a:t>
            </a:r>
            <a:r>
              <a:rPr lang="en-GB" sz="1800" b="0" i="1" u="none" strike="noStrike" dirty="0">
                <a:solidFill>
                  <a:srgbClr val="000000"/>
                </a:solidFill>
                <a:effectLst/>
                <a:latin typeface="Times New Roman" panose="02020603050405020304" pitchFamily="18" charset="0"/>
              </a:rPr>
              <a:t>Simply Psychology</a:t>
            </a:r>
            <a:r>
              <a:rPr lang="en-GB" sz="1800" b="0" i="0" u="none" strike="noStrike" dirty="0">
                <a:solidFill>
                  <a:srgbClr val="000000"/>
                </a:solidFill>
                <a:effectLst/>
                <a:latin typeface="Times New Roman" panose="02020603050405020304" pitchFamily="18" charset="0"/>
              </a:rPr>
              <a:t>, 2025, </a:t>
            </a:r>
            <a:r>
              <a:rPr lang="en-GB" sz="1800" b="0" i="0" u="none" strike="noStrike" dirty="0" err="1">
                <a:solidFill>
                  <a:srgbClr val="000000"/>
                </a:solidFill>
                <a:effectLst/>
                <a:latin typeface="Times New Roman" panose="02020603050405020304" pitchFamily="18" charset="0"/>
              </a:rPr>
              <a:t>www.simplypsychology.org</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gibbs-reflective</a:t>
            </a:r>
            <a:r>
              <a:rPr lang="en-GB" sz="1800" b="0" i="0" u="none" strike="noStrike" dirty="0">
                <a:solidFill>
                  <a:srgbClr val="000000"/>
                </a:solidFill>
                <a:effectLst/>
                <a:latin typeface="Times New Roman" panose="02020603050405020304" pitchFamily="18" charset="0"/>
              </a:rPr>
              <a:t>-cycle.html.</a:t>
            </a:r>
          </a:p>
          <a:p>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National Careers Service. “How to Develop Your Soft Skills | Careers Advice | National Careers Service.” </a:t>
            </a:r>
            <a:r>
              <a:rPr lang="en-GB" sz="1800" b="0" i="1" u="none" strike="noStrike" dirty="0">
                <a:solidFill>
                  <a:srgbClr val="000000"/>
                </a:solidFill>
                <a:effectLst/>
                <a:latin typeface="Times New Roman" panose="02020603050405020304" pitchFamily="18" charset="0"/>
              </a:rPr>
              <a:t>Nationalcareers.service.gov.uk</a:t>
            </a:r>
            <a:r>
              <a:rPr lang="en-GB" sz="1800" b="0" i="0" u="none" strike="noStrike" dirty="0">
                <a:solidFill>
                  <a:srgbClr val="000000"/>
                </a:solidFill>
                <a:effectLst/>
                <a:latin typeface="Times New Roman" panose="02020603050405020304" pitchFamily="18" charset="0"/>
              </a:rPr>
              <a:t>, 2024, nationalcareers.service.gov.uk/careers-advice/how-to-develop-your-soft-skills.</a:t>
            </a:r>
          </a:p>
          <a:p>
            <a:r>
              <a:rPr lang="en-GB" sz="1800" b="0" i="0" u="none" strike="noStrike" dirty="0">
                <a:solidFill>
                  <a:srgbClr val="000000"/>
                </a:solidFill>
                <a:effectLst/>
                <a:latin typeface="Times New Roman" panose="02020603050405020304" pitchFamily="18" charset="0"/>
              </a:rPr>
              <a:t>High Skills Training. “Communication in Care Settings - a Complete Guide.” </a:t>
            </a:r>
            <a:r>
              <a:rPr lang="en-GB" sz="1800" b="0" i="1" u="none" strike="noStrike" dirty="0">
                <a:solidFill>
                  <a:srgbClr val="000000"/>
                </a:solidFill>
                <a:effectLst/>
                <a:latin typeface="Times New Roman" panose="02020603050405020304" pitchFamily="18" charset="0"/>
              </a:rPr>
              <a:t>High Skills Training</a:t>
            </a:r>
            <a:r>
              <a:rPr lang="en-GB" sz="1800" b="0" i="0" u="none" strike="noStrike" dirty="0">
                <a:solidFill>
                  <a:srgbClr val="000000"/>
                </a:solidFill>
                <a:effectLst/>
                <a:latin typeface="Times New Roman" panose="02020603050405020304" pitchFamily="18" charset="0"/>
              </a:rPr>
              <a:t>, 13 May 2025, highskillstraining.org.uk/blog/communication-in-care-settings-a-complete-guide/.</a:t>
            </a:r>
          </a:p>
          <a:p>
            <a:r>
              <a:rPr lang="en-GB" sz="1800" b="0" i="0" u="none" strike="noStrike" dirty="0">
                <a:solidFill>
                  <a:srgbClr val="000000"/>
                </a:solidFill>
                <a:effectLst/>
                <a:latin typeface="Times New Roman" panose="02020603050405020304" pitchFamily="18" charset="0"/>
              </a:rPr>
              <a:t>Rural Health Information Hub. “Health Communication Strategies - Rural Health Promotion and Disease Prevention Toolkit.” </a:t>
            </a:r>
            <a:r>
              <a:rPr lang="en-GB" sz="1800" b="0" i="1" u="none" strike="noStrike" dirty="0" err="1">
                <a:solidFill>
                  <a:srgbClr val="000000"/>
                </a:solidFill>
                <a:effectLst/>
                <a:latin typeface="Times New Roman" panose="02020603050405020304" pitchFamily="18" charset="0"/>
              </a:rPr>
              <a:t>Ruralhealthinfo.org</a:t>
            </a:r>
            <a:r>
              <a:rPr lang="en-GB" sz="1800" b="0" i="0" u="none" strike="noStrike" dirty="0">
                <a:solidFill>
                  <a:srgbClr val="000000"/>
                </a:solidFill>
                <a:effectLst/>
                <a:latin typeface="Times New Roman" panose="02020603050405020304" pitchFamily="18" charset="0"/>
              </a:rPr>
              <a:t>, 7 Mar. 2025, </a:t>
            </a:r>
            <a:r>
              <a:rPr lang="en-GB" sz="1800" b="0" i="0" u="none" strike="noStrike" dirty="0" err="1">
                <a:solidFill>
                  <a:srgbClr val="000000"/>
                </a:solidFill>
                <a:effectLst/>
                <a:latin typeface="Times New Roman" panose="02020603050405020304" pitchFamily="18" charset="0"/>
              </a:rPr>
              <a:t>www.ruralhealthinfo.org</a:t>
            </a:r>
            <a:r>
              <a:rPr lang="en-GB" sz="1800" b="0" i="0" u="none" strike="noStrike" dirty="0">
                <a:solidFill>
                  <a:srgbClr val="000000"/>
                </a:solidFill>
                <a:effectLst/>
                <a:latin typeface="Times New Roman" panose="02020603050405020304" pitchFamily="18" charset="0"/>
              </a:rPr>
              <a:t>/toolkits/health-promotion/2/strategies/health-communication.</a:t>
            </a:r>
          </a:p>
          <a:p>
            <a:endParaRPr lang="en-US" dirty="0"/>
          </a:p>
        </p:txBody>
      </p:sp>
    </p:spTree>
    <p:extLst>
      <p:ext uri="{BB962C8B-B14F-4D97-AF65-F5344CB8AC3E}">
        <p14:creationId xmlns:p14="http://schemas.microsoft.com/office/powerpoint/2010/main" val="32974272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Professional Career Development within H&amp;SC</vt:lpstr>
      <vt:lpstr>INTRODUCTION</vt:lpstr>
      <vt:lpstr>COMMUNICATION </vt:lpstr>
      <vt:lpstr>IMPORTANCE OF COMMUNICATION IN PROFESSIONAL PRACTICE</vt:lpstr>
      <vt:lpstr>GIBBS’ REFLECTIVE CYCLE</vt:lpstr>
      <vt:lpstr>APPLYING THIS SKILL IN PRACTICE </vt:lpstr>
      <vt:lpstr>HOW DOES THIS SKILL SUPPORT MY FUTURE CAREER?</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 within H&amp;SC</dc:title>
  <dc:creator>Enelly Somabwana (2438796)</dc:creator>
  <cp:lastModifiedBy>Enelly Somabwana (2438796)</cp:lastModifiedBy>
  <cp:revision>9</cp:revision>
  <dcterms:created xsi:type="dcterms:W3CDTF">2026-02-19T15:00:19Z</dcterms:created>
  <dcterms:modified xsi:type="dcterms:W3CDTF">2026-03-22T23:14:01Z</dcterms:modified>
</cp:coreProperties>
</file>