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58" r:id="rId4"/>
    <p:sldId id="269" r:id="rId5"/>
    <p:sldId id="259" r:id="rId6"/>
    <p:sldId id="260" r:id="rId7"/>
    <p:sldId id="261" r:id="rId8"/>
    <p:sldId id="275" r:id="rId9"/>
    <p:sldId id="278" r:id="rId10"/>
    <p:sldId id="262" r:id="rId11"/>
    <p:sldId id="263" r:id="rId12"/>
    <p:sldId id="276" r:id="rId13"/>
    <p:sldId id="264" r:id="rId14"/>
    <p:sldId id="265" r:id="rId15"/>
    <p:sldId id="266" r:id="rId16"/>
    <p:sldId id="277" r:id="rId17"/>
    <p:sldId id="267" r:id="rId18"/>
    <p:sldId id="268" r:id="rId19"/>
    <p:sldId id="279" r:id="rId20"/>
    <p:sldId id="270" r:id="rId21"/>
    <p:sldId id="271" r:id="rId22"/>
    <p:sldId id="272" r:id="rId2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404" dt="2026-09-28T13:35:40.2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2333C9-B7E8-49B5-9CAA-E7D0F12C54D1}" type="datetimeFigureOut">
              <a:t>9/28/2026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9B5565-A7AB-45DA-9C97-FFC4CD10818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181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Open with a warm welcome back. Emphasise that yesterday was about getting set up; today starts the learning gently.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this slide to reassure students. Keep the pace calm.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Signal timings. You can flex based on class energy.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Quick recap only. They saw this yesterday; use it to anchor the module.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can also be used as the Moodle introduction to Week 1.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Ask: Where might an error in wording, evidence or referencing matter in policing practice?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Let students add expectations. Use this to establish ground rules without sounding strict.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CBBC84-9406-1E33-CA3F-E12899576F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56C11A-61CF-7B3A-CEF7-D8D43E1F00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31C3AB-E17D-4227-1489-E3B915C868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Let students add expectations. Use this to establish ground rules without sounding strict.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A92532-CE9B-9308-B5AF-7D492BFFAA6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2058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B8B3A6-52F8-03A7-91C2-71CF2E4951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5D4F8F-02AC-68A5-61C2-5D1A2689D6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D4845C-962A-5086-4499-3F41F6DE39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Let students add expectations. Use this to establish ground rules without sounding strict.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F85006-8EE2-AC48-173A-7EB45EC562C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8486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Open Hwb and Moodle live. Ask students to navigate with you if devices are available.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Give 8–10 minutes, then ask: Which resource is most likely to help with referencing? Which one tells you what is being marked?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EEA521-2C88-1297-5F2D-AAF75211C5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49D889-5A34-CBA4-04FA-0196AD0791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D73565-07E4-EC28-B934-2A0D22814E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Give 8–10 minutes, then ask: Which resource is most likely to help with referencing? Which one tells you what is being marked?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1217A2-6114-97F1-6A76-9F1FFDE14CB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5389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Keep this non-threatening. Emphasise belonging, respect and learning.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Mention the Academic Misconduct Policy and that students are expected to learn the rules early.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Tell students they must check the GA36 for each assessment. For Element 2, no AI use during the in-class task.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2B4E06-A150-F3F7-6BD4-02B34EFBEF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90FFDB-9393-7A4A-9113-CFAB78999F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6C31F9-D96F-ED00-A0AF-3426BB612A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Tell students they must check the GA36 for each assessment. For Element 2, no AI use during the in-class task.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94154D-B73F-429D-B7D9-3B501687728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4029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Do not attempt to teach all Harvard here. This is orientation. The full practice comes before Element 2.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links to Digital Skills and supports AI/academic integrity evidence.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2FED65-CA72-A634-8BF0-3A22008787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FEFF95-723F-A93D-6903-ED82DA1C61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B8FA86-1EA7-D1C0-4380-7ED5172E24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sets up CRAAP for next week and Element 2.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F44C1D-6FA1-645D-B8B0-6E08C9C3473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2991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sets up CRAAP for next week and Element 2.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Give 5 minutes in pairs and 5 minutes feedback. The important discussion is purpose and suitability, not a single correct ranking.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Make this practical and achievable. This is not homework overload; it is preparation.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224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extracted_week1_media/image3.jpeg"/>
          <p:cNvPicPr>
            <a:picLocks noChangeAspect="1"/>
          </p:cNvPicPr>
          <p:nvPr/>
        </p:nvPicPr>
        <p:blipFill>
          <a:blip r:embed="rId3">
            <a:alphaModFix amt="94000"/>
          </a:blip>
          <a:srcRect l="17474" r="17474"/>
          <a:stretch/>
        </p:blipFill>
        <p:spPr>
          <a:xfrm>
            <a:off x="7635240" y="960120"/>
            <a:ext cx="3886200" cy="448056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40080" y="749808"/>
            <a:ext cx="3200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7C35A"/>
                </a:solidFill>
              </a:rPr>
              <a:t>Week 1 • Session 2</a:t>
            </a:r>
            <a:endParaRPr lang="en-US" sz="1300" dirty="0"/>
          </a:p>
        </p:txBody>
      </p:sp>
      <p:sp>
        <p:nvSpPr>
          <p:cNvPr id="4" name="Text 1"/>
          <p:cNvSpPr/>
          <p:nvPr/>
        </p:nvSpPr>
        <p:spPr>
          <a:xfrm>
            <a:off x="640080" y="1234440"/>
            <a:ext cx="5943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</a:rPr>
              <a:t>Starting the learning</a:t>
            </a:r>
            <a:endParaRPr lang="en-US" sz="3400" dirty="0"/>
          </a:p>
        </p:txBody>
      </p:sp>
      <p:sp>
        <p:nvSpPr>
          <p:cNvPr id="5" name="Text 2"/>
          <p:cNvSpPr/>
          <p:nvPr/>
        </p:nvSpPr>
        <p:spPr>
          <a:xfrm>
            <a:off x="658368" y="2148840"/>
            <a:ext cx="54864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D7E7F5"/>
                </a:solidFill>
              </a:rPr>
              <a:t>Academic and Professional Skills for Policing</a:t>
            </a:r>
            <a:endParaRPr lang="en-US" sz="1800" dirty="0"/>
          </a:p>
        </p:txBody>
      </p:sp>
      <p:sp>
        <p:nvSpPr>
          <p:cNvPr id="6" name="Shape 3"/>
          <p:cNvSpPr/>
          <p:nvPr/>
        </p:nvSpPr>
        <p:spPr>
          <a:xfrm>
            <a:off x="658368" y="2816352"/>
            <a:ext cx="4206240" cy="0"/>
          </a:xfrm>
          <a:prstGeom prst="line">
            <a:avLst/>
          </a:prstGeom>
          <a:noFill/>
          <a:ln w="25400">
            <a:solidFill>
              <a:srgbClr val="C9982A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635000" y="3876040"/>
            <a:ext cx="6441440" cy="919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FFFFFF"/>
                </a:solidFill>
              </a:rPr>
              <a:t>Today we will settle into the module, check the key resources, set expectations, and begin the first academic skill: using information responsibly.</a:t>
            </a:r>
            <a:endParaRPr lang="en-US" sz="2400">
              <a:cs typeface="Arial"/>
            </a:endParaRPr>
          </a:p>
        </p:txBody>
      </p:sp>
      <p:sp>
        <p:nvSpPr>
          <p:cNvPr id="8" name="Text 5"/>
          <p:cNvSpPr/>
          <p:nvPr/>
        </p:nvSpPr>
        <p:spPr>
          <a:xfrm>
            <a:off x="685800" y="598932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D7E7F5"/>
                </a:solidFill>
              </a:rPr>
              <a:t>Christine Joy</a:t>
            </a:r>
            <a:endParaRPr lang="en-US" sz="1400" dirty="0"/>
          </a:p>
        </p:txBody>
      </p:sp>
      <p:sp>
        <p:nvSpPr>
          <p:cNvPr id="10" name="Text 6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1" name="Text 7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1</a:t>
            </a:r>
            <a:endParaRPr lang="en-US" sz="8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we are after yesterday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594360" y="1481328"/>
            <a:ext cx="539496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594360" y="1481328"/>
            <a:ext cx="64008" cy="1920240"/>
          </a:xfrm>
          <a:prstGeom prst="rect">
            <a:avLst/>
          </a:prstGeom>
          <a:solidFill>
            <a:srgbClr val="3B7654"/>
          </a:solidFill>
          <a:ln w="12700">
            <a:solidFill>
              <a:srgbClr val="3B7654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95528" y="1645920"/>
            <a:ext cx="50657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we already covered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795528" y="2011680"/>
            <a:ext cx="5065776" cy="12435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Meet and greet • module overview • portfolio elements • submission dates • word counts • AI usage • Hwb and Moodle • one hour of Digital Skills</a:t>
            </a:r>
            <a:endParaRPr lang="en-US" sz="1280" dirty="0"/>
          </a:p>
        </p:txBody>
      </p:sp>
      <p:sp>
        <p:nvSpPr>
          <p:cNvPr id="9" name="Shape 7"/>
          <p:cNvSpPr/>
          <p:nvPr/>
        </p:nvSpPr>
        <p:spPr>
          <a:xfrm>
            <a:off x="6263640" y="1481328"/>
            <a:ext cx="525780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263640" y="1481328"/>
            <a:ext cx="64008" cy="1920240"/>
          </a:xfrm>
          <a:prstGeom prst="rect">
            <a:avLst/>
          </a:prstGeom>
          <a:solidFill>
            <a:srgbClr val="255E8E"/>
          </a:solidFill>
          <a:ln w="12700">
            <a:solidFill>
              <a:srgbClr val="255E8E">
                <a:alpha val="0"/>
              </a:srgb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464808" y="1645920"/>
            <a:ext cx="492861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today adds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6464808" y="2011680"/>
            <a:ext cx="4928616" cy="12435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clearer understanding of expectations, key resources, academic integrity and how the first skills link to your assessments.</a:t>
            </a:r>
            <a:endParaRPr lang="en-US" sz="1280" dirty="0"/>
          </a:p>
        </p:txBody>
      </p:sp>
      <p:sp>
        <p:nvSpPr>
          <p:cNvPr id="13" name="Shape 11"/>
          <p:cNvSpPr/>
          <p:nvPr/>
        </p:nvSpPr>
        <p:spPr>
          <a:xfrm>
            <a:off x="1828800" y="4160520"/>
            <a:ext cx="8412480" cy="1051560"/>
          </a:xfrm>
          <a:prstGeom prst="roundRect">
            <a:avLst>
              <a:gd name="adj" fmla="val 6957"/>
            </a:avLst>
          </a:prstGeom>
          <a:solidFill>
            <a:srgbClr val="FFF3D6"/>
          </a:solidFill>
          <a:ln w="7620">
            <a:solidFill>
              <a:srgbClr val="E8D09B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1993392" y="4279392"/>
            <a:ext cx="8083296" cy="81381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800" i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The aim is not to remember everything today.</a:t>
            </a:r>
            <a:endParaRPr lang="en-US" sz="1800" i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i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The aim is to know where to find things and what to do next.</a:t>
            </a:r>
            <a:endParaRPr lang="en-US" sz="1800" i="1">
              <a:latin typeface="Arial"/>
              <a:cs typeface="Arial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7" name="Text 14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2</a:t>
            </a:r>
            <a:endParaRPr lang="en-US" sz="8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>
                <a:solidFill>
                  <a:srgbClr val="12243A"/>
                </a:solidFill>
                <a:latin typeface="Arial"/>
                <a:cs typeface="Arial"/>
              </a:rPr>
              <a:t>Learning Objectives</a:t>
            </a:r>
            <a:endParaRPr lang="en-US" dirty="0"/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85800" y="1417320"/>
            <a:ext cx="411480" cy="411480"/>
          </a:xfrm>
          <a:prstGeom prst="ellipse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685800" y="1508760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1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1234440" y="1453896"/>
            <a:ext cx="7955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2243A"/>
                </a:solidFill>
              </a:rPr>
              <a:t>Welcome back + quick recap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9738360" y="1490472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D6773"/>
                </a:solidFill>
              </a:rPr>
              <a:t>10 mins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685800" y="2167128"/>
            <a:ext cx="411480" cy="411480"/>
          </a:xfrm>
          <a:prstGeom prst="ellipse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85800" y="2258568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2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1234440" y="2203704"/>
            <a:ext cx="7955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2243A"/>
                </a:solidFill>
              </a:rPr>
              <a:t>Class expectations + professional conduct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9738360" y="2240280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D6773"/>
                </a:solidFill>
              </a:rPr>
              <a:t>20 mins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685800" y="2916936"/>
            <a:ext cx="411480" cy="411480"/>
          </a:xfrm>
          <a:prstGeom prst="ellipse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685800" y="3008376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3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1234440" y="2953512"/>
            <a:ext cx="7955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2243A"/>
                </a:solidFill>
              </a:rPr>
              <a:t>Finding key resources: Hwb, Moodle, handbooks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9738360" y="2990088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D6773"/>
                </a:solidFill>
              </a:rPr>
              <a:t>25 mins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685800" y="3666744"/>
            <a:ext cx="411480" cy="411480"/>
          </a:xfrm>
          <a:prstGeom prst="ellipse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685800" y="3758184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4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1234440" y="3703320"/>
            <a:ext cx="7955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2243A"/>
                </a:solidFill>
              </a:rPr>
              <a:t>Academic integrity, AI and referencing basics</a:t>
            </a:r>
            <a:endParaRPr lang="en-US" sz="1700" dirty="0"/>
          </a:p>
        </p:txBody>
      </p:sp>
      <p:sp>
        <p:nvSpPr>
          <p:cNvPr id="20" name="Text 18"/>
          <p:cNvSpPr/>
          <p:nvPr/>
        </p:nvSpPr>
        <p:spPr>
          <a:xfrm>
            <a:off x="9738360" y="3739896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D6773"/>
                </a:solidFill>
              </a:rPr>
              <a:t>35 mins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685800" y="4416552"/>
            <a:ext cx="411480" cy="411480"/>
          </a:xfrm>
          <a:prstGeom prst="ellipse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685800" y="4507992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5</a:t>
            </a:r>
            <a:endParaRPr lang="en-US" sz="1050" dirty="0"/>
          </a:p>
        </p:txBody>
      </p:sp>
      <p:sp>
        <p:nvSpPr>
          <p:cNvPr id="23" name="Text 21"/>
          <p:cNvSpPr/>
          <p:nvPr/>
        </p:nvSpPr>
        <p:spPr>
          <a:xfrm>
            <a:off x="1234440" y="4453128"/>
            <a:ext cx="7955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2243A"/>
                </a:solidFill>
              </a:rPr>
              <a:t>First learning activity: judging sources</a:t>
            </a:r>
            <a:endParaRPr lang="en-US" sz="1700" dirty="0"/>
          </a:p>
        </p:txBody>
      </p:sp>
      <p:sp>
        <p:nvSpPr>
          <p:cNvPr id="24" name="Text 22"/>
          <p:cNvSpPr/>
          <p:nvPr/>
        </p:nvSpPr>
        <p:spPr>
          <a:xfrm>
            <a:off x="9738360" y="4489704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D6773"/>
                </a:solidFill>
              </a:rPr>
              <a:t>20 mins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685800" y="5166360"/>
            <a:ext cx="411480" cy="411480"/>
          </a:xfrm>
          <a:prstGeom prst="ellipse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685800" y="5257800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6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1234440" y="5202936"/>
            <a:ext cx="7955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700" dirty="0">
                <a:solidFill>
                  <a:srgbClr val="12243A"/>
                </a:solidFill>
              </a:rPr>
              <a:t>Next week </a:t>
            </a:r>
            <a:endParaRPr lang="en-US" dirty="0"/>
          </a:p>
        </p:txBody>
      </p:sp>
      <p:sp>
        <p:nvSpPr>
          <p:cNvPr id="28" name="Text 26"/>
          <p:cNvSpPr/>
          <p:nvPr/>
        </p:nvSpPr>
        <p:spPr>
          <a:xfrm>
            <a:off x="9738360" y="5239512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dirty="0">
                <a:solidFill>
                  <a:srgbClr val="5D6773"/>
                </a:solidFill>
              </a:rPr>
              <a:t>10 mins</a:t>
            </a:r>
            <a:endParaRPr lang="en-US" sz="1200" dirty="0"/>
          </a:p>
        </p:txBody>
      </p:sp>
      <p:sp>
        <p:nvSpPr>
          <p:cNvPr id="29" name="Shape 27"/>
          <p:cNvSpPr/>
          <p:nvPr/>
        </p:nvSpPr>
        <p:spPr>
          <a:xfrm>
            <a:off x="777240" y="5760720"/>
            <a:ext cx="10607040" cy="420624"/>
          </a:xfrm>
          <a:prstGeom prst="roundRect">
            <a:avLst>
              <a:gd name="adj" fmla="val 17391"/>
            </a:avLst>
          </a:prstGeom>
          <a:solidFill>
            <a:srgbClr val="DDEAF5"/>
          </a:solidFill>
          <a:ln w="7620">
            <a:solidFill>
              <a:srgbClr val="C1D5E9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941832" y="5879592"/>
            <a:ext cx="10277856" cy="182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r>
              <a:rPr lang="en-US" sz="1600" dirty="0">
                <a:solidFill>
                  <a:srgbClr val="12243A"/>
                </a:solidFill>
                <a:ea typeface="+mn-lt"/>
                <a:cs typeface="+mn-lt"/>
              </a:rPr>
              <a:t>“You do not have to know everything today. You just need to be willing to keep learning.”</a:t>
            </a:r>
            <a:endParaRPr lang="en-US" sz="1600">
              <a:cs typeface="Arial"/>
            </a:endParaRPr>
          </a:p>
        </p:txBody>
      </p:sp>
      <p:sp>
        <p:nvSpPr>
          <p:cNvPr id="32" name="Text 29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33" name="Text 30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3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>
                <a:solidFill>
                  <a:srgbClr val="12243A"/>
                </a:solidFill>
                <a:latin typeface="Arial"/>
                <a:cs typeface="Arial"/>
              </a:rPr>
              <a:t>Assessment Recap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31520" y="1508760"/>
            <a:ext cx="2514600" cy="2971800"/>
          </a:xfrm>
          <a:prstGeom prst="roundRect">
            <a:avLst>
              <a:gd name="adj" fmla="val 2909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31520" y="1508760"/>
            <a:ext cx="64008" cy="2971800"/>
          </a:xfrm>
          <a:prstGeom prst="rect">
            <a:avLst/>
          </a:prstGeom>
          <a:solidFill>
            <a:srgbClr val="255E8E"/>
          </a:solidFill>
          <a:ln w="12700">
            <a:solidFill>
              <a:srgbClr val="255E8E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32688" y="1673352"/>
            <a:ext cx="218541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Element 1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932688" y="2039112"/>
            <a:ext cx="2185416" cy="22951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Academic poster</a:t>
            </a:r>
            <a:endParaRPr lang="en-US" sz="1600">
              <a:latin typeface="Arial"/>
              <a:cs typeface="Arial"/>
            </a:endParaRPr>
          </a:p>
          <a:p>
            <a:pPr algn="ctr"/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500 words (</a:t>
            </a:r>
            <a:r>
              <a:rPr lang="en-US" sz="1600" dirty="0" err="1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Equiv</a:t>
            </a: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)</a:t>
            </a:r>
            <a:endParaRPr lang="en-US" sz="1600" dirty="0">
              <a:cs typeface="Arial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Tue 10 Nov 2026</a:t>
            </a:r>
            <a:endParaRPr lang="en-US" sz="1600" b="1" dirty="0">
              <a:latin typeface="Arial"/>
              <a:cs typeface="Arial"/>
            </a:endParaRPr>
          </a:p>
        </p:txBody>
      </p:sp>
      <p:sp>
        <p:nvSpPr>
          <p:cNvPr id="9" name="Shape 7"/>
          <p:cNvSpPr/>
          <p:nvPr/>
        </p:nvSpPr>
        <p:spPr>
          <a:xfrm>
            <a:off x="3566160" y="1508760"/>
            <a:ext cx="2514600" cy="2971800"/>
          </a:xfrm>
          <a:prstGeom prst="roundRect">
            <a:avLst>
              <a:gd name="adj" fmla="val 2909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3566160" y="1508760"/>
            <a:ext cx="64008" cy="2971800"/>
          </a:xfrm>
          <a:prstGeom prst="rect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3767328" y="1673352"/>
            <a:ext cx="218541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Element 2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3767328" y="2039112"/>
            <a:ext cx="2185416" cy="22951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In-class referencing + CRAAP case study</a:t>
            </a:r>
            <a:endParaRPr lang="en-US" sz="1600">
              <a:latin typeface="Arial"/>
              <a:cs typeface="Arial"/>
            </a:endParaRPr>
          </a:p>
          <a:p>
            <a:pPr algn="ctr"/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In Class </a:t>
            </a:r>
            <a:endParaRPr lang="en-US" sz="1600" b="1" dirty="0">
              <a:solidFill>
                <a:srgbClr val="000000"/>
              </a:solidFill>
              <a:latin typeface="Arial"/>
              <a:ea typeface="Arial" pitchFamily="34" charset="-122"/>
              <a:cs typeface="Arial"/>
            </a:endParaRPr>
          </a:p>
          <a:p>
            <a:pPr algn="ctr"/>
            <a:r>
              <a:rPr lang="en-US" sz="1600" b="1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Tue 17 Nov 2026</a:t>
            </a:r>
            <a:endParaRPr lang="en-US" sz="1600" b="1">
              <a:latin typeface="Arial"/>
              <a:cs typeface="Arial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400800" y="1508760"/>
            <a:ext cx="2514600" cy="2971800"/>
          </a:xfrm>
          <a:prstGeom prst="roundRect">
            <a:avLst>
              <a:gd name="adj" fmla="val 2909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6400800" y="1508760"/>
            <a:ext cx="64008" cy="2971800"/>
          </a:xfrm>
          <a:prstGeom prst="rect">
            <a:avLst/>
          </a:prstGeom>
          <a:solidFill>
            <a:srgbClr val="3B7654"/>
          </a:solidFill>
          <a:ln w="12700">
            <a:solidFill>
              <a:srgbClr val="3B7654">
                <a:alpha val="0"/>
              </a:srgbClr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601968" y="1673352"/>
            <a:ext cx="218541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Element 3</a:t>
            </a:r>
            <a:endParaRPr lang="en-US" sz="1450" dirty="0"/>
          </a:p>
        </p:txBody>
      </p:sp>
      <p:sp>
        <p:nvSpPr>
          <p:cNvPr id="16" name="Text 14"/>
          <p:cNvSpPr/>
          <p:nvPr/>
        </p:nvSpPr>
        <p:spPr>
          <a:xfrm>
            <a:off x="6601968" y="2039112"/>
            <a:ext cx="2185416" cy="22951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3-minute reflective model presentation</a:t>
            </a:r>
            <a:endParaRPr lang="en-US" sz="1600">
              <a:latin typeface="Arial"/>
              <a:cs typeface="Arial"/>
            </a:endParaRPr>
          </a:p>
          <a:p>
            <a:pPr algn="ctr"/>
            <a:r>
              <a:rPr lang="en-US" sz="1600" dirty="0">
                <a:solidFill>
                  <a:srgbClr val="1A1A1A"/>
                </a:solidFill>
                <a:latin typeface="Arial"/>
                <a:cs typeface="Arial"/>
              </a:rPr>
              <a:t>In Class</a:t>
            </a:r>
            <a:endParaRPr lang="en-US" dirty="0"/>
          </a:p>
          <a:p>
            <a:pPr algn="ctr"/>
            <a:r>
              <a:rPr lang="en-US" sz="1600" b="1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Tue 8th Dec 2026</a:t>
            </a:r>
            <a:endParaRPr lang="en-US" sz="1600" b="1" dirty="0">
              <a:latin typeface="Arial"/>
              <a:cs typeface="Arial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9235440" y="1508760"/>
            <a:ext cx="2514600" cy="2971800"/>
          </a:xfrm>
          <a:prstGeom prst="roundRect">
            <a:avLst>
              <a:gd name="adj" fmla="val 2909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9235440" y="1508760"/>
            <a:ext cx="64008" cy="2971800"/>
          </a:xfrm>
          <a:prstGeom prst="rect">
            <a:avLst/>
          </a:prstGeom>
          <a:solidFill>
            <a:srgbClr val="12243A"/>
          </a:solidFill>
          <a:ln w="12700">
            <a:solidFill>
              <a:srgbClr val="12243A">
                <a:alpha val="0"/>
              </a:srgbClr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9436608" y="1673352"/>
            <a:ext cx="218541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Element 4</a:t>
            </a:r>
            <a:endParaRPr lang="en-US" sz="1450" dirty="0"/>
          </a:p>
        </p:txBody>
      </p:sp>
      <p:sp>
        <p:nvSpPr>
          <p:cNvPr id="20" name="Text 18"/>
          <p:cNvSpPr/>
          <p:nvPr/>
        </p:nvSpPr>
        <p:spPr>
          <a:xfrm>
            <a:off x="9436608" y="2039112"/>
            <a:ext cx="2185416" cy="22951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Literature review on "policing communication"</a:t>
            </a:r>
            <a:endParaRPr lang="en-US" sz="1600" dirty="0">
              <a:latin typeface="Arial"/>
              <a:cs typeface="Arial"/>
            </a:endParaRPr>
          </a:p>
          <a:p>
            <a:pPr algn="ctr"/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750 words </a:t>
            </a:r>
            <a:endParaRPr lang="en-US" sz="1600" dirty="0">
              <a:solidFill>
                <a:srgbClr val="1A1A1A"/>
              </a:solidFill>
              <a:latin typeface="Arial"/>
              <a:cs typeface="Arial"/>
            </a:endParaRPr>
          </a:p>
          <a:p>
            <a:pPr algn="ctr"/>
            <a:r>
              <a:rPr lang="en-US" sz="1600" b="1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Fri 11th Dec 2026</a:t>
            </a:r>
            <a:endParaRPr lang="en-US" sz="1600" b="1" dirty="0">
              <a:solidFill>
                <a:srgbClr val="1A1A1A"/>
              </a:solidFill>
              <a:latin typeface="Arial"/>
              <a:cs typeface="Arial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1051560" y="5166360"/>
            <a:ext cx="10058400" cy="603504"/>
          </a:xfrm>
          <a:prstGeom prst="roundRect">
            <a:avLst>
              <a:gd name="adj" fmla="val 12121"/>
            </a:avLst>
          </a:prstGeom>
          <a:solidFill>
            <a:srgbClr val="FFF3D6"/>
          </a:solidFill>
          <a:ln w="7620">
            <a:solidFill>
              <a:srgbClr val="E8D09B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1216152" y="5285232"/>
            <a:ext cx="9729216" cy="3657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/>
          </a:bodyPr>
          <a:lstStyle/>
          <a:p>
            <a:r>
              <a:rPr lang="en-US" sz="165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The GA36 Assignment brief is the source of truth. Always check it before starting and before submitting.</a:t>
            </a:r>
            <a:endParaRPr lang="en-US" sz="1650" dirty="0">
              <a:latin typeface="Arial"/>
              <a:cs typeface="Arial"/>
            </a:endParaRPr>
          </a:p>
        </p:txBody>
      </p:sp>
      <p:sp>
        <p:nvSpPr>
          <p:cNvPr id="24" name="Text 21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25" name="Text 22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14</a:t>
            </a:r>
            <a:endParaRPr lang="en-US" sz="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Week 1: 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pic>
        <p:nvPicPr>
          <p:cNvPr id="5" name="Image 0" descr="/mnt/data/extracted_week1_media/image2.png"/>
          <p:cNvPicPr>
            <a:picLocks noChangeAspect="1"/>
          </p:cNvPicPr>
          <p:nvPr/>
        </p:nvPicPr>
        <p:blipFill>
          <a:blip r:embed="rId3">
            <a:alphaModFix amt="95000"/>
          </a:blip>
          <a:srcRect l="24156" r="24156"/>
          <a:stretch/>
        </p:blipFill>
        <p:spPr>
          <a:xfrm>
            <a:off x="7863840" y="1280160"/>
            <a:ext cx="3474720" cy="448056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31520" y="1417320"/>
            <a:ext cx="5760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2243A"/>
                </a:solidFill>
              </a:rPr>
              <a:t>Welcome to the module.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731520" y="1965960"/>
            <a:ext cx="6217920" cy="7132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1A1A1A"/>
                </a:solidFill>
              </a:rPr>
              <a:t>Week 1 is about getting settled, understanding what is expected of you, and building confidence with the systems and resources that will support your work.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868680" y="2971800"/>
            <a:ext cx="6217920" cy="219456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r>
              <a:rPr lang="en-US" sz="1600" b="1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Indictive content</a:t>
            </a:r>
            <a:endParaRPr lang="en-US" sz="1600" b="1" dirty="0">
              <a:solidFill>
                <a:srgbClr val="000000"/>
              </a:solidFill>
              <a:latin typeface="Arial"/>
              <a:ea typeface="Arial" pitchFamily="34" charset="-122"/>
              <a:cs typeface="Arial"/>
            </a:endParaRPr>
          </a:p>
          <a:p>
            <a:endParaRPr lang="en-US" sz="1600" b="1" dirty="0">
              <a:solidFill>
                <a:srgbClr val="1A1A1A"/>
              </a:solidFill>
              <a:latin typeface="Arial"/>
              <a:ea typeface="Arial" pitchFamily="34" charset="-122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Getting to know each other and the learning environment</a:t>
            </a:r>
            <a:endParaRPr lang="en-US" sz="16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Understanding the module, assessments and deadlines</a:t>
            </a:r>
            <a:endParaRPr lang="en-US" sz="16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Knowing where to find help and key resources</a:t>
            </a:r>
            <a:endParaRPr lang="en-US" sz="16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Setting professional expectations for university-level study</a:t>
            </a:r>
            <a:endParaRPr lang="en-US" sz="16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Starting to use evidence, sources and referencing responsibly</a:t>
            </a:r>
            <a:endParaRPr lang="en-US" sz="1600" dirty="0">
              <a:latin typeface="Arial"/>
              <a:cs typeface="Arial"/>
            </a:endParaRPr>
          </a:p>
        </p:txBody>
      </p:sp>
      <p:sp>
        <p:nvSpPr>
          <p:cNvPr id="10" name="Text 6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1" name="Text 7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4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Why this module matters to your policing degree?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77240" y="1554480"/>
            <a:ext cx="2834640" cy="2926080"/>
          </a:xfrm>
          <a:prstGeom prst="roundRect">
            <a:avLst>
              <a:gd name="adj" fmla="val 2581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77240" y="1554480"/>
            <a:ext cx="64008" cy="2926080"/>
          </a:xfrm>
          <a:prstGeom prst="rect">
            <a:avLst/>
          </a:prstGeom>
          <a:solidFill>
            <a:srgbClr val="255E8E"/>
          </a:solidFill>
          <a:ln w="12700">
            <a:solidFill>
              <a:srgbClr val="255E8E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78408" y="1719072"/>
            <a:ext cx="25054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Academic skill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8" name="Text 6"/>
          <p:cNvSpPr/>
          <p:nvPr/>
        </p:nvSpPr>
        <p:spPr>
          <a:xfrm>
            <a:off x="978408" y="2084832"/>
            <a:ext cx="2505456" cy="22494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342900" indent="-342900">
              <a:buFont typeface="Arial"/>
              <a:buChar char="•"/>
            </a:pPr>
            <a:r>
              <a:rPr lang="en-US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Finding evidence</a:t>
            </a:r>
            <a:endParaRPr lang="en-US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Checking credibility</a:t>
            </a:r>
            <a:endParaRPr lang="en-US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Referencing accurately</a:t>
            </a:r>
            <a:endParaRPr lang="en-US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Writing clearly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617720" y="1554480"/>
            <a:ext cx="2834640" cy="2926080"/>
          </a:xfrm>
          <a:prstGeom prst="roundRect">
            <a:avLst>
              <a:gd name="adj" fmla="val 2581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617720" y="1554480"/>
            <a:ext cx="64008" cy="2926080"/>
          </a:xfrm>
          <a:prstGeom prst="rect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818888" y="1719072"/>
            <a:ext cx="25054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Professional skill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818888" y="2084832"/>
            <a:ext cx="2505456" cy="22494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Attention to detail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Accurate records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Ethical decisions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Clear communication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1A1A1A"/>
                </a:solidFill>
                <a:latin typeface="Arial"/>
                <a:cs typeface="Arial"/>
              </a:rPr>
              <a:t>Time Management</a:t>
            </a:r>
          </a:p>
        </p:txBody>
      </p:sp>
      <p:sp>
        <p:nvSpPr>
          <p:cNvPr id="13" name="Shape 11"/>
          <p:cNvSpPr/>
          <p:nvPr/>
        </p:nvSpPr>
        <p:spPr>
          <a:xfrm>
            <a:off x="8458200" y="1554480"/>
            <a:ext cx="2834640" cy="2926080"/>
          </a:xfrm>
          <a:prstGeom prst="roundRect">
            <a:avLst>
              <a:gd name="adj" fmla="val 2581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8458200" y="1554480"/>
            <a:ext cx="64008" cy="2926080"/>
          </a:xfrm>
          <a:prstGeom prst="rect">
            <a:avLst/>
          </a:prstGeom>
          <a:solidFill>
            <a:srgbClr val="3B7654"/>
          </a:solidFill>
          <a:ln w="12700">
            <a:solidFill>
              <a:srgbClr val="3B7654">
                <a:alpha val="0"/>
              </a:srgbClr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659368" y="1719072"/>
            <a:ext cx="25054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Policing link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8659368" y="2084832"/>
            <a:ext cx="2505456" cy="22494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Your work needs to be clear, accurate and evidence-based because policing decisions affect real people.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1143000" y="5166360"/>
            <a:ext cx="9875520" cy="676656"/>
          </a:xfrm>
          <a:prstGeom prst="roundRect">
            <a:avLst>
              <a:gd name="adj" fmla="val 10811"/>
            </a:avLst>
          </a:prstGeom>
          <a:solidFill>
            <a:srgbClr val="FFFFFF"/>
          </a:solidFill>
          <a:ln w="7620">
            <a:solidFill>
              <a:srgbClr val="CED7E1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1307592" y="5285232"/>
            <a:ext cx="9546336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i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"University habits are professional habits: accuracy, evidence, communication and responsibility."</a:t>
            </a:r>
            <a:endParaRPr lang="en-US" sz="1600" i="1" dirty="0">
              <a:latin typeface="Arial"/>
              <a:cs typeface="Arial"/>
            </a:endParaRPr>
          </a:p>
        </p:txBody>
      </p:sp>
      <p:sp>
        <p:nvSpPr>
          <p:cNvPr id="20" name="Text 17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21" name="Text 18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5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2243A"/>
                </a:solidFill>
                <a:latin typeface="Arial"/>
                <a:cs typeface="Arial"/>
              </a:rPr>
              <a:t>Expectations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777240" y="1417320"/>
            <a:ext cx="7614920" cy="352044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pPr marL="285750" indent="-285750">
              <a:buFont typeface="Wingdings"/>
              <a:buChar char="q"/>
            </a:pPr>
            <a:r>
              <a:rPr lang="en-US" sz="172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Attend, arrive ready to learn and communicate if you cannot attend.</a:t>
            </a:r>
            <a:endParaRPr lang="en-US" sz="172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2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Show respect for different experiences, backgrounds and opinions.</a:t>
            </a:r>
            <a:endParaRPr lang="en-US" sz="172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Ask questions, this is expected at Level 4.</a:t>
            </a:r>
            <a:endParaRPr lang="en-US" sz="17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2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 your own copies of notes, drafts and resources.</a:t>
            </a:r>
            <a:endParaRPr lang="en-US" sz="172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2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 Moodle and your university email regularly.</a:t>
            </a:r>
            <a:endParaRPr lang="en-US" sz="172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2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AI and digital tools responsibly and transparently.</a:t>
            </a:r>
            <a:endParaRPr lang="en-US" sz="1720" dirty="0">
              <a:cs typeface="Arial"/>
            </a:endParaRPr>
          </a:p>
        </p:txBody>
      </p:sp>
      <p:sp>
        <p:nvSpPr>
          <p:cNvPr id="7" name="Shape 4"/>
          <p:cNvSpPr/>
          <p:nvPr/>
        </p:nvSpPr>
        <p:spPr>
          <a:xfrm>
            <a:off x="924560" y="4932680"/>
            <a:ext cx="10556240" cy="562864"/>
          </a:xfrm>
          <a:prstGeom prst="roundRect">
            <a:avLst>
              <a:gd name="adj" fmla="val 12121"/>
            </a:avLst>
          </a:prstGeom>
          <a:solidFill>
            <a:srgbClr val="FFF3D6"/>
          </a:solidFill>
          <a:ln w="7620">
            <a:solidFill>
              <a:srgbClr val="E8D09B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1200912" y="5010912"/>
            <a:ext cx="10155936" cy="3657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600" dirty="0">
                <a:solidFill>
                  <a:srgbClr val="12243A"/>
                </a:solidFill>
                <a:ea typeface="+mn-lt"/>
                <a:cs typeface="+mn-lt"/>
              </a:rPr>
              <a:t>“Growth begins when you are prepared to be a beginner.”</a:t>
            </a:r>
            <a:endParaRPr lang="en-US" dirty="0"/>
          </a:p>
        </p:txBody>
      </p:sp>
      <p:sp>
        <p:nvSpPr>
          <p:cNvPr id="10" name="Text 6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1" name="Text 7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6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7F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6D45A5C-457A-9BF0-CDBA-09F1A46BA8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5BBED2F7-6CF9-BAA5-273F-0F68A9A038D8}"/>
              </a:ext>
            </a:extLst>
          </p:cNvPr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EAF77672-3AC4-D479-A803-9966EF126F2D}"/>
              </a:ext>
            </a:extLst>
          </p:cNvPr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>
                <a:solidFill>
                  <a:srgbClr val="12243A"/>
                </a:solidFill>
                <a:latin typeface="Arial"/>
                <a:cs typeface="Arial"/>
              </a:rPr>
              <a:t>Activity One – Expectation Triangle</a:t>
            </a:r>
            <a:endParaRPr lang="en-US" dirty="0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4342C640-4962-B0AE-1FE1-EDEEBCC0D13C}"/>
              </a:ext>
            </a:extLst>
          </p:cNvPr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0DC4401E-00E0-9314-9B77-C36C10A7E435}"/>
              </a:ext>
            </a:extLst>
          </p:cNvPr>
          <p:cNvSpPr/>
          <p:nvPr/>
        </p:nvSpPr>
        <p:spPr>
          <a:xfrm>
            <a:off x="777240" y="1417320"/>
            <a:ext cx="5715000" cy="352044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r>
              <a:rPr lang="en-US" sz="17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.</a:t>
            </a:r>
            <a:endParaRPr lang="en-US" sz="1700" dirty="0">
              <a:latin typeface="Arial"/>
              <a:cs typeface="Arial"/>
            </a:endParaRPr>
          </a:p>
        </p:txBody>
      </p:sp>
      <p:pic>
        <p:nvPicPr>
          <p:cNvPr id="6" name="Image 0" descr="/mnt/data/extracted_week1_media/image4.jpeg">
            <a:extLst>
              <a:ext uri="{FF2B5EF4-FFF2-40B4-BE49-F238E27FC236}">
                <a16:creationId xmlns:a16="http://schemas.microsoft.com/office/drawing/2014/main" id="{3DD10E5C-1153-4033-49FD-C463B2F7E61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315200" y="1508760"/>
            <a:ext cx="4023360" cy="3017520"/>
          </a:xfrm>
          <a:prstGeom prst="rect">
            <a:avLst/>
          </a:prstGeom>
        </p:spPr>
      </p:pic>
      <p:sp>
        <p:nvSpPr>
          <p:cNvPr id="10" name="Text 6">
            <a:extLst>
              <a:ext uri="{FF2B5EF4-FFF2-40B4-BE49-F238E27FC236}">
                <a16:creationId xmlns:a16="http://schemas.microsoft.com/office/drawing/2014/main" id="{2D99E2ED-8B55-2E38-CE31-1ED83940B0A0}"/>
              </a:ext>
            </a:extLst>
          </p:cNvPr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1" name="Text 7">
            <a:extLst>
              <a:ext uri="{FF2B5EF4-FFF2-40B4-BE49-F238E27FC236}">
                <a16:creationId xmlns:a16="http://schemas.microsoft.com/office/drawing/2014/main" id="{0AA9DB87-4B8E-8DAB-DFE4-0E09498967E9}"/>
              </a:ext>
            </a:extLst>
          </p:cNvPr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6</a:t>
            </a:r>
            <a:endParaRPr lang="en-US" sz="85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E75D2F-25A9-99E4-D60C-0803740C8A7D}"/>
              </a:ext>
            </a:extLst>
          </p:cNvPr>
          <p:cNvSpPr txBox="1"/>
          <p:nvPr/>
        </p:nvSpPr>
        <p:spPr>
          <a:xfrm>
            <a:off x="508000" y="1508760"/>
            <a:ext cx="6482080" cy="43088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/>
              <a:t>In Two groups, you will explore the expectations that help create a positive and productive learning environment.</a:t>
            </a:r>
            <a:endParaRPr lang="en-US" sz="1600" dirty="0">
              <a:cs typeface="Arial"/>
            </a:endParaRPr>
          </a:p>
          <a:p>
            <a:endParaRPr lang="en-US" sz="1600" b="1" dirty="0">
              <a:cs typeface="Arial"/>
            </a:endParaRPr>
          </a:p>
          <a:p>
            <a:r>
              <a:rPr lang="en-US" sz="1600" b="1" dirty="0"/>
              <a:t>Group One - What do we expect from each other as students?</a:t>
            </a:r>
            <a:endParaRPr lang="en-US" sz="1600" b="1" dirty="0">
              <a:cs typeface="Arial"/>
            </a:endParaRPr>
          </a:p>
          <a:p>
            <a:r>
              <a:rPr lang="en-US" sz="1600" b="1" dirty="0"/>
              <a:t>Group Two - What do we expect from the University and lecturers?</a:t>
            </a:r>
            <a:endParaRPr lang="en-US" sz="1600" b="1" dirty="0">
              <a:cs typeface="Arial"/>
            </a:endParaRPr>
          </a:p>
          <a:p>
            <a:endParaRPr lang="en-US" sz="1600" b="1" dirty="0">
              <a:cs typeface="Arial"/>
            </a:endParaRPr>
          </a:p>
          <a:p>
            <a:r>
              <a:rPr lang="en-US" sz="1600" dirty="0"/>
              <a:t>Work together in your groups to create a list of expectations, think about things such as communication, respect, attendance, support, participation, feedback and responsibility.</a:t>
            </a:r>
            <a:endParaRPr lang="en-US" sz="1600" dirty="0">
              <a:cs typeface="Arial"/>
            </a:endParaRPr>
          </a:p>
          <a:p>
            <a:endParaRPr lang="en-US" sz="1600" dirty="0">
              <a:cs typeface="Arial"/>
            </a:endParaRPr>
          </a:p>
          <a:p>
            <a:r>
              <a:rPr lang="en-US" sz="1600" dirty="0"/>
              <a:t>You will then present your ideas to the rest of the cohort.</a:t>
            </a:r>
            <a:endParaRPr lang="en-US" sz="1600" dirty="0">
              <a:cs typeface="Arial"/>
            </a:endParaRPr>
          </a:p>
          <a:p>
            <a:endParaRPr lang="en-US" sz="1600" dirty="0">
              <a:cs typeface="Arial"/>
            </a:endParaRPr>
          </a:p>
          <a:p>
            <a:r>
              <a:rPr lang="en-US" sz="1600" dirty="0"/>
              <a:t>After both groups have presented, I will share </a:t>
            </a:r>
            <a:r>
              <a:rPr lang="en-US" sz="1600" b="1" dirty="0"/>
              <a:t>my expectations of you as students</a:t>
            </a:r>
            <a:r>
              <a:rPr lang="en-US" sz="1600" dirty="0"/>
              <a:t>, which will complete our expectations triangle.</a:t>
            </a:r>
            <a:endParaRPr lang="en-US" sz="1600" dirty="0">
              <a:cs typeface="Arial"/>
            </a:endParaRPr>
          </a:p>
          <a:p>
            <a:endParaRPr lang="en-US" sz="1600" dirty="0"/>
          </a:p>
          <a:p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EFACC8-61D1-4347-26A8-F7793D490F9A}"/>
              </a:ext>
            </a:extLst>
          </p:cNvPr>
          <p:cNvSpPr txBox="1"/>
          <p:nvPr/>
        </p:nvSpPr>
        <p:spPr>
          <a:xfrm>
            <a:off x="7315200" y="4668520"/>
            <a:ext cx="4511040" cy="18309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sz="1600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The aim</a:t>
            </a:r>
            <a:r>
              <a:rPr lang="en-US" sz="16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r>
              <a:rPr lang="en-US" sz="16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By the end of the activity, we will have created a shared </a:t>
            </a:r>
            <a:r>
              <a:rPr lang="en-US" sz="160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understanding of</a:t>
            </a:r>
            <a:r>
              <a:rPr lang="en-US" sz="16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:</a:t>
            </a:r>
            <a:r>
              <a:rPr lang="en-US" sz="16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1800"/>
              </a:lnSpc>
            </a:pPr>
            <a:r>
              <a:rPr lang="en-US" sz="1600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What you can expect from each other</a:t>
            </a:r>
            <a:r>
              <a:rPr lang="en-US" sz="16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br>
              <a:rPr lang="en-US" sz="1600" b="0" i="0" dirty="0">
                <a:latin typeface="Arial"/>
                <a:ea typeface="Segoe UI"/>
                <a:cs typeface="Segoe UI"/>
              </a:rPr>
            </a:br>
            <a:r>
              <a:rPr lang="en-US" sz="1600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What you can expect from the University</a:t>
            </a:r>
            <a:r>
              <a:rPr lang="en-US" sz="16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br>
              <a:rPr lang="en-US" sz="1600" b="0" i="0" dirty="0">
                <a:latin typeface="Arial"/>
                <a:ea typeface="Segoe UI"/>
                <a:cs typeface="Segoe UI"/>
              </a:rPr>
            </a:br>
            <a:r>
              <a:rPr lang="en-US" sz="1600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What I expect from you</a:t>
            </a:r>
            <a:r>
              <a:rPr lang="en-US" sz="16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2882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7F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366149-0C67-655F-A9DB-BB071D519E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8ED798B0-5599-703D-9E65-A06A2729599A}"/>
              </a:ext>
            </a:extLst>
          </p:cNvPr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DFB7581A-D2D3-A209-5F31-EE8AA3B9D90C}"/>
              </a:ext>
            </a:extLst>
          </p:cNvPr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>
                <a:solidFill>
                  <a:srgbClr val="12243A"/>
                </a:solidFill>
                <a:latin typeface="Arial"/>
                <a:cs typeface="Arial"/>
              </a:rPr>
              <a:t>Expectation Triangle</a:t>
            </a:r>
            <a:endParaRPr lang="en-US" dirty="0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014C28C7-BC05-6911-710B-A08A317F7CFF}"/>
              </a:ext>
            </a:extLst>
          </p:cNvPr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E1079859-95DE-6C6A-E0ED-5D38FA17C6FC}"/>
              </a:ext>
            </a:extLst>
          </p:cNvPr>
          <p:cNvSpPr/>
          <p:nvPr/>
        </p:nvSpPr>
        <p:spPr>
          <a:xfrm>
            <a:off x="777240" y="1417320"/>
            <a:ext cx="5715000" cy="352044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r>
              <a:rPr lang="en-US" sz="17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.</a:t>
            </a:r>
            <a:endParaRPr lang="en-US" sz="1700" dirty="0">
              <a:latin typeface="Arial"/>
              <a:cs typeface="Arial"/>
            </a:endParaRPr>
          </a:p>
        </p:txBody>
      </p:sp>
      <p:sp>
        <p:nvSpPr>
          <p:cNvPr id="10" name="Text 6">
            <a:extLst>
              <a:ext uri="{FF2B5EF4-FFF2-40B4-BE49-F238E27FC236}">
                <a16:creationId xmlns:a16="http://schemas.microsoft.com/office/drawing/2014/main" id="{2DEAAC75-6E82-34B4-97F3-ABE3BD110C19}"/>
              </a:ext>
            </a:extLst>
          </p:cNvPr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1" name="Text 7">
            <a:extLst>
              <a:ext uri="{FF2B5EF4-FFF2-40B4-BE49-F238E27FC236}">
                <a16:creationId xmlns:a16="http://schemas.microsoft.com/office/drawing/2014/main" id="{49DF7602-374C-6750-7FF2-F9D734866A23}"/>
              </a:ext>
            </a:extLst>
          </p:cNvPr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6</a:t>
            </a:r>
            <a:endParaRPr lang="en-US" sz="85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D125A5-955F-66E3-9084-717330CDC0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0" y="1422400"/>
            <a:ext cx="6390640" cy="479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531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Key resource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77240" y="1325880"/>
            <a:ext cx="4892040" cy="932688"/>
          </a:xfrm>
          <a:prstGeom prst="roundRect">
            <a:avLst>
              <a:gd name="adj" fmla="val 7843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77240" y="1325880"/>
            <a:ext cx="64008" cy="932688"/>
          </a:xfrm>
          <a:prstGeom prst="rect">
            <a:avLst/>
          </a:prstGeom>
          <a:solidFill>
            <a:srgbClr val="255E8E"/>
          </a:solidFill>
          <a:ln w="12700">
            <a:solidFill>
              <a:srgbClr val="255E8E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78408" y="1490472"/>
            <a:ext cx="45628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Hwb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978408" y="1856232"/>
            <a:ext cx="45628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First stop for student support and services</a:t>
            </a:r>
            <a:endParaRPr lang="en-US" sz="1250" dirty="0">
              <a:latin typeface="Arial"/>
              <a:cs typeface="Arial"/>
            </a:endParaRPr>
          </a:p>
        </p:txBody>
      </p:sp>
      <p:sp>
        <p:nvSpPr>
          <p:cNvPr id="9" name="Shape 7"/>
          <p:cNvSpPr/>
          <p:nvPr/>
        </p:nvSpPr>
        <p:spPr>
          <a:xfrm>
            <a:off x="777240" y="2587752"/>
            <a:ext cx="4892040" cy="932688"/>
          </a:xfrm>
          <a:prstGeom prst="roundRect">
            <a:avLst>
              <a:gd name="adj" fmla="val 7843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777240" y="2587752"/>
            <a:ext cx="64008" cy="932688"/>
          </a:xfrm>
          <a:prstGeom prst="rect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978408" y="2752344"/>
            <a:ext cx="45628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Moodle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978408" y="3118104"/>
            <a:ext cx="45628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Module content, weekly materials and submissions</a:t>
            </a:r>
            <a:endParaRPr lang="en-US" sz="1250" dirty="0">
              <a:latin typeface="Arial"/>
              <a:cs typeface="Arial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777240" y="3849624"/>
            <a:ext cx="4892040" cy="932688"/>
          </a:xfrm>
          <a:prstGeom prst="roundRect">
            <a:avLst>
              <a:gd name="adj" fmla="val 7843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77240" y="3849624"/>
            <a:ext cx="64008" cy="932688"/>
          </a:xfrm>
          <a:prstGeom prst="rect">
            <a:avLst/>
          </a:prstGeom>
          <a:solidFill>
            <a:srgbClr val="255E8E"/>
          </a:solidFill>
          <a:ln w="12700">
            <a:solidFill>
              <a:srgbClr val="255E8E">
                <a:alpha val="0"/>
              </a:srgbClr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978408" y="4014216"/>
            <a:ext cx="45628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handbook</a:t>
            </a:r>
            <a:endParaRPr lang="en-US" sz="1450" dirty="0"/>
          </a:p>
        </p:txBody>
      </p:sp>
      <p:sp>
        <p:nvSpPr>
          <p:cNvPr id="16" name="Text 14"/>
          <p:cNvSpPr/>
          <p:nvPr/>
        </p:nvSpPr>
        <p:spPr>
          <a:xfrm>
            <a:off x="978408" y="4379976"/>
            <a:ext cx="45628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Learning outcomes, teaching plan and module information</a:t>
            </a:r>
            <a:endParaRPr lang="en-US" sz="1280" dirty="0">
              <a:latin typeface="Arial"/>
              <a:cs typeface="Arial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6309360" y="1325880"/>
            <a:ext cx="4892040" cy="932688"/>
          </a:xfrm>
          <a:prstGeom prst="roundRect">
            <a:avLst>
              <a:gd name="adj" fmla="val 7843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309360" y="1325880"/>
            <a:ext cx="64008" cy="932688"/>
          </a:xfrm>
          <a:prstGeom prst="rect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6510528" y="1490472"/>
            <a:ext cx="45628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450" b="1" dirty="0">
                <a:solidFill>
                  <a:srgbClr val="12243A"/>
                </a:solidFill>
                <a:latin typeface="Arial"/>
                <a:cs typeface="Arial"/>
              </a:rPr>
              <a:t>Assignment briefs (GA36)</a:t>
            </a:r>
            <a:endParaRPr lang="en-US" sz="1450" dirty="0">
              <a:latin typeface="Arial"/>
              <a:cs typeface="Arial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6510528" y="1856232"/>
            <a:ext cx="45628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Exact assessment instructions and marking guidance</a:t>
            </a:r>
            <a:endParaRPr lang="en-US" sz="1250" dirty="0">
              <a:latin typeface="Arial"/>
              <a:cs typeface="Arial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6309360" y="2587752"/>
            <a:ext cx="4892040" cy="932688"/>
          </a:xfrm>
          <a:prstGeom prst="roundRect">
            <a:avLst>
              <a:gd name="adj" fmla="val 7843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>
            <a:off x="6309360" y="2587752"/>
            <a:ext cx="64008" cy="932688"/>
          </a:xfrm>
          <a:prstGeom prst="rect">
            <a:avLst/>
          </a:prstGeom>
          <a:solidFill>
            <a:srgbClr val="255E8E"/>
          </a:solidFill>
          <a:ln w="12700">
            <a:solidFill>
              <a:srgbClr val="255E8E">
                <a:alpha val="0"/>
              </a:srgbClr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6510528" y="2752344"/>
            <a:ext cx="45628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Harvard guide</a:t>
            </a:r>
            <a:endParaRPr lang="en-US" sz="1450" dirty="0"/>
          </a:p>
        </p:txBody>
      </p:sp>
      <p:sp>
        <p:nvSpPr>
          <p:cNvPr id="24" name="Text 22"/>
          <p:cNvSpPr/>
          <p:nvPr/>
        </p:nvSpPr>
        <p:spPr>
          <a:xfrm>
            <a:off x="6510528" y="3118104"/>
            <a:ext cx="45628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How to cite and reference correctly</a:t>
            </a:r>
            <a:endParaRPr lang="en-US" sz="1250" dirty="0">
              <a:latin typeface="Arial"/>
              <a:cs typeface="Arial"/>
            </a:endParaRPr>
          </a:p>
        </p:txBody>
      </p:sp>
      <p:sp>
        <p:nvSpPr>
          <p:cNvPr id="25" name="Shape 23"/>
          <p:cNvSpPr/>
          <p:nvPr/>
        </p:nvSpPr>
        <p:spPr>
          <a:xfrm>
            <a:off x="6309360" y="3849624"/>
            <a:ext cx="4892040" cy="932688"/>
          </a:xfrm>
          <a:prstGeom prst="roundRect">
            <a:avLst>
              <a:gd name="adj" fmla="val 7843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26" name="Shape 24"/>
          <p:cNvSpPr/>
          <p:nvPr/>
        </p:nvSpPr>
        <p:spPr>
          <a:xfrm>
            <a:off x="6309360" y="3849624"/>
            <a:ext cx="64008" cy="932688"/>
          </a:xfrm>
          <a:prstGeom prst="rect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6510528" y="4014216"/>
            <a:ext cx="45628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Policies</a:t>
            </a:r>
            <a:endParaRPr lang="en-US" sz="1450" dirty="0"/>
          </a:p>
        </p:txBody>
      </p:sp>
      <p:sp>
        <p:nvSpPr>
          <p:cNvPr id="28" name="Text 26"/>
          <p:cNvSpPr/>
          <p:nvPr/>
        </p:nvSpPr>
        <p:spPr>
          <a:xfrm>
            <a:off x="6510528" y="4379976"/>
            <a:ext cx="45628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Code of Conduct and Academic Misconduct guidance</a:t>
            </a:r>
            <a:endParaRPr lang="en-US" sz="1280" dirty="0"/>
          </a:p>
        </p:txBody>
      </p:sp>
      <p:sp>
        <p:nvSpPr>
          <p:cNvPr id="29" name="Shape 27"/>
          <p:cNvSpPr/>
          <p:nvPr/>
        </p:nvSpPr>
        <p:spPr>
          <a:xfrm>
            <a:off x="1371600" y="5669280"/>
            <a:ext cx="9509760" cy="512064"/>
          </a:xfrm>
          <a:prstGeom prst="roundRect">
            <a:avLst>
              <a:gd name="adj" fmla="val 14286"/>
            </a:avLst>
          </a:prstGeom>
          <a:solidFill>
            <a:srgbClr val="DDEAF5"/>
          </a:solidFill>
          <a:ln w="7620">
            <a:solidFill>
              <a:srgbClr val="B7CADB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1536192" y="5788152"/>
            <a:ext cx="918057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55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If you cannot find something, ask, but first try the resource map.</a:t>
            </a:r>
            <a:endParaRPr lang="en-US" sz="1550" dirty="0">
              <a:latin typeface="Arial"/>
              <a:cs typeface="Arial"/>
            </a:endParaRPr>
          </a:p>
        </p:txBody>
      </p:sp>
      <p:sp>
        <p:nvSpPr>
          <p:cNvPr id="32" name="Text 29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33" name="Text 30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7</a:t>
            </a:r>
            <a:endParaRPr lang="en-US" sz="8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Activity Two: resource scavenger hunt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pic>
        <p:nvPicPr>
          <p:cNvPr id="5" name="Image 0" descr="/mnt/data/extracted_week1_media/image14.jpeg"/>
          <p:cNvPicPr>
            <a:picLocks noChangeAspect="1"/>
          </p:cNvPicPr>
          <p:nvPr/>
        </p:nvPicPr>
        <p:blipFill>
          <a:blip r:embed="rId3"/>
          <a:srcRect l="21076" r="21076"/>
          <a:stretch/>
        </p:blipFill>
        <p:spPr>
          <a:xfrm>
            <a:off x="7680960" y="1325880"/>
            <a:ext cx="3566160" cy="41148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31520" y="1325880"/>
            <a:ext cx="6400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2243A"/>
                </a:solidFill>
              </a:rPr>
              <a:t>Working individually or in pairs, find each item and tick it off.</a:t>
            </a:r>
            <a:endParaRPr lang="en-US" sz="1800" dirty="0"/>
          </a:p>
        </p:txBody>
      </p:sp>
      <p:sp>
        <p:nvSpPr>
          <p:cNvPr id="7" name="Text 4"/>
          <p:cNvSpPr/>
          <p:nvPr/>
        </p:nvSpPr>
        <p:spPr>
          <a:xfrm>
            <a:off x="868680" y="1901952"/>
            <a:ext cx="6355080" cy="256032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 marL="342900" indent="-342900">
              <a:buSzPct val="100000"/>
              <a:buFont typeface="Wingdings"/>
              <a:buChar char="q"/>
            </a:pPr>
            <a:r>
              <a:rPr lang="en-US" sz="15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Find the BMPL4020 Moodle page.</a:t>
            </a:r>
            <a:endParaRPr lang="en-US" sz="1580" dirty="0">
              <a:cs typeface="Arial"/>
            </a:endParaRPr>
          </a:p>
          <a:p>
            <a:pPr marL="342900" indent="-342900">
              <a:buSzPct val="100000"/>
              <a:buFont typeface="Wingdings"/>
              <a:buChar char="q"/>
            </a:pPr>
            <a:r>
              <a:rPr lang="en-US" sz="15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 the module handbook.</a:t>
            </a:r>
            <a:endParaRPr lang="en-US" sz="1580" dirty="0">
              <a:cs typeface="Arial"/>
            </a:endParaRPr>
          </a:p>
          <a:p>
            <a:pPr marL="342900" indent="-342900">
              <a:buSzPct val="100000"/>
              <a:buFont typeface="Wingdings"/>
              <a:buChar char="q"/>
            </a:pPr>
            <a:r>
              <a:rPr lang="en-US" sz="15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Locate the GA36 assessment briefs.</a:t>
            </a:r>
            <a:endParaRPr lang="en-US" sz="1580" dirty="0">
              <a:cs typeface="Arial"/>
            </a:endParaRPr>
          </a:p>
          <a:p>
            <a:pPr marL="342900" indent="-342900">
              <a:buSzPct val="100000"/>
              <a:buFont typeface="Wingdings"/>
              <a:buChar char="q"/>
            </a:pPr>
            <a:r>
              <a:rPr lang="en-US" sz="15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Find the Harvard Referencing Handbook.</a:t>
            </a:r>
            <a:endParaRPr lang="en-US" sz="1580" dirty="0">
              <a:cs typeface="Arial"/>
            </a:endParaRPr>
          </a:p>
          <a:p>
            <a:pPr marL="342900" indent="-342900">
              <a:buSzPct val="100000"/>
              <a:buFont typeface="Wingdings"/>
              <a:buChar char="q"/>
            </a:pPr>
            <a:r>
              <a:rPr lang="en-US" sz="15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Find the Academic Misconduct Policy and Code of Conduct.</a:t>
            </a:r>
            <a:endParaRPr lang="en-US" sz="1580" dirty="0">
              <a:cs typeface="Arial"/>
            </a:endParaRPr>
          </a:p>
          <a:p>
            <a:pPr marL="342900" indent="-342900">
              <a:buSzPct val="100000"/>
              <a:buFont typeface="Wingdings"/>
              <a:buChar char="q"/>
            </a:pPr>
            <a:r>
              <a:rPr lang="en-US" sz="15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List three areas of where support/help is signposted through Hwb</a:t>
            </a:r>
            <a:endParaRPr lang="en-US" sz="1550">
              <a:latin typeface="Arial"/>
              <a:cs typeface="Arial"/>
            </a:endParaRPr>
          </a:p>
        </p:txBody>
      </p:sp>
      <p:sp>
        <p:nvSpPr>
          <p:cNvPr id="8" name="Shape 5"/>
          <p:cNvSpPr/>
          <p:nvPr/>
        </p:nvSpPr>
        <p:spPr>
          <a:xfrm>
            <a:off x="868680" y="4892040"/>
            <a:ext cx="6309360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7620">
            <a:solidFill>
              <a:srgbClr val="CED7E1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1033272" y="5010912"/>
            <a:ext cx="5980176" cy="51206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Bookmark or save the most important resources in your OneDrive module folder.</a:t>
            </a:r>
            <a:endParaRPr lang="en-US" sz="1500" dirty="0">
              <a:latin typeface="Arial"/>
              <a:cs typeface="Arial"/>
            </a:endParaRPr>
          </a:p>
        </p:txBody>
      </p:sp>
      <p:sp>
        <p:nvSpPr>
          <p:cNvPr id="11" name="Text 7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2" name="Text 8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8</a:t>
            </a:r>
            <a:endParaRPr lang="en-US" sz="8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7F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E0D6F8-5056-AE35-7E2F-F15C3B7A3F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00843ABE-CC74-7AC9-AC2F-9AA432D9690A}"/>
              </a:ext>
            </a:extLst>
          </p:cNvPr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492EE079-1BB0-270F-E525-9EFACD8A3030}"/>
              </a:ext>
            </a:extLst>
          </p:cNvPr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>
                <a:solidFill>
                  <a:srgbClr val="12243A"/>
                </a:solidFill>
                <a:latin typeface="Arial"/>
                <a:cs typeface="Arial"/>
              </a:rPr>
              <a:t>Break</a:t>
            </a:r>
            <a:endParaRPr lang="en-US" dirty="0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F5FBC9C0-1234-FC16-5524-91C60017E56F}"/>
              </a:ext>
            </a:extLst>
          </p:cNvPr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FF5207A0-0329-2195-1134-045544D8D96E}"/>
              </a:ext>
            </a:extLst>
          </p:cNvPr>
          <p:cNvSpPr/>
          <p:nvPr/>
        </p:nvSpPr>
        <p:spPr>
          <a:xfrm>
            <a:off x="609600" y="1386840"/>
            <a:ext cx="6400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b="1" dirty="0">
                <a:solidFill>
                  <a:srgbClr val="12243A"/>
                </a:solidFill>
              </a:rPr>
              <a:t>A very Quick comfort break – 5 Mins</a:t>
            </a:r>
            <a:endParaRPr lang="en-US" dirty="0"/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B41D067D-F89D-EA8A-5CA8-C7215CDAA714}"/>
              </a:ext>
            </a:extLst>
          </p:cNvPr>
          <p:cNvSpPr/>
          <p:nvPr/>
        </p:nvSpPr>
        <p:spPr>
          <a:xfrm>
            <a:off x="868680" y="1901952"/>
            <a:ext cx="6355080" cy="256032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 marL="342900" indent="-342900">
              <a:buSzPct val="100000"/>
              <a:buFont typeface="Wingdings"/>
              <a:buChar char="q"/>
            </a:pPr>
            <a:endParaRPr lang="en-US" sz="1550" dirty="0">
              <a:solidFill>
                <a:srgbClr val="1A1A1A"/>
              </a:solidFill>
              <a:latin typeface="Arial"/>
              <a:cs typeface="Arial"/>
            </a:endParaRPr>
          </a:p>
        </p:txBody>
      </p:sp>
      <p:sp>
        <p:nvSpPr>
          <p:cNvPr id="11" name="Text 7">
            <a:extLst>
              <a:ext uri="{FF2B5EF4-FFF2-40B4-BE49-F238E27FC236}">
                <a16:creationId xmlns:a16="http://schemas.microsoft.com/office/drawing/2014/main" id="{16D1D518-E9B7-96AB-0767-CDC7D27F0260}"/>
              </a:ext>
            </a:extLst>
          </p:cNvPr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2" name="Text 8">
            <a:extLst>
              <a:ext uri="{FF2B5EF4-FFF2-40B4-BE49-F238E27FC236}">
                <a16:creationId xmlns:a16="http://schemas.microsoft.com/office/drawing/2014/main" id="{6B64C156-285E-FDD1-2100-B2E3E121477C}"/>
              </a:ext>
            </a:extLst>
          </p:cNvPr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8</a:t>
            </a:r>
            <a:endParaRPr lang="en-US" sz="850" dirty="0"/>
          </a:p>
        </p:txBody>
      </p:sp>
      <p:pic>
        <p:nvPicPr>
          <p:cNvPr id="10" name="Picture 9" title="Notepad, eyeglasses and candle still life">
            <a:extLst>
              <a:ext uri="{FF2B5EF4-FFF2-40B4-BE49-F238E27FC236}">
                <a16:creationId xmlns:a16="http://schemas.microsoft.com/office/drawing/2014/main" id="{B1841852-07C1-7954-86E3-8EEE1CC123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0740" y="1899920"/>
            <a:ext cx="5430520" cy="3616960"/>
          </a:xfrm>
          <a:prstGeom prst="rect">
            <a:avLst/>
          </a:prstGeom>
        </p:spPr>
      </p:pic>
      <p:sp>
        <p:nvSpPr>
          <p:cNvPr id="14" name="Shape 5">
            <a:extLst>
              <a:ext uri="{FF2B5EF4-FFF2-40B4-BE49-F238E27FC236}">
                <a16:creationId xmlns:a16="http://schemas.microsoft.com/office/drawing/2014/main" id="{772BC4D3-7025-FD38-E445-4A2817B65792}"/>
              </a:ext>
            </a:extLst>
          </p:cNvPr>
          <p:cNvSpPr/>
          <p:nvPr/>
        </p:nvSpPr>
        <p:spPr>
          <a:xfrm>
            <a:off x="2697480" y="5836920"/>
            <a:ext cx="6807200" cy="52628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7620">
            <a:solidFill>
              <a:srgbClr val="CED7E1"/>
            </a:solidFill>
            <a:prstDash val="solid"/>
          </a:ln>
        </p:spPr>
      </p:sp>
      <p:sp>
        <p:nvSpPr>
          <p:cNvPr id="16" name="Text 6">
            <a:extLst>
              <a:ext uri="{FF2B5EF4-FFF2-40B4-BE49-F238E27FC236}">
                <a16:creationId xmlns:a16="http://schemas.microsoft.com/office/drawing/2014/main" id="{47FFCD3D-7C17-7E14-1A4F-D9378C3C48EB}"/>
              </a:ext>
            </a:extLst>
          </p:cNvPr>
          <p:cNvSpPr/>
          <p:nvPr/>
        </p:nvSpPr>
        <p:spPr>
          <a:xfrm>
            <a:off x="3116072" y="5844032"/>
            <a:ext cx="5980176" cy="51206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500" b="1" dirty="0">
                <a:solidFill>
                  <a:srgbClr val="12243A"/>
                </a:solidFill>
                <a:latin typeface="Arial"/>
                <a:cs typeface="Arial"/>
              </a:rPr>
              <a:t>Expectation Triangle, did everyone make it back to class in time?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7525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Professional conduct 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22960" y="1353312"/>
            <a:ext cx="768096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2243A"/>
                </a:solidFill>
              </a:rPr>
              <a:t>Professional Policing students are not just learning content. You are also practising professional behaviours.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868680" y="2148840"/>
            <a:ext cx="6355080" cy="283464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Communicate respectfully in class and online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Listen to others, even when views differ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Keep personal information and examples confidential where needed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Complete work honestly and on time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Use university systems appropriately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Ask for support before issues become crises</a:t>
            </a:r>
            <a:endParaRPr lang="en-US" sz="1650" dirty="0">
              <a:latin typeface="Arial"/>
              <a:cs typeface="Arial"/>
            </a:endParaRPr>
          </a:p>
        </p:txBody>
      </p:sp>
      <p:sp>
        <p:nvSpPr>
          <p:cNvPr id="9" name="Shape 7"/>
          <p:cNvSpPr/>
          <p:nvPr/>
        </p:nvSpPr>
        <p:spPr>
          <a:xfrm>
            <a:off x="7757160" y="2331720"/>
            <a:ext cx="3627120" cy="2057400"/>
          </a:xfrm>
          <a:prstGeom prst="roundRect">
            <a:avLst>
              <a:gd name="adj" fmla="val 6400"/>
            </a:avLst>
          </a:prstGeom>
          <a:solidFill>
            <a:srgbClr val="DDEAF5"/>
          </a:solidFill>
          <a:ln w="7620">
            <a:solidFill>
              <a:srgbClr val="B7CADB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931912" y="2542032"/>
            <a:ext cx="3287776" cy="172821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0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Discussion:</a:t>
            </a:r>
            <a:endParaRPr lang="en-US" sz="2000" dirty="0">
              <a:solidFill>
                <a:srgbClr val="000000"/>
              </a:solidFill>
              <a:latin typeface="Arial"/>
              <a:ea typeface="Arial" pitchFamily="34" charset="-122"/>
              <a:cs typeface="Arial"/>
            </a:endParaRPr>
          </a:p>
          <a:p>
            <a:endParaRPr lang="en-US" sz="2000" b="1" dirty="0">
              <a:solidFill>
                <a:srgbClr val="12243A"/>
              </a:solidFill>
              <a:latin typeface="Arial"/>
              <a:ea typeface="Arial" pitchFamily="34" charset="-122"/>
              <a:cs typeface="Arial"/>
            </a:endParaRPr>
          </a:p>
          <a:p>
            <a:r>
              <a:rPr lang="en-US" sz="20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What does “professional” look like in a university classroom?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12" name="Text 9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3" name="Text 10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9</a:t>
            </a:r>
            <a:endParaRPr lang="en-US" sz="8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Academic integrity: 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pic>
        <p:nvPicPr>
          <p:cNvPr id="5" name="Image 0" descr="/mnt/data/extracted_week1_media/image6.jpeg"/>
          <p:cNvPicPr>
            <a:picLocks noChangeAspect="1"/>
          </p:cNvPicPr>
          <p:nvPr/>
        </p:nvPicPr>
        <p:blipFill>
          <a:blip r:embed="rId3"/>
          <a:srcRect l="21746" r="21746"/>
          <a:stretch/>
        </p:blipFill>
        <p:spPr>
          <a:xfrm>
            <a:off x="7863840" y="1234440"/>
            <a:ext cx="3566160" cy="42062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77240" y="1325880"/>
            <a:ext cx="6400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2243A"/>
                </a:solidFill>
              </a:rPr>
              <a:t>Academic integrity means your work is honest, traceable and properly supported.</a:t>
            </a:r>
            <a:endParaRPr lang="en-US" sz="1900" dirty="0"/>
          </a:p>
        </p:txBody>
      </p:sp>
      <p:sp>
        <p:nvSpPr>
          <p:cNvPr id="7" name="Text 4"/>
          <p:cNvSpPr/>
          <p:nvPr/>
        </p:nvSpPr>
        <p:spPr>
          <a:xfrm>
            <a:off x="868680" y="2103120"/>
            <a:ext cx="6400800" cy="224028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Use your own words and your own thinking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Show where ideas, facts and examples came from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Keep drafts, notes and source records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Avoid copying or patch-writing from websites or AI tools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Ask if you are unsure how to reference something</a:t>
            </a:r>
            <a:endParaRPr lang="en-US" sz="1650" dirty="0">
              <a:latin typeface="Arial"/>
              <a:cs typeface="Arial"/>
            </a:endParaRPr>
          </a:p>
        </p:txBody>
      </p:sp>
      <p:sp>
        <p:nvSpPr>
          <p:cNvPr id="8" name="Shape 5"/>
          <p:cNvSpPr/>
          <p:nvPr/>
        </p:nvSpPr>
        <p:spPr>
          <a:xfrm>
            <a:off x="960120" y="4983480"/>
            <a:ext cx="6126480" cy="585216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 w="7620">
            <a:solidFill>
              <a:srgbClr val="CED7E1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1124712" y="5102352"/>
            <a:ext cx="5797296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6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Best practice: record the source as soon as you use it.</a:t>
            </a:r>
            <a:endParaRPr lang="en-US" sz="1600" dirty="0">
              <a:latin typeface="Arial"/>
              <a:cs typeface="Arial"/>
            </a:endParaRPr>
          </a:p>
        </p:txBody>
      </p:sp>
      <p:sp>
        <p:nvSpPr>
          <p:cNvPr id="11" name="Text 7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2" name="Text 8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10</a:t>
            </a:r>
            <a:endParaRPr lang="en-US" sz="8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AI use in this module – Activity Three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pic>
        <p:nvPicPr>
          <p:cNvPr id="5" name="Image 0" descr="/mnt/data/extracted_week1_media/image9.png"/>
          <p:cNvPicPr>
            <a:picLocks noChangeAspect="1"/>
          </p:cNvPicPr>
          <p:nvPr/>
        </p:nvPicPr>
        <p:blipFill>
          <a:blip r:embed="rId3"/>
          <a:srcRect l="20732" r="20732"/>
          <a:stretch/>
        </p:blipFill>
        <p:spPr>
          <a:xfrm>
            <a:off x="7498080" y="1325880"/>
            <a:ext cx="3840480" cy="37490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868680" y="1417320"/>
            <a:ext cx="2103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3B7654"/>
                </a:solidFill>
                <a:latin typeface="Arial"/>
                <a:ea typeface="Arial" pitchFamily="34" charset="-122"/>
                <a:cs typeface="Arial"/>
              </a:rPr>
              <a:t>Allowed</a:t>
            </a:r>
            <a:endParaRPr lang="en-US" sz="1600" dirty="0">
              <a:latin typeface="Arial"/>
              <a:cs typeface="Arial"/>
            </a:endParaRPr>
          </a:p>
        </p:txBody>
      </p:sp>
      <p:sp>
        <p:nvSpPr>
          <p:cNvPr id="7" name="Text 4"/>
          <p:cNvSpPr/>
          <p:nvPr/>
        </p:nvSpPr>
        <p:spPr>
          <a:xfrm>
            <a:off x="960120" y="1783080"/>
            <a:ext cx="5394960" cy="132588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endParaRPr lang="en-US" sz="1650" dirty="0">
              <a:solidFill>
                <a:srgbClr val="1A1A1A"/>
              </a:solidFill>
              <a:cs typeface="Arial"/>
            </a:endParaRPr>
          </a:p>
        </p:txBody>
      </p:sp>
      <p:sp>
        <p:nvSpPr>
          <p:cNvPr id="8" name="Text 5"/>
          <p:cNvSpPr/>
          <p:nvPr/>
        </p:nvSpPr>
        <p:spPr>
          <a:xfrm>
            <a:off x="868680" y="3429000"/>
            <a:ext cx="2103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B04949"/>
                </a:solidFill>
                <a:latin typeface="Arial"/>
                <a:ea typeface="Arial" pitchFamily="34" charset="-122"/>
                <a:cs typeface="Arial"/>
              </a:rPr>
              <a:t>Not allowed</a:t>
            </a:r>
            <a:endParaRPr lang="en-US" sz="1600" dirty="0">
              <a:latin typeface="Arial"/>
              <a:cs typeface="Arial"/>
            </a:endParaRPr>
          </a:p>
        </p:txBody>
      </p:sp>
      <p:sp>
        <p:nvSpPr>
          <p:cNvPr id="9" name="Text 6"/>
          <p:cNvSpPr/>
          <p:nvPr/>
        </p:nvSpPr>
        <p:spPr>
          <a:xfrm>
            <a:off x="960120" y="3794760"/>
            <a:ext cx="5852160" cy="137160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endParaRPr lang="en-US" sz="1650" dirty="0">
              <a:solidFill>
                <a:srgbClr val="1A1A1A"/>
              </a:solidFill>
              <a:cs typeface="Arial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508000" y="5532120"/>
            <a:ext cx="10789920" cy="640080"/>
          </a:xfrm>
          <a:prstGeom prst="roundRect">
            <a:avLst>
              <a:gd name="adj" fmla="val 11429"/>
            </a:avLst>
          </a:prstGeom>
          <a:solidFill>
            <a:srgbClr val="FFF3D6"/>
          </a:solidFill>
          <a:ln w="7620">
            <a:solidFill>
              <a:srgbClr val="E8D09B"/>
            </a:solidFill>
            <a:prstDash val="solid"/>
          </a:ln>
        </p:spPr>
      </p:sp>
      <p:sp>
        <p:nvSpPr>
          <p:cNvPr id="11" name="Text 8"/>
          <p:cNvSpPr/>
          <p:nvPr/>
        </p:nvSpPr>
        <p:spPr>
          <a:xfrm>
            <a:off x="672592" y="5650992"/>
            <a:ext cx="10542016" cy="40233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r>
              <a:rPr lang="en-US" sz="1600" dirty="0">
                <a:solidFill>
                  <a:srgbClr val="12243A"/>
                </a:solidFill>
                <a:ea typeface="+mn-lt"/>
                <a:cs typeface="+mn-lt"/>
              </a:rPr>
              <a:t>“University is not about already knowing the answers. It is about learning how to find, question and evaluate them.”</a:t>
            </a:r>
            <a:endParaRPr lang="en-US" sz="1600">
              <a:cs typeface="Arial"/>
            </a:endParaRPr>
          </a:p>
        </p:txBody>
      </p:sp>
      <p:sp>
        <p:nvSpPr>
          <p:cNvPr id="13" name="Text 9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4" name="Text 10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11</a:t>
            </a:r>
            <a:endParaRPr lang="en-US" sz="85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38CC7D5-2063-22B8-4178-5C7ECD0C353C}"/>
              </a:ext>
            </a:extLst>
          </p:cNvPr>
          <p:cNvSpPr txBox="1"/>
          <p:nvPr/>
        </p:nvSpPr>
        <p:spPr>
          <a:xfrm>
            <a:off x="863600" y="1981200"/>
            <a:ext cx="48869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Arial"/>
              </a:rPr>
              <a:t>Group One: Can you recall the three allowable AI usages for this module?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3186636-6A99-ABF3-E2C6-0BE327F9F8EE}"/>
              </a:ext>
            </a:extLst>
          </p:cNvPr>
          <p:cNvSpPr txBox="1"/>
          <p:nvPr/>
        </p:nvSpPr>
        <p:spPr>
          <a:xfrm>
            <a:off x="863600" y="4023360"/>
            <a:ext cx="473456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Arial"/>
              </a:rPr>
              <a:t>Group Two: Can you recall three AI usages not allowed within this module?</a:t>
            </a:r>
          </a:p>
          <a:p>
            <a:pPr algn="l"/>
            <a:endParaRPr lang="en-US" dirty="0"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7F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9DD037-0301-6E55-1BBA-ECB1C2BDD4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28236034-5D3F-CF1C-92EA-E426CFD8F6AE}"/>
              </a:ext>
            </a:extLst>
          </p:cNvPr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7939FF1F-612E-58F5-D9FD-959D861FF298}"/>
              </a:ext>
            </a:extLst>
          </p:cNvPr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use in this module</a:t>
            </a:r>
            <a:endParaRPr lang="en-US" sz="2400" dirty="0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4AC0CEF8-7B95-BA18-1A28-48F9150FA30B}"/>
              </a:ext>
            </a:extLst>
          </p:cNvPr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pic>
        <p:nvPicPr>
          <p:cNvPr id="5" name="Image 0" descr="/mnt/data/extracted_week1_media/image9.png">
            <a:extLst>
              <a:ext uri="{FF2B5EF4-FFF2-40B4-BE49-F238E27FC236}">
                <a16:creationId xmlns:a16="http://schemas.microsoft.com/office/drawing/2014/main" id="{7D4EC0BC-EFE7-57EE-4EFC-B914E3307E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32" r="20732"/>
          <a:stretch/>
        </p:blipFill>
        <p:spPr>
          <a:xfrm>
            <a:off x="7498080" y="1325880"/>
            <a:ext cx="3840480" cy="3749040"/>
          </a:xfrm>
          <a:prstGeom prst="rect">
            <a:avLst/>
          </a:prstGeom>
        </p:spPr>
      </p:pic>
      <p:sp>
        <p:nvSpPr>
          <p:cNvPr id="6" name="Text 3">
            <a:extLst>
              <a:ext uri="{FF2B5EF4-FFF2-40B4-BE49-F238E27FC236}">
                <a16:creationId xmlns:a16="http://schemas.microsoft.com/office/drawing/2014/main" id="{363F2F5A-5700-A337-2369-4D6B9C520974}"/>
              </a:ext>
            </a:extLst>
          </p:cNvPr>
          <p:cNvSpPr/>
          <p:nvPr/>
        </p:nvSpPr>
        <p:spPr>
          <a:xfrm>
            <a:off x="868680" y="1417320"/>
            <a:ext cx="2103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3B7654"/>
                </a:solidFill>
                <a:latin typeface="Arial"/>
                <a:ea typeface="Arial" pitchFamily="34" charset="-122"/>
                <a:cs typeface="Arial"/>
              </a:rPr>
              <a:t>Allowed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F526606D-7DB9-CC3F-9A36-8552F3E10E9D}"/>
              </a:ext>
            </a:extLst>
          </p:cNvPr>
          <p:cNvSpPr/>
          <p:nvPr/>
        </p:nvSpPr>
        <p:spPr>
          <a:xfrm>
            <a:off x="960120" y="1783080"/>
            <a:ext cx="5394960" cy="132588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pPr marL="285750" indent="-285750">
              <a:buFont typeface="Wingdings"/>
              <a:buChar char="§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Finding possible sources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Planning or structuring work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Proofreading your own writing</a:t>
            </a:r>
            <a:endParaRPr lang="en-US" sz="1650" dirty="0">
              <a:latin typeface="Arial"/>
              <a:cs typeface="Arial"/>
            </a:endParaRPr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1180C470-19C6-3E31-6524-755736258023}"/>
              </a:ext>
            </a:extLst>
          </p:cNvPr>
          <p:cNvSpPr/>
          <p:nvPr/>
        </p:nvSpPr>
        <p:spPr>
          <a:xfrm>
            <a:off x="868680" y="3429000"/>
            <a:ext cx="2103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B04949"/>
                </a:solidFill>
                <a:latin typeface="Arial"/>
                <a:ea typeface="Arial" pitchFamily="34" charset="-122"/>
                <a:cs typeface="Arial"/>
              </a:rPr>
              <a:t>Not allowed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6203CA74-F3B1-CC1D-0A83-5CE0FFBAAAB7}"/>
              </a:ext>
            </a:extLst>
          </p:cNvPr>
          <p:cNvSpPr/>
          <p:nvPr/>
        </p:nvSpPr>
        <p:spPr>
          <a:xfrm>
            <a:off x="960120" y="3794760"/>
            <a:ext cx="5852160" cy="137160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pPr marL="285750" indent="-285750">
              <a:buFont typeface="Wingdings"/>
              <a:buChar char="§"/>
            </a:pPr>
            <a:r>
              <a:rPr lang="en-US" sz="16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AI-generated text submitted as your own</a:t>
            </a:r>
            <a:endParaRPr lang="en-US" sz="1680" dirty="0"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US" sz="16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AI-generated images or creative materials</a:t>
            </a:r>
            <a:endParaRPr lang="en-US" sz="1680" dirty="0"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Unverified AI references or legal information</a:t>
            </a:r>
            <a:endParaRPr lang="en-US" sz="1650" dirty="0">
              <a:latin typeface="Arial"/>
              <a:cs typeface="Arial"/>
            </a:endParaRPr>
          </a:p>
        </p:txBody>
      </p:sp>
      <p:sp>
        <p:nvSpPr>
          <p:cNvPr id="10" name="Shape 7">
            <a:extLst>
              <a:ext uri="{FF2B5EF4-FFF2-40B4-BE49-F238E27FC236}">
                <a16:creationId xmlns:a16="http://schemas.microsoft.com/office/drawing/2014/main" id="{C124ABC1-ED28-B197-4E85-EEACA0B3BF06}"/>
              </a:ext>
            </a:extLst>
          </p:cNvPr>
          <p:cNvSpPr/>
          <p:nvPr/>
        </p:nvSpPr>
        <p:spPr>
          <a:xfrm>
            <a:off x="1005840" y="5532120"/>
            <a:ext cx="5303520" cy="640080"/>
          </a:xfrm>
          <a:prstGeom prst="roundRect">
            <a:avLst>
              <a:gd name="adj" fmla="val 11429"/>
            </a:avLst>
          </a:prstGeom>
          <a:solidFill>
            <a:srgbClr val="FFF3D6"/>
          </a:solidFill>
          <a:ln w="7620">
            <a:solidFill>
              <a:srgbClr val="E8D09B"/>
            </a:solidFill>
            <a:prstDash val="solid"/>
          </a:ln>
        </p:spPr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E006F12A-2228-1919-7D8E-BCBEF8087B1B}"/>
              </a:ext>
            </a:extLst>
          </p:cNvPr>
          <p:cNvSpPr/>
          <p:nvPr/>
        </p:nvSpPr>
        <p:spPr>
          <a:xfrm>
            <a:off x="1170432" y="5650992"/>
            <a:ext cx="4974336" cy="40233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can suggest. You must verify.</a:t>
            </a:r>
            <a:endParaRPr lang="en-US" sz="2000" dirty="0"/>
          </a:p>
        </p:txBody>
      </p:sp>
      <p:sp>
        <p:nvSpPr>
          <p:cNvPr id="13" name="Text 9">
            <a:extLst>
              <a:ext uri="{FF2B5EF4-FFF2-40B4-BE49-F238E27FC236}">
                <a16:creationId xmlns:a16="http://schemas.microsoft.com/office/drawing/2014/main" id="{5AA03E62-1935-9E4A-CFBA-0C2D4FCBD1C3}"/>
              </a:ext>
            </a:extLst>
          </p:cNvPr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4" name="Text 10">
            <a:extLst>
              <a:ext uri="{FF2B5EF4-FFF2-40B4-BE49-F238E27FC236}">
                <a16:creationId xmlns:a16="http://schemas.microsoft.com/office/drawing/2014/main" id="{5A6D51F8-B5DE-0880-4FA0-7EBA8A2836B5}"/>
              </a:ext>
            </a:extLst>
          </p:cNvPr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11</a:t>
            </a:r>
            <a:endParaRPr lang="en-US" sz="850" dirty="0"/>
          </a:p>
        </p:txBody>
      </p:sp>
    </p:spTree>
    <p:extLst>
      <p:ext uri="{BB962C8B-B14F-4D97-AF65-F5344CB8AC3E}">
        <p14:creationId xmlns:p14="http://schemas.microsoft.com/office/powerpoint/2010/main" val="38852702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Harvard referencing: 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777240" y="1353312"/>
            <a:ext cx="5943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2243A"/>
                </a:solidFill>
              </a:rPr>
              <a:t>Referencing has two parts: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899160" y="1965960"/>
            <a:ext cx="4953000" cy="18846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787400" y="1965960"/>
            <a:ext cx="124968" cy="1884680"/>
          </a:xfrm>
          <a:prstGeom prst="rect">
            <a:avLst/>
          </a:prstGeom>
          <a:solidFill>
            <a:srgbClr val="255E8E"/>
          </a:solidFill>
          <a:ln w="12700">
            <a:solidFill>
              <a:srgbClr val="255E8E">
                <a:alpha val="0"/>
              </a:srgbClr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069848" y="2130552"/>
            <a:ext cx="46542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1. In-text citation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9" name="Text 7"/>
          <p:cNvSpPr/>
          <p:nvPr/>
        </p:nvSpPr>
        <p:spPr>
          <a:xfrm>
            <a:off x="1039368" y="2628392"/>
            <a:ext cx="4684776" cy="6593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A short marker inside your writing showing where the idea or information came from. Example: (College of Policing, 2024)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141720" y="1965960"/>
            <a:ext cx="5013960" cy="18846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6101080" y="1965960"/>
            <a:ext cx="64008" cy="1884680"/>
          </a:xfrm>
          <a:prstGeom prst="rect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373368" y="2130552"/>
            <a:ext cx="46542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2. Reference list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373368" y="2628392"/>
            <a:ext cx="4654296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The full details at the end of your writing/paper/presentation, so someone else can find the source. This must match the in-text citation.</a:t>
            </a:r>
            <a:endParaRPr lang="en-US" sz="1600" dirty="0">
              <a:latin typeface="Arial"/>
              <a:cs typeface="Arial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1005840" y="4160520"/>
            <a:ext cx="9966960" cy="694944"/>
          </a:xfrm>
          <a:prstGeom prst="roundRect">
            <a:avLst>
              <a:gd name="adj" fmla="val 10526"/>
            </a:avLst>
          </a:prstGeom>
          <a:solidFill>
            <a:srgbClr val="DDEAF5"/>
          </a:solidFill>
          <a:ln w="7620">
            <a:solidFill>
              <a:srgbClr val="B7CADB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1170432" y="4279392"/>
            <a:ext cx="9637776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it matters: referencing shows evidence, avoids plagiarism and strengthens your credibility.</a:t>
            </a:r>
            <a:endParaRPr lang="en-US" sz="1700" dirty="0"/>
          </a:p>
        </p:txBody>
      </p:sp>
      <p:sp>
        <p:nvSpPr>
          <p:cNvPr id="18" name="Text 15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9" name="Text 16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12</a:t>
            </a:r>
            <a:endParaRPr lang="en-US" sz="8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 err="1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Organising</a:t>
            </a:r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 your work – Activity Four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pic>
        <p:nvPicPr>
          <p:cNvPr id="5" name="Image 0" descr="/mnt/data/extracted_week1_media/image7.jpeg"/>
          <p:cNvPicPr>
            <a:picLocks noChangeAspect="1"/>
          </p:cNvPicPr>
          <p:nvPr/>
        </p:nvPicPr>
        <p:blipFill>
          <a:blip r:embed="rId3"/>
          <a:srcRect l="24876" r="24876"/>
          <a:stretch/>
        </p:blipFill>
        <p:spPr>
          <a:xfrm>
            <a:off x="7406640" y="1325880"/>
            <a:ext cx="3931920" cy="402336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77240" y="1325880"/>
            <a:ext cx="6035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2243A"/>
                </a:solidFill>
              </a:rPr>
              <a:t>A simple OneDrive folder can prevent a lot of stress later.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868680" y="2057400"/>
            <a:ext cx="5943600" cy="233172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pPr marL="285750" indent="-285750">
              <a:buFont typeface="Wingdings"/>
              <a:buChar char="q"/>
            </a:pPr>
            <a:r>
              <a:rPr lang="en-US" sz="16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 one folder for BMPL4020.</a:t>
            </a:r>
            <a:endParaRPr lang="en-US" sz="165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6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Inside it, create folders for Element 1, Element 2, Element 3 and Element 4.</a:t>
            </a:r>
            <a:endParaRPr lang="en-US" sz="165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In these folders you can then save draft versions, notes, source links, feedback and more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6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clear file names and dates.</a:t>
            </a:r>
            <a:endParaRPr lang="en-US" sz="165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Keep evidence of your own work and research process. (especially if you have used AI)</a:t>
            </a:r>
            <a:endParaRPr lang="en-US" sz="1650" dirty="0">
              <a:cs typeface="Arial"/>
            </a:endParaRPr>
          </a:p>
        </p:txBody>
      </p:sp>
      <p:sp>
        <p:nvSpPr>
          <p:cNvPr id="8" name="Shape 5"/>
          <p:cNvSpPr/>
          <p:nvPr/>
        </p:nvSpPr>
        <p:spPr>
          <a:xfrm>
            <a:off x="960120" y="5029200"/>
            <a:ext cx="5852160" cy="777240"/>
          </a:xfrm>
          <a:prstGeom prst="roundRect">
            <a:avLst>
              <a:gd name="adj" fmla="val 9412"/>
            </a:avLst>
          </a:prstGeom>
          <a:solidFill>
            <a:srgbClr val="FFFFFF"/>
          </a:solidFill>
          <a:ln w="7620">
            <a:solidFill>
              <a:srgbClr val="CED7E1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1124712" y="5148072"/>
            <a:ext cx="5522976" cy="5394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5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5-minute task: Set up the folder structure now</a:t>
            </a:r>
            <a:endParaRPr lang="en-US" sz="1550" b="1" dirty="0">
              <a:solidFill>
                <a:srgbClr val="12243A"/>
              </a:solidFill>
              <a:latin typeface="Arial"/>
              <a:cs typeface="Arial"/>
            </a:endParaRPr>
          </a:p>
        </p:txBody>
      </p:sp>
      <p:sp>
        <p:nvSpPr>
          <p:cNvPr id="11" name="Text 7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2" name="Text 8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13</a:t>
            </a:r>
            <a:endParaRPr lang="en-US" sz="8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7F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3A5028-01D9-81B6-3B57-FB6EE88846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41535F6E-BA73-2750-FBF3-2B32447F2213}"/>
              </a:ext>
            </a:extLst>
          </p:cNvPr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2BDE5624-2EE0-3DBD-E548-927429C3D827}"/>
              </a:ext>
            </a:extLst>
          </p:cNvPr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What is a source?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51E4DF67-C2EF-D0DE-555C-7C11F315C3A0}"/>
              </a:ext>
            </a:extLst>
          </p:cNvPr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21" name="Text 18">
            <a:extLst>
              <a:ext uri="{FF2B5EF4-FFF2-40B4-BE49-F238E27FC236}">
                <a16:creationId xmlns:a16="http://schemas.microsoft.com/office/drawing/2014/main" id="{6D2599E2-3726-1337-8B85-015CE00A1F5F}"/>
              </a:ext>
            </a:extLst>
          </p:cNvPr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22" name="Text 19">
            <a:extLst>
              <a:ext uri="{FF2B5EF4-FFF2-40B4-BE49-F238E27FC236}">
                <a16:creationId xmlns:a16="http://schemas.microsoft.com/office/drawing/2014/main" id="{07C5C22C-833F-BCF0-9177-7773A31034CA}"/>
              </a:ext>
            </a:extLst>
          </p:cNvPr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15</a:t>
            </a:r>
            <a:endParaRPr lang="en-US" sz="85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D623DE-64B4-866F-B954-36808E18583D}"/>
              </a:ext>
            </a:extLst>
          </p:cNvPr>
          <p:cNvSpPr txBox="1"/>
          <p:nvPr/>
        </p:nvSpPr>
        <p:spPr>
          <a:xfrm>
            <a:off x="609600" y="2413000"/>
            <a:ext cx="484632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en-US" dirty="0"/>
              <a:t>Find information and evidence</a:t>
            </a:r>
            <a:endParaRPr lang="en-US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dirty="0"/>
              <a:t>Develop your understanding</a:t>
            </a:r>
            <a:endParaRPr lang="en-US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dirty="0"/>
              <a:t>Support the points you make</a:t>
            </a:r>
            <a:endParaRPr lang="en-US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dirty="0"/>
              <a:t>Check facts and claims</a:t>
            </a:r>
            <a:endParaRPr lang="en-US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dirty="0"/>
              <a:t>Show where your information came from</a:t>
            </a:r>
            <a:endParaRPr lang="en-US" dirty="0">
              <a:cs typeface="Arial"/>
            </a:endParaRPr>
          </a:p>
          <a:p>
            <a:pPr>
              <a:buFont typeface="Wingdings"/>
              <a:buChar char="q"/>
            </a:pPr>
            <a:endParaRPr lang="en-US" b="1" dirty="0">
              <a:cs typeface="Arial"/>
            </a:endParaRPr>
          </a:p>
          <a:p>
            <a:endParaRPr lang="en-US">
              <a:cs typeface="Arial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58C4BC0-6F63-F6C0-3DDF-33C81F3BF848}"/>
              </a:ext>
            </a:extLst>
          </p:cNvPr>
          <p:cNvSpPr txBox="1"/>
          <p:nvPr/>
        </p:nvSpPr>
        <p:spPr>
          <a:xfrm>
            <a:off x="497840" y="1254760"/>
            <a:ext cx="991616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A </a:t>
            </a: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source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is where information comes from.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When completing university work, you will use sources to: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8B1A287-26AD-1411-EA0F-86292F00E20C}"/>
              </a:ext>
            </a:extLst>
          </p:cNvPr>
          <p:cNvSpPr txBox="1"/>
          <p:nvPr/>
        </p:nvSpPr>
        <p:spPr>
          <a:xfrm>
            <a:off x="6106160" y="2352040"/>
            <a:ext cx="4673600" cy="26981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sz="18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Sources can include:</a:t>
            </a:r>
            <a:r>
              <a:rPr lang="en-US" sz="18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2025"/>
              </a:lnSpc>
            </a:pPr>
            <a:r>
              <a:rPr lang="en-US" sz="180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📚 Books</a:t>
            </a:r>
            <a:r>
              <a:rPr lang="en-US" sz="18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br>
              <a:rPr lang="en-US" sz="1800" b="0" i="0" dirty="0">
                <a:latin typeface="Arial"/>
                <a:ea typeface="Segoe UI"/>
                <a:cs typeface="Segoe UI"/>
              </a:rPr>
            </a:br>
            <a:r>
              <a:rPr lang="en-US" sz="180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📄 Academic journal articles</a:t>
            </a:r>
            <a:r>
              <a:rPr lang="en-US" sz="18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br>
              <a:rPr lang="en-US" sz="1800" b="0" i="0" dirty="0">
                <a:latin typeface="Arial"/>
                <a:ea typeface="Segoe UI"/>
                <a:cs typeface="Segoe UI"/>
              </a:rPr>
            </a:br>
            <a:r>
              <a:rPr lang="en-US" sz="180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⚖️ Legislation and case law</a:t>
            </a:r>
            <a:r>
              <a:rPr lang="en-US" sz="18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br>
              <a:rPr lang="en-US" sz="1800" b="0" i="0" dirty="0">
                <a:latin typeface="Arial"/>
                <a:ea typeface="Segoe UI"/>
                <a:cs typeface="Segoe UI"/>
              </a:rPr>
            </a:br>
            <a:r>
              <a:rPr lang="en-US" sz="180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🏛️ Government publications</a:t>
            </a:r>
            <a:r>
              <a:rPr lang="en-US" sz="18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br>
              <a:rPr lang="en-US" sz="1800" b="0" i="0" dirty="0">
                <a:latin typeface="Arial"/>
                <a:ea typeface="Segoe UI"/>
                <a:cs typeface="Segoe UI"/>
              </a:rPr>
            </a:br>
            <a:r>
              <a:rPr lang="en-US" sz="180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👮 Police and professional </a:t>
            </a:r>
            <a:r>
              <a:rPr lang="en-US" sz="1800" i="0" u="none" strike="noStrike" baseline="0" dirty="0" err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organisations</a:t>
            </a:r>
            <a:r>
              <a:rPr lang="en-US" sz="18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br>
              <a:rPr lang="en-US" sz="1800" b="0" i="0" dirty="0">
                <a:latin typeface="Arial"/>
                <a:ea typeface="Segoe UI"/>
                <a:cs typeface="Segoe UI"/>
              </a:rPr>
            </a:br>
            <a:r>
              <a:rPr lang="en-US" sz="180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📊 Official statistics and reports</a:t>
            </a:r>
            <a:r>
              <a:rPr lang="en-US" sz="18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br>
              <a:rPr lang="en-US" sz="1800" b="0" i="0" dirty="0">
                <a:latin typeface="Arial"/>
                <a:ea typeface="Segoe UI"/>
                <a:cs typeface="Segoe UI"/>
              </a:rPr>
            </a:br>
            <a:r>
              <a:rPr lang="en-US" sz="180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📰 News articles</a:t>
            </a:r>
            <a:r>
              <a:rPr lang="en-US" sz="18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br>
              <a:rPr lang="en-US" sz="1800" b="0" i="0" dirty="0">
                <a:latin typeface="Arial"/>
                <a:ea typeface="Segoe UI"/>
                <a:cs typeface="Segoe UI"/>
              </a:rPr>
            </a:br>
            <a:r>
              <a:rPr lang="en-US" sz="180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🌐 Websites</a:t>
            </a:r>
            <a:r>
              <a:rPr lang="en-US" sz="18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ctr"/>
            <a:endParaRPr lang="en-US"/>
          </a:p>
        </p:txBody>
      </p:sp>
      <p:sp>
        <p:nvSpPr>
          <p:cNvPr id="26" name="Shape 12">
            <a:extLst>
              <a:ext uri="{FF2B5EF4-FFF2-40B4-BE49-F238E27FC236}">
                <a16:creationId xmlns:a16="http://schemas.microsoft.com/office/drawing/2014/main" id="{ECB7626E-6451-7BC2-D9E7-15A0C9B5CD33}"/>
              </a:ext>
            </a:extLst>
          </p:cNvPr>
          <p:cNvSpPr/>
          <p:nvPr/>
        </p:nvSpPr>
        <p:spPr>
          <a:xfrm>
            <a:off x="1005840" y="5288280"/>
            <a:ext cx="9966960" cy="694944"/>
          </a:xfrm>
          <a:prstGeom prst="roundRect">
            <a:avLst>
              <a:gd name="adj" fmla="val 10526"/>
            </a:avLst>
          </a:prstGeom>
          <a:solidFill>
            <a:srgbClr val="DDEAF5"/>
          </a:solidFill>
          <a:ln w="7620">
            <a:solidFill>
              <a:srgbClr val="B7CADB"/>
            </a:solidFill>
            <a:prstDash val="solid"/>
          </a:ln>
        </p:spPr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48650B5-5143-A226-66E7-8DB2A7E699F4}"/>
              </a:ext>
            </a:extLst>
          </p:cNvPr>
          <p:cNvSpPr txBox="1"/>
          <p:nvPr/>
        </p:nvSpPr>
        <p:spPr>
          <a:xfrm>
            <a:off x="1595120" y="5298440"/>
            <a:ext cx="8818880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700" b="1" dirty="0">
                <a:solidFill>
                  <a:srgbClr val="12243A"/>
                </a:solidFill>
                <a:latin typeface="Arial"/>
                <a:ea typeface="Segoe UI"/>
                <a:cs typeface="Segoe UI"/>
              </a:rPr>
              <a:t>How many sources had you heard of? Have you had any experience of using these? </a:t>
            </a:r>
            <a:r>
              <a:rPr sz="1700" b="0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US" dirty="0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526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Not all sources are equal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777240" y="1325880"/>
            <a:ext cx="777240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2243A"/>
                </a:solidFill>
              </a:rPr>
              <a:t>When researching policing or law, the strongest answer is rarely the first answer online.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822960" y="2148840"/>
            <a:ext cx="3474720" cy="2057400"/>
          </a:xfrm>
          <a:prstGeom prst="roundRect">
            <a:avLst>
              <a:gd name="adj" fmla="val 3556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822960" y="2148840"/>
            <a:ext cx="64008" cy="2057400"/>
          </a:xfrm>
          <a:prstGeom prst="rect">
            <a:avLst/>
          </a:prstGeom>
          <a:solidFill>
            <a:srgbClr val="3B7654"/>
          </a:solidFill>
          <a:ln w="12700">
            <a:solidFill>
              <a:srgbClr val="3B7654">
                <a:alpha val="0"/>
              </a:srgbClr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024128" y="2313432"/>
            <a:ext cx="314553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Strong for law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9" name="Text 7"/>
          <p:cNvSpPr/>
          <p:nvPr/>
        </p:nvSpPr>
        <p:spPr>
          <a:xfrm>
            <a:off x="1024128" y="2679192"/>
            <a:ext cx="3145536" cy="1380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Legislation.gov.uk, government guidance, College/University of Policing, court judgments, credible academic texts</a:t>
            </a:r>
            <a:endParaRPr lang="en-US" sz="1600" dirty="0">
              <a:latin typeface="Arial"/>
              <a:cs typeface="Arial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4526280" y="2148840"/>
            <a:ext cx="3246120" cy="2057400"/>
          </a:xfrm>
          <a:prstGeom prst="roundRect">
            <a:avLst>
              <a:gd name="adj" fmla="val 3556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4526280" y="2148840"/>
            <a:ext cx="64008" cy="2057400"/>
          </a:xfrm>
          <a:prstGeom prst="rect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727448" y="2313432"/>
            <a:ext cx="291693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Useful for context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727448" y="2679192"/>
            <a:ext cx="2916936" cy="1380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News reports, statistics summaries, professional discussion, campaign websites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8001000" y="2148840"/>
            <a:ext cx="3337560" cy="2057400"/>
          </a:xfrm>
          <a:prstGeom prst="roundRect">
            <a:avLst>
              <a:gd name="adj" fmla="val 3556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8001000" y="2148840"/>
            <a:ext cx="64008" cy="2057400"/>
          </a:xfrm>
          <a:prstGeom prst="rect">
            <a:avLst/>
          </a:prstGeom>
          <a:solidFill>
            <a:srgbClr val="B04949"/>
          </a:solidFill>
          <a:ln w="12700">
            <a:solidFill>
              <a:srgbClr val="B04949">
                <a:alpha val="0"/>
              </a:srgbClr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202168" y="2313432"/>
            <a:ext cx="30083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Use carefully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8202168" y="2679192"/>
            <a:ext cx="3008376" cy="1380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Blogs, social media posts, AI summaries, unsourced websites, outdated information</a:t>
            </a:r>
            <a:endParaRPr lang="en-US" sz="1600" dirty="0">
              <a:latin typeface="Arial"/>
              <a:cs typeface="Arial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1280160" y="5074920"/>
            <a:ext cx="9601200" cy="658368"/>
          </a:xfrm>
          <a:prstGeom prst="roundRect">
            <a:avLst>
              <a:gd name="adj" fmla="val 11111"/>
            </a:avLst>
          </a:prstGeom>
          <a:solidFill>
            <a:srgbClr val="DDEAF5"/>
          </a:solidFill>
          <a:ln w="7620">
            <a:solidFill>
              <a:srgbClr val="B7CADB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1444752" y="5193792"/>
            <a:ext cx="9272016" cy="42062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question: “Is this suitable evidence for the claim I am making?”</a:t>
            </a:r>
            <a:endParaRPr lang="en-US" sz="1800" dirty="0"/>
          </a:p>
        </p:txBody>
      </p:sp>
      <p:sp>
        <p:nvSpPr>
          <p:cNvPr id="21" name="Text 18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22" name="Text 19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15</a:t>
            </a:r>
            <a:endParaRPr lang="en-US" sz="85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Mini activity: Activity Five, ranking sources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777240" y="1325880"/>
            <a:ext cx="8412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2243A"/>
                </a:solidFill>
              </a:rPr>
              <a:t>Question: What is GBH and how is it relevant to policing?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868680" y="1965960"/>
            <a:ext cx="6858000" cy="205740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 marL="342900" indent="-342900">
              <a:buSzPct val="100000"/>
              <a:buFont typeface="+mj-lt"/>
              <a:buAutoNum type="arabicPeriod"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A TikTok explanation of assault offences</a:t>
            </a:r>
            <a:endParaRPr lang="en-US" sz="1600">
              <a:latin typeface="Arial"/>
              <a:cs typeface="Arial"/>
            </a:endParaRPr>
          </a:p>
          <a:p>
            <a:pPr marL="342900" indent="-342900">
              <a:buSzPct val="100000"/>
              <a:buFont typeface="+mj-lt"/>
              <a:buAutoNum type="arabicPeriod"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Offences Against the Person Act 1861, section 20 or 18</a:t>
            </a:r>
            <a:endParaRPr lang="en-US" sz="1600">
              <a:latin typeface="Arial"/>
              <a:cs typeface="Arial"/>
            </a:endParaRPr>
          </a:p>
          <a:p>
            <a:pPr marL="342900" indent="-342900">
              <a:buSzPct val="100000"/>
              <a:buFont typeface="+mj-lt"/>
              <a:buAutoNum type="arabicPeriod"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A BBC article about a recent assault case</a:t>
            </a:r>
            <a:endParaRPr lang="en-US" sz="1600">
              <a:latin typeface="Arial"/>
              <a:cs typeface="Arial"/>
            </a:endParaRPr>
          </a:p>
          <a:p>
            <a:pPr marL="342900" indent="-342900">
              <a:buSzPct val="100000"/>
              <a:buFont typeface="+mj-lt"/>
              <a:buAutoNum type="arabicPeriod"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A College/University of Policing or CPS explanation</a:t>
            </a:r>
            <a:endParaRPr lang="en-US" sz="1600" dirty="0">
              <a:latin typeface="Arial"/>
              <a:cs typeface="Arial"/>
            </a:endParaRPr>
          </a:p>
          <a:p>
            <a:pPr marL="342900" indent="-342900">
              <a:buSzPct val="100000"/>
              <a:buFont typeface="+mj-lt"/>
              <a:buAutoNum type="arabicPeriod"/>
            </a:pPr>
            <a:r>
              <a:rPr lang="en-US" sz="16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An AI-generated summary with no source links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7" name="Shape 5"/>
          <p:cNvSpPr/>
          <p:nvPr/>
        </p:nvSpPr>
        <p:spPr>
          <a:xfrm>
            <a:off x="7909560" y="1920240"/>
            <a:ext cx="3337560" cy="1645920"/>
          </a:xfrm>
          <a:prstGeom prst="roundRect">
            <a:avLst>
              <a:gd name="adj" fmla="val 4444"/>
            </a:avLst>
          </a:prstGeom>
          <a:solidFill>
            <a:srgbClr val="FFF3D6"/>
          </a:solidFill>
          <a:ln w="7620">
            <a:solidFill>
              <a:srgbClr val="E8D09B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074152" y="2039112"/>
            <a:ext cx="3008376" cy="140817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55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Task: Rank these sources from strongest to weakest for an academic poster. </a:t>
            </a:r>
            <a:endParaRPr lang="en-US" sz="1550" dirty="0">
              <a:solidFill>
                <a:srgbClr val="000000"/>
              </a:solidFill>
              <a:latin typeface="Arial"/>
              <a:ea typeface="Arial" pitchFamily="34" charset="-122"/>
              <a:cs typeface="Arial"/>
            </a:endParaRPr>
          </a:p>
          <a:p>
            <a:r>
              <a:rPr lang="en-US" sz="155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Be ready to explain why.</a:t>
            </a:r>
            <a:endParaRPr lang="en-US" sz="1550">
              <a:latin typeface="Arial"/>
              <a:cs typeface="Arial"/>
            </a:endParaRPr>
          </a:p>
        </p:txBody>
      </p:sp>
      <p:sp>
        <p:nvSpPr>
          <p:cNvPr id="9" name="Shape 7"/>
          <p:cNvSpPr/>
          <p:nvPr/>
        </p:nvSpPr>
        <p:spPr>
          <a:xfrm>
            <a:off x="960120" y="5029200"/>
            <a:ext cx="9692640" cy="676656"/>
          </a:xfrm>
          <a:prstGeom prst="roundRect">
            <a:avLst>
              <a:gd name="adj" fmla="val 10811"/>
            </a:avLst>
          </a:prstGeom>
          <a:solidFill>
            <a:srgbClr val="FFFFFF"/>
          </a:solidFill>
          <a:ln w="7620">
            <a:solidFill>
              <a:srgbClr val="CED7E1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124712" y="5148072"/>
            <a:ext cx="9363456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6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There may be more than one useful source, it depends what you are using it for.</a:t>
            </a:r>
            <a:endParaRPr lang="en-US" sz="1600" dirty="0">
              <a:latin typeface="Arial"/>
              <a:cs typeface="Arial"/>
            </a:endParaRPr>
          </a:p>
        </p:txBody>
      </p:sp>
      <p:sp>
        <p:nvSpPr>
          <p:cNvPr id="12" name="Text 9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3" name="Text 10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16</a:t>
            </a:r>
            <a:endParaRPr lang="en-US" sz="85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next session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pic>
        <p:nvPicPr>
          <p:cNvPr id="5" name="Image 0" descr="/mnt/data/extracted_week1_media/image16.jpeg"/>
          <p:cNvPicPr>
            <a:picLocks noChangeAspect="1"/>
          </p:cNvPicPr>
          <p:nvPr/>
        </p:nvPicPr>
        <p:blipFill>
          <a:blip r:embed="rId3"/>
          <a:srcRect l="19849" r="19849"/>
          <a:stretch/>
        </p:blipFill>
        <p:spPr>
          <a:xfrm>
            <a:off x="7909560" y="1280160"/>
            <a:ext cx="3474720" cy="384048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868680" y="1417320"/>
            <a:ext cx="6537960" cy="292608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 marL="342900" indent="-342900">
              <a:buSzPct val="100000"/>
              <a:buFont typeface="+mj-lt"/>
              <a:buAutoNum type="arabicPeriod"/>
            </a:pPr>
            <a:r>
              <a:rPr lang="en-US" sz="16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 that you can access Moodle, Hwb and your university email.</a:t>
            </a:r>
            <a:endParaRPr lang="en-US" sz="1650" dirty="0"/>
          </a:p>
          <a:p>
            <a:pPr marL="342900" indent="-342900">
              <a:buSzPct val="100000"/>
              <a:buFont typeface="+mj-lt"/>
              <a:buAutoNum type="arabicPeriod"/>
            </a:pPr>
            <a:r>
              <a:rPr lang="en-US" sz="16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 or check your OneDrive folder for BMPL4020.</a:t>
            </a:r>
            <a:endParaRPr lang="en-US" sz="1650" dirty="0"/>
          </a:p>
          <a:p>
            <a:pPr marL="342900" indent="-342900">
              <a:buSzPct val="100000"/>
              <a:buFont typeface="+mj-lt"/>
              <a:buAutoNum type="arabicPeriod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Read the GA36 Assessment One for Elements 1 and 2 again.</a:t>
            </a:r>
            <a:endParaRPr lang="en-US" sz="1650" dirty="0">
              <a:latin typeface="Arial"/>
              <a:cs typeface="Arial"/>
            </a:endParaRPr>
          </a:p>
          <a:p>
            <a:pPr marL="342900" indent="-342900">
              <a:buSzPct val="100000"/>
              <a:buFont typeface="+mj-lt"/>
              <a:buAutoNum type="arabicPeriod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Choose one possible criminal offence for your poster.</a:t>
            </a:r>
            <a:endParaRPr lang="en-US" sz="1650" dirty="0">
              <a:latin typeface="Arial"/>
              <a:cs typeface="Arial"/>
            </a:endParaRPr>
          </a:p>
        </p:txBody>
      </p:sp>
      <p:sp>
        <p:nvSpPr>
          <p:cNvPr id="7" name="Shape 4"/>
          <p:cNvSpPr/>
          <p:nvPr/>
        </p:nvSpPr>
        <p:spPr>
          <a:xfrm>
            <a:off x="980440" y="5521960"/>
            <a:ext cx="10373360" cy="658368"/>
          </a:xfrm>
          <a:prstGeom prst="roundRect">
            <a:avLst>
              <a:gd name="adj" fmla="val 11111"/>
            </a:avLst>
          </a:prstGeom>
          <a:solidFill>
            <a:srgbClr val="DDEAF5"/>
          </a:solidFill>
          <a:ln w="7620">
            <a:solidFill>
              <a:srgbClr val="B7CADB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1104392" y="5630672"/>
            <a:ext cx="9851136" cy="42062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650" dirty="0">
                <a:solidFill>
                  <a:srgbClr val="12243A"/>
                </a:solidFill>
                <a:ea typeface="+mn-lt"/>
                <a:cs typeface="+mn-lt"/>
              </a:rPr>
              <a:t>“You do not have to know everything today. You just need to be willing to keep learning.”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10" name="Text 6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1" name="Text 7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17</a:t>
            </a:r>
            <a:endParaRPr lang="en-US" sz="8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22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BMPL4020 Week 1 Session 2 - Academic and Professional Skills for Policing</dc:title>
  <dc:subject>BMPL4020 Week 1 teaching content</dc:subject>
  <dc:creator>OpenAI</dc:creator>
  <cp:lastModifiedBy>OpenAI</cp:lastModifiedBy>
  <cp:revision>370</cp:revision>
  <dcterms:created xsi:type="dcterms:W3CDTF">2026-09-28T12:00:20Z</dcterms:created>
  <dcterms:modified xsi:type="dcterms:W3CDTF">2026-09-28T13:35:54Z</dcterms:modified>
</cp:coreProperties>
</file>