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6" r:id="rId3"/>
    <p:sldId id="365" r:id="rId4"/>
    <p:sldId id="381" r:id="rId5"/>
    <p:sldId id="387" r:id="rId6"/>
    <p:sldId id="388" r:id="rId7"/>
    <p:sldId id="389" r:id="rId8"/>
    <p:sldId id="391" r:id="rId9"/>
    <p:sldId id="39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67" d="100"/>
          <a:sy n="67" d="100"/>
        </p:scale>
        <p:origin x="1267"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17/11/2025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17/11/2025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17/11/2025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17/11/2025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17/11/2025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17/11/2025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17/11/2025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17/11/2025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17/11/2025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17/11/2025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17/11/2025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17/11/2025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17/11/2025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a:t>
            </a:r>
            <a:r>
              <a:rPr lang="en-GB" b="1" i="1" dirty="0"/>
              <a:t>: Individual Presentation</a:t>
            </a:r>
          </a:p>
          <a:p>
            <a:r>
              <a:rPr lang="en-GB" altLang="en-US" u="sng" dirty="0"/>
              <a:t>Module Number</a:t>
            </a:r>
            <a:r>
              <a:rPr lang="en-GB" altLang="en-US" dirty="0"/>
              <a:t>: </a:t>
            </a:r>
            <a:r>
              <a:rPr lang="en-GB" b="1" i="1" dirty="0"/>
              <a:t>LCHS4010 </a:t>
            </a:r>
            <a:endParaRPr lang="en-GB" altLang="en-US" b="1" i="1" dirty="0"/>
          </a:p>
          <a:p>
            <a:r>
              <a:rPr lang="en-GB" altLang="en-US" u="sng" dirty="0"/>
              <a:t>Assignment No</a:t>
            </a:r>
            <a:r>
              <a:rPr lang="en-GB" altLang="en-US" b="1" i="1" dirty="0"/>
              <a:t>:     ASSIGNMENT 1</a:t>
            </a:r>
          </a:p>
          <a:p>
            <a:r>
              <a:rPr lang="en-GB" altLang="en-US" u="sng" dirty="0"/>
              <a:t>Student Name</a:t>
            </a:r>
            <a:r>
              <a:rPr lang="en-GB" altLang="en-US" b="1" i="1" dirty="0"/>
              <a:t>:   Svetlana Chebac</a:t>
            </a:r>
          </a:p>
          <a:p>
            <a:r>
              <a:rPr lang="en-GB" altLang="en-US" u="sng" dirty="0"/>
              <a:t>Student ID:  </a:t>
            </a:r>
            <a:r>
              <a:rPr lang="en-GB" altLang="en-US" b="1" i="1" dirty="0"/>
              <a:t>2429431</a:t>
            </a:r>
          </a:p>
          <a:p>
            <a:r>
              <a:rPr lang="en-GB" altLang="en-US" u="sng" dirty="0"/>
              <a:t>Lecturer’s Name</a:t>
            </a:r>
            <a:r>
              <a:rPr lang="en-GB" altLang="en-US" b="1" i="1" dirty="0"/>
              <a:t>: Peace Ukachukwu</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C40D2A-7888-8D5A-CAD5-39EFD1BEDD88}"/>
              </a:ext>
            </a:extLst>
          </p:cNvPr>
          <p:cNvSpPr>
            <a:spLocks noGrp="1"/>
          </p:cNvSpPr>
          <p:nvPr>
            <p:ph idx="1"/>
          </p:nvPr>
        </p:nvSpPr>
        <p:spPr>
          <a:xfrm>
            <a:off x="609600" y="381000"/>
            <a:ext cx="10972800" cy="5136233"/>
          </a:xfrm>
        </p:spPr>
        <p:txBody>
          <a:bodyPr/>
          <a:lstStyle/>
          <a:p>
            <a:pPr marL="0" indent="0">
              <a:buNone/>
            </a:pPr>
            <a:r>
              <a:rPr lang="en-GB" b="1" dirty="0"/>
              <a:t>Chosen Theory: Piaget’s Cognitive Development Theory</a:t>
            </a:r>
          </a:p>
          <a:p>
            <a:r>
              <a:rPr lang="en-GB" b="1" dirty="0"/>
              <a:t>Overview:</a:t>
            </a:r>
            <a:r>
              <a:rPr lang="en-GB" dirty="0"/>
              <a:t> Piaget proposed that children actively construct knowledge through interaction with their environment. Cognitive development occurs in </a:t>
            </a:r>
            <a:r>
              <a:rPr lang="en-GB" b="1" dirty="0"/>
              <a:t>stages</a:t>
            </a:r>
            <a:r>
              <a:rPr lang="en-GB" dirty="0"/>
              <a:t>, each with characteristic ways of thinking.</a:t>
            </a:r>
          </a:p>
          <a:p>
            <a:r>
              <a:rPr lang="en-GB" b="1" dirty="0"/>
              <a:t>Relevance to Early Years:</a:t>
            </a:r>
            <a:endParaRPr lang="en-GB" dirty="0"/>
          </a:p>
          <a:p>
            <a:pPr lvl="1"/>
            <a:r>
              <a:rPr lang="en-GB" dirty="0"/>
              <a:t>Helps practitioners understand typical thinking patterns at different ages.</a:t>
            </a:r>
          </a:p>
          <a:p>
            <a:pPr lvl="1"/>
            <a:r>
              <a:rPr lang="en-GB" dirty="0"/>
              <a:t>Supports planning age-appropriate activities that promote problem-solving, social understanding, and communication.</a:t>
            </a:r>
          </a:p>
          <a:p>
            <a:pPr marL="0" indent="0">
              <a:buNone/>
            </a:pPr>
            <a:endParaRPr lang="en-GB" dirty="0"/>
          </a:p>
        </p:txBody>
      </p:sp>
      <p:sp>
        <p:nvSpPr>
          <p:cNvPr id="4" name="Date Placeholder 3">
            <a:extLst>
              <a:ext uri="{FF2B5EF4-FFF2-40B4-BE49-F238E27FC236}">
                <a16:creationId xmlns:a16="http://schemas.microsoft.com/office/drawing/2014/main" id="{A5F1F47B-4BA8-E83F-9BE0-20E031332082}"/>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73F83DE9-490E-4C66-181C-5EF13E040164}"/>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2571224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dirty="0"/>
              <a:t>Key Concepts of Piaget’s Theory</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17/11/2025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3</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990600" y="1412875"/>
            <a:ext cx="10123714" cy="4103688"/>
          </a:xfrm>
        </p:spPr>
        <p:txBody>
          <a:bodyPr/>
          <a:lstStyle/>
          <a:p>
            <a:pPr marL="0" indent="0">
              <a:buNone/>
              <a:defRPr/>
            </a:pPr>
            <a:endParaRPr lang="en-GB" b="1" dirty="0"/>
          </a:p>
          <a:p>
            <a:pPr>
              <a:defRPr/>
            </a:pPr>
            <a:endParaRPr lang="en-GB" b="1" dirty="0"/>
          </a:p>
        </p:txBody>
      </p:sp>
      <p:graphicFrame>
        <p:nvGraphicFramePr>
          <p:cNvPr id="3" name="Table 2">
            <a:extLst>
              <a:ext uri="{FF2B5EF4-FFF2-40B4-BE49-F238E27FC236}">
                <a16:creationId xmlns:a16="http://schemas.microsoft.com/office/drawing/2014/main" id="{8F13D472-08AA-EE41-44BE-46BE8103643E}"/>
              </a:ext>
            </a:extLst>
          </p:cNvPr>
          <p:cNvGraphicFramePr>
            <a:graphicFrameLocks noGrp="1"/>
          </p:cNvGraphicFramePr>
          <p:nvPr>
            <p:extLst>
              <p:ext uri="{D42A27DB-BD31-4B8C-83A1-F6EECF244321}">
                <p14:modId xmlns:p14="http://schemas.microsoft.com/office/powerpoint/2010/main" val="3012651844"/>
              </p:ext>
            </p:extLst>
          </p:nvPr>
        </p:nvGraphicFramePr>
        <p:xfrm>
          <a:off x="755505" y="1552782"/>
          <a:ext cx="10680990" cy="4011200"/>
        </p:xfrm>
        <a:graphic>
          <a:graphicData uri="http://schemas.openxmlformats.org/drawingml/2006/table">
            <a:tbl>
              <a:tblPr/>
              <a:tblGrid>
                <a:gridCol w="3560330">
                  <a:extLst>
                    <a:ext uri="{9D8B030D-6E8A-4147-A177-3AD203B41FA5}">
                      <a16:colId xmlns:a16="http://schemas.microsoft.com/office/drawing/2014/main" val="3168925318"/>
                    </a:ext>
                  </a:extLst>
                </a:gridCol>
                <a:gridCol w="3560330">
                  <a:extLst>
                    <a:ext uri="{9D8B030D-6E8A-4147-A177-3AD203B41FA5}">
                      <a16:colId xmlns:a16="http://schemas.microsoft.com/office/drawing/2014/main" val="1104953128"/>
                    </a:ext>
                  </a:extLst>
                </a:gridCol>
                <a:gridCol w="3560330">
                  <a:extLst>
                    <a:ext uri="{9D8B030D-6E8A-4147-A177-3AD203B41FA5}">
                      <a16:colId xmlns:a16="http://schemas.microsoft.com/office/drawing/2014/main" val="77593590"/>
                    </a:ext>
                  </a:extLst>
                </a:gridCol>
              </a:tblGrid>
              <a:tr h="356033">
                <a:tc>
                  <a:txBody>
                    <a:bodyPr/>
                    <a:lstStyle/>
                    <a:p>
                      <a:pPr>
                        <a:buNone/>
                      </a:pPr>
                      <a:r>
                        <a:rPr lang="en-GB" sz="1800" b="1" dirty="0"/>
                        <a:t>Stage</a:t>
                      </a:r>
                    </a:p>
                  </a:txBody>
                  <a:tcPr marL="89008" marR="89008" marT="44504" marB="44504" anchor="ctr">
                    <a:lnL>
                      <a:noFill/>
                    </a:lnL>
                    <a:lnR>
                      <a:noFill/>
                    </a:lnR>
                    <a:lnT>
                      <a:noFill/>
                    </a:lnT>
                    <a:lnB>
                      <a:noFill/>
                    </a:lnB>
                    <a:noFill/>
                  </a:tcPr>
                </a:tc>
                <a:tc>
                  <a:txBody>
                    <a:bodyPr/>
                    <a:lstStyle/>
                    <a:p>
                      <a:pPr>
                        <a:buNone/>
                      </a:pPr>
                      <a:r>
                        <a:rPr lang="en-GB" sz="1800" b="1" dirty="0"/>
                        <a:t>Age</a:t>
                      </a:r>
                    </a:p>
                  </a:txBody>
                  <a:tcPr marL="89008" marR="89008" marT="44504" marB="44504" anchor="ctr">
                    <a:lnL>
                      <a:noFill/>
                    </a:lnL>
                    <a:lnR>
                      <a:noFill/>
                    </a:lnR>
                    <a:lnT>
                      <a:noFill/>
                    </a:lnT>
                    <a:lnB>
                      <a:noFill/>
                    </a:lnB>
                    <a:noFill/>
                  </a:tcPr>
                </a:tc>
                <a:tc>
                  <a:txBody>
                    <a:bodyPr/>
                    <a:lstStyle/>
                    <a:p>
                      <a:pPr>
                        <a:buNone/>
                      </a:pPr>
                      <a:r>
                        <a:rPr lang="en-GB" sz="1800" b="1" dirty="0"/>
                        <a:t>Key Features</a:t>
                      </a:r>
                    </a:p>
                  </a:txBody>
                  <a:tcPr marL="89008" marR="89008" marT="44504" marB="44504" anchor="ctr">
                    <a:lnL>
                      <a:noFill/>
                    </a:lnL>
                    <a:lnR>
                      <a:noFill/>
                    </a:lnR>
                    <a:lnT>
                      <a:noFill/>
                    </a:lnT>
                    <a:lnB>
                      <a:noFill/>
                    </a:lnB>
                    <a:noFill/>
                  </a:tcPr>
                </a:tc>
                <a:extLst>
                  <a:ext uri="{0D108BD9-81ED-4DB2-BD59-A6C34878D82A}">
                    <a16:rowId xmlns:a16="http://schemas.microsoft.com/office/drawing/2014/main" val="3678765334"/>
                  </a:ext>
                </a:extLst>
              </a:tr>
              <a:tr h="890083">
                <a:tc>
                  <a:txBody>
                    <a:bodyPr/>
                    <a:lstStyle/>
                    <a:p>
                      <a:pPr>
                        <a:buNone/>
                      </a:pPr>
                      <a:r>
                        <a:rPr lang="en-GB" sz="1800"/>
                        <a:t>Sensorimotor</a:t>
                      </a:r>
                    </a:p>
                  </a:txBody>
                  <a:tcPr marL="89008" marR="89008" marT="44504" marB="44504" anchor="ctr">
                    <a:lnL>
                      <a:noFill/>
                    </a:lnL>
                    <a:lnR>
                      <a:noFill/>
                    </a:lnR>
                    <a:lnT>
                      <a:noFill/>
                    </a:lnT>
                    <a:lnB>
                      <a:noFill/>
                    </a:lnB>
                    <a:noFill/>
                  </a:tcPr>
                </a:tc>
                <a:tc>
                  <a:txBody>
                    <a:bodyPr/>
                    <a:lstStyle/>
                    <a:p>
                      <a:pPr>
                        <a:buNone/>
                      </a:pPr>
                      <a:r>
                        <a:rPr lang="en-GB" sz="1800"/>
                        <a:t>0–2</a:t>
                      </a:r>
                    </a:p>
                  </a:txBody>
                  <a:tcPr marL="89008" marR="89008" marT="44504" marB="44504" anchor="ctr">
                    <a:lnL>
                      <a:noFill/>
                    </a:lnL>
                    <a:lnR>
                      <a:noFill/>
                    </a:lnR>
                    <a:lnT>
                      <a:noFill/>
                    </a:lnT>
                    <a:lnB>
                      <a:noFill/>
                    </a:lnB>
                    <a:noFill/>
                  </a:tcPr>
                </a:tc>
                <a:tc>
                  <a:txBody>
                    <a:bodyPr/>
                    <a:lstStyle/>
                    <a:p>
                      <a:pPr>
                        <a:buNone/>
                      </a:pPr>
                      <a:r>
                        <a:rPr lang="en-GB" sz="1800"/>
                        <a:t>Learning through senses and actions; object permanence develops.</a:t>
                      </a:r>
                    </a:p>
                  </a:txBody>
                  <a:tcPr marL="89008" marR="89008" marT="44504" marB="44504" anchor="ctr">
                    <a:lnL>
                      <a:noFill/>
                    </a:lnL>
                    <a:lnR>
                      <a:noFill/>
                    </a:lnR>
                    <a:lnT>
                      <a:noFill/>
                    </a:lnT>
                    <a:lnB>
                      <a:noFill/>
                    </a:lnB>
                    <a:noFill/>
                  </a:tcPr>
                </a:tc>
                <a:extLst>
                  <a:ext uri="{0D108BD9-81ED-4DB2-BD59-A6C34878D82A}">
                    <a16:rowId xmlns:a16="http://schemas.microsoft.com/office/drawing/2014/main" val="1773558915"/>
                  </a:ext>
                </a:extLst>
              </a:tr>
              <a:tr h="1157107">
                <a:tc>
                  <a:txBody>
                    <a:bodyPr/>
                    <a:lstStyle/>
                    <a:p>
                      <a:pPr>
                        <a:buNone/>
                      </a:pPr>
                      <a:r>
                        <a:rPr lang="en-GB" sz="1800" b="0" dirty="0"/>
                        <a:t>Preoperational</a:t>
                      </a:r>
                    </a:p>
                  </a:txBody>
                  <a:tcPr marL="89008" marR="89008" marT="44504" marB="44504" anchor="ctr">
                    <a:lnL>
                      <a:noFill/>
                    </a:lnL>
                    <a:lnR>
                      <a:noFill/>
                    </a:lnR>
                    <a:lnT>
                      <a:noFill/>
                    </a:lnT>
                    <a:lnB>
                      <a:noFill/>
                    </a:lnB>
                    <a:noFill/>
                  </a:tcPr>
                </a:tc>
                <a:tc>
                  <a:txBody>
                    <a:bodyPr/>
                    <a:lstStyle/>
                    <a:p>
                      <a:pPr>
                        <a:buNone/>
                      </a:pPr>
                      <a:r>
                        <a:rPr lang="en-GB" sz="1800"/>
                        <a:t>2–7</a:t>
                      </a:r>
                    </a:p>
                  </a:txBody>
                  <a:tcPr marL="89008" marR="89008" marT="44504" marB="44504" anchor="ctr">
                    <a:lnL>
                      <a:noFill/>
                    </a:lnL>
                    <a:lnR>
                      <a:noFill/>
                    </a:lnR>
                    <a:lnT>
                      <a:noFill/>
                    </a:lnT>
                    <a:lnB>
                      <a:noFill/>
                    </a:lnB>
                    <a:noFill/>
                  </a:tcPr>
                </a:tc>
                <a:tc>
                  <a:txBody>
                    <a:bodyPr/>
                    <a:lstStyle/>
                    <a:p>
                      <a:pPr>
                        <a:buNone/>
                      </a:pPr>
                      <a:r>
                        <a:rPr lang="en-GB" sz="1800"/>
                        <a:t>Symbolic thinking; language emerges; egocentric thinking; struggle with logic and conservation.</a:t>
                      </a:r>
                    </a:p>
                  </a:txBody>
                  <a:tcPr marL="89008" marR="89008" marT="44504" marB="44504" anchor="ctr">
                    <a:lnL>
                      <a:noFill/>
                    </a:lnL>
                    <a:lnR>
                      <a:noFill/>
                    </a:lnR>
                    <a:lnT>
                      <a:noFill/>
                    </a:lnT>
                    <a:lnB>
                      <a:noFill/>
                    </a:lnB>
                    <a:noFill/>
                  </a:tcPr>
                </a:tc>
                <a:extLst>
                  <a:ext uri="{0D108BD9-81ED-4DB2-BD59-A6C34878D82A}">
                    <a16:rowId xmlns:a16="http://schemas.microsoft.com/office/drawing/2014/main" val="2556244259"/>
                  </a:ext>
                </a:extLst>
              </a:tr>
              <a:tr h="890083">
                <a:tc>
                  <a:txBody>
                    <a:bodyPr/>
                    <a:lstStyle/>
                    <a:p>
                      <a:pPr>
                        <a:buNone/>
                      </a:pPr>
                      <a:r>
                        <a:rPr lang="en-GB" sz="1800"/>
                        <a:t>Concrete Operational</a:t>
                      </a:r>
                    </a:p>
                  </a:txBody>
                  <a:tcPr marL="89008" marR="89008" marT="44504" marB="44504" anchor="ctr">
                    <a:lnL>
                      <a:noFill/>
                    </a:lnL>
                    <a:lnR>
                      <a:noFill/>
                    </a:lnR>
                    <a:lnT>
                      <a:noFill/>
                    </a:lnT>
                    <a:lnB>
                      <a:noFill/>
                    </a:lnB>
                    <a:noFill/>
                  </a:tcPr>
                </a:tc>
                <a:tc>
                  <a:txBody>
                    <a:bodyPr/>
                    <a:lstStyle/>
                    <a:p>
                      <a:pPr>
                        <a:buNone/>
                      </a:pPr>
                      <a:r>
                        <a:rPr lang="en-GB" sz="1800"/>
                        <a:t>7–11</a:t>
                      </a:r>
                    </a:p>
                  </a:txBody>
                  <a:tcPr marL="89008" marR="89008" marT="44504" marB="44504" anchor="ctr">
                    <a:lnL>
                      <a:noFill/>
                    </a:lnL>
                    <a:lnR>
                      <a:noFill/>
                    </a:lnR>
                    <a:lnT>
                      <a:noFill/>
                    </a:lnT>
                    <a:lnB>
                      <a:noFill/>
                    </a:lnB>
                    <a:noFill/>
                  </a:tcPr>
                </a:tc>
                <a:tc>
                  <a:txBody>
                    <a:bodyPr/>
                    <a:lstStyle/>
                    <a:p>
                      <a:pPr>
                        <a:buNone/>
                      </a:pPr>
                      <a:r>
                        <a:rPr lang="en-GB" sz="1800"/>
                        <a:t>Logical reasoning about concrete objects; understanding of conservation and classification.</a:t>
                      </a:r>
                    </a:p>
                  </a:txBody>
                  <a:tcPr marL="89008" marR="89008" marT="44504" marB="44504" anchor="ctr">
                    <a:lnL>
                      <a:noFill/>
                    </a:lnL>
                    <a:lnR>
                      <a:noFill/>
                    </a:lnR>
                    <a:lnT>
                      <a:noFill/>
                    </a:lnT>
                    <a:lnB>
                      <a:noFill/>
                    </a:lnB>
                    <a:noFill/>
                  </a:tcPr>
                </a:tc>
                <a:extLst>
                  <a:ext uri="{0D108BD9-81ED-4DB2-BD59-A6C34878D82A}">
                    <a16:rowId xmlns:a16="http://schemas.microsoft.com/office/drawing/2014/main" val="3713675810"/>
                  </a:ext>
                </a:extLst>
              </a:tr>
              <a:tr h="623058">
                <a:tc>
                  <a:txBody>
                    <a:bodyPr/>
                    <a:lstStyle/>
                    <a:p>
                      <a:pPr>
                        <a:buNone/>
                      </a:pPr>
                      <a:r>
                        <a:rPr lang="en-GB" sz="1800"/>
                        <a:t>Formal Operational</a:t>
                      </a:r>
                    </a:p>
                  </a:txBody>
                  <a:tcPr marL="89008" marR="89008" marT="44504" marB="44504" anchor="ctr">
                    <a:lnL>
                      <a:noFill/>
                    </a:lnL>
                    <a:lnR>
                      <a:noFill/>
                    </a:lnR>
                    <a:lnT>
                      <a:noFill/>
                    </a:lnT>
                    <a:lnB>
                      <a:noFill/>
                    </a:lnB>
                    <a:noFill/>
                  </a:tcPr>
                </a:tc>
                <a:tc>
                  <a:txBody>
                    <a:bodyPr/>
                    <a:lstStyle/>
                    <a:p>
                      <a:pPr>
                        <a:buNone/>
                      </a:pPr>
                      <a:r>
                        <a:rPr lang="en-GB" sz="1800"/>
                        <a:t>11+</a:t>
                      </a:r>
                    </a:p>
                  </a:txBody>
                  <a:tcPr marL="89008" marR="89008" marT="44504" marB="44504" anchor="ctr">
                    <a:lnL>
                      <a:noFill/>
                    </a:lnL>
                    <a:lnR>
                      <a:noFill/>
                    </a:lnR>
                    <a:lnT>
                      <a:noFill/>
                    </a:lnT>
                    <a:lnB>
                      <a:noFill/>
                    </a:lnB>
                    <a:noFill/>
                  </a:tcPr>
                </a:tc>
                <a:tc>
                  <a:txBody>
                    <a:bodyPr/>
                    <a:lstStyle/>
                    <a:p>
                      <a:pPr>
                        <a:buNone/>
                      </a:pPr>
                      <a:r>
                        <a:rPr lang="en-GB" sz="1800" dirty="0"/>
                        <a:t>Abstract, hypothetical thinking develops.</a:t>
                      </a:r>
                    </a:p>
                  </a:txBody>
                  <a:tcPr marL="89008" marR="89008" marT="44504" marB="44504" anchor="ctr">
                    <a:lnL>
                      <a:noFill/>
                    </a:lnL>
                    <a:lnR>
                      <a:noFill/>
                    </a:lnR>
                    <a:lnT>
                      <a:noFill/>
                    </a:lnT>
                    <a:lnB>
                      <a:noFill/>
                    </a:lnB>
                    <a:noFill/>
                  </a:tcPr>
                </a:tc>
                <a:extLst>
                  <a:ext uri="{0D108BD9-81ED-4DB2-BD59-A6C34878D82A}">
                    <a16:rowId xmlns:a16="http://schemas.microsoft.com/office/drawing/2014/main" val="276285085"/>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dirty="0"/>
              <a:t>Applying Piaget to Amira’s Situation</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17/11/2025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5" name="Rectangle 2">
            <a:extLst>
              <a:ext uri="{FF2B5EF4-FFF2-40B4-BE49-F238E27FC236}">
                <a16:creationId xmlns:a16="http://schemas.microsoft.com/office/drawing/2014/main" id="{E6546EAA-6D62-DD3A-BE25-3595223CB833}"/>
              </a:ext>
            </a:extLst>
          </p:cNvPr>
          <p:cNvSpPr>
            <a:spLocks noChangeArrowheads="1"/>
          </p:cNvSpPr>
          <p:nvPr/>
        </p:nvSpPr>
        <p:spPr bwMode="auto">
          <a:xfrm>
            <a:off x="334433" y="1736583"/>
            <a:ext cx="1148745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Amira </a:t>
            </a:r>
            <a:r>
              <a:rPr kumimoji="0" lang="en-US" altLang="en-US" sz="1800" i="0" u="none" strike="noStrike" cap="none" normalizeH="0" baseline="0" dirty="0">
                <a:ln>
                  <a:noFill/>
                </a:ln>
                <a:solidFill>
                  <a:schemeClr val="tx1"/>
                </a:solidFill>
                <a:effectLst/>
                <a:latin typeface="Arial" panose="020B0604020202020204" pitchFamily="34" charset="0"/>
              </a:rPr>
              <a:t>is 3 years old, in the preoperational stage.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Observed </a:t>
            </a:r>
            <a:r>
              <a:rPr kumimoji="0" lang="en-US" altLang="en-US" sz="1800" b="0" i="0" u="none" strike="noStrike" cap="none" normalizeH="0" baseline="0" dirty="0" err="1">
                <a:ln>
                  <a:noFill/>
                </a:ln>
                <a:solidFill>
                  <a:schemeClr val="tx1"/>
                </a:solidFill>
                <a:effectLst/>
                <a:latin typeface="Arial" panose="020B0604020202020204" pitchFamily="34" charset="0"/>
              </a:rPr>
              <a:t>behaviours</a:t>
            </a:r>
            <a:r>
              <a:rPr kumimoji="0" lang="en-US" altLang="en-US" sz="1800" b="0" i="0" u="none" strike="noStrike" cap="none" normalizeH="0" baseline="0" dirty="0">
                <a:ln>
                  <a:noFill/>
                </a:ln>
                <a:solidFill>
                  <a:schemeClr val="tx1"/>
                </a:solidFill>
                <a:effectLst/>
                <a:latin typeface="Arial" panose="020B0604020202020204" pitchFamily="34" charset="0"/>
              </a:rPr>
              <a:t>: anxiety when separated from carers, limited verbal communication, difficulty with group play.</a:t>
            </a: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Explanation using Piaget: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Egocentric thinking may make her find group play confusing and overwhelming.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Limited language affects her ability to express needs or understand social rules.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Anxiety may reflect difficulty assimilating the new nursery environment into her existing schemas.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CEC67-628E-7E7F-6DA8-9B70AA8A35B5}"/>
              </a:ext>
            </a:extLst>
          </p:cNvPr>
          <p:cNvSpPr>
            <a:spLocks noGrp="1"/>
          </p:cNvSpPr>
          <p:nvPr>
            <p:ph type="title"/>
          </p:nvPr>
        </p:nvSpPr>
        <p:spPr/>
        <p:txBody>
          <a:bodyPr/>
          <a:lstStyle/>
          <a:p>
            <a:r>
              <a:rPr lang="en-GB" dirty="0"/>
              <a:t>Practical Strategies Based on Piaget’s Theory</a:t>
            </a:r>
          </a:p>
        </p:txBody>
      </p:sp>
      <p:graphicFrame>
        <p:nvGraphicFramePr>
          <p:cNvPr id="6" name="Content Placeholder 5">
            <a:extLst>
              <a:ext uri="{FF2B5EF4-FFF2-40B4-BE49-F238E27FC236}">
                <a16:creationId xmlns:a16="http://schemas.microsoft.com/office/drawing/2014/main" id="{86722AC6-4320-8F71-8392-BB72DC33E35F}"/>
              </a:ext>
            </a:extLst>
          </p:cNvPr>
          <p:cNvGraphicFramePr>
            <a:graphicFrameLocks noGrp="1"/>
          </p:cNvGraphicFramePr>
          <p:nvPr>
            <p:ph idx="1"/>
            <p:extLst>
              <p:ext uri="{D42A27DB-BD31-4B8C-83A1-F6EECF244321}">
                <p14:modId xmlns:p14="http://schemas.microsoft.com/office/powerpoint/2010/main" val="1999602100"/>
              </p:ext>
            </p:extLst>
          </p:nvPr>
        </p:nvGraphicFramePr>
        <p:xfrm>
          <a:off x="1200546" y="1600200"/>
          <a:ext cx="9790908" cy="3916363"/>
        </p:xfrm>
        <a:graphic>
          <a:graphicData uri="http://schemas.openxmlformats.org/drawingml/2006/table">
            <a:tbl>
              <a:tblPr/>
              <a:tblGrid>
                <a:gridCol w="4895454">
                  <a:extLst>
                    <a:ext uri="{9D8B030D-6E8A-4147-A177-3AD203B41FA5}">
                      <a16:colId xmlns:a16="http://schemas.microsoft.com/office/drawing/2014/main" val="1706914844"/>
                    </a:ext>
                  </a:extLst>
                </a:gridCol>
                <a:gridCol w="4895454">
                  <a:extLst>
                    <a:ext uri="{9D8B030D-6E8A-4147-A177-3AD203B41FA5}">
                      <a16:colId xmlns:a16="http://schemas.microsoft.com/office/drawing/2014/main" val="1511417430"/>
                    </a:ext>
                  </a:extLst>
                </a:gridCol>
              </a:tblGrid>
              <a:tr h="326364">
                <a:tc>
                  <a:txBody>
                    <a:bodyPr/>
                    <a:lstStyle/>
                    <a:p>
                      <a:pPr>
                        <a:buNone/>
                      </a:pPr>
                      <a:r>
                        <a:rPr lang="en-GB" sz="1600" dirty="0"/>
                        <a:t>Area</a:t>
                      </a:r>
                    </a:p>
                  </a:txBody>
                  <a:tcPr marL="81591" marR="81591" marT="40795" marB="40795" anchor="ctr">
                    <a:lnL>
                      <a:noFill/>
                    </a:lnL>
                    <a:lnR>
                      <a:noFill/>
                    </a:lnR>
                    <a:lnT>
                      <a:noFill/>
                    </a:lnT>
                    <a:lnB>
                      <a:noFill/>
                    </a:lnB>
                    <a:noFill/>
                  </a:tcPr>
                </a:tc>
                <a:tc>
                  <a:txBody>
                    <a:bodyPr/>
                    <a:lstStyle/>
                    <a:p>
                      <a:pPr>
                        <a:buNone/>
                      </a:pPr>
                      <a:r>
                        <a:rPr lang="en-GB" sz="1600"/>
                        <a:t>Strategy/Intervention</a:t>
                      </a:r>
                    </a:p>
                  </a:txBody>
                  <a:tcPr marL="81591" marR="81591" marT="40795" marB="40795" anchor="ctr">
                    <a:lnL>
                      <a:noFill/>
                    </a:lnL>
                    <a:lnR>
                      <a:noFill/>
                    </a:lnR>
                    <a:lnT>
                      <a:noFill/>
                    </a:lnT>
                    <a:lnB>
                      <a:noFill/>
                    </a:lnB>
                    <a:noFill/>
                  </a:tcPr>
                </a:tc>
                <a:extLst>
                  <a:ext uri="{0D108BD9-81ED-4DB2-BD59-A6C34878D82A}">
                    <a16:rowId xmlns:a16="http://schemas.microsoft.com/office/drawing/2014/main" val="3449241853"/>
                  </a:ext>
                </a:extLst>
              </a:tr>
              <a:tr h="571136">
                <a:tc>
                  <a:txBody>
                    <a:bodyPr/>
                    <a:lstStyle/>
                    <a:p>
                      <a:pPr>
                        <a:buNone/>
                      </a:pPr>
                      <a:r>
                        <a:rPr lang="en-GB" sz="1600"/>
                        <a:t>Emotional Wellbeing</a:t>
                      </a:r>
                    </a:p>
                  </a:txBody>
                  <a:tcPr marL="81591" marR="81591" marT="40795" marB="40795" anchor="ctr">
                    <a:lnL>
                      <a:noFill/>
                    </a:lnL>
                    <a:lnR>
                      <a:noFill/>
                    </a:lnR>
                    <a:lnT>
                      <a:noFill/>
                    </a:lnT>
                    <a:lnB>
                      <a:noFill/>
                    </a:lnB>
                    <a:noFill/>
                  </a:tcPr>
                </a:tc>
                <a:tc>
                  <a:txBody>
                    <a:bodyPr/>
                    <a:lstStyle/>
                    <a:p>
                      <a:pPr>
                        <a:buNone/>
                      </a:pPr>
                      <a:r>
                        <a:rPr lang="en-GB" sz="1600" b="1"/>
                        <a:t>Gradual separation</a:t>
                      </a:r>
                      <a:r>
                        <a:rPr lang="en-GB" sz="1600"/>
                        <a:t> from carers; visual routines to predict daily activities.</a:t>
                      </a:r>
                    </a:p>
                  </a:txBody>
                  <a:tcPr marL="81591" marR="81591" marT="40795" marB="40795" anchor="ctr">
                    <a:lnL>
                      <a:noFill/>
                    </a:lnL>
                    <a:lnR>
                      <a:noFill/>
                    </a:lnR>
                    <a:lnT>
                      <a:noFill/>
                    </a:lnT>
                    <a:lnB>
                      <a:noFill/>
                    </a:lnB>
                    <a:noFill/>
                  </a:tcPr>
                </a:tc>
                <a:extLst>
                  <a:ext uri="{0D108BD9-81ED-4DB2-BD59-A6C34878D82A}">
                    <a16:rowId xmlns:a16="http://schemas.microsoft.com/office/drawing/2014/main" val="2825482516"/>
                  </a:ext>
                </a:extLst>
              </a:tr>
              <a:tr h="815909">
                <a:tc>
                  <a:txBody>
                    <a:bodyPr/>
                    <a:lstStyle/>
                    <a:p>
                      <a:pPr>
                        <a:buNone/>
                      </a:pPr>
                      <a:r>
                        <a:rPr lang="en-GB" sz="1600"/>
                        <a:t>Social Development</a:t>
                      </a:r>
                    </a:p>
                  </a:txBody>
                  <a:tcPr marL="81591" marR="81591" marT="40795" marB="40795" anchor="ctr">
                    <a:lnL>
                      <a:noFill/>
                    </a:lnL>
                    <a:lnR>
                      <a:noFill/>
                    </a:lnR>
                    <a:lnT>
                      <a:noFill/>
                    </a:lnT>
                    <a:lnB>
                      <a:noFill/>
                    </a:lnB>
                    <a:noFill/>
                  </a:tcPr>
                </a:tc>
                <a:tc>
                  <a:txBody>
                    <a:bodyPr/>
                    <a:lstStyle/>
                    <a:p>
                      <a:pPr>
                        <a:buNone/>
                      </a:pPr>
                      <a:r>
                        <a:rPr lang="en-GB" sz="1600"/>
                        <a:t>Start with </a:t>
                      </a:r>
                      <a:r>
                        <a:rPr lang="en-GB" sz="1600" b="1"/>
                        <a:t>parallel play</a:t>
                      </a:r>
                      <a:r>
                        <a:rPr lang="en-GB" sz="1600"/>
                        <a:t> and </a:t>
                      </a:r>
                      <a:r>
                        <a:rPr lang="en-GB" sz="1600" b="1"/>
                        <a:t>one-to-one guided interactions</a:t>
                      </a:r>
                      <a:r>
                        <a:rPr lang="en-GB" sz="1600"/>
                        <a:t>, then gradually introduce small group activities.</a:t>
                      </a:r>
                    </a:p>
                  </a:txBody>
                  <a:tcPr marL="81591" marR="81591" marT="40795" marB="40795" anchor="ctr">
                    <a:lnL>
                      <a:noFill/>
                    </a:lnL>
                    <a:lnR>
                      <a:noFill/>
                    </a:lnR>
                    <a:lnT>
                      <a:noFill/>
                    </a:lnT>
                    <a:lnB>
                      <a:noFill/>
                    </a:lnB>
                    <a:noFill/>
                  </a:tcPr>
                </a:tc>
                <a:extLst>
                  <a:ext uri="{0D108BD9-81ED-4DB2-BD59-A6C34878D82A}">
                    <a16:rowId xmlns:a16="http://schemas.microsoft.com/office/drawing/2014/main" val="1240688533"/>
                  </a:ext>
                </a:extLst>
              </a:tr>
              <a:tr h="815909">
                <a:tc>
                  <a:txBody>
                    <a:bodyPr/>
                    <a:lstStyle/>
                    <a:p>
                      <a:pPr>
                        <a:buNone/>
                      </a:pPr>
                      <a:r>
                        <a:rPr lang="en-GB" sz="1600"/>
                        <a:t>Cognitive Development</a:t>
                      </a:r>
                    </a:p>
                  </a:txBody>
                  <a:tcPr marL="81591" marR="81591" marT="40795" marB="40795" anchor="ctr">
                    <a:lnL>
                      <a:noFill/>
                    </a:lnL>
                    <a:lnR>
                      <a:noFill/>
                    </a:lnR>
                    <a:lnT>
                      <a:noFill/>
                    </a:lnT>
                    <a:lnB>
                      <a:noFill/>
                    </a:lnB>
                    <a:noFill/>
                  </a:tcPr>
                </a:tc>
                <a:tc>
                  <a:txBody>
                    <a:bodyPr/>
                    <a:lstStyle/>
                    <a:p>
                      <a:pPr>
                        <a:buNone/>
                      </a:pPr>
                      <a:r>
                        <a:rPr lang="en-GB" sz="1600" dirty="0"/>
                        <a:t>Offer </a:t>
                      </a:r>
                      <a:r>
                        <a:rPr lang="en-GB" sz="1600" b="1" dirty="0"/>
                        <a:t>hands-on, concrete learning activities</a:t>
                      </a:r>
                      <a:r>
                        <a:rPr lang="en-GB" sz="1600" dirty="0"/>
                        <a:t>: building blocks, matching games, storytelling with props.</a:t>
                      </a:r>
                    </a:p>
                  </a:txBody>
                  <a:tcPr marL="81591" marR="81591" marT="40795" marB="40795" anchor="ctr">
                    <a:lnL>
                      <a:noFill/>
                    </a:lnL>
                    <a:lnR>
                      <a:noFill/>
                    </a:lnR>
                    <a:lnT>
                      <a:noFill/>
                    </a:lnT>
                    <a:lnB>
                      <a:noFill/>
                    </a:lnB>
                    <a:noFill/>
                  </a:tcPr>
                </a:tc>
                <a:extLst>
                  <a:ext uri="{0D108BD9-81ED-4DB2-BD59-A6C34878D82A}">
                    <a16:rowId xmlns:a16="http://schemas.microsoft.com/office/drawing/2014/main" val="2820723429"/>
                  </a:ext>
                </a:extLst>
              </a:tr>
              <a:tr h="815909">
                <a:tc>
                  <a:txBody>
                    <a:bodyPr/>
                    <a:lstStyle/>
                    <a:p>
                      <a:pPr>
                        <a:buNone/>
                      </a:pPr>
                      <a:r>
                        <a:rPr lang="en-GB" sz="1600"/>
                        <a:t>Language &amp; Communication</a:t>
                      </a:r>
                    </a:p>
                  </a:txBody>
                  <a:tcPr marL="81591" marR="81591" marT="40795" marB="40795" anchor="ctr">
                    <a:lnL>
                      <a:noFill/>
                    </a:lnL>
                    <a:lnR>
                      <a:noFill/>
                    </a:lnR>
                    <a:lnT>
                      <a:noFill/>
                    </a:lnT>
                    <a:lnB>
                      <a:noFill/>
                    </a:lnB>
                    <a:noFill/>
                  </a:tcPr>
                </a:tc>
                <a:tc>
                  <a:txBody>
                    <a:bodyPr/>
                    <a:lstStyle/>
                    <a:p>
                      <a:pPr>
                        <a:buNone/>
                      </a:pPr>
                      <a:r>
                        <a:rPr lang="en-GB" sz="1600"/>
                        <a:t>Encourage </a:t>
                      </a:r>
                      <a:r>
                        <a:rPr lang="en-GB" sz="1600" b="1"/>
                        <a:t>verbal expression through modelling, repetition, and naming objects</a:t>
                      </a:r>
                      <a:r>
                        <a:rPr lang="en-GB" sz="1600"/>
                        <a:t>. Use gestures and visual aids to support understanding.</a:t>
                      </a:r>
                    </a:p>
                  </a:txBody>
                  <a:tcPr marL="81591" marR="81591" marT="40795" marB="40795" anchor="ctr">
                    <a:lnL>
                      <a:noFill/>
                    </a:lnL>
                    <a:lnR>
                      <a:noFill/>
                    </a:lnR>
                    <a:lnT>
                      <a:noFill/>
                    </a:lnT>
                    <a:lnB>
                      <a:noFill/>
                    </a:lnB>
                    <a:noFill/>
                  </a:tcPr>
                </a:tc>
                <a:extLst>
                  <a:ext uri="{0D108BD9-81ED-4DB2-BD59-A6C34878D82A}">
                    <a16:rowId xmlns:a16="http://schemas.microsoft.com/office/drawing/2014/main" val="387919460"/>
                  </a:ext>
                </a:extLst>
              </a:tr>
              <a:tr h="571136">
                <a:tc>
                  <a:txBody>
                    <a:bodyPr/>
                    <a:lstStyle/>
                    <a:p>
                      <a:pPr>
                        <a:buNone/>
                      </a:pPr>
                      <a:r>
                        <a:rPr lang="en-GB" sz="1600"/>
                        <a:t>Physical Development</a:t>
                      </a:r>
                    </a:p>
                  </a:txBody>
                  <a:tcPr marL="81591" marR="81591" marT="40795" marB="40795" anchor="ctr">
                    <a:lnL>
                      <a:noFill/>
                    </a:lnL>
                    <a:lnR>
                      <a:noFill/>
                    </a:lnR>
                    <a:lnT>
                      <a:noFill/>
                    </a:lnT>
                    <a:lnB>
                      <a:noFill/>
                    </a:lnB>
                    <a:noFill/>
                  </a:tcPr>
                </a:tc>
                <a:tc>
                  <a:txBody>
                    <a:bodyPr/>
                    <a:lstStyle/>
                    <a:p>
                      <a:pPr>
                        <a:buNone/>
                      </a:pPr>
                      <a:r>
                        <a:rPr lang="en-GB" sz="1600" dirty="0"/>
                        <a:t>Integrate </a:t>
                      </a:r>
                      <a:r>
                        <a:rPr lang="en-GB" sz="1600" b="1" dirty="0"/>
                        <a:t>fine and gross motor tasks</a:t>
                      </a:r>
                      <a:r>
                        <a:rPr lang="en-GB" sz="1600" dirty="0"/>
                        <a:t> through play (e.g., drawing, climbing, role-play).</a:t>
                      </a:r>
                    </a:p>
                  </a:txBody>
                  <a:tcPr marL="81591" marR="81591" marT="40795" marB="40795" anchor="ctr">
                    <a:lnL>
                      <a:noFill/>
                    </a:lnL>
                    <a:lnR>
                      <a:noFill/>
                    </a:lnR>
                    <a:lnT>
                      <a:noFill/>
                    </a:lnT>
                    <a:lnB>
                      <a:noFill/>
                    </a:lnB>
                    <a:noFill/>
                  </a:tcPr>
                </a:tc>
                <a:extLst>
                  <a:ext uri="{0D108BD9-81ED-4DB2-BD59-A6C34878D82A}">
                    <a16:rowId xmlns:a16="http://schemas.microsoft.com/office/drawing/2014/main" val="3358790393"/>
                  </a:ext>
                </a:extLst>
              </a:tr>
            </a:tbl>
          </a:graphicData>
        </a:graphic>
      </p:graphicFrame>
      <p:sp>
        <p:nvSpPr>
          <p:cNvPr id="4" name="Date Placeholder 3">
            <a:extLst>
              <a:ext uri="{FF2B5EF4-FFF2-40B4-BE49-F238E27FC236}">
                <a16:creationId xmlns:a16="http://schemas.microsoft.com/office/drawing/2014/main" id="{B2AB367A-25E7-FF80-4EB0-3965657AB6E2}"/>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ECD0C1E4-C30F-9C88-5B3F-4A4E4A248499}"/>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213088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A8BF9-6A82-018D-0A1E-C968B99F5B93}"/>
              </a:ext>
            </a:extLst>
          </p:cNvPr>
          <p:cNvSpPr>
            <a:spLocks noGrp="1"/>
          </p:cNvSpPr>
          <p:nvPr>
            <p:ph type="title"/>
          </p:nvPr>
        </p:nvSpPr>
        <p:spPr/>
        <p:txBody>
          <a:bodyPr/>
          <a:lstStyle/>
          <a:p>
            <a:r>
              <a:rPr lang="en-GB" dirty="0"/>
              <a:t>Nature and Nurture Considerations</a:t>
            </a:r>
          </a:p>
        </p:txBody>
      </p:sp>
      <p:sp>
        <p:nvSpPr>
          <p:cNvPr id="4" name="Date Placeholder 3">
            <a:extLst>
              <a:ext uri="{FF2B5EF4-FFF2-40B4-BE49-F238E27FC236}">
                <a16:creationId xmlns:a16="http://schemas.microsoft.com/office/drawing/2014/main" id="{9AB71DA7-CD02-3940-516D-9DEEC407C5CE}"/>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1052161A-66A7-3AB9-3157-3E6F3CB5F4F0}"/>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10" name="Rectangle 1">
            <a:extLst>
              <a:ext uri="{FF2B5EF4-FFF2-40B4-BE49-F238E27FC236}">
                <a16:creationId xmlns:a16="http://schemas.microsoft.com/office/drawing/2014/main" id="{1E0A2324-E436-519D-817B-A5926551B8B4}"/>
              </a:ext>
            </a:extLst>
          </p:cNvPr>
          <p:cNvSpPr>
            <a:spLocks noGrp="1" noChangeArrowheads="1"/>
          </p:cNvSpPr>
          <p:nvPr>
            <p:ph idx="1"/>
          </p:nvPr>
        </p:nvSpPr>
        <p:spPr bwMode="auto">
          <a:xfrm>
            <a:off x="609600" y="2265720"/>
            <a:ext cx="9472465"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Biological influences (Nature):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Temperament may make Amira naturally cautious or anxious.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Neurological development impacts her speech and motor skills.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Environmental influences (Nurture):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Recent change in routine (starting nursery) may trigger anxiety.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Home language and interactions influence communication skills.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Peer and adult support in the nursery will affect her social learning.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Both sets of influences interact to shape her cognitive, social, and emotional development.</a:t>
            </a:r>
          </a:p>
        </p:txBody>
      </p:sp>
    </p:spTree>
    <p:extLst>
      <p:ext uri="{BB962C8B-B14F-4D97-AF65-F5344CB8AC3E}">
        <p14:creationId xmlns:p14="http://schemas.microsoft.com/office/powerpoint/2010/main" val="1493733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304D-0DB6-D65B-6C85-057E016B3D71}"/>
              </a:ext>
            </a:extLst>
          </p:cNvPr>
          <p:cNvSpPr>
            <a:spLocks noGrp="1"/>
          </p:cNvSpPr>
          <p:nvPr>
            <p:ph type="title"/>
          </p:nvPr>
        </p:nvSpPr>
        <p:spPr/>
        <p:txBody>
          <a:bodyPr/>
          <a:lstStyle/>
          <a:p>
            <a:r>
              <a:rPr lang="en-GB" dirty="0"/>
              <a:t>Critical Evaluation of Piaget’s Theory in This Context</a:t>
            </a:r>
          </a:p>
        </p:txBody>
      </p:sp>
      <p:sp>
        <p:nvSpPr>
          <p:cNvPr id="4" name="Date Placeholder 3">
            <a:extLst>
              <a:ext uri="{FF2B5EF4-FFF2-40B4-BE49-F238E27FC236}">
                <a16:creationId xmlns:a16="http://schemas.microsoft.com/office/drawing/2014/main" id="{A7BE14FD-1244-56D8-7037-547E48368A7E}"/>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0DAA519A-776C-73C4-CC06-A031D7C3172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Rectangle 1">
            <a:extLst>
              <a:ext uri="{FF2B5EF4-FFF2-40B4-BE49-F238E27FC236}">
                <a16:creationId xmlns:a16="http://schemas.microsoft.com/office/drawing/2014/main" id="{2D3BBCE1-B1B8-D6C6-592D-60C4BB9E8F33}"/>
              </a:ext>
            </a:extLst>
          </p:cNvPr>
          <p:cNvSpPr>
            <a:spLocks noGrp="1" noChangeArrowheads="1"/>
          </p:cNvSpPr>
          <p:nvPr>
            <p:ph idx="1"/>
          </p:nvPr>
        </p:nvSpPr>
        <p:spPr bwMode="auto">
          <a:xfrm>
            <a:off x="609601" y="1222693"/>
            <a:ext cx="10210800" cy="4672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2400" b="1" dirty="0"/>
              <a:t>Usefulness:</a:t>
            </a:r>
            <a:endParaRPr lang="en-GB" sz="2400" dirty="0"/>
          </a:p>
          <a:p>
            <a:r>
              <a:rPr lang="en-GB" sz="2400" dirty="0"/>
              <a:t>Provides clear expectations for cognitive abilities by age.</a:t>
            </a:r>
          </a:p>
          <a:p>
            <a:r>
              <a:rPr lang="en-GB" sz="2400" dirty="0"/>
              <a:t>Supports hands-on, child-centred learning.</a:t>
            </a:r>
          </a:p>
          <a:p>
            <a:r>
              <a:rPr lang="en-GB" sz="2400" dirty="0"/>
              <a:t>Explains some of Amira’s behaviours (egocentrism, difficulty with abstract reasoning).</a:t>
            </a:r>
          </a:p>
          <a:p>
            <a:pPr marL="0" indent="0">
              <a:buNone/>
            </a:pPr>
            <a:r>
              <a:rPr lang="en-GB" sz="2400" b="1" dirty="0"/>
              <a:t>Limitations:</a:t>
            </a:r>
            <a:endParaRPr lang="en-GB" sz="2400" dirty="0"/>
          </a:p>
          <a:p>
            <a:r>
              <a:rPr lang="en-GB" sz="2400" dirty="0"/>
              <a:t>May underestimate children’s capabilities; children can show understanding earlier with support.</a:t>
            </a:r>
          </a:p>
          <a:p>
            <a:r>
              <a:rPr lang="en-GB" sz="2400" dirty="0"/>
              <a:t>Focuses mostly on cognition, less on emotional or social development.</a:t>
            </a:r>
          </a:p>
          <a:p>
            <a:r>
              <a:rPr lang="en-GB" sz="2400" dirty="0"/>
              <a:t>Cultural factors are not fully considered.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74939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1E9DC-042D-DD4E-9946-85A669D15BE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3F2B690-ED76-6030-8555-6B1D6DB0022E}"/>
              </a:ext>
            </a:extLst>
          </p:cNvPr>
          <p:cNvSpPr>
            <a:spLocks noGrp="1"/>
          </p:cNvSpPr>
          <p:nvPr>
            <p:ph idx="1"/>
          </p:nvPr>
        </p:nvSpPr>
        <p:spPr/>
        <p:txBody>
          <a:bodyPr/>
          <a:lstStyle/>
          <a:p>
            <a:r>
              <a:rPr lang="en-GB" sz="2800" dirty="0"/>
              <a:t>Piaget’s cognitive development theory provides valuable insight into Amira’s current behaviour by explaining her egocentric thinking, limited verbal communication, and difficulty with group play as typical of the preoperational stage. Applying the theory helps practitioners design age-appropriate, hands-on, and supportive strategies, such as gradual separation, guided play, and concrete learning activities, to promote her emotional, social, cognitive, and physical development</a:t>
            </a:r>
            <a:r>
              <a:rPr lang="en-GB" dirty="0"/>
              <a:t>.</a:t>
            </a:r>
          </a:p>
          <a:p>
            <a:endParaRPr lang="en-GB" dirty="0"/>
          </a:p>
        </p:txBody>
      </p:sp>
      <p:sp>
        <p:nvSpPr>
          <p:cNvPr id="4" name="Date Placeholder 3">
            <a:extLst>
              <a:ext uri="{FF2B5EF4-FFF2-40B4-BE49-F238E27FC236}">
                <a16:creationId xmlns:a16="http://schemas.microsoft.com/office/drawing/2014/main" id="{AF7BE8EA-A29F-EE10-B83B-990D4BC138BD}"/>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CA86D4B5-77F0-DFE5-0979-DE102AB7B636}"/>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686649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05514-8D13-1692-CDE8-BCE04554570D}"/>
              </a:ext>
            </a:extLst>
          </p:cNvPr>
          <p:cNvSpPr>
            <a:spLocks noGrp="1"/>
          </p:cNvSpPr>
          <p:nvPr>
            <p:ph type="title"/>
          </p:nvPr>
        </p:nvSpPr>
        <p:spPr/>
        <p:txBody>
          <a:bodyPr/>
          <a:lstStyle/>
          <a:p>
            <a:r>
              <a:rPr lang="en-GB" dirty="0"/>
              <a:t>references</a:t>
            </a:r>
          </a:p>
        </p:txBody>
      </p:sp>
      <p:sp>
        <p:nvSpPr>
          <p:cNvPr id="4" name="Date Placeholder 3">
            <a:extLst>
              <a:ext uri="{FF2B5EF4-FFF2-40B4-BE49-F238E27FC236}">
                <a16:creationId xmlns:a16="http://schemas.microsoft.com/office/drawing/2014/main" id="{844AECA3-2688-AC6B-041A-E879EE950E48}"/>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0BA43696-23D9-D2EC-C229-FBEDB6A1EEA2}"/>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
        <p:nvSpPr>
          <p:cNvPr id="6" name="Rectangle 1">
            <a:extLst>
              <a:ext uri="{FF2B5EF4-FFF2-40B4-BE49-F238E27FC236}">
                <a16:creationId xmlns:a16="http://schemas.microsoft.com/office/drawing/2014/main" id="{C00FA053-13E1-F7B8-08F1-7A3EABEA98CB}"/>
              </a:ext>
            </a:extLst>
          </p:cNvPr>
          <p:cNvSpPr>
            <a:spLocks noGrp="1" noChangeArrowheads="1"/>
          </p:cNvSpPr>
          <p:nvPr>
            <p:ph idx="1"/>
          </p:nvPr>
        </p:nvSpPr>
        <p:spPr bwMode="auto">
          <a:xfrm>
            <a:off x="609600" y="2127556"/>
            <a:ext cx="1127760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Piaget, J. (1952) </a:t>
            </a:r>
            <a:r>
              <a:rPr kumimoji="0" lang="en-US" altLang="en-US" sz="1800" b="0" i="1" u="none" strike="noStrike" cap="none" normalizeH="0" baseline="0" dirty="0">
                <a:ln>
                  <a:noFill/>
                </a:ln>
                <a:solidFill>
                  <a:schemeClr val="tx1"/>
                </a:solidFill>
                <a:effectLst/>
                <a:latin typeface="Arial" panose="020B0604020202020204" pitchFamily="34" charset="0"/>
              </a:rPr>
              <a:t>The Origins of Intelligence in Children</a:t>
            </a:r>
            <a:r>
              <a:rPr kumimoji="0" lang="en-US" altLang="en-US" sz="1800" b="0" i="0" u="none" strike="noStrike" cap="none" normalizeH="0" baseline="0" dirty="0">
                <a:ln>
                  <a:noFill/>
                </a:ln>
                <a:solidFill>
                  <a:schemeClr val="tx1"/>
                </a:solidFill>
                <a:effectLst/>
                <a:latin typeface="Arial" panose="020B0604020202020204" pitchFamily="34" charset="0"/>
              </a:rPr>
              <a:t>. New York: International Universities Press.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Gelman, R. and </a:t>
            </a:r>
            <a:r>
              <a:rPr kumimoji="0" lang="en-US" altLang="en-US" sz="1800" b="0" i="0" u="none" strike="noStrike" cap="none" normalizeH="0" baseline="0" dirty="0" err="1">
                <a:ln>
                  <a:noFill/>
                </a:ln>
                <a:solidFill>
                  <a:schemeClr val="tx1"/>
                </a:solidFill>
                <a:effectLst/>
                <a:latin typeface="Arial" panose="020B0604020202020204" pitchFamily="34" charset="0"/>
              </a:rPr>
              <a:t>Gallistel</a:t>
            </a:r>
            <a:r>
              <a:rPr kumimoji="0" lang="en-US" altLang="en-US" sz="1800" b="0" i="0" u="none" strike="noStrike" cap="none" normalizeH="0" baseline="0" dirty="0">
                <a:ln>
                  <a:noFill/>
                </a:ln>
                <a:solidFill>
                  <a:schemeClr val="tx1"/>
                </a:solidFill>
                <a:effectLst/>
                <a:latin typeface="Arial" panose="020B0604020202020204" pitchFamily="34" charset="0"/>
              </a:rPr>
              <a:t>, C.R. (2004) </a:t>
            </a:r>
            <a:r>
              <a:rPr kumimoji="0" lang="en-US" altLang="en-US" sz="1800" b="0" i="1" u="none" strike="noStrike" cap="none" normalizeH="0" baseline="0" dirty="0">
                <a:ln>
                  <a:noFill/>
                </a:ln>
                <a:solidFill>
                  <a:schemeClr val="tx1"/>
                </a:solidFill>
                <a:effectLst/>
                <a:latin typeface="Arial" panose="020B0604020202020204" pitchFamily="34" charset="0"/>
              </a:rPr>
              <a:t>The Child’s Understanding of Number</a:t>
            </a:r>
            <a:r>
              <a:rPr kumimoji="0" lang="en-US" altLang="en-US" sz="1800" b="0" i="0" u="none" strike="noStrike" cap="none" normalizeH="0" baseline="0" dirty="0">
                <a:ln>
                  <a:noFill/>
                </a:ln>
                <a:solidFill>
                  <a:schemeClr val="tx1"/>
                </a:solidFill>
                <a:effectLst/>
                <a:latin typeface="Arial" panose="020B0604020202020204" pitchFamily="34" charset="0"/>
              </a:rPr>
              <a:t>. Cambridge, MA: Harvard University Press.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Lourenco, O. and Machado, A. (1996) ‘In Defense of Piaget’s Theory: A Reply to 10 Common Criticisms’, </a:t>
            </a:r>
            <a:r>
              <a:rPr kumimoji="0" lang="en-US" altLang="en-US" sz="1800" b="0" i="1" u="none" strike="noStrike" cap="none" normalizeH="0" baseline="0" dirty="0">
                <a:ln>
                  <a:noFill/>
                </a:ln>
                <a:solidFill>
                  <a:schemeClr val="tx1"/>
                </a:solidFill>
                <a:effectLst/>
                <a:latin typeface="Arial" panose="020B0604020202020204" pitchFamily="34" charset="0"/>
              </a:rPr>
              <a:t>Psychological Review</a:t>
            </a:r>
            <a:r>
              <a:rPr kumimoji="0" lang="en-US" altLang="en-US" sz="1800" b="0" i="0" u="none" strike="noStrike" cap="none" normalizeH="0" baseline="0" dirty="0">
                <a:ln>
                  <a:noFill/>
                </a:ln>
                <a:solidFill>
                  <a:schemeClr val="tx1"/>
                </a:solidFill>
                <a:effectLst/>
                <a:latin typeface="Arial" panose="020B0604020202020204" pitchFamily="34" charset="0"/>
              </a:rPr>
              <a:t>, 103(1), pp. 143–164.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Berk, L.E. (2021) </a:t>
            </a:r>
            <a:r>
              <a:rPr kumimoji="0" lang="en-US" altLang="en-US" sz="1800" b="0" i="1" u="none" strike="noStrike" cap="none" normalizeH="0" baseline="0" dirty="0">
                <a:ln>
                  <a:noFill/>
                </a:ln>
                <a:solidFill>
                  <a:schemeClr val="tx1"/>
                </a:solidFill>
                <a:effectLst/>
                <a:latin typeface="Arial" panose="020B0604020202020204" pitchFamily="34" charset="0"/>
              </a:rPr>
              <a:t>Development Through the Lifespan</a:t>
            </a:r>
            <a:r>
              <a:rPr kumimoji="0" lang="en-US" altLang="en-US" sz="1800" b="0" i="0" u="none" strike="noStrike" cap="none" normalizeH="0" baseline="0" dirty="0">
                <a:ln>
                  <a:noFill/>
                </a:ln>
                <a:solidFill>
                  <a:schemeClr val="tx1"/>
                </a:solidFill>
                <a:effectLst/>
                <a:latin typeface="Arial" panose="020B0604020202020204" pitchFamily="34" charset="0"/>
              </a:rPr>
              <a:t>. 8th </a:t>
            </a:r>
            <a:r>
              <a:rPr kumimoji="0" lang="en-US" altLang="en-US" sz="1800" b="0" i="0" u="none" strike="noStrike" cap="none" normalizeH="0" baseline="0" dirty="0" err="1">
                <a:ln>
                  <a:noFill/>
                </a:ln>
                <a:solidFill>
                  <a:schemeClr val="tx1"/>
                </a:solidFill>
                <a:effectLst/>
                <a:latin typeface="Arial" panose="020B0604020202020204" pitchFamily="34" charset="0"/>
              </a:rPr>
              <a:t>edn</a:t>
            </a:r>
            <a:r>
              <a:rPr kumimoji="0" lang="en-US" altLang="en-US" sz="1800" b="0" i="0" u="none" strike="noStrike" cap="none" normalizeH="0" baseline="0" dirty="0">
                <a:ln>
                  <a:noFill/>
                </a:ln>
                <a:solidFill>
                  <a:schemeClr val="tx1"/>
                </a:solidFill>
                <a:effectLst/>
                <a:latin typeface="Arial" panose="020B0604020202020204" pitchFamily="34" charset="0"/>
              </a:rPr>
              <a:t>. Boston: Pearson.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National Association for the Education of Young Children (NAEYC) (2020) </a:t>
            </a:r>
            <a:r>
              <a:rPr kumimoji="0" lang="en-US" altLang="en-US" sz="1800" b="0" i="1" u="none" strike="noStrike" cap="none" normalizeH="0" baseline="0" dirty="0">
                <a:ln>
                  <a:noFill/>
                </a:ln>
                <a:solidFill>
                  <a:schemeClr val="tx1"/>
                </a:solidFill>
                <a:effectLst/>
                <a:latin typeface="Arial" panose="020B0604020202020204" pitchFamily="34" charset="0"/>
              </a:rPr>
              <a:t>Developmentally Appropriate Practice in Early Childhood Programs</a:t>
            </a:r>
            <a:r>
              <a:rPr kumimoji="0" lang="en-US" altLang="en-US" sz="1800" b="0" i="0" u="none" strike="noStrike" cap="none" normalizeH="0" baseline="0" dirty="0">
                <a:ln>
                  <a:noFill/>
                </a:ln>
                <a:solidFill>
                  <a:schemeClr val="tx1"/>
                </a:solidFill>
                <a:effectLst/>
                <a:latin typeface="Arial" panose="020B0604020202020204" pitchFamily="34" charset="0"/>
              </a:rPr>
              <a:t>. Washington: NAEYC.</a:t>
            </a:r>
          </a:p>
          <a:p>
            <a:pPr marL="0" lvl="0" indent="0">
              <a:spcBef>
                <a:spcPct val="0"/>
              </a:spcBef>
              <a:buFontTx/>
              <a:buChar char="•"/>
            </a:pPr>
            <a:r>
              <a:rPr lang="en-US" altLang="en-US" sz="1800" dirty="0">
                <a:latin typeface="Arial" panose="020B0604020202020204" pitchFamily="34" charset="0"/>
              </a:rPr>
              <a:t>https://www.taylorfrancis.com/chapters/edit/10.1201/9781315104188-81/meaning-cleverness-elementary-school-students-perspectives-listiara-rusmawati</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938884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6369</TotalTime>
  <Words>730</Words>
  <Application>Microsoft Office PowerPoint</Application>
  <PresentationFormat>Widescreen</PresentationFormat>
  <Paragraphs>95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Myriad Pro</vt:lpstr>
      <vt:lpstr>20140311PresentationUWTSDTemplate</vt:lpstr>
      <vt:lpstr>PowerPoint Presentation</vt:lpstr>
      <vt:lpstr>PowerPoint Presentation</vt:lpstr>
      <vt:lpstr>Key Concepts of Piaget’s Theory</vt:lpstr>
      <vt:lpstr>Applying Piaget to Amira’s Situation</vt:lpstr>
      <vt:lpstr>Practical Strategies Based on Piaget’s Theory</vt:lpstr>
      <vt:lpstr>Nature and Nurture Considerations</vt:lpstr>
      <vt:lpstr>Critical Evaluation of Piaget’s Theory in This Context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chebac svetlana</cp:lastModifiedBy>
  <cp:revision>29</cp:revision>
  <dcterms:created xsi:type="dcterms:W3CDTF">2025-02-21T18:28:54Z</dcterms:created>
  <dcterms:modified xsi:type="dcterms:W3CDTF">2025-11-17T19:15:35Z</dcterms:modified>
</cp:coreProperties>
</file>