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8" r:id="rId2"/>
    <p:sldId id="264" r:id="rId3"/>
    <p:sldId id="259" r:id="rId4"/>
    <p:sldId id="281" r:id="rId5"/>
    <p:sldId id="261" r:id="rId6"/>
    <p:sldId id="265" r:id="rId7"/>
    <p:sldId id="283" r:id="rId8"/>
    <p:sldId id="267" r:id="rId9"/>
    <p:sldId id="269" r:id="rId10"/>
    <p:sldId id="278" r:id="rId11"/>
    <p:sldId id="270" r:id="rId12"/>
    <p:sldId id="280" r:id="rId13"/>
    <p:sldId id="282" r:id="rId14"/>
    <p:sldId id="272" r:id="rId15"/>
    <p:sldId id="277"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112"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75AF7-4608-4F6A-A2B6-0805EE276E18}" type="doc">
      <dgm:prSet loTypeId="urn:microsoft.com/office/officeart/2005/8/layout/list1" loCatId="list" qsTypeId="urn:microsoft.com/office/officeart/2005/8/quickstyle/simple3" qsCatId="simple" csTypeId="urn:microsoft.com/office/officeart/2005/8/colors/accent6_2" csCatId="accent6" phldr="1"/>
      <dgm:spPr/>
      <dgm:t>
        <a:bodyPr/>
        <a:lstStyle/>
        <a:p>
          <a:endParaRPr lang="en-GB"/>
        </a:p>
      </dgm:t>
    </dgm:pt>
    <dgm:pt modelId="{9EAA92D5-64F2-4850-A131-FA4D4A13AF03}">
      <dgm:prSet custT="1"/>
      <dgm:spPr/>
      <dgm:t>
        <a:bodyPr/>
        <a:lstStyle/>
        <a:p>
          <a:r>
            <a:rPr lang="en-US" sz="1050" b="1"/>
            <a:t>Political</a:t>
          </a:r>
          <a:r>
            <a:rPr lang="en-US" sz="1050"/>
            <a:t>  </a:t>
          </a:r>
          <a:endParaRPr lang="en-GB" sz="1050"/>
        </a:p>
      </dgm:t>
    </dgm:pt>
    <dgm:pt modelId="{618D4A3F-9DE3-40B6-BE36-E331D7D5DE35}" type="parTrans" cxnId="{BF9B68DF-8792-4E21-B3B5-554B0FCB346A}">
      <dgm:prSet/>
      <dgm:spPr/>
      <dgm:t>
        <a:bodyPr/>
        <a:lstStyle/>
        <a:p>
          <a:endParaRPr lang="en-GB"/>
        </a:p>
      </dgm:t>
    </dgm:pt>
    <dgm:pt modelId="{24FD7B53-6FD0-4A7A-9A8F-1AD5F1A6A4EA}" type="sibTrans" cxnId="{BF9B68DF-8792-4E21-B3B5-554B0FCB346A}">
      <dgm:prSet/>
      <dgm:spPr/>
      <dgm:t>
        <a:bodyPr/>
        <a:lstStyle/>
        <a:p>
          <a:endParaRPr lang="en-GB"/>
        </a:p>
      </dgm:t>
    </dgm:pt>
    <dgm:pt modelId="{F0AEA54D-4D92-4DAE-B122-50F996EB5F3E}">
      <dgm:prSet custT="1"/>
      <dgm:spPr/>
      <dgm:t>
        <a:bodyPr/>
        <a:lstStyle/>
        <a:p>
          <a:r>
            <a:rPr lang="en-US" sz="1050" b="1"/>
            <a:t>Economic</a:t>
          </a:r>
          <a:r>
            <a:rPr lang="en-US" sz="1050"/>
            <a:t> </a:t>
          </a:r>
          <a:endParaRPr lang="en-GB" sz="1050"/>
        </a:p>
      </dgm:t>
    </dgm:pt>
    <dgm:pt modelId="{149CFF46-91FE-44A0-843D-C79AD08B9A32}" type="parTrans" cxnId="{4D68CAA0-2E30-4895-985C-D1D1F816CB84}">
      <dgm:prSet/>
      <dgm:spPr/>
      <dgm:t>
        <a:bodyPr/>
        <a:lstStyle/>
        <a:p>
          <a:endParaRPr lang="en-GB"/>
        </a:p>
      </dgm:t>
    </dgm:pt>
    <dgm:pt modelId="{D30562C5-BD3F-45CC-8BA3-B857B9EB1B8E}" type="sibTrans" cxnId="{4D68CAA0-2E30-4895-985C-D1D1F816CB84}">
      <dgm:prSet/>
      <dgm:spPr/>
      <dgm:t>
        <a:bodyPr/>
        <a:lstStyle/>
        <a:p>
          <a:endParaRPr lang="en-GB"/>
        </a:p>
      </dgm:t>
    </dgm:pt>
    <dgm:pt modelId="{286E0787-A096-4811-8A90-483E5489AE91}">
      <dgm:prSet custT="1"/>
      <dgm:spPr/>
      <dgm:t>
        <a:bodyPr/>
        <a:lstStyle/>
        <a:p>
          <a:r>
            <a:rPr lang="en-US" sz="1050"/>
            <a:t>Inflation </a:t>
          </a:r>
          <a:endParaRPr lang="en-GB" sz="1050"/>
        </a:p>
      </dgm:t>
    </dgm:pt>
    <dgm:pt modelId="{351DAECD-D398-46D2-B25D-E5F55ADD3213}" type="parTrans" cxnId="{17760DCF-24CC-4827-B126-733981365338}">
      <dgm:prSet/>
      <dgm:spPr/>
      <dgm:t>
        <a:bodyPr/>
        <a:lstStyle/>
        <a:p>
          <a:endParaRPr lang="en-GB"/>
        </a:p>
      </dgm:t>
    </dgm:pt>
    <dgm:pt modelId="{C0FC677B-688E-4AF4-B873-FCD69937BD7B}" type="sibTrans" cxnId="{17760DCF-24CC-4827-B126-733981365338}">
      <dgm:prSet/>
      <dgm:spPr/>
      <dgm:t>
        <a:bodyPr/>
        <a:lstStyle/>
        <a:p>
          <a:endParaRPr lang="en-GB"/>
        </a:p>
      </dgm:t>
    </dgm:pt>
    <dgm:pt modelId="{19BFE13F-50D7-4B70-9C9D-A0FD02D8283B}">
      <dgm:prSet custT="1"/>
      <dgm:spPr/>
      <dgm:t>
        <a:bodyPr/>
        <a:lstStyle/>
        <a:p>
          <a:r>
            <a:rPr lang="en-US" sz="1050"/>
            <a:t>Economic growth </a:t>
          </a:r>
          <a:endParaRPr lang="en-GB" sz="1050"/>
        </a:p>
      </dgm:t>
    </dgm:pt>
    <dgm:pt modelId="{29218DF1-5B08-4877-9DD2-47AC75767F41}" type="parTrans" cxnId="{A0EBAD73-A80C-4AFE-83ED-1F841C4790C3}">
      <dgm:prSet/>
      <dgm:spPr/>
      <dgm:t>
        <a:bodyPr/>
        <a:lstStyle/>
        <a:p>
          <a:endParaRPr lang="en-GB"/>
        </a:p>
      </dgm:t>
    </dgm:pt>
    <dgm:pt modelId="{7F30B7CB-A416-48B6-897A-130D64446553}" type="sibTrans" cxnId="{A0EBAD73-A80C-4AFE-83ED-1F841C4790C3}">
      <dgm:prSet/>
      <dgm:spPr/>
      <dgm:t>
        <a:bodyPr/>
        <a:lstStyle/>
        <a:p>
          <a:endParaRPr lang="en-GB"/>
        </a:p>
      </dgm:t>
    </dgm:pt>
    <dgm:pt modelId="{9EF8C2B6-471A-4F0F-8E84-9449BC2B107C}">
      <dgm:prSet custT="1"/>
      <dgm:spPr/>
      <dgm:t>
        <a:bodyPr/>
        <a:lstStyle/>
        <a:p>
          <a:r>
            <a:rPr lang="en-US" sz="1050"/>
            <a:t>Inflation rates rise </a:t>
          </a:r>
          <a:endParaRPr lang="en-GB" sz="1050"/>
        </a:p>
      </dgm:t>
    </dgm:pt>
    <dgm:pt modelId="{C4D417E0-97BA-4F9E-990A-E3129D17224D}" type="parTrans" cxnId="{DBE7F9DD-CFB5-4537-AA9B-6482F502BA48}">
      <dgm:prSet/>
      <dgm:spPr/>
      <dgm:t>
        <a:bodyPr/>
        <a:lstStyle/>
        <a:p>
          <a:endParaRPr lang="en-GB"/>
        </a:p>
      </dgm:t>
    </dgm:pt>
    <dgm:pt modelId="{581DE3CC-1B66-42D7-848A-2900BD0B0CAA}" type="sibTrans" cxnId="{DBE7F9DD-CFB5-4537-AA9B-6482F502BA48}">
      <dgm:prSet/>
      <dgm:spPr/>
      <dgm:t>
        <a:bodyPr/>
        <a:lstStyle/>
        <a:p>
          <a:endParaRPr lang="en-GB"/>
        </a:p>
      </dgm:t>
    </dgm:pt>
    <dgm:pt modelId="{1029678D-D48F-4433-889A-BA62F56C49DA}">
      <dgm:prSet custT="1"/>
      <dgm:spPr/>
      <dgm:t>
        <a:bodyPr/>
        <a:lstStyle/>
        <a:p>
          <a:r>
            <a:rPr lang="en-US" sz="1050"/>
            <a:t>Vat rise</a:t>
          </a:r>
          <a:endParaRPr lang="en-GB" sz="1050"/>
        </a:p>
      </dgm:t>
    </dgm:pt>
    <dgm:pt modelId="{AFC8EE61-DD17-48E1-99D7-F3747640DDE1}" type="parTrans" cxnId="{19BFE3AC-EF17-4962-9C49-418086AFB12F}">
      <dgm:prSet/>
      <dgm:spPr/>
      <dgm:t>
        <a:bodyPr/>
        <a:lstStyle/>
        <a:p>
          <a:endParaRPr lang="en-GB"/>
        </a:p>
      </dgm:t>
    </dgm:pt>
    <dgm:pt modelId="{A0D265DF-5D2A-4740-81B2-69BAFF01D656}" type="sibTrans" cxnId="{19BFE3AC-EF17-4962-9C49-418086AFB12F}">
      <dgm:prSet/>
      <dgm:spPr/>
      <dgm:t>
        <a:bodyPr/>
        <a:lstStyle/>
        <a:p>
          <a:endParaRPr lang="en-GB"/>
        </a:p>
      </dgm:t>
    </dgm:pt>
    <dgm:pt modelId="{CC071640-5FEA-417E-B5EF-C3737480D7B2}">
      <dgm:prSet custT="1"/>
      <dgm:spPr/>
      <dgm:t>
        <a:bodyPr/>
        <a:lstStyle/>
        <a:p>
          <a:r>
            <a:rPr lang="en-US" sz="1050"/>
            <a:t>Exchange rates</a:t>
          </a:r>
          <a:endParaRPr lang="en-GB" sz="1050"/>
        </a:p>
      </dgm:t>
    </dgm:pt>
    <dgm:pt modelId="{6CA5FB3C-D2C6-4266-91DC-4EEF015A82BF}" type="parTrans" cxnId="{3434BA5B-053C-48CD-959E-5B9FA0976ECB}">
      <dgm:prSet/>
      <dgm:spPr/>
      <dgm:t>
        <a:bodyPr/>
        <a:lstStyle/>
        <a:p>
          <a:endParaRPr lang="en-GB"/>
        </a:p>
      </dgm:t>
    </dgm:pt>
    <dgm:pt modelId="{DA63ECA5-27D4-44EF-A667-D2031F6A5B6F}" type="sibTrans" cxnId="{3434BA5B-053C-48CD-959E-5B9FA0976ECB}">
      <dgm:prSet/>
      <dgm:spPr/>
      <dgm:t>
        <a:bodyPr/>
        <a:lstStyle/>
        <a:p>
          <a:endParaRPr lang="en-GB"/>
        </a:p>
      </dgm:t>
    </dgm:pt>
    <dgm:pt modelId="{FB74B017-849D-46D6-A622-D7A0B70E677C}">
      <dgm:prSet custT="1"/>
      <dgm:spPr/>
      <dgm:t>
        <a:bodyPr/>
        <a:lstStyle/>
        <a:p>
          <a:r>
            <a:rPr lang="en-US" sz="1050" dirty="0"/>
            <a:t>Manufacture abroad to cut costs</a:t>
          </a:r>
          <a:endParaRPr lang="en-GB" sz="1050" dirty="0"/>
        </a:p>
      </dgm:t>
    </dgm:pt>
    <dgm:pt modelId="{48321EA0-0CD8-4E06-9D78-D2652093AD3D}" type="parTrans" cxnId="{B5D5EE83-E082-4F66-B458-8E5851A96770}">
      <dgm:prSet/>
      <dgm:spPr/>
      <dgm:t>
        <a:bodyPr/>
        <a:lstStyle/>
        <a:p>
          <a:endParaRPr lang="en-GB"/>
        </a:p>
      </dgm:t>
    </dgm:pt>
    <dgm:pt modelId="{40B17F5F-A5D2-40AA-820C-1CE4BA893D71}" type="sibTrans" cxnId="{B5D5EE83-E082-4F66-B458-8E5851A96770}">
      <dgm:prSet/>
      <dgm:spPr/>
      <dgm:t>
        <a:bodyPr/>
        <a:lstStyle/>
        <a:p>
          <a:endParaRPr lang="en-GB"/>
        </a:p>
      </dgm:t>
    </dgm:pt>
    <dgm:pt modelId="{26EF1321-7BF0-459F-A58B-000E4CBF7BD8}">
      <dgm:prSet custT="1"/>
      <dgm:spPr/>
      <dgm:t>
        <a:bodyPr/>
        <a:lstStyle/>
        <a:p>
          <a:r>
            <a:rPr lang="en-US" sz="1050" b="1"/>
            <a:t>Sociological</a:t>
          </a:r>
          <a:r>
            <a:rPr lang="en-US" sz="1050"/>
            <a:t> </a:t>
          </a:r>
          <a:endParaRPr lang="en-GB" sz="1050"/>
        </a:p>
      </dgm:t>
    </dgm:pt>
    <dgm:pt modelId="{CA0A87FA-9FDF-40B1-85EE-AC7FB5336640}" type="parTrans" cxnId="{657E6037-5893-4C49-BD72-3869C199EF9F}">
      <dgm:prSet/>
      <dgm:spPr/>
      <dgm:t>
        <a:bodyPr/>
        <a:lstStyle/>
        <a:p>
          <a:endParaRPr lang="en-GB"/>
        </a:p>
      </dgm:t>
    </dgm:pt>
    <dgm:pt modelId="{6981F822-A2A2-4562-B23F-0B11D12A1311}" type="sibTrans" cxnId="{657E6037-5893-4C49-BD72-3869C199EF9F}">
      <dgm:prSet/>
      <dgm:spPr/>
      <dgm:t>
        <a:bodyPr/>
        <a:lstStyle/>
        <a:p>
          <a:endParaRPr lang="en-GB"/>
        </a:p>
      </dgm:t>
    </dgm:pt>
    <dgm:pt modelId="{6D68ECE7-0AB6-4FD5-A4D9-D230B0FB3FAE}">
      <dgm:prSet custT="1"/>
      <dgm:spPr/>
      <dgm:t>
        <a:bodyPr/>
        <a:lstStyle/>
        <a:p>
          <a:r>
            <a:rPr lang="en-US" sz="1050"/>
            <a:t>Cultural aspect </a:t>
          </a:r>
          <a:endParaRPr lang="en-GB" sz="1050"/>
        </a:p>
      </dgm:t>
    </dgm:pt>
    <dgm:pt modelId="{42CCFD82-84C1-4F51-B57D-2EE64FB71A3D}" type="parTrans" cxnId="{D6860B86-3291-4BAE-8FFB-E8B3F1D8A4C6}">
      <dgm:prSet/>
      <dgm:spPr/>
      <dgm:t>
        <a:bodyPr/>
        <a:lstStyle/>
        <a:p>
          <a:endParaRPr lang="en-GB"/>
        </a:p>
      </dgm:t>
    </dgm:pt>
    <dgm:pt modelId="{6797AFAB-655C-43EB-8092-0330158E0520}" type="sibTrans" cxnId="{D6860B86-3291-4BAE-8FFB-E8B3F1D8A4C6}">
      <dgm:prSet/>
      <dgm:spPr/>
      <dgm:t>
        <a:bodyPr/>
        <a:lstStyle/>
        <a:p>
          <a:endParaRPr lang="en-GB"/>
        </a:p>
      </dgm:t>
    </dgm:pt>
    <dgm:pt modelId="{2D094DF3-C7D7-4C88-8D80-E0CBC3C1CBAB}">
      <dgm:prSet custT="1"/>
      <dgm:spPr/>
      <dgm:t>
        <a:bodyPr/>
        <a:lstStyle/>
        <a:p>
          <a:r>
            <a:rPr lang="en-US" sz="1050" b="1"/>
            <a:t>Technological</a:t>
          </a:r>
          <a:r>
            <a:rPr lang="en-US" sz="1050"/>
            <a:t> </a:t>
          </a:r>
          <a:endParaRPr lang="en-GB" sz="1050"/>
        </a:p>
      </dgm:t>
    </dgm:pt>
    <dgm:pt modelId="{35033F81-269C-4F8E-B0AC-977A82C64EB2}" type="parTrans" cxnId="{4FD7A222-3BA4-46FB-BC16-A40C266D6E65}">
      <dgm:prSet/>
      <dgm:spPr/>
      <dgm:t>
        <a:bodyPr/>
        <a:lstStyle/>
        <a:p>
          <a:endParaRPr lang="en-GB"/>
        </a:p>
      </dgm:t>
    </dgm:pt>
    <dgm:pt modelId="{AFFAE0DB-C6CC-4915-B250-0B0C3F3BC989}" type="sibTrans" cxnId="{4FD7A222-3BA4-46FB-BC16-A40C266D6E65}">
      <dgm:prSet/>
      <dgm:spPr/>
      <dgm:t>
        <a:bodyPr/>
        <a:lstStyle/>
        <a:p>
          <a:endParaRPr lang="en-GB"/>
        </a:p>
      </dgm:t>
    </dgm:pt>
    <dgm:pt modelId="{185FD658-AAEB-4E00-8D2B-E7458F1F4B32}">
      <dgm:prSet custT="1"/>
      <dgm:spPr/>
      <dgm:t>
        <a:bodyPr/>
        <a:lstStyle/>
        <a:p>
          <a:r>
            <a:rPr lang="en-US" sz="1050"/>
            <a:t>Automation</a:t>
          </a:r>
          <a:endParaRPr lang="en-GB" sz="1050"/>
        </a:p>
      </dgm:t>
    </dgm:pt>
    <dgm:pt modelId="{987D3E14-F6A1-4776-80AA-E2E1CA22A29E}" type="parTrans" cxnId="{B13006BB-752B-435B-B9B4-826247DDA85C}">
      <dgm:prSet/>
      <dgm:spPr/>
      <dgm:t>
        <a:bodyPr/>
        <a:lstStyle/>
        <a:p>
          <a:endParaRPr lang="en-GB"/>
        </a:p>
      </dgm:t>
    </dgm:pt>
    <dgm:pt modelId="{690BFA14-9F77-4F5D-973F-31B8ABBAE696}" type="sibTrans" cxnId="{B13006BB-752B-435B-B9B4-826247DDA85C}">
      <dgm:prSet/>
      <dgm:spPr/>
      <dgm:t>
        <a:bodyPr/>
        <a:lstStyle/>
        <a:p>
          <a:endParaRPr lang="en-GB"/>
        </a:p>
      </dgm:t>
    </dgm:pt>
    <dgm:pt modelId="{807D42BF-AA86-40E8-89CB-966048F9A2B8}">
      <dgm:prSet custT="1"/>
      <dgm:spPr/>
      <dgm:t>
        <a:bodyPr/>
        <a:lstStyle/>
        <a:p>
          <a:r>
            <a:rPr lang="en-US" sz="1050" b="1"/>
            <a:t>Legal</a:t>
          </a:r>
          <a:endParaRPr lang="en-GB" sz="1050"/>
        </a:p>
      </dgm:t>
    </dgm:pt>
    <dgm:pt modelId="{C7890AE0-5023-4CD6-AF97-5D3D5675991B}" type="parTrans" cxnId="{26805B7E-A8B5-48E1-A787-7CA2940D767A}">
      <dgm:prSet/>
      <dgm:spPr/>
      <dgm:t>
        <a:bodyPr/>
        <a:lstStyle/>
        <a:p>
          <a:endParaRPr lang="en-GB"/>
        </a:p>
      </dgm:t>
    </dgm:pt>
    <dgm:pt modelId="{37B4B7AA-1543-4E9C-A81F-A673D4671F2A}" type="sibTrans" cxnId="{26805B7E-A8B5-48E1-A787-7CA2940D767A}">
      <dgm:prSet/>
      <dgm:spPr/>
      <dgm:t>
        <a:bodyPr/>
        <a:lstStyle/>
        <a:p>
          <a:endParaRPr lang="en-GB"/>
        </a:p>
      </dgm:t>
    </dgm:pt>
    <dgm:pt modelId="{D6C4B357-00DB-4D81-9517-291781A97599}">
      <dgm:prSet custT="1"/>
      <dgm:spPr/>
      <dgm:t>
        <a:bodyPr/>
        <a:lstStyle/>
        <a:p>
          <a:r>
            <a:rPr lang="en-US" sz="1050"/>
            <a:t>Health and Safety  </a:t>
          </a:r>
          <a:endParaRPr lang="en-GB" sz="1050"/>
        </a:p>
      </dgm:t>
    </dgm:pt>
    <dgm:pt modelId="{135FC84B-6450-4376-A287-457C5A5393F4}" type="parTrans" cxnId="{B9297810-DE2E-40AE-A4F8-2AA618CEF6BD}">
      <dgm:prSet/>
      <dgm:spPr/>
      <dgm:t>
        <a:bodyPr/>
        <a:lstStyle/>
        <a:p>
          <a:endParaRPr lang="en-GB"/>
        </a:p>
      </dgm:t>
    </dgm:pt>
    <dgm:pt modelId="{6AFFF447-A0B9-4361-ABE4-9D9435F55A56}" type="sibTrans" cxnId="{B9297810-DE2E-40AE-A4F8-2AA618CEF6BD}">
      <dgm:prSet/>
      <dgm:spPr/>
      <dgm:t>
        <a:bodyPr/>
        <a:lstStyle/>
        <a:p>
          <a:endParaRPr lang="en-GB"/>
        </a:p>
      </dgm:t>
    </dgm:pt>
    <dgm:pt modelId="{2D6AFFE7-37CC-4F1E-99C6-72A2E7426820}">
      <dgm:prSet custT="1"/>
      <dgm:spPr/>
      <dgm:t>
        <a:bodyPr/>
        <a:lstStyle/>
        <a:p>
          <a:r>
            <a:rPr lang="en-US" sz="1050"/>
            <a:t>British Kitemark </a:t>
          </a:r>
          <a:endParaRPr lang="en-GB" sz="1050"/>
        </a:p>
      </dgm:t>
    </dgm:pt>
    <dgm:pt modelId="{4CEE37BA-BA69-4112-B744-87C5BD362B95}" type="parTrans" cxnId="{9A64D90C-3385-4A00-9946-00E8D78A7879}">
      <dgm:prSet/>
      <dgm:spPr/>
      <dgm:t>
        <a:bodyPr/>
        <a:lstStyle/>
        <a:p>
          <a:endParaRPr lang="en-GB"/>
        </a:p>
      </dgm:t>
    </dgm:pt>
    <dgm:pt modelId="{2CA769B0-B871-4CCC-A3FD-B3ED7BF723A6}" type="sibTrans" cxnId="{9A64D90C-3385-4A00-9946-00E8D78A7879}">
      <dgm:prSet/>
      <dgm:spPr/>
      <dgm:t>
        <a:bodyPr/>
        <a:lstStyle/>
        <a:p>
          <a:endParaRPr lang="en-GB"/>
        </a:p>
      </dgm:t>
    </dgm:pt>
    <dgm:pt modelId="{37E9E653-F323-44BE-8F69-D1B54478C910}">
      <dgm:prSet custT="1"/>
      <dgm:spPr/>
      <dgm:t>
        <a:bodyPr/>
        <a:lstStyle/>
        <a:p>
          <a:r>
            <a:rPr lang="en-US" sz="1050" dirty="0"/>
            <a:t>Consumer safety  </a:t>
          </a:r>
          <a:endParaRPr lang="en-GB" sz="1050" dirty="0"/>
        </a:p>
      </dgm:t>
    </dgm:pt>
    <dgm:pt modelId="{50F8F362-30AD-42BE-ABE5-1C8869086CDF}" type="parTrans" cxnId="{670E4BB6-21E7-41AB-9E6F-CD4C13703F95}">
      <dgm:prSet/>
      <dgm:spPr/>
      <dgm:t>
        <a:bodyPr/>
        <a:lstStyle/>
        <a:p>
          <a:endParaRPr lang="en-GB"/>
        </a:p>
      </dgm:t>
    </dgm:pt>
    <dgm:pt modelId="{E550A864-7859-4944-A991-C17466E58726}" type="sibTrans" cxnId="{670E4BB6-21E7-41AB-9E6F-CD4C13703F95}">
      <dgm:prSet/>
      <dgm:spPr/>
      <dgm:t>
        <a:bodyPr/>
        <a:lstStyle/>
        <a:p>
          <a:endParaRPr lang="en-GB"/>
        </a:p>
      </dgm:t>
    </dgm:pt>
    <dgm:pt modelId="{0B8B489F-A28E-4AFA-AE7D-6FD6C6845DFB}">
      <dgm:prSet custT="1"/>
      <dgm:spPr/>
      <dgm:t>
        <a:bodyPr/>
        <a:lstStyle/>
        <a:p>
          <a:r>
            <a:rPr lang="en-US" sz="1050" dirty="0"/>
            <a:t>Copyright </a:t>
          </a:r>
          <a:endParaRPr lang="en-GB" sz="1050" dirty="0"/>
        </a:p>
      </dgm:t>
    </dgm:pt>
    <dgm:pt modelId="{BC755A34-567B-4509-A43F-259C5A8B8BFB}" type="parTrans" cxnId="{A0D8F981-7666-4EBF-B18E-75BD25F780ED}">
      <dgm:prSet/>
      <dgm:spPr/>
      <dgm:t>
        <a:bodyPr/>
        <a:lstStyle/>
        <a:p>
          <a:endParaRPr lang="en-GB"/>
        </a:p>
      </dgm:t>
    </dgm:pt>
    <dgm:pt modelId="{22E68092-C5F1-4230-980C-5B2D6710DD6D}" type="sibTrans" cxnId="{A0D8F981-7666-4EBF-B18E-75BD25F780ED}">
      <dgm:prSet/>
      <dgm:spPr/>
      <dgm:t>
        <a:bodyPr/>
        <a:lstStyle/>
        <a:p>
          <a:endParaRPr lang="en-GB"/>
        </a:p>
      </dgm:t>
    </dgm:pt>
    <dgm:pt modelId="{C9DBE444-3915-4358-964E-AFC7301205A7}">
      <dgm:prSet custT="1"/>
      <dgm:spPr/>
      <dgm:t>
        <a:bodyPr/>
        <a:lstStyle/>
        <a:p>
          <a:r>
            <a:rPr lang="en-US" sz="1050" b="1"/>
            <a:t>Environmental</a:t>
          </a:r>
          <a:endParaRPr lang="en-GB" sz="1050"/>
        </a:p>
      </dgm:t>
    </dgm:pt>
    <dgm:pt modelId="{02834208-7EE6-44E2-8D13-316839D0BE87}" type="parTrans" cxnId="{676A45AF-CE37-4BE1-AE79-48BC706AB81D}">
      <dgm:prSet/>
      <dgm:spPr/>
      <dgm:t>
        <a:bodyPr/>
        <a:lstStyle/>
        <a:p>
          <a:endParaRPr lang="en-GB"/>
        </a:p>
      </dgm:t>
    </dgm:pt>
    <dgm:pt modelId="{8C8C5E67-DF59-4A8D-B2C6-CF8FF4A1E113}" type="sibTrans" cxnId="{676A45AF-CE37-4BE1-AE79-48BC706AB81D}">
      <dgm:prSet/>
      <dgm:spPr/>
      <dgm:t>
        <a:bodyPr/>
        <a:lstStyle/>
        <a:p>
          <a:endParaRPr lang="en-GB"/>
        </a:p>
      </dgm:t>
    </dgm:pt>
    <dgm:pt modelId="{401C3DAC-10EF-4F6C-A92B-243193EB9BC2}">
      <dgm:prSet custT="1"/>
      <dgm:spPr/>
      <dgm:t>
        <a:bodyPr/>
        <a:lstStyle/>
        <a:p>
          <a:r>
            <a:rPr lang="en-US" sz="1050"/>
            <a:t>Registered with British standards institution</a:t>
          </a:r>
          <a:endParaRPr lang="en-GB" sz="1050"/>
        </a:p>
      </dgm:t>
    </dgm:pt>
    <dgm:pt modelId="{613EF878-6E48-46B5-8471-91370422C26C}" type="parTrans" cxnId="{A905D60E-A4EF-453A-8A94-CBDC5E867105}">
      <dgm:prSet/>
      <dgm:spPr/>
      <dgm:t>
        <a:bodyPr/>
        <a:lstStyle/>
        <a:p>
          <a:endParaRPr lang="en-GB"/>
        </a:p>
      </dgm:t>
    </dgm:pt>
    <dgm:pt modelId="{E94FAEA1-8FA2-4AD6-B598-569ACD1565FE}" type="sibTrans" cxnId="{A905D60E-A4EF-453A-8A94-CBDC5E867105}">
      <dgm:prSet/>
      <dgm:spPr/>
      <dgm:t>
        <a:bodyPr/>
        <a:lstStyle/>
        <a:p>
          <a:endParaRPr lang="en-GB"/>
        </a:p>
      </dgm:t>
    </dgm:pt>
    <dgm:pt modelId="{2A2E2285-F1BD-4DF8-AEE0-ECD302E38948}">
      <dgm:prSet custT="1"/>
      <dgm:spPr/>
      <dgm:t>
        <a:bodyPr/>
        <a:lstStyle/>
        <a:p>
          <a:r>
            <a:rPr lang="en-US" sz="1050" dirty="0"/>
            <a:t>Health &amp; Safety</a:t>
          </a:r>
          <a:endParaRPr lang="en-GB" sz="1050" dirty="0"/>
        </a:p>
      </dgm:t>
    </dgm:pt>
    <dgm:pt modelId="{29145D37-2712-42BA-93F3-104758AB38FA}" type="parTrans" cxnId="{9B4A9054-99B9-4A1A-A268-0EA4EB5E5371}">
      <dgm:prSet/>
      <dgm:spPr/>
      <dgm:t>
        <a:bodyPr/>
        <a:lstStyle/>
        <a:p>
          <a:endParaRPr lang="en-GB"/>
        </a:p>
      </dgm:t>
    </dgm:pt>
    <dgm:pt modelId="{2D8AE58E-C684-41C7-8F8A-D0363E98B380}" type="sibTrans" cxnId="{9B4A9054-99B9-4A1A-A268-0EA4EB5E5371}">
      <dgm:prSet/>
      <dgm:spPr/>
      <dgm:t>
        <a:bodyPr/>
        <a:lstStyle/>
        <a:p>
          <a:endParaRPr lang="en-GB"/>
        </a:p>
      </dgm:t>
    </dgm:pt>
    <dgm:pt modelId="{D5D626DB-4EFA-4C1B-917B-6C65DA83C0AA}">
      <dgm:prSet custT="1"/>
      <dgm:spPr/>
      <dgm:t>
        <a:bodyPr/>
        <a:lstStyle/>
        <a:p>
          <a:r>
            <a:rPr lang="en-US" sz="1050" dirty="0"/>
            <a:t>Brexit </a:t>
          </a:r>
          <a:endParaRPr lang="en-GB" sz="1050" dirty="0"/>
        </a:p>
      </dgm:t>
    </dgm:pt>
    <dgm:pt modelId="{C05FED89-420F-460A-8F71-828184FA0996}" type="parTrans" cxnId="{E7D94718-A56A-477D-8643-330AA72F20BB}">
      <dgm:prSet/>
      <dgm:spPr/>
      <dgm:t>
        <a:bodyPr/>
        <a:lstStyle/>
        <a:p>
          <a:endParaRPr lang="en-GB"/>
        </a:p>
      </dgm:t>
    </dgm:pt>
    <dgm:pt modelId="{803ACEC1-AA76-441B-B6DF-6E1FFC744151}" type="sibTrans" cxnId="{E7D94718-A56A-477D-8643-330AA72F20BB}">
      <dgm:prSet/>
      <dgm:spPr/>
      <dgm:t>
        <a:bodyPr/>
        <a:lstStyle/>
        <a:p>
          <a:endParaRPr lang="en-GB"/>
        </a:p>
      </dgm:t>
    </dgm:pt>
    <dgm:pt modelId="{74C06DF9-8382-49FD-8EAC-501B5DA87BE9}">
      <dgm:prSet custT="1"/>
      <dgm:spPr/>
      <dgm:t>
        <a:bodyPr/>
        <a:lstStyle/>
        <a:p>
          <a:r>
            <a:rPr lang="en-US" sz="1050" dirty="0"/>
            <a:t>Trade restriction</a:t>
          </a:r>
          <a:endParaRPr lang="en-GB" sz="1050" dirty="0"/>
        </a:p>
      </dgm:t>
    </dgm:pt>
    <dgm:pt modelId="{9BAD33B2-AF96-4F5F-9743-2D05DCD07319}" type="sibTrans" cxnId="{5E773B0E-C6CF-4E51-84AF-1CC27F18C0C9}">
      <dgm:prSet/>
      <dgm:spPr/>
      <dgm:t>
        <a:bodyPr/>
        <a:lstStyle/>
        <a:p>
          <a:endParaRPr lang="en-GB"/>
        </a:p>
      </dgm:t>
    </dgm:pt>
    <dgm:pt modelId="{EB865C2C-9096-443E-B1AE-621CE4D641FB}" type="parTrans" cxnId="{5E773B0E-C6CF-4E51-84AF-1CC27F18C0C9}">
      <dgm:prSet/>
      <dgm:spPr/>
      <dgm:t>
        <a:bodyPr/>
        <a:lstStyle/>
        <a:p>
          <a:endParaRPr lang="en-GB"/>
        </a:p>
      </dgm:t>
    </dgm:pt>
    <dgm:pt modelId="{347B1E1B-56EB-45B3-ACB0-998B424FD91A}">
      <dgm:prSet custT="1"/>
      <dgm:spPr/>
      <dgm:t>
        <a:bodyPr/>
        <a:lstStyle/>
        <a:p>
          <a:endParaRPr lang="en-GB" sz="1050" dirty="0"/>
        </a:p>
      </dgm:t>
    </dgm:pt>
    <dgm:pt modelId="{C86B0FB9-9417-4628-A886-4BF2031C5F4F}" type="sibTrans" cxnId="{D2276BB3-B091-4088-95D0-83502477243D}">
      <dgm:prSet/>
      <dgm:spPr/>
      <dgm:t>
        <a:bodyPr/>
        <a:lstStyle/>
        <a:p>
          <a:endParaRPr lang="en-GB"/>
        </a:p>
      </dgm:t>
    </dgm:pt>
    <dgm:pt modelId="{73720B75-6E61-439B-B462-842984ADBBD5}" type="parTrans" cxnId="{D2276BB3-B091-4088-95D0-83502477243D}">
      <dgm:prSet/>
      <dgm:spPr/>
      <dgm:t>
        <a:bodyPr/>
        <a:lstStyle/>
        <a:p>
          <a:endParaRPr lang="en-GB"/>
        </a:p>
      </dgm:t>
    </dgm:pt>
    <dgm:pt modelId="{523EB2F2-EFD3-45AC-9617-56C114FD5FBD}">
      <dgm:prSet custT="1"/>
      <dgm:spPr/>
      <dgm:t>
        <a:bodyPr/>
        <a:lstStyle/>
        <a:p>
          <a:r>
            <a:rPr lang="en-GB" sz="1050" dirty="0"/>
            <a:t>Recycled material </a:t>
          </a:r>
        </a:p>
      </dgm:t>
    </dgm:pt>
    <dgm:pt modelId="{20945F7B-D6F5-41CB-8B9F-BA0599D2D157}" type="parTrans" cxnId="{ECA46687-D736-4155-9F6E-6F6631DBEE28}">
      <dgm:prSet/>
      <dgm:spPr/>
    </dgm:pt>
    <dgm:pt modelId="{AD863419-1088-476D-9E5D-54E344F15F93}" type="sibTrans" cxnId="{ECA46687-D736-4155-9F6E-6F6631DBEE28}">
      <dgm:prSet/>
      <dgm:spPr/>
    </dgm:pt>
    <dgm:pt modelId="{25189C2A-80C3-4DF3-BA0A-60C043984502}" type="pres">
      <dgm:prSet presAssocID="{FF375AF7-4608-4F6A-A2B6-0805EE276E18}" presName="linear" presStyleCnt="0">
        <dgm:presLayoutVars>
          <dgm:dir/>
          <dgm:animLvl val="lvl"/>
          <dgm:resizeHandles val="exact"/>
        </dgm:presLayoutVars>
      </dgm:prSet>
      <dgm:spPr/>
    </dgm:pt>
    <dgm:pt modelId="{243769A3-B168-48C6-B376-0722DC1936D8}" type="pres">
      <dgm:prSet presAssocID="{9EAA92D5-64F2-4850-A131-FA4D4A13AF03}" presName="parentLin" presStyleCnt="0"/>
      <dgm:spPr/>
    </dgm:pt>
    <dgm:pt modelId="{01F1EEB1-5576-4524-9D84-25F3948A862F}" type="pres">
      <dgm:prSet presAssocID="{9EAA92D5-64F2-4850-A131-FA4D4A13AF03}" presName="parentLeftMargin" presStyleLbl="node1" presStyleIdx="0" presStyleCnt="6"/>
      <dgm:spPr/>
    </dgm:pt>
    <dgm:pt modelId="{7BB351A4-405C-4184-80F4-ECA974EAF58E}" type="pres">
      <dgm:prSet presAssocID="{9EAA92D5-64F2-4850-A131-FA4D4A13AF03}" presName="parentText" presStyleLbl="node1" presStyleIdx="0" presStyleCnt="6">
        <dgm:presLayoutVars>
          <dgm:chMax val="0"/>
          <dgm:bulletEnabled val="1"/>
        </dgm:presLayoutVars>
      </dgm:prSet>
      <dgm:spPr/>
    </dgm:pt>
    <dgm:pt modelId="{77EF8308-91CD-4343-8D84-CDBB074315FE}" type="pres">
      <dgm:prSet presAssocID="{9EAA92D5-64F2-4850-A131-FA4D4A13AF03}" presName="negativeSpace" presStyleCnt="0"/>
      <dgm:spPr/>
    </dgm:pt>
    <dgm:pt modelId="{2A83AC87-7D57-41EF-9AF5-64AA86A52B70}" type="pres">
      <dgm:prSet presAssocID="{9EAA92D5-64F2-4850-A131-FA4D4A13AF03}" presName="childText" presStyleLbl="conFgAcc1" presStyleIdx="0" presStyleCnt="6">
        <dgm:presLayoutVars>
          <dgm:bulletEnabled val="1"/>
        </dgm:presLayoutVars>
      </dgm:prSet>
      <dgm:spPr/>
    </dgm:pt>
    <dgm:pt modelId="{AC8D4BCC-31D6-46EA-98FF-C03FEFC3FD8D}" type="pres">
      <dgm:prSet presAssocID="{24FD7B53-6FD0-4A7A-9A8F-1AD5F1A6A4EA}" presName="spaceBetweenRectangles" presStyleCnt="0"/>
      <dgm:spPr/>
    </dgm:pt>
    <dgm:pt modelId="{05D86DD6-3FE6-4479-96BA-E88F3EE5E286}" type="pres">
      <dgm:prSet presAssocID="{F0AEA54D-4D92-4DAE-B122-50F996EB5F3E}" presName="parentLin" presStyleCnt="0"/>
      <dgm:spPr/>
    </dgm:pt>
    <dgm:pt modelId="{4893AA3D-74D4-4E2C-A135-2CBF1BC9E9E1}" type="pres">
      <dgm:prSet presAssocID="{F0AEA54D-4D92-4DAE-B122-50F996EB5F3E}" presName="parentLeftMargin" presStyleLbl="node1" presStyleIdx="0" presStyleCnt="6"/>
      <dgm:spPr/>
    </dgm:pt>
    <dgm:pt modelId="{E29DB013-FE78-4945-B465-5E63A4540104}" type="pres">
      <dgm:prSet presAssocID="{F0AEA54D-4D92-4DAE-B122-50F996EB5F3E}" presName="parentText" presStyleLbl="node1" presStyleIdx="1" presStyleCnt="6">
        <dgm:presLayoutVars>
          <dgm:chMax val="0"/>
          <dgm:bulletEnabled val="1"/>
        </dgm:presLayoutVars>
      </dgm:prSet>
      <dgm:spPr/>
    </dgm:pt>
    <dgm:pt modelId="{AFA7D804-5679-4DB8-93CC-F262702D9772}" type="pres">
      <dgm:prSet presAssocID="{F0AEA54D-4D92-4DAE-B122-50F996EB5F3E}" presName="negativeSpace" presStyleCnt="0"/>
      <dgm:spPr/>
    </dgm:pt>
    <dgm:pt modelId="{FD6A83ED-38E0-437B-B7A1-B9129E6CB872}" type="pres">
      <dgm:prSet presAssocID="{F0AEA54D-4D92-4DAE-B122-50F996EB5F3E}" presName="childText" presStyleLbl="conFgAcc1" presStyleIdx="1" presStyleCnt="6">
        <dgm:presLayoutVars>
          <dgm:bulletEnabled val="1"/>
        </dgm:presLayoutVars>
      </dgm:prSet>
      <dgm:spPr/>
    </dgm:pt>
    <dgm:pt modelId="{D5E5BA1E-A7E8-4B3F-B5EC-B83400CD21C3}" type="pres">
      <dgm:prSet presAssocID="{D30562C5-BD3F-45CC-8BA3-B857B9EB1B8E}" presName="spaceBetweenRectangles" presStyleCnt="0"/>
      <dgm:spPr/>
    </dgm:pt>
    <dgm:pt modelId="{D3F1CEFD-F481-48BA-85CC-815ED1CC40EB}" type="pres">
      <dgm:prSet presAssocID="{26EF1321-7BF0-459F-A58B-000E4CBF7BD8}" presName="parentLin" presStyleCnt="0"/>
      <dgm:spPr/>
    </dgm:pt>
    <dgm:pt modelId="{65E17FA4-F826-46A2-975C-09C82D5E8139}" type="pres">
      <dgm:prSet presAssocID="{26EF1321-7BF0-459F-A58B-000E4CBF7BD8}" presName="parentLeftMargin" presStyleLbl="node1" presStyleIdx="1" presStyleCnt="6"/>
      <dgm:spPr/>
    </dgm:pt>
    <dgm:pt modelId="{248B5347-C3AD-4AE8-9CC6-1D06CE92EAD9}" type="pres">
      <dgm:prSet presAssocID="{26EF1321-7BF0-459F-A58B-000E4CBF7BD8}" presName="parentText" presStyleLbl="node1" presStyleIdx="2" presStyleCnt="6">
        <dgm:presLayoutVars>
          <dgm:chMax val="0"/>
          <dgm:bulletEnabled val="1"/>
        </dgm:presLayoutVars>
      </dgm:prSet>
      <dgm:spPr/>
    </dgm:pt>
    <dgm:pt modelId="{4A430048-4072-482F-A17C-5B82C224E5ED}" type="pres">
      <dgm:prSet presAssocID="{26EF1321-7BF0-459F-A58B-000E4CBF7BD8}" presName="negativeSpace" presStyleCnt="0"/>
      <dgm:spPr/>
    </dgm:pt>
    <dgm:pt modelId="{900951E6-DAC7-4C20-94E2-0523AA27372A}" type="pres">
      <dgm:prSet presAssocID="{26EF1321-7BF0-459F-A58B-000E4CBF7BD8}" presName="childText" presStyleLbl="conFgAcc1" presStyleIdx="2" presStyleCnt="6">
        <dgm:presLayoutVars>
          <dgm:bulletEnabled val="1"/>
        </dgm:presLayoutVars>
      </dgm:prSet>
      <dgm:spPr/>
    </dgm:pt>
    <dgm:pt modelId="{DF0CCCB1-168B-4CB7-8C0F-186CAD009A7D}" type="pres">
      <dgm:prSet presAssocID="{6981F822-A2A2-4562-B23F-0B11D12A1311}" presName="spaceBetweenRectangles" presStyleCnt="0"/>
      <dgm:spPr/>
    </dgm:pt>
    <dgm:pt modelId="{73A0B5FD-2520-46A4-A151-A8928A45F231}" type="pres">
      <dgm:prSet presAssocID="{2D094DF3-C7D7-4C88-8D80-E0CBC3C1CBAB}" presName="parentLin" presStyleCnt="0"/>
      <dgm:spPr/>
    </dgm:pt>
    <dgm:pt modelId="{4D9D2235-35A2-4CD3-953C-E77757BC5F5E}" type="pres">
      <dgm:prSet presAssocID="{2D094DF3-C7D7-4C88-8D80-E0CBC3C1CBAB}" presName="parentLeftMargin" presStyleLbl="node1" presStyleIdx="2" presStyleCnt="6"/>
      <dgm:spPr/>
    </dgm:pt>
    <dgm:pt modelId="{10A39503-CB3E-49EC-B1A5-CA8B1E0B78BD}" type="pres">
      <dgm:prSet presAssocID="{2D094DF3-C7D7-4C88-8D80-E0CBC3C1CBAB}" presName="parentText" presStyleLbl="node1" presStyleIdx="3" presStyleCnt="6">
        <dgm:presLayoutVars>
          <dgm:chMax val="0"/>
          <dgm:bulletEnabled val="1"/>
        </dgm:presLayoutVars>
      </dgm:prSet>
      <dgm:spPr/>
    </dgm:pt>
    <dgm:pt modelId="{7A8FDB88-CE2A-4175-BC57-CABCAD68EFF2}" type="pres">
      <dgm:prSet presAssocID="{2D094DF3-C7D7-4C88-8D80-E0CBC3C1CBAB}" presName="negativeSpace" presStyleCnt="0"/>
      <dgm:spPr/>
    </dgm:pt>
    <dgm:pt modelId="{7A7F28BB-C757-4082-AA14-733226C88E70}" type="pres">
      <dgm:prSet presAssocID="{2D094DF3-C7D7-4C88-8D80-E0CBC3C1CBAB}" presName="childText" presStyleLbl="conFgAcc1" presStyleIdx="3" presStyleCnt="6">
        <dgm:presLayoutVars>
          <dgm:bulletEnabled val="1"/>
        </dgm:presLayoutVars>
      </dgm:prSet>
      <dgm:spPr/>
    </dgm:pt>
    <dgm:pt modelId="{1744A1C1-AFDC-4E3B-AE43-2FE1952E2699}" type="pres">
      <dgm:prSet presAssocID="{AFFAE0DB-C6CC-4915-B250-0B0C3F3BC989}" presName="spaceBetweenRectangles" presStyleCnt="0"/>
      <dgm:spPr/>
    </dgm:pt>
    <dgm:pt modelId="{51634C1F-84B9-4BBC-87ED-801E94442AA8}" type="pres">
      <dgm:prSet presAssocID="{807D42BF-AA86-40E8-89CB-966048F9A2B8}" presName="parentLin" presStyleCnt="0"/>
      <dgm:spPr/>
    </dgm:pt>
    <dgm:pt modelId="{3B885D58-F2C1-480D-AEB4-5292AA946806}" type="pres">
      <dgm:prSet presAssocID="{807D42BF-AA86-40E8-89CB-966048F9A2B8}" presName="parentLeftMargin" presStyleLbl="node1" presStyleIdx="3" presStyleCnt="6"/>
      <dgm:spPr/>
    </dgm:pt>
    <dgm:pt modelId="{52E65966-AAD1-4104-A4E8-8D0A4A829362}" type="pres">
      <dgm:prSet presAssocID="{807D42BF-AA86-40E8-89CB-966048F9A2B8}" presName="parentText" presStyleLbl="node1" presStyleIdx="4" presStyleCnt="6">
        <dgm:presLayoutVars>
          <dgm:chMax val="0"/>
          <dgm:bulletEnabled val="1"/>
        </dgm:presLayoutVars>
      </dgm:prSet>
      <dgm:spPr/>
    </dgm:pt>
    <dgm:pt modelId="{BE41040D-2CB5-42DC-AC68-861DA5751E14}" type="pres">
      <dgm:prSet presAssocID="{807D42BF-AA86-40E8-89CB-966048F9A2B8}" presName="negativeSpace" presStyleCnt="0"/>
      <dgm:spPr/>
    </dgm:pt>
    <dgm:pt modelId="{4536934F-7D4A-4B12-BFCA-1646FF80297B}" type="pres">
      <dgm:prSet presAssocID="{807D42BF-AA86-40E8-89CB-966048F9A2B8}" presName="childText" presStyleLbl="conFgAcc1" presStyleIdx="4" presStyleCnt="6">
        <dgm:presLayoutVars>
          <dgm:bulletEnabled val="1"/>
        </dgm:presLayoutVars>
      </dgm:prSet>
      <dgm:spPr/>
    </dgm:pt>
    <dgm:pt modelId="{9F915271-3CBD-493A-B07D-C90112F725F6}" type="pres">
      <dgm:prSet presAssocID="{37B4B7AA-1543-4E9C-A81F-A673D4671F2A}" presName="spaceBetweenRectangles" presStyleCnt="0"/>
      <dgm:spPr/>
    </dgm:pt>
    <dgm:pt modelId="{D9CCD8FB-D198-4A5C-B366-0CB73B3D35A6}" type="pres">
      <dgm:prSet presAssocID="{C9DBE444-3915-4358-964E-AFC7301205A7}" presName="parentLin" presStyleCnt="0"/>
      <dgm:spPr/>
    </dgm:pt>
    <dgm:pt modelId="{4A5D9E06-2268-4437-817C-D518DA06CA6C}" type="pres">
      <dgm:prSet presAssocID="{C9DBE444-3915-4358-964E-AFC7301205A7}" presName="parentLeftMargin" presStyleLbl="node1" presStyleIdx="4" presStyleCnt="6"/>
      <dgm:spPr/>
    </dgm:pt>
    <dgm:pt modelId="{835EB211-B03C-46C8-99D8-910CC5B9DB15}" type="pres">
      <dgm:prSet presAssocID="{C9DBE444-3915-4358-964E-AFC7301205A7}" presName="parentText" presStyleLbl="node1" presStyleIdx="5" presStyleCnt="6">
        <dgm:presLayoutVars>
          <dgm:chMax val="0"/>
          <dgm:bulletEnabled val="1"/>
        </dgm:presLayoutVars>
      </dgm:prSet>
      <dgm:spPr/>
    </dgm:pt>
    <dgm:pt modelId="{97DDEBC9-2A8B-4167-B1CF-338C45521500}" type="pres">
      <dgm:prSet presAssocID="{C9DBE444-3915-4358-964E-AFC7301205A7}" presName="negativeSpace" presStyleCnt="0"/>
      <dgm:spPr/>
    </dgm:pt>
    <dgm:pt modelId="{296578D7-32D1-44BC-AB52-238A6F56D1CC}" type="pres">
      <dgm:prSet presAssocID="{C9DBE444-3915-4358-964E-AFC7301205A7}" presName="childText" presStyleLbl="conFgAcc1" presStyleIdx="5" presStyleCnt="6" custScaleY="152345">
        <dgm:presLayoutVars>
          <dgm:bulletEnabled val="1"/>
        </dgm:presLayoutVars>
      </dgm:prSet>
      <dgm:spPr/>
    </dgm:pt>
  </dgm:ptLst>
  <dgm:cxnLst>
    <dgm:cxn modelId="{960C0905-F429-47B1-966B-B79BB6647FD9}" type="presOf" srcId="{C9DBE444-3915-4358-964E-AFC7301205A7}" destId="{4A5D9E06-2268-4437-817C-D518DA06CA6C}" srcOrd="0" destOrd="0" presId="urn:microsoft.com/office/officeart/2005/8/layout/list1"/>
    <dgm:cxn modelId="{9A64D90C-3385-4A00-9946-00E8D78A7879}" srcId="{807D42BF-AA86-40E8-89CB-966048F9A2B8}" destId="{2D6AFFE7-37CC-4F1E-99C6-72A2E7426820}" srcOrd="1" destOrd="0" parTransId="{4CEE37BA-BA69-4112-B744-87C5BD362B95}" sibTransId="{2CA769B0-B871-4CCC-A3FD-B3ED7BF723A6}"/>
    <dgm:cxn modelId="{5E773B0E-C6CF-4E51-84AF-1CC27F18C0C9}" srcId="{9EAA92D5-64F2-4850-A131-FA4D4A13AF03}" destId="{74C06DF9-8382-49FD-8EAC-501B5DA87BE9}" srcOrd="1" destOrd="0" parTransId="{EB865C2C-9096-443E-B1AE-621CE4D641FB}" sibTransId="{9BAD33B2-AF96-4F5F-9743-2D05DCD07319}"/>
    <dgm:cxn modelId="{A905D60E-A4EF-453A-8A94-CBDC5E867105}" srcId="{C9DBE444-3915-4358-964E-AFC7301205A7}" destId="{401C3DAC-10EF-4F6C-A92B-243193EB9BC2}" srcOrd="0" destOrd="0" parTransId="{613EF878-6E48-46B5-8471-91370422C26C}" sibTransId="{E94FAEA1-8FA2-4AD6-B598-569ACD1565FE}"/>
    <dgm:cxn modelId="{120C130F-7A46-4B30-9B53-D9903E00576A}" type="presOf" srcId="{2D094DF3-C7D7-4C88-8D80-E0CBC3C1CBAB}" destId="{10A39503-CB3E-49EC-B1A5-CA8B1E0B78BD}" srcOrd="1" destOrd="0" presId="urn:microsoft.com/office/officeart/2005/8/layout/list1"/>
    <dgm:cxn modelId="{B9297810-DE2E-40AE-A4F8-2AA618CEF6BD}" srcId="{807D42BF-AA86-40E8-89CB-966048F9A2B8}" destId="{D6C4B357-00DB-4D81-9517-291781A97599}" srcOrd="0" destOrd="0" parTransId="{135FC84B-6450-4376-A287-457C5A5393F4}" sibTransId="{6AFFF447-A0B9-4361-ABE4-9D9435F55A56}"/>
    <dgm:cxn modelId="{9E32BA16-8CC9-4675-AB99-91A37B7BB970}" type="presOf" srcId="{401C3DAC-10EF-4F6C-A92B-243193EB9BC2}" destId="{296578D7-32D1-44BC-AB52-238A6F56D1CC}" srcOrd="0" destOrd="0" presId="urn:microsoft.com/office/officeart/2005/8/layout/list1"/>
    <dgm:cxn modelId="{E7D94718-A56A-477D-8643-330AA72F20BB}" srcId="{9EAA92D5-64F2-4850-A131-FA4D4A13AF03}" destId="{D5D626DB-4EFA-4C1B-917B-6C65DA83C0AA}" srcOrd="2" destOrd="0" parTransId="{C05FED89-420F-460A-8F71-828184FA0996}" sibTransId="{803ACEC1-AA76-441B-B6DF-6E1FFC744151}"/>
    <dgm:cxn modelId="{4FD7A222-3BA4-46FB-BC16-A40C266D6E65}" srcId="{FF375AF7-4608-4F6A-A2B6-0805EE276E18}" destId="{2D094DF3-C7D7-4C88-8D80-E0CBC3C1CBAB}" srcOrd="3" destOrd="0" parTransId="{35033F81-269C-4F8E-B0AC-977A82C64EB2}" sibTransId="{AFFAE0DB-C6CC-4915-B250-0B0C3F3BC989}"/>
    <dgm:cxn modelId="{74612324-6C1E-4D46-87A9-791A6FC0C5B3}" type="presOf" srcId="{C9DBE444-3915-4358-964E-AFC7301205A7}" destId="{835EB211-B03C-46C8-99D8-910CC5B9DB15}" srcOrd="1" destOrd="0" presId="urn:microsoft.com/office/officeart/2005/8/layout/list1"/>
    <dgm:cxn modelId="{D5CF6329-896F-406D-8B52-9C765576F9C3}" type="presOf" srcId="{2A2E2285-F1BD-4DF8-AEE0-ECD302E38948}" destId="{296578D7-32D1-44BC-AB52-238A6F56D1CC}" srcOrd="0" destOrd="1" presId="urn:microsoft.com/office/officeart/2005/8/layout/list1"/>
    <dgm:cxn modelId="{396E182B-F1B6-4B5D-8568-2260A15902E4}" type="presOf" srcId="{9EAA92D5-64F2-4850-A131-FA4D4A13AF03}" destId="{01F1EEB1-5576-4524-9D84-25F3948A862F}" srcOrd="0" destOrd="0" presId="urn:microsoft.com/office/officeart/2005/8/layout/list1"/>
    <dgm:cxn modelId="{45ACC333-6463-41E5-A908-905FC67AED8C}" type="presOf" srcId="{26EF1321-7BF0-459F-A58B-000E4CBF7BD8}" destId="{248B5347-C3AD-4AE8-9CC6-1D06CE92EAD9}" srcOrd="1" destOrd="0" presId="urn:microsoft.com/office/officeart/2005/8/layout/list1"/>
    <dgm:cxn modelId="{657E6037-5893-4C49-BD72-3869C199EF9F}" srcId="{FF375AF7-4608-4F6A-A2B6-0805EE276E18}" destId="{26EF1321-7BF0-459F-A58B-000E4CBF7BD8}" srcOrd="2" destOrd="0" parTransId="{CA0A87FA-9FDF-40B1-85EE-AC7FB5336640}" sibTransId="{6981F822-A2A2-4562-B23F-0B11D12A1311}"/>
    <dgm:cxn modelId="{F36AFF37-B497-4A87-9395-5956D1B6CE65}" type="presOf" srcId="{9EF8C2B6-471A-4F0F-8E84-9449BC2B107C}" destId="{FD6A83ED-38E0-437B-B7A1-B9129E6CB872}" srcOrd="0" destOrd="2" presId="urn:microsoft.com/office/officeart/2005/8/layout/list1"/>
    <dgm:cxn modelId="{A9BA7C40-BB4E-486B-A52F-E053351E5DC9}" type="presOf" srcId="{19BFE13F-50D7-4B70-9C9D-A0FD02D8283B}" destId="{FD6A83ED-38E0-437B-B7A1-B9129E6CB872}" srcOrd="0" destOrd="1" presId="urn:microsoft.com/office/officeart/2005/8/layout/list1"/>
    <dgm:cxn modelId="{3434BA5B-053C-48CD-959E-5B9FA0976ECB}" srcId="{F0AEA54D-4D92-4DAE-B122-50F996EB5F3E}" destId="{CC071640-5FEA-417E-B5EF-C3737480D7B2}" srcOrd="4" destOrd="0" parTransId="{6CA5FB3C-D2C6-4266-91DC-4EEF015A82BF}" sibTransId="{DA63ECA5-27D4-44EF-A667-D2031F6A5B6F}"/>
    <dgm:cxn modelId="{1E399B41-3E05-4C9F-B688-102C5CFA145A}" type="presOf" srcId="{D6C4B357-00DB-4D81-9517-291781A97599}" destId="{4536934F-7D4A-4B12-BFCA-1646FF80297B}" srcOrd="0" destOrd="0" presId="urn:microsoft.com/office/officeart/2005/8/layout/list1"/>
    <dgm:cxn modelId="{883ADE52-926A-4CA9-8FFC-D88FCE569785}" type="presOf" srcId="{37E9E653-F323-44BE-8F69-D1B54478C910}" destId="{4536934F-7D4A-4B12-BFCA-1646FF80297B}" srcOrd="0" destOrd="2" presId="urn:microsoft.com/office/officeart/2005/8/layout/list1"/>
    <dgm:cxn modelId="{A0EBAD73-A80C-4AFE-83ED-1F841C4790C3}" srcId="{F0AEA54D-4D92-4DAE-B122-50F996EB5F3E}" destId="{19BFE13F-50D7-4B70-9C9D-A0FD02D8283B}" srcOrd="1" destOrd="0" parTransId="{29218DF1-5B08-4877-9DD2-47AC75767F41}" sibTransId="{7F30B7CB-A416-48B6-897A-130D64446553}"/>
    <dgm:cxn modelId="{9B4A9054-99B9-4A1A-A268-0EA4EB5E5371}" srcId="{C9DBE444-3915-4358-964E-AFC7301205A7}" destId="{2A2E2285-F1BD-4DF8-AEE0-ECD302E38948}" srcOrd="1" destOrd="0" parTransId="{29145D37-2712-42BA-93F3-104758AB38FA}" sibTransId="{2D8AE58E-C684-41C7-8F8A-D0363E98B380}"/>
    <dgm:cxn modelId="{774ED354-C153-4B0C-98F1-D69542BA8531}" type="presOf" srcId="{FB74B017-849D-46D6-A622-D7A0B70E677C}" destId="{FD6A83ED-38E0-437B-B7A1-B9129E6CB872}" srcOrd="0" destOrd="5" presId="urn:microsoft.com/office/officeart/2005/8/layout/list1"/>
    <dgm:cxn modelId="{3CEE4A79-018A-442C-AFAF-9DBF79147779}" type="presOf" srcId="{0B8B489F-A28E-4AFA-AE7D-6FD6C6845DFB}" destId="{4536934F-7D4A-4B12-BFCA-1646FF80297B}" srcOrd="0" destOrd="3" presId="urn:microsoft.com/office/officeart/2005/8/layout/list1"/>
    <dgm:cxn modelId="{FFEAC87B-9F45-4D32-A89A-D5693C7D8343}" type="presOf" srcId="{1029678D-D48F-4433-889A-BA62F56C49DA}" destId="{FD6A83ED-38E0-437B-B7A1-B9129E6CB872}" srcOrd="0" destOrd="3" presId="urn:microsoft.com/office/officeart/2005/8/layout/list1"/>
    <dgm:cxn modelId="{00ABC07D-65C8-4BA5-B72C-77007D1CA971}" type="presOf" srcId="{807D42BF-AA86-40E8-89CB-966048F9A2B8}" destId="{52E65966-AAD1-4104-A4E8-8D0A4A829362}" srcOrd="1" destOrd="0" presId="urn:microsoft.com/office/officeart/2005/8/layout/list1"/>
    <dgm:cxn modelId="{8931DB7D-B194-42EB-B8CC-3B4AF25012C6}" type="presOf" srcId="{D5D626DB-4EFA-4C1B-917B-6C65DA83C0AA}" destId="{2A83AC87-7D57-41EF-9AF5-64AA86A52B70}" srcOrd="0" destOrd="2" presId="urn:microsoft.com/office/officeart/2005/8/layout/list1"/>
    <dgm:cxn modelId="{26805B7E-A8B5-48E1-A787-7CA2940D767A}" srcId="{FF375AF7-4608-4F6A-A2B6-0805EE276E18}" destId="{807D42BF-AA86-40E8-89CB-966048F9A2B8}" srcOrd="4" destOrd="0" parTransId="{C7890AE0-5023-4CD6-AF97-5D3D5675991B}" sibTransId="{37B4B7AA-1543-4E9C-A81F-A673D4671F2A}"/>
    <dgm:cxn modelId="{600B577F-6A5F-4E64-92EC-0AC72C02ECC8}" type="presOf" srcId="{286E0787-A096-4811-8A90-483E5489AE91}" destId="{FD6A83ED-38E0-437B-B7A1-B9129E6CB872}" srcOrd="0" destOrd="0" presId="urn:microsoft.com/office/officeart/2005/8/layout/list1"/>
    <dgm:cxn modelId="{A0D8F981-7666-4EBF-B18E-75BD25F780ED}" srcId="{807D42BF-AA86-40E8-89CB-966048F9A2B8}" destId="{0B8B489F-A28E-4AFA-AE7D-6FD6C6845DFB}" srcOrd="3" destOrd="0" parTransId="{BC755A34-567B-4509-A43F-259C5A8B8BFB}" sibTransId="{22E68092-C5F1-4230-980C-5B2D6710DD6D}"/>
    <dgm:cxn modelId="{191E5782-FB3A-4F5B-B100-C16F92F24969}" type="presOf" srcId="{807D42BF-AA86-40E8-89CB-966048F9A2B8}" destId="{3B885D58-F2C1-480D-AEB4-5292AA946806}" srcOrd="0" destOrd="0" presId="urn:microsoft.com/office/officeart/2005/8/layout/list1"/>
    <dgm:cxn modelId="{B5D5EE83-E082-4F66-B458-8E5851A96770}" srcId="{F0AEA54D-4D92-4DAE-B122-50F996EB5F3E}" destId="{FB74B017-849D-46D6-A622-D7A0B70E677C}" srcOrd="5" destOrd="0" parTransId="{48321EA0-0CD8-4E06-9D78-D2652093AD3D}" sibTransId="{40B17F5F-A5D2-40AA-820C-1CE4BA893D71}"/>
    <dgm:cxn modelId="{44DC3985-BA19-4395-9DD1-375A725FF12E}" type="presOf" srcId="{74C06DF9-8382-49FD-8EAC-501B5DA87BE9}" destId="{2A83AC87-7D57-41EF-9AF5-64AA86A52B70}" srcOrd="0" destOrd="1" presId="urn:microsoft.com/office/officeart/2005/8/layout/list1"/>
    <dgm:cxn modelId="{D6860B86-3291-4BAE-8FFB-E8B3F1D8A4C6}" srcId="{26EF1321-7BF0-459F-A58B-000E4CBF7BD8}" destId="{6D68ECE7-0AB6-4FD5-A4D9-D230B0FB3FAE}" srcOrd="0" destOrd="0" parTransId="{42CCFD82-84C1-4F51-B57D-2EE64FB71A3D}" sibTransId="{6797AFAB-655C-43EB-8092-0330158E0520}"/>
    <dgm:cxn modelId="{ECA46687-D736-4155-9F6E-6F6631DBEE28}" srcId="{C9DBE444-3915-4358-964E-AFC7301205A7}" destId="{523EB2F2-EFD3-45AC-9617-56C114FD5FBD}" srcOrd="2" destOrd="0" parTransId="{20945F7B-D6F5-41CB-8B9F-BA0599D2D157}" sibTransId="{AD863419-1088-476D-9E5D-54E344F15F93}"/>
    <dgm:cxn modelId="{F61FBD87-139C-4D65-9BBE-9904DFDCB207}" type="presOf" srcId="{9EAA92D5-64F2-4850-A131-FA4D4A13AF03}" destId="{7BB351A4-405C-4184-80F4-ECA974EAF58E}" srcOrd="1" destOrd="0" presId="urn:microsoft.com/office/officeart/2005/8/layout/list1"/>
    <dgm:cxn modelId="{1D3A6B8A-EAFB-4F47-9074-2643E11996D7}" type="presOf" srcId="{F0AEA54D-4D92-4DAE-B122-50F996EB5F3E}" destId="{E29DB013-FE78-4945-B465-5E63A4540104}" srcOrd="1" destOrd="0" presId="urn:microsoft.com/office/officeart/2005/8/layout/list1"/>
    <dgm:cxn modelId="{E9146B8B-7C0B-4CCD-96E7-497015486415}" type="presOf" srcId="{185FD658-AAEB-4E00-8D2B-E7458F1F4B32}" destId="{7A7F28BB-C757-4082-AA14-733226C88E70}" srcOrd="0" destOrd="0" presId="urn:microsoft.com/office/officeart/2005/8/layout/list1"/>
    <dgm:cxn modelId="{21132B90-D0B1-4DFC-A3A5-F39B3AA30696}" type="presOf" srcId="{F0AEA54D-4D92-4DAE-B122-50F996EB5F3E}" destId="{4893AA3D-74D4-4E2C-A135-2CBF1BC9E9E1}" srcOrd="0" destOrd="0" presId="urn:microsoft.com/office/officeart/2005/8/layout/list1"/>
    <dgm:cxn modelId="{DF273E9F-5C0C-45D0-A095-28FCFDA3D3E6}" type="presOf" srcId="{2D6AFFE7-37CC-4F1E-99C6-72A2E7426820}" destId="{4536934F-7D4A-4B12-BFCA-1646FF80297B}" srcOrd="0" destOrd="1" presId="urn:microsoft.com/office/officeart/2005/8/layout/list1"/>
    <dgm:cxn modelId="{4D68CAA0-2E30-4895-985C-D1D1F816CB84}" srcId="{FF375AF7-4608-4F6A-A2B6-0805EE276E18}" destId="{F0AEA54D-4D92-4DAE-B122-50F996EB5F3E}" srcOrd="1" destOrd="0" parTransId="{149CFF46-91FE-44A0-843D-C79AD08B9A32}" sibTransId="{D30562C5-BD3F-45CC-8BA3-B857B9EB1B8E}"/>
    <dgm:cxn modelId="{02553DAB-F5C7-41D4-9BE5-AAD55885937C}" type="presOf" srcId="{FF375AF7-4608-4F6A-A2B6-0805EE276E18}" destId="{25189C2A-80C3-4DF3-BA0A-60C043984502}" srcOrd="0" destOrd="0" presId="urn:microsoft.com/office/officeart/2005/8/layout/list1"/>
    <dgm:cxn modelId="{19BFE3AC-EF17-4962-9C49-418086AFB12F}" srcId="{F0AEA54D-4D92-4DAE-B122-50F996EB5F3E}" destId="{1029678D-D48F-4433-889A-BA62F56C49DA}" srcOrd="3" destOrd="0" parTransId="{AFC8EE61-DD17-48E1-99D7-F3747640DDE1}" sibTransId="{A0D265DF-5D2A-4740-81B2-69BAFF01D656}"/>
    <dgm:cxn modelId="{676A45AF-CE37-4BE1-AE79-48BC706AB81D}" srcId="{FF375AF7-4608-4F6A-A2B6-0805EE276E18}" destId="{C9DBE444-3915-4358-964E-AFC7301205A7}" srcOrd="5" destOrd="0" parTransId="{02834208-7EE6-44E2-8D13-316839D0BE87}" sibTransId="{8C8C5E67-DF59-4A8D-B2C6-CF8FF4A1E113}"/>
    <dgm:cxn modelId="{D2276BB3-B091-4088-95D0-83502477243D}" srcId="{9EAA92D5-64F2-4850-A131-FA4D4A13AF03}" destId="{347B1E1B-56EB-45B3-ACB0-998B424FD91A}" srcOrd="0" destOrd="0" parTransId="{73720B75-6E61-439B-B462-842984ADBBD5}" sibTransId="{C86B0FB9-9417-4628-A886-4BF2031C5F4F}"/>
    <dgm:cxn modelId="{670E4BB6-21E7-41AB-9E6F-CD4C13703F95}" srcId="{807D42BF-AA86-40E8-89CB-966048F9A2B8}" destId="{37E9E653-F323-44BE-8F69-D1B54478C910}" srcOrd="2" destOrd="0" parTransId="{50F8F362-30AD-42BE-ABE5-1C8869086CDF}" sibTransId="{E550A864-7859-4944-A991-C17466E58726}"/>
    <dgm:cxn modelId="{B13006BB-752B-435B-B9B4-826247DDA85C}" srcId="{2D094DF3-C7D7-4C88-8D80-E0CBC3C1CBAB}" destId="{185FD658-AAEB-4E00-8D2B-E7458F1F4B32}" srcOrd="0" destOrd="0" parTransId="{987D3E14-F6A1-4776-80AA-E2E1CA22A29E}" sibTransId="{690BFA14-9F77-4F5D-973F-31B8ABBAE696}"/>
    <dgm:cxn modelId="{74F182BC-3173-47B6-8187-2495308CE95C}" type="presOf" srcId="{523EB2F2-EFD3-45AC-9617-56C114FD5FBD}" destId="{296578D7-32D1-44BC-AB52-238A6F56D1CC}" srcOrd="0" destOrd="2" presId="urn:microsoft.com/office/officeart/2005/8/layout/list1"/>
    <dgm:cxn modelId="{E8D69DC9-48F4-4B44-810E-F51DB454785E}" type="presOf" srcId="{26EF1321-7BF0-459F-A58B-000E4CBF7BD8}" destId="{65E17FA4-F826-46A2-975C-09C82D5E8139}" srcOrd="0" destOrd="0" presId="urn:microsoft.com/office/officeart/2005/8/layout/list1"/>
    <dgm:cxn modelId="{17760DCF-24CC-4827-B126-733981365338}" srcId="{F0AEA54D-4D92-4DAE-B122-50F996EB5F3E}" destId="{286E0787-A096-4811-8A90-483E5489AE91}" srcOrd="0" destOrd="0" parTransId="{351DAECD-D398-46D2-B25D-E5F55ADD3213}" sibTransId="{C0FC677B-688E-4AF4-B873-FCD69937BD7B}"/>
    <dgm:cxn modelId="{D33589D1-A932-4B64-87A1-BC6443212997}" type="presOf" srcId="{6D68ECE7-0AB6-4FD5-A4D9-D230B0FB3FAE}" destId="{900951E6-DAC7-4C20-94E2-0523AA27372A}" srcOrd="0" destOrd="0" presId="urn:microsoft.com/office/officeart/2005/8/layout/list1"/>
    <dgm:cxn modelId="{DBE7F9DD-CFB5-4537-AA9B-6482F502BA48}" srcId="{F0AEA54D-4D92-4DAE-B122-50F996EB5F3E}" destId="{9EF8C2B6-471A-4F0F-8E84-9449BC2B107C}" srcOrd="2" destOrd="0" parTransId="{C4D417E0-97BA-4F9E-990A-E3129D17224D}" sibTransId="{581DE3CC-1B66-42D7-848A-2900BD0B0CAA}"/>
    <dgm:cxn modelId="{BF9B68DF-8792-4E21-B3B5-554B0FCB346A}" srcId="{FF375AF7-4608-4F6A-A2B6-0805EE276E18}" destId="{9EAA92D5-64F2-4850-A131-FA4D4A13AF03}" srcOrd="0" destOrd="0" parTransId="{618D4A3F-9DE3-40B6-BE36-E331D7D5DE35}" sibTransId="{24FD7B53-6FD0-4A7A-9A8F-1AD5F1A6A4EA}"/>
    <dgm:cxn modelId="{EC49DCDF-B624-4B71-B4E0-2A7996E741AD}" type="presOf" srcId="{CC071640-5FEA-417E-B5EF-C3737480D7B2}" destId="{FD6A83ED-38E0-437B-B7A1-B9129E6CB872}" srcOrd="0" destOrd="4" presId="urn:microsoft.com/office/officeart/2005/8/layout/list1"/>
    <dgm:cxn modelId="{F33AE5EE-7B9C-423E-89A4-277FD788DEA0}" type="presOf" srcId="{2D094DF3-C7D7-4C88-8D80-E0CBC3C1CBAB}" destId="{4D9D2235-35A2-4CD3-953C-E77757BC5F5E}" srcOrd="0" destOrd="0" presId="urn:microsoft.com/office/officeart/2005/8/layout/list1"/>
    <dgm:cxn modelId="{4FCAAAEF-C3A8-4967-B0D5-25B5E58841F1}" type="presOf" srcId="{347B1E1B-56EB-45B3-ACB0-998B424FD91A}" destId="{2A83AC87-7D57-41EF-9AF5-64AA86A52B70}" srcOrd="0" destOrd="0" presId="urn:microsoft.com/office/officeart/2005/8/layout/list1"/>
    <dgm:cxn modelId="{0441333D-79C5-4B28-B0F6-9F69DBA8F0FB}" type="presParOf" srcId="{25189C2A-80C3-4DF3-BA0A-60C043984502}" destId="{243769A3-B168-48C6-B376-0722DC1936D8}" srcOrd="0" destOrd="0" presId="urn:microsoft.com/office/officeart/2005/8/layout/list1"/>
    <dgm:cxn modelId="{0B45D426-B3BB-4AF4-A647-1AEE16A5BE1A}" type="presParOf" srcId="{243769A3-B168-48C6-B376-0722DC1936D8}" destId="{01F1EEB1-5576-4524-9D84-25F3948A862F}" srcOrd="0" destOrd="0" presId="urn:microsoft.com/office/officeart/2005/8/layout/list1"/>
    <dgm:cxn modelId="{5E2AB96A-BDD5-408D-9A2C-F71E5E925124}" type="presParOf" srcId="{243769A3-B168-48C6-B376-0722DC1936D8}" destId="{7BB351A4-405C-4184-80F4-ECA974EAF58E}" srcOrd="1" destOrd="0" presId="urn:microsoft.com/office/officeart/2005/8/layout/list1"/>
    <dgm:cxn modelId="{97295723-1BA6-4BB1-BD72-C8DEA31B99F4}" type="presParOf" srcId="{25189C2A-80C3-4DF3-BA0A-60C043984502}" destId="{77EF8308-91CD-4343-8D84-CDBB074315FE}" srcOrd="1" destOrd="0" presId="urn:microsoft.com/office/officeart/2005/8/layout/list1"/>
    <dgm:cxn modelId="{AABAC06C-008C-4E86-8588-EBC2A44AD0FE}" type="presParOf" srcId="{25189C2A-80C3-4DF3-BA0A-60C043984502}" destId="{2A83AC87-7D57-41EF-9AF5-64AA86A52B70}" srcOrd="2" destOrd="0" presId="urn:microsoft.com/office/officeart/2005/8/layout/list1"/>
    <dgm:cxn modelId="{964DEC4B-51A4-4333-8B7E-CEC73A4F840D}" type="presParOf" srcId="{25189C2A-80C3-4DF3-BA0A-60C043984502}" destId="{AC8D4BCC-31D6-46EA-98FF-C03FEFC3FD8D}" srcOrd="3" destOrd="0" presId="urn:microsoft.com/office/officeart/2005/8/layout/list1"/>
    <dgm:cxn modelId="{DB2A7D8B-6CCF-4D57-BC3D-8B87DDB3A7AE}" type="presParOf" srcId="{25189C2A-80C3-4DF3-BA0A-60C043984502}" destId="{05D86DD6-3FE6-4479-96BA-E88F3EE5E286}" srcOrd="4" destOrd="0" presId="urn:microsoft.com/office/officeart/2005/8/layout/list1"/>
    <dgm:cxn modelId="{ECF8144E-8553-4ADC-8BA8-7BE4335DAC63}" type="presParOf" srcId="{05D86DD6-3FE6-4479-96BA-E88F3EE5E286}" destId="{4893AA3D-74D4-4E2C-A135-2CBF1BC9E9E1}" srcOrd="0" destOrd="0" presId="urn:microsoft.com/office/officeart/2005/8/layout/list1"/>
    <dgm:cxn modelId="{A3E08AA8-343C-4442-9D1A-B636B1CC26A4}" type="presParOf" srcId="{05D86DD6-3FE6-4479-96BA-E88F3EE5E286}" destId="{E29DB013-FE78-4945-B465-5E63A4540104}" srcOrd="1" destOrd="0" presId="urn:microsoft.com/office/officeart/2005/8/layout/list1"/>
    <dgm:cxn modelId="{FC7C29EF-604D-4189-BC28-95ADAAF507F3}" type="presParOf" srcId="{25189C2A-80C3-4DF3-BA0A-60C043984502}" destId="{AFA7D804-5679-4DB8-93CC-F262702D9772}" srcOrd="5" destOrd="0" presId="urn:microsoft.com/office/officeart/2005/8/layout/list1"/>
    <dgm:cxn modelId="{F00AE6BE-6728-4EBE-A4E1-C0CD9E29A8B3}" type="presParOf" srcId="{25189C2A-80C3-4DF3-BA0A-60C043984502}" destId="{FD6A83ED-38E0-437B-B7A1-B9129E6CB872}" srcOrd="6" destOrd="0" presId="urn:microsoft.com/office/officeart/2005/8/layout/list1"/>
    <dgm:cxn modelId="{737DE0D0-EDBD-49A5-B928-45DA737F6E8A}" type="presParOf" srcId="{25189C2A-80C3-4DF3-BA0A-60C043984502}" destId="{D5E5BA1E-A7E8-4B3F-B5EC-B83400CD21C3}" srcOrd="7" destOrd="0" presId="urn:microsoft.com/office/officeart/2005/8/layout/list1"/>
    <dgm:cxn modelId="{BD0E141E-9716-42B6-B998-A61333ECC582}" type="presParOf" srcId="{25189C2A-80C3-4DF3-BA0A-60C043984502}" destId="{D3F1CEFD-F481-48BA-85CC-815ED1CC40EB}" srcOrd="8" destOrd="0" presId="urn:microsoft.com/office/officeart/2005/8/layout/list1"/>
    <dgm:cxn modelId="{CBCB1880-BFA4-44FA-B344-F9332E8DB86E}" type="presParOf" srcId="{D3F1CEFD-F481-48BA-85CC-815ED1CC40EB}" destId="{65E17FA4-F826-46A2-975C-09C82D5E8139}" srcOrd="0" destOrd="0" presId="urn:microsoft.com/office/officeart/2005/8/layout/list1"/>
    <dgm:cxn modelId="{01F8AA8D-67FC-4C0A-BB39-78889C92C8BE}" type="presParOf" srcId="{D3F1CEFD-F481-48BA-85CC-815ED1CC40EB}" destId="{248B5347-C3AD-4AE8-9CC6-1D06CE92EAD9}" srcOrd="1" destOrd="0" presId="urn:microsoft.com/office/officeart/2005/8/layout/list1"/>
    <dgm:cxn modelId="{A9BA8C97-31BD-40B0-BF7B-BBF2A144A04E}" type="presParOf" srcId="{25189C2A-80C3-4DF3-BA0A-60C043984502}" destId="{4A430048-4072-482F-A17C-5B82C224E5ED}" srcOrd="9" destOrd="0" presId="urn:microsoft.com/office/officeart/2005/8/layout/list1"/>
    <dgm:cxn modelId="{3A63C75A-7678-497B-8217-ACD1AC785D18}" type="presParOf" srcId="{25189C2A-80C3-4DF3-BA0A-60C043984502}" destId="{900951E6-DAC7-4C20-94E2-0523AA27372A}" srcOrd="10" destOrd="0" presId="urn:microsoft.com/office/officeart/2005/8/layout/list1"/>
    <dgm:cxn modelId="{A52D9843-1B90-4813-84D3-51CFC8AB92FA}" type="presParOf" srcId="{25189C2A-80C3-4DF3-BA0A-60C043984502}" destId="{DF0CCCB1-168B-4CB7-8C0F-186CAD009A7D}" srcOrd="11" destOrd="0" presId="urn:microsoft.com/office/officeart/2005/8/layout/list1"/>
    <dgm:cxn modelId="{F9B00A08-CA55-4FA7-B5D9-151A919C4956}" type="presParOf" srcId="{25189C2A-80C3-4DF3-BA0A-60C043984502}" destId="{73A0B5FD-2520-46A4-A151-A8928A45F231}" srcOrd="12" destOrd="0" presId="urn:microsoft.com/office/officeart/2005/8/layout/list1"/>
    <dgm:cxn modelId="{38C5B0A4-FE77-41B8-8B8F-F97590FF08F1}" type="presParOf" srcId="{73A0B5FD-2520-46A4-A151-A8928A45F231}" destId="{4D9D2235-35A2-4CD3-953C-E77757BC5F5E}" srcOrd="0" destOrd="0" presId="urn:microsoft.com/office/officeart/2005/8/layout/list1"/>
    <dgm:cxn modelId="{94137D4C-3507-455E-A381-B0897703BE19}" type="presParOf" srcId="{73A0B5FD-2520-46A4-A151-A8928A45F231}" destId="{10A39503-CB3E-49EC-B1A5-CA8B1E0B78BD}" srcOrd="1" destOrd="0" presId="urn:microsoft.com/office/officeart/2005/8/layout/list1"/>
    <dgm:cxn modelId="{54450B5C-AC0E-4D3B-94B1-C5F17D2BA4E5}" type="presParOf" srcId="{25189C2A-80C3-4DF3-BA0A-60C043984502}" destId="{7A8FDB88-CE2A-4175-BC57-CABCAD68EFF2}" srcOrd="13" destOrd="0" presId="urn:microsoft.com/office/officeart/2005/8/layout/list1"/>
    <dgm:cxn modelId="{1045B39F-D62C-47A0-8B57-060B410192A2}" type="presParOf" srcId="{25189C2A-80C3-4DF3-BA0A-60C043984502}" destId="{7A7F28BB-C757-4082-AA14-733226C88E70}" srcOrd="14" destOrd="0" presId="urn:microsoft.com/office/officeart/2005/8/layout/list1"/>
    <dgm:cxn modelId="{DF743B8F-7F0B-4689-8AB1-49D234B7519E}" type="presParOf" srcId="{25189C2A-80C3-4DF3-BA0A-60C043984502}" destId="{1744A1C1-AFDC-4E3B-AE43-2FE1952E2699}" srcOrd="15" destOrd="0" presId="urn:microsoft.com/office/officeart/2005/8/layout/list1"/>
    <dgm:cxn modelId="{91F5A1E9-D123-4F13-B2F4-ECFBC713859F}" type="presParOf" srcId="{25189C2A-80C3-4DF3-BA0A-60C043984502}" destId="{51634C1F-84B9-4BBC-87ED-801E94442AA8}" srcOrd="16" destOrd="0" presId="urn:microsoft.com/office/officeart/2005/8/layout/list1"/>
    <dgm:cxn modelId="{206367F9-CEEF-41D3-9B9A-955DAEBC2BAE}" type="presParOf" srcId="{51634C1F-84B9-4BBC-87ED-801E94442AA8}" destId="{3B885D58-F2C1-480D-AEB4-5292AA946806}" srcOrd="0" destOrd="0" presId="urn:microsoft.com/office/officeart/2005/8/layout/list1"/>
    <dgm:cxn modelId="{F6D85C81-B845-4138-B2C2-29159308599B}" type="presParOf" srcId="{51634C1F-84B9-4BBC-87ED-801E94442AA8}" destId="{52E65966-AAD1-4104-A4E8-8D0A4A829362}" srcOrd="1" destOrd="0" presId="urn:microsoft.com/office/officeart/2005/8/layout/list1"/>
    <dgm:cxn modelId="{6784DDE4-2E09-4713-A7D5-A9D99ACB38C4}" type="presParOf" srcId="{25189C2A-80C3-4DF3-BA0A-60C043984502}" destId="{BE41040D-2CB5-42DC-AC68-861DA5751E14}" srcOrd="17" destOrd="0" presId="urn:microsoft.com/office/officeart/2005/8/layout/list1"/>
    <dgm:cxn modelId="{45A52310-2B00-4FC4-9C74-55F77203FCC3}" type="presParOf" srcId="{25189C2A-80C3-4DF3-BA0A-60C043984502}" destId="{4536934F-7D4A-4B12-BFCA-1646FF80297B}" srcOrd="18" destOrd="0" presId="urn:microsoft.com/office/officeart/2005/8/layout/list1"/>
    <dgm:cxn modelId="{B7F52372-CAB3-4F08-A5BB-392B4FC376EE}" type="presParOf" srcId="{25189C2A-80C3-4DF3-BA0A-60C043984502}" destId="{9F915271-3CBD-493A-B07D-C90112F725F6}" srcOrd="19" destOrd="0" presId="urn:microsoft.com/office/officeart/2005/8/layout/list1"/>
    <dgm:cxn modelId="{D676DE30-130F-47F5-8944-992A04307AA8}" type="presParOf" srcId="{25189C2A-80C3-4DF3-BA0A-60C043984502}" destId="{D9CCD8FB-D198-4A5C-B366-0CB73B3D35A6}" srcOrd="20" destOrd="0" presId="urn:microsoft.com/office/officeart/2005/8/layout/list1"/>
    <dgm:cxn modelId="{0666E6A5-A6D4-4FFC-A458-2FC82368610B}" type="presParOf" srcId="{D9CCD8FB-D198-4A5C-B366-0CB73B3D35A6}" destId="{4A5D9E06-2268-4437-817C-D518DA06CA6C}" srcOrd="0" destOrd="0" presId="urn:microsoft.com/office/officeart/2005/8/layout/list1"/>
    <dgm:cxn modelId="{3A97CE0B-0BA3-4238-BE57-30AD70DE2C72}" type="presParOf" srcId="{D9CCD8FB-D198-4A5C-B366-0CB73B3D35A6}" destId="{835EB211-B03C-46C8-99D8-910CC5B9DB15}" srcOrd="1" destOrd="0" presId="urn:microsoft.com/office/officeart/2005/8/layout/list1"/>
    <dgm:cxn modelId="{1E3B284A-780B-4185-AF45-A55E3B292A14}" type="presParOf" srcId="{25189C2A-80C3-4DF3-BA0A-60C043984502}" destId="{97DDEBC9-2A8B-4167-B1CF-338C45521500}" srcOrd="21" destOrd="0" presId="urn:microsoft.com/office/officeart/2005/8/layout/list1"/>
    <dgm:cxn modelId="{E01E8384-5551-47F1-8950-8FFDD9BF3F52}" type="presParOf" srcId="{25189C2A-80C3-4DF3-BA0A-60C043984502}" destId="{296578D7-32D1-44BC-AB52-238A6F56D1CC}"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3AC87-7D57-41EF-9AF5-64AA86A52B70}">
      <dsp:nvSpPr>
        <dsp:cNvPr id="0" name=""/>
        <dsp:cNvSpPr/>
      </dsp:nvSpPr>
      <dsp:spPr>
        <a:xfrm>
          <a:off x="0" y="74007"/>
          <a:ext cx="4837176" cy="654784"/>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75419" tIns="165124" rIns="375419" bIns="78232" numCol="1" spcCol="1270" anchor="t" anchorCtr="0">
          <a:noAutofit/>
        </a:bodyPr>
        <a:lstStyle/>
        <a:p>
          <a:pPr marL="57150" lvl="1" indent="-57150" algn="l" defTabSz="466725">
            <a:lnSpc>
              <a:spcPct val="90000"/>
            </a:lnSpc>
            <a:spcBef>
              <a:spcPct val="0"/>
            </a:spcBef>
            <a:spcAft>
              <a:spcPct val="15000"/>
            </a:spcAft>
            <a:buChar char="•"/>
          </a:pPr>
          <a:endParaRPr lang="en-GB" sz="1050" kern="1200" dirty="0"/>
        </a:p>
        <a:p>
          <a:pPr marL="57150" lvl="1" indent="-57150" algn="l" defTabSz="466725">
            <a:lnSpc>
              <a:spcPct val="90000"/>
            </a:lnSpc>
            <a:spcBef>
              <a:spcPct val="0"/>
            </a:spcBef>
            <a:spcAft>
              <a:spcPct val="15000"/>
            </a:spcAft>
            <a:buChar char="•"/>
          </a:pPr>
          <a:r>
            <a:rPr lang="en-US" sz="1050" kern="1200" dirty="0"/>
            <a:t>Trade restriction</a:t>
          </a:r>
          <a:endParaRPr lang="en-GB" sz="1050" kern="1200" dirty="0"/>
        </a:p>
        <a:p>
          <a:pPr marL="57150" lvl="1" indent="-57150" algn="l" defTabSz="466725">
            <a:lnSpc>
              <a:spcPct val="90000"/>
            </a:lnSpc>
            <a:spcBef>
              <a:spcPct val="0"/>
            </a:spcBef>
            <a:spcAft>
              <a:spcPct val="15000"/>
            </a:spcAft>
            <a:buChar char="•"/>
          </a:pPr>
          <a:r>
            <a:rPr lang="en-US" sz="1050" kern="1200" dirty="0"/>
            <a:t>Brexit </a:t>
          </a:r>
          <a:endParaRPr lang="en-GB" sz="1050" kern="1200" dirty="0"/>
        </a:p>
      </dsp:txBody>
      <dsp:txXfrm>
        <a:off x="0" y="74007"/>
        <a:ext cx="4837176" cy="654784"/>
      </dsp:txXfrm>
    </dsp:sp>
    <dsp:sp modelId="{7BB351A4-405C-4184-80F4-ECA974EAF58E}">
      <dsp:nvSpPr>
        <dsp:cNvPr id="0" name=""/>
        <dsp:cNvSpPr/>
      </dsp:nvSpPr>
      <dsp:spPr>
        <a:xfrm>
          <a:off x="241858" y="2655"/>
          <a:ext cx="3386023" cy="14270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984" tIns="0" rIns="127984" bIns="0" numCol="1" spcCol="1270" anchor="ctr" anchorCtr="0">
          <a:noAutofit/>
        </a:bodyPr>
        <a:lstStyle/>
        <a:p>
          <a:pPr marL="0" lvl="0" indent="0" algn="l" defTabSz="466725">
            <a:lnSpc>
              <a:spcPct val="90000"/>
            </a:lnSpc>
            <a:spcBef>
              <a:spcPct val="0"/>
            </a:spcBef>
            <a:spcAft>
              <a:spcPct val="35000"/>
            </a:spcAft>
            <a:buNone/>
          </a:pPr>
          <a:r>
            <a:rPr lang="en-US" sz="1050" b="1" kern="1200"/>
            <a:t>Political</a:t>
          </a:r>
          <a:r>
            <a:rPr lang="en-US" sz="1050" kern="1200"/>
            <a:t>  </a:t>
          </a:r>
          <a:endParaRPr lang="en-GB" sz="1050" kern="1200"/>
        </a:p>
      </dsp:txBody>
      <dsp:txXfrm>
        <a:off x="248824" y="9621"/>
        <a:ext cx="3372091" cy="128771"/>
      </dsp:txXfrm>
    </dsp:sp>
    <dsp:sp modelId="{FD6A83ED-38E0-437B-B7A1-B9129E6CB872}">
      <dsp:nvSpPr>
        <dsp:cNvPr id="0" name=""/>
        <dsp:cNvSpPr/>
      </dsp:nvSpPr>
      <dsp:spPr>
        <a:xfrm>
          <a:off x="0" y="826248"/>
          <a:ext cx="4837176" cy="1157293"/>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75419" tIns="165124" rIns="375419" bIns="78232" numCol="1" spcCol="1270" anchor="t" anchorCtr="0">
          <a:noAutofit/>
        </a:bodyPr>
        <a:lstStyle/>
        <a:p>
          <a:pPr marL="57150" lvl="1" indent="-57150" algn="l" defTabSz="466725">
            <a:lnSpc>
              <a:spcPct val="90000"/>
            </a:lnSpc>
            <a:spcBef>
              <a:spcPct val="0"/>
            </a:spcBef>
            <a:spcAft>
              <a:spcPct val="15000"/>
            </a:spcAft>
            <a:buChar char="•"/>
          </a:pPr>
          <a:r>
            <a:rPr lang="en-US" sz="1050" kern="1200"/>
            <a:t>Inflation </a:t>
          </a:r>
          <a:endParaRPr lang="en-GB" sz="1050" kern="1200"/>
        </a:p>
        <a:p>
          <a:pPr marL="57150" lvl="1" indent="-57150" algn="l" defTabSz="466725">
            <a:lnSpc>
              <a:spcPct val="90000"/>
            </a:lnSpc>
            <a:spcBef>
              <a:spcPct val="0"/>
            </a:spcBef>
            <a:spcAft>
              <a:spcPct val="15000"/>
            </a:spcAft>
            <a:buChar char="•"/>
          </a:pPr>
          <a:r>
            <a:rPr lang="en-US" sz="1050" kern="1200"/>
            <a:t>Economic growth </a:t>
          </a:r>
          <a:endParaRPr lang="en-GB" sz="1050" kern="1200"/>
        </a:p>
        <a:p>
          <a:pPr marL="57150" lvl="1" indent="-57150" algn="l" defTabSz="466725">
            <a:lnSpc>
              <a:spcPct val="90000"/>
            </a:lnSpc>
            <a:spcBef>
              <a:spcPct val="0"/>
            </a:spcBef>
            <a:spcAft>
              <a:spcPct val="15000"/>
            </a:spcAft>
            <a:buChar char="•"/>
          </a:pPr>
          <a:r>
            <a:rPr lang="en-US" sz="1050" kern="1200"/>
            <a:t>Inflation rates rise </a:t>
          </a:r>
          <a:endParaRPr lang="en-GB" sz="1050" kern="1200"/>
        </a:p>
        <a:p>
          <a:pPr marL="57150" lvl="1" indent="-57150" algn="l" defTabSz="466725">
            <a:lnSpc>
              <a:spcPct val="90000"/>
            </a:lnSpc>
            <a:spcBef>
              <a:spcPct val="0"/>
            </a:spcBef>
            <a:spcAft>
              <a:spcPct val="15000"/>
            </a:spcAft>
            <a:buChar char="•"/>
          </a:pPr>
          <a:r>
            <a:rPr lang="en-US" sz="1050" kern="1200"/>
            <a:t>Vat rise</a:t>
          </a:r>
          <a:endParaRPr lang="en-GB" sz="1050" kern="1200"/>
        </a:p>
        <a:p>
          <a:pPr marL="57150" lvl="1" indent="-57150" algn="l" defTabSz="466725">
            <a:lnSpc>
              <a:spcPct val="90000"/>
            </a:lnSpc>
            <a:spcBef>
              <a:spcPct val="0"/>
            </a:spcBef>
            <a:spcAft>
              <a:spcPct val="15000"/>
            </a:spcAft>
            <a:buChar char="•"/>
          </a:pPr>
          <a:r>
            <a:rPr lang="en-US" sz="1050" kern="1200"/>
            <a:t>Exchange rates</a:t>
          </a:r>
          <a:endParaRPr lang="en-GB" sz="1050" kern="1200"/>
        </a:p>
        <a:p>
          <a:pPr marL="57150" lvl="1" indent="-57150" algn="l" defTabSz="466725">
            <a:lnSpc>
              <a:spcPct val="90000"/>
            </a:lnSpc>
            <a:spcBef>
              <a:spcPct val="0"/>
            </a:spcBef>
            <a:spcAft>
              <a:spcPct val="15000"/>
            </a:spcAft>
            <a:buChar char="•"/>
          </a:pPr>
          <a:r>
            <a:rPr lang="en-US" sz="1050" kern="1200" dirty="0"/>
            <a:t>Manufacture abroad to cut costs</a:t>
          </a:r>
          <a:endParaRPr lang="en-GB" sz="1050" kern="1200" dirty="0"/>
        </a:p>
      </dsp:txBody>
      <dsp:txXfrm>
        <a:off x="0" y="826248"/>
        <a:ext cx="4837176" cy="1157293"/>
      </dsp:txXfrm>
    </dsp:sp>
    <dsp:sp modelId="{E29DB013-FE78-4945-B465-5E63A4540104}">
      <dsp:nvSpPr>
        <dsp:cNvPr id="0" name=""/>
        <dsp:cNvSpPr/>
      </dsp:nvSpPr>
      <dsp:spPr>
        <a:xfrm>
          <a:off x="241858" y="754896"/>
          <a:ext cx="3386023" cy="14270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984" tIns="0" rIns="127984" bIns="0" numCol="1" spcCol="1270" anchor="ctr" anchorCtr="0">
          <a:noAutofit/>
        </a:bodyPr>
        <a:lstStyle/>
        <a:p>
          <a:pPr marL="0" lvl="0" indent="0" algn="l" defTabSz="466725">
            <a:lnSpc>
              <a:spcPct val="90000"/>
            </a:lnSpc>
            <a:spcBef>
              <a:spcPct val="0"/>
            </a:spcBef>
            <a:spcAft>
              <a:spcPct val="35000"/>
            </a:spcAft>
            <a:buNone/>
          </a:pPr>
          <a:r>
            <a:rPr lang="en-US" sz="1050" b="1" kern="1200"/>
            <a:t>Economic</a:t>
          </a:r>
          <a:r>
            <a:rPr lang="en-US" sz="1050" kern="1200"/>
            <a:t> </a:t>
          </a:r>
          <a:endParaRPr lang="en-GB" sz="1050" kern="1200"/>
        </a:p>
      </dsp:txBody>
      <dsp:txXfrm>
        <a:off x="248824" y="761862"/>
        <a:ext cx="3372091" cy="128771"/>
      </dsp:txXfrm>
    </dsp:sp>
    <dsp:sp modelId="{900951E6-DAC7-4C20-94E2-0523AA27372A}">
      <dsp:nvSpPr>
        <dsp:cNvPr id="0" name=""/>
        <dsp:cNvSpPr/>
      </dsp:nvSpPr>
      <dsp:spPr>
        <a:xfrm>
          <a:off x="0" y="2080998"/>
          <a:ext cx="4837176" cy="319778"/>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75419" tIns="165124" rIns="375419" bIns="78232" numCol="1" spcCol="1270" anchor="t" anchorCtr="0">
          <a:noAutofit/>
        </a:bodyPr>
        <a:lstStyle/>
        <a:p>
          <a:pPr marL="57150" lvl="1" indent="-57150" algn="l" defTabSz="466725">
            <a:lnSpc>
              <a:spcPct val="90000"/>
            </a:lnSpc>
            <a:spcBef>
              <a:spcPct val="0"/>
            </a:spcBef>
            <a:spcAft>
              <a:spcPct val="15000"/>
            </a:spcAft>
            <a:buChar char="•"/>
          </a:pPr>
          <a:r>
            <a:rPr lang="en-US" sz="1050" kern="1200"/>
            <a:t>Cultural aspect </a:t>
          </a:r>
          <a:endParaRPr lang="en-GB" sz="1050" kern="1200"/>
        </a:p>
      </dsp:txBody>
      <dsp:txXfrm>
        <a:off x="0" y="2080998"/>
        <a:ext cx="4837176" cy="319778"/>
      </dsp:txXfrm>
    </dsp:sp>
    <dsp:sp modelId="{248B5347-C3AD-4AE8-9CC6-1D06CE92EAD9}">
      <dsp:nvSpPr>
        <dsp:cNvPr id="0" name=""/>
        <dsp:cNvSpPr/>
      </dsp:nvSpPr>
      <dsp:spPr>
        <a:xfrm>
          <a:off x="241858" y="2009646"/>
          <a:ext cx="3386023" cy="14270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984" tIns="0" rIns="127984" bIns="0" numCol="1" spcCol="1270" anchor="ctr" anchorCtr="0">
          <a:noAutofit/>
        </a:bodyPr>
        <a:lstStyle/>
        <a:p>
          <a:pPr marL="0" lvl="0" indent="0" algn="l" defTabSz="466725">
            <a:lnSpc>
              <a:spcPct val="90000"/>
            </a:lnSpc>
            <a:spcBef>
              <a:spcPct val="0"/>
            </a:spcBef>
            <a:spcAft>
              <a:spcPct val="35000"/>
            </a:spcAft>
            <a:buNone/>
          </a:pPr>
          <a:r>
            <a:rPr lang="en-US" sz="1050" b="1" kern="1200"/>
            <a:t>Sociological</a:t>
          </a:r>
          <a:r>
            <a:rPr lang="en-US" sz="1050" kern="1200"/>
            <a:t> </a:t>
          </a:r>
          <a:endParaRPr lang="en-GB" sz="1050" kern="1200"/>
        </a:p>
      </dsp:txBody>
      <dsp:txXfrm>
        <a:off x="248824" y="2016612"/>
        <a:ext cx="3372091" cy="128771"/>
      </dsp:txXfrm>
    </dsp:sp>
    <dsp:sp modelId="{7A7F28BB-C757-4082-AA14-733226C88E70}">
      <dsp:nvSpPr>
        <dsp:cNvPr id="0" name=""/>
        <dsp:cNvSpPr/>
      </dsp:nvSpPr>
      <dsp:spPr>
        <a:xfrm>
          <a:off x="0" y="2498233"/>
          <a:ext cx="4837176" cy="319778"/>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75419" tIns="165124" rIns="375419" bIns="78232" numCol="1" spcCol="1270" anchor="t" anchorCtr="0">
          <a:noAutofit/>
        </a:bodyPr>
        <a:lstStyle/>
        <a:p>
          <a:pPr marL="57150" lvl="1" indent="-57150" algn="l" defTabSz="466725">
            <a:lnSpc>
              <a:spcPct val="90000"/>
            </a:lnSpc>
            <a:spcBef>
              <a:spcPct val="0"/>
            </a:spcBef>
            <a:spcAft>
              <a:spcPct val="15000"/>
            </a:spcAft>
            <a:buChar char="•"/>
          </a:pPr>
          <a:r>
            <a:rPr lang="en-US" sz="1050" kern="1200"/>
            <a:t>Automation</a:t>
          </a:r>
          <a:endParaRPr lang="en-GB" sz="1050" kern="1200"/>
        </a:p>
      </dsp:txBody>
      <dsp:txXfrm>
        <a:off x="0" y="2498233"/>
        <a:ext cx="4837176" cy="319778"/>
      </dsp:txXfrm>
    </dsp:sp>
    <dsp:sp modelId="{10A39503-CB3E-49EC-B1A5-CA8B1E0B78BD}">
      <dsp:nvSpPr>
        <dsp:cNvPr id="0" name=""/>
        <dsp:cNvSpPr/>
      </dsp:nvSpPr>
      <dsp:spPr>
        <a:xfrm>
          <a:off x="241858" y="2426881"/>
          <a:ext cx="3386023" cy="14270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984" tIns="0" rIns="127984" bIns="0" numCol="1" spcCol="1270" anchor="ctr" anchorCtr="0">
          <a:noAutofit/>
        </a:bodyPr>
        <a:lstStyle/>
        <a:p>
          <a:pPr marL="0" lvl="0" indent="0" algn="l" defTabSz="466725">
            <a:lnSpc>
              <a:spcPct val="90000"/>
            </a:lnSpc>
            <a:spcBef>
              <a:spcPct val="0"/>
            </a:spcBef>
            <a:spcAft>
              <a:spcPct val="35000"/>
            </a:spcAft>
            <a:buNone/>
          </a:pPr>
          <a:r>
            <a:rPr lang="en-US" sz="1050" b="1" kern="1200"/>
            <a:t>Technological</a:t>
          </a:r>
          <a:r>
            <a:rPr lang="en-US" sz="1050" kern="1200"/>
            <a:t> </a:t>
          </a:r>
          <a:endParaRPr lang="en-GB" sz="1050" kern="1200"/>
        </a:p>
      </dsp:txBody>
      <dsp:txXfrm>
        <a:off x="248824" y="2433847"/>
        <a:ext cx="3372091" cy="128771"/>
      </dsp:txXfrm>
    </dsp:sp>
    <dsp:sp modelId="{4536934F-7D4A-4B12-BFCA-1646FF80297B}">
      <dsp:nvSpPr>
        <dsp:cNvPr id="0" name=""/>
        <dsp:cNvSpPr/>
      </dsp:nvSpPr>
      <dsp:spPr>
        <a:xfrm>
          <a:off x="0" y="2915467"/>
          <a:ext cx="4837176" cy="822287"/>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75419" tIns="165124" rIns="375419" bIns="78232" numCol="1" spcCol="1270" anchor="t" anchorCtr="0">
          <a:noAutofit/>
        </a:bodyPr>
        <a:lstStyle/>
        <a:p>
          <a:pPr marL="57150" lvl="1" indent="-57150" algn="l" defTabSz="466725">
            <a:lnSpc>
              <a:spcPct val="90000"/>
            </a:lnSpc>
            <a:spcBef>
              <a:spcPct val="0"/>
            </a:spcBef>
            <a:spcAft>
              <a:spcPct val="15000"/>
            </a:spcAft>
            <a:buChar char="•"/>
          </a:pPr>
          <a:r>
            <a:rPr lang="en-US" sz="1050" kern="1200"/>
            <a:t>Health and Safety  </a:t>
          </a:r>
          <a:endParaRPr lang="en-GB" sz="1050" kern="1200"/>
        </a:p>
        <a:p>
          <a:pPr marL="57150" lvl="1" indent="-57150" algn="l" defTabSz="466725">
            <a:lnSpc>
              <a:spcPct val="90000"/>
            </a:lnSpc>
            <a:spcBef>
              <a:spcPct val="0"/>
            </a:spcBef>
            <a:spcAft>
              <a:spcPct val="15000"/>
            </a:spcAft>
            <a:buChar char="•"/>
          </a:pPr>
          <a:r>
            <a:rPr lang="en-US" sz="1050" kern="1200"/>
            <a:t>British Kitemark </a:t>
          </a:r>
          <a:endParaRPr lang="en-GB" sz="1050" kern="1200"/>
        </a:p>
        <a:p>
          <a:pPr marL="57150" lvl="1" indent="-57150" algn="l" defTabSz="466725">
            <a:lnSpc>
              <a:spcPct val="90000"/>
            </a:lnSpc>
            <a:spcBef>
              <a:spcPct val="0"/>
            </a:spcBef>
            <a:spcAft>
              <a:spcPct val="15000"/>
            </a:spcAft>
            <a:buChar char="•"/>
          </a:pPr>
          <a:r>
            <a:rPr lang="en-US" sz="1050" kern="1200" dirty="0"/>
            <a:t>Consumer safety  </a:t>
          </a:r>
          <a:endParaRPr lang="en-GB" sz="1050" kern="1200" dirty="0"/>
        </a:p>
        <a:p>
          <a:pPr marL="57150" lvl="1" indent="-57150" algn="l" defTabSz="466725">
            <a:lnSpc>
              <a:spcPct val="90000"/>
            </a:lnSpc>
            <a:spcBef>
              <a:spcPct val="0"/>
            </a:spcBef>
            <a:spcAft>
              <a:spcPct val="15000"/>
            </a:spcAft>
            <a:buChar char="•"/>
          </a:pPr>
          <a:r>
            <a:rPr lang="en-US" sz="1050" kern="1200" dirty="0"/>
            <a:t>Copyright </a:t>
          </a:r>
          <a:endParaRPr lang="en-GB" sz="1050" kern="1200" dirty="0"/>
        </a:p>
      </dsp:txBody>
      <dsp:txXfrm>
        <a:off x="0" y="2915467"/>
        <a:ext cx="4837176" cy="822287"/>
      </dsp:txXfrm>
    </dsp:sp>
    <dsp:sp modelId="{52E65966-AAD1-4104-A4E8-8D0A4A829362}">
      <dsp:nvSpPr>
        <dsp:cNvPr id="0" name=""/>
        <dsp:cNvSpPr/>
      </dsp:nvSpPr>
      <dsp:spPr>
        <a:xfrm>
          <a:off x="241858" y="2844115"/>
          <a:ext cx="3386023" cy="14270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984" tIns="0" rIns="127984" bIns="0" numCol="1" spcCol="1270" anchor="ctr" anchorCtr="0">
          <a:noAutofit/>
        </a:bodyPr>
        <a:lstStyle/>
        <a:p>
          <a:pPr marL="0" lvl="0" indent="0" algn="l" defTabSz="466725">
            <a:lnSpc>
              <a:spcPct val="90000"/>
            </a:lnSpc>
            <a:spcBef>
              <a:spcPct val="0"/>
            </a:spcBef>
            <a:spcAft>
              <a:spcPct val="35000"/>
            </a:spcAft>
            <a:buNone/>
          </a:pPr>
          <a:r>
            <a:rPr lang="en-US" sz="1050" b="1" kern="1200"/>
            <a:t>Legal</a:t>
          </a:r>
          <a:endParaRPr lang="en-GB" sz="1050" kern="1200"/>
        </a:p>
      </dsp:txBody>
      <dsp:txXfrm>
        <a:off x="248824" y="2851081"/>
        <a:ext cx="3372091" cy="128771"/>
      </dsp:txXfrm>
    </dsp:sp>
    <dsp:sp modelId="{296578D7-32D1-44BC-AB52-238A6F56D1CC}">
      <dsp:nvSpPr>
        <dsp:cNvPr id="0" name=""/>
        <dsp:cNvSpPr/>
      </dsp:nvSpPr>
      <dsp:spPr>
        <a:xfrm>
          <a:off x="0" y="3835211"/>
          <a:ext cx="4837176" cy="997531"/>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75419" tIns="165124" rIns="375419" bIns="78232" numCol="1" spcCol="1270" anchor="t" anchorCtr="0">
          <a:noAutofit/>
        </a:bodyPr>
        <a:lstStyle/>
        <a:p>
          <a:pPr marL="57150" lvl="1" indent="-57150" algn="l" defTabSz="466725">
            <a:lnSpc>
              <a:spcPct val="90000"/>
            </a:lnSpc>
            <a:spcBef>
              <a:spcPct val="0"/>
            </a:spcBef>
            <a:spcAft>
              <a:spcPct val="15000"/>
            </a:spcAft>
            <a:buChar char="•"/>
          </a:pPr>
          <a:r>
            <a:rPr lang="en-US" sz="1050" kern="1200"/>
            <a:t>Registered with British standards institution</a:t>
          </a:r>
          <a:endParaRPr lang="en-GB" sz="1050" kern="1200"/>
        </a:p>
        <a:p>
          <a:pPr marL="57150" lvl="1" indent="-57150" algn="l" defTabSz="466725">
            <a:lnSpc>
              <a:spcPct val="90000"/>
            </a:lnSpc>
            <a:spcBef>
              <a:spcPct val="0"/>
            </a:spcBef>
            <a:spcAft>
              <a:spcPct val="15000"/>
            </a:spcAft>
            <a:buChar char="•"/>
          </a:pPr>
          <a:r>
            <a:rPr lang="en-US" sz="1050" kern="1200" dirty="0"/>
            <a:t>Health &amp; Safety</a:t>
          </a:r>
          <a:endParaRPr lang="en-GB" sz="1050" kern="1200" dirty="0"/>
        </a:p>
        <a:p>
          <a:pPr marL="57150" lvl="1" indent="-57150" algn="l" defTabSz="466725">
            <a:lnSpc>
              <a:spcPct val="90000"/>
            </a:lnSpc>
            <a:spcBef>
              <a:spcPct val="0"/>
            </a:spcBef>
            <a:spcAft>
              <a:spcPct val="15000"/>
            </a:spcAft>
            <a:buChar char="•"/>
          </a:pPr>
          <a:r>
            <a:rPr lang="en-GB" sz="1050" kern="1200" dirty="0"/>
            <a:t>Recycled material </a:t>
          </a:r>
        </a:p>
      </dsp:txBody>
      <dsp:txXfrm>
        <a:off x="0" y="3835211"/>
        <a:ext cx="4837176" cy="997531"/>
      </dsp:txXfrm>
    </dsp:sp>
    <dsp:sp modelId="{835EB211-B03C-46C8-99D8-910CC5B9DB15}">
      <dsp:nvSpPr>
        <dsp:cNvPr id="0" name=""/>
        <dsp:cNvSpPr/>
      </dsp:nvSpPr>
      <dsp:spPr>
        <a:xfrm>
          <a:off x="241858" y="3763859"/>
          <a:ext cx="3386023" cy="14270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984" tIns="0" rIns="127984" bIns="0" numCol="1" spcCol="1270" anchor="ctr" anchorCtr="0">
          <a:noAutofit/>
        </a:bodyPr>
        <a:lstStyle/>
        <a:p>
          <a:pPr marL="0" lvl="0" indent="0" algn="l" defTabSz="466725">
            <a:lnSpc>
              <a:spcPct val="90000"/>
            </a:lnSpc>
            <a:spcBef>
              <a:spcPct val="0"/>
            </a:spcBef>
            <a:spcAft>
              <a:spcPct val="35000"/>
            </a:spcAft>
            <a:buNone/>
          </a:pPr>
          <a:r>
            <a:rPr lang="en-US" sz="1050" b="1" kern="1200"/>
            <a:t>Environmental</a:t>
          </a:r>
          <a:endParaRPr lang="en-GB" sz="1050" kern="1200"/>
        </a:p>
      </dsp:txBody>
      <dsp:txXfrm>
        <a:off x="248824" y="3770825"/>
        <a:ext cx="3372091" cy="12877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2C5E81-D2B4-4D55-8C09-62C4EA265C3F}" type="datetimeFigureOut">
              <a:rPr lang="en-GB" smtClean="0"/>
              <a:t>25/03/2022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47963-D967-4E4B-BB2E-9C982C89EA23}" type="slidenum">
              <a:rPr lang="en-GB" smtClean="0"/>
              <a:t>‹#›</a:t>
            </a:fld>
            <a:endParaRPr lang="en-GB"/>
          </a:p>
        </p:txBody>
      </p:sp>
    </p:spTree>
    <p:extLst>
      <p:ext uri="{BB962C8B-B14F-4D97-AF65-F5344CB8AC3E}">
        <p14:creationId xmlns:p14="http://schemas.microsoft.com/office/powerpoint/2010/main" val="3194387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D47963-D967-4E4B-BB2E-9C982C89EA23}" type="slidenum">
              <a:rPr lang="en-GB" smtClean="0"/>
              <a:t>13</a:t>
            </a:fld>
            <a:endParaRPr lang="en-GB"/>
          </a:p>
        </p:txBody>
      </p:sp>
    </p:spTree>
    <p:extLst>
      <p:ext uri="{BB962C8B-B14F-4D97-AF65-F5344CB8AC3E}">
        <p14:creationId xmlns:p14="http://schemas.microsoft.com/office/powerpoint/2010/main" val="3699127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208B-FCA9-46BE-8995-BA75E15802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903D73-411C-434E-AFC4-394A7A5067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9BDD60-6AE1-40F7-87FE-BC83FEBA3BE5}"/>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5" name="Footer Placeholder 4">
            <a:extLst>
              <a:ext uri="{FF2B5EF4-FFF2-40B4-BE49-F238E27FC236}">
                <a16:creationId xmlns:a16="http://schemas.microsoft.com/office/drawing/2014/main" id="{6E82E0B9-952D-4054-9DF4-B83CD125EA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B36B08-0E99-4984-BE6A-80DEAB5E8230}"/>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3857859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D3A91-E1DE-4F09-8DF7-CCE4CFAAC8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3F4632-A155-461A-B1AD-0763216DFC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D6E3F-CB98-441F-A2E6-4940280318B5}"/>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5" name="Footer Placeholder 4">
            <a:extLst>
              <a:ext uri="{FF2B5EF4-FFF2-40B4-BE49-F238E27FC236}">
                <a16:creationId xmlns:a16="http://schemas.microsoft.com/office/drawing/2014/main" id="{41EAC2FC-EA88-4E7F-ABBC-37325D1F55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9F6E1-D6E1-4CDD-A91B-F0613A934F02}"/>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127777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3836-19A2-4D2B-B25D-835D01C54E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6B1648-E78E-4477-A3C8-A7F91C375C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CF7F8D-4431-4271-88EE-921BCDCC68E1}"/>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5" name="Footer Placeholder 4">
            <a:extLst>
              <a:ext uri="{FF2B5EF4-FFF2-40B4-BE49-F238E27FC236}">
                <a16:creationId xmlns:a16="http://schemas.microsoft.com/office/drawing/2014/main" id="{2DE29078-B3DF-45C2-A44B-DBD8EC487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6D94DC-4BD0-49EA-8123-1F47869C905D}"/>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249422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5A45-6B48-4D93-8ACC-7C57A6B629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39973-96DE-4970-BAB4-86D1FBF9E8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D87D56-4EB3-43C8-AF5C-2C385BD596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7320F5-255D-468B-BCFA-F33F32367CA0}"/>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6" name="Footer Placeholder 5">
            <a:extLst>
              <a:ext uri="{FF2B5EF4-FFF2-40B4-BE49-F238E27FC236}">
                <a16:creationId xmlns:a16="http://schemas.microsoft.com/office/drawing/2014/main" id="{15343502-5472-42CB-81F9-0D5AF8D72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43114-78FE-4E07-BFA1-AC72973E59DE}"/>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1407875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8259-D20A-4BB9-A5C6-090E5029C3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E1970-A50D-4A35-9FA7-6DBDA8017A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89299E-683A-45AF-AE29-33B7D42AAF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524D15-882D-4510-B7BA-4E3D007190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5FA2B2-01B3-4E22-A8C8-C93E15A410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6E241A-BD6C-4370-A84A-14DC49454A7B}"/>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8" name="Footer Placeholder 7">
            <a:extLst>
              <a:ext uri="{FF2B5EF4-FFF2-40B4-BE49-F238E27FC236}">
                <a16:creationId xmlns:a16="http://schemas.microsoft.com/office/drawing/2014/main" id="{75FBE815-E44B-4F76-9808-EA8EE1F6A6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00460E-CADC-4481-AE0B-0FC65585E2F7}"/>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1180397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22F7C-8E3B-454E-AAB4-7B202171FE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DB557A-1115-4206-B40C-E6EDD68612BF}"/>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4" name="Footer Placeholder 3">
            <a:extLst>
              <a:ext uri="{FF2B5EF4-FFF2-40B4-BE49-F238E27FC236}">
                <a16:creationId xmlns:a16="http://schemas.microsoft.com/office/drawing/2014/main" id="{0CB7FCFF-0D68-449F-AB51-6FC9D8F243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66AFE7-A629-48B8-98D3-8C5C0D93590D}"/>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972090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202AE5-16DE-4F3B-A428-118808CFA453}"/>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3" name="Footer Placeholder 2">
            <a:extLst>
              <a:ext uri="{FF2B5EF4-FFF2-40B4-BE49-F238E27FC236}">
                <a16:creationId xmlns:a16="http://schemas.microsoft.com/office/drawing/2014/main" id="{BFCD0CED-F0CA-4706-8DD8-97D8CBB6EF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1C0C4D-2F22-4FF0-B44D-5DA0F1A4FA1A}"/>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98938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1F57-8E32-4E22-9224-57F7345A28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2E8A3A-3ABD-4857-8358-B5A7C5B01C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A8F7D3-BB43-4DCF-8C43-4DDF84E64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BD52B9-BB2B-4CC3-9C3C-5A78D8225A3A}"/>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6" name="Footer Placeholder 5">
            <a:extLst>
              <a:ext uri="{FF2B5EF4-FFF2-40B4-BE49-F238E27FC236}">
                <a16:creationId xmlns:a16="http://schemas.microsoft.com/office/drawing/2014/main" id="{D838382E-6039-4B51-92E0-9E53D67706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4BE9FC-A489-43C0-9840-69303AFE257C}"/>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3230610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C5447-CC59-40FF-96C5-A108939398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3CFF93-4C47-464E-881F-8645DEB147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336ACC-26F6-48C2-94F0-D40FB7DCAC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67C333-4ABB-40E7-BE84-63C6F0520C03}"/>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6" name="Footer Placeholder 5">
            <a:extLst>
              <a:ext uri="{FF2B5EF4-FFF2-40B4-BE49-F238E27FC236}">
                <a16:creationId xmlns:a16="http://schemas.microsoft.com/office/drawing/2014/main" id="{1FABBE40-1BD4-4CD7-9069-B300D9A3E3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84044-086C-45EC-85D9-D3F57ADAD495}"/>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137775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A62C-1A95-47FE-9E25-DA28294A3D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A08D08-9800-4B4E-B0C2-CB396CB23F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F6C830-6478-4B02-BA87-91E7B1B1BD87}"/>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5" name="Footer Placeholder 4">
            <a:extLst>
              <a:ext uri="{FF2B5EF4-FFF2-40B4-BE49-F238E27FC236}">
                <a16:creationId xmlns:a16="http://schemas.microsoft.com/office/drawing/2014/main" id="{ED28FCED-D5BF-409D-8EF6-2CCA40A4D6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BCADD-BF71-470E-8DC9-8562426CCA33}"/>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3686517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B3AF90-32A7-4C29-9385-EE5CCF5F2D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6DB9E7-E8EC-4EF7-959A-34693BBFC9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58C36C-0BFE-48E6-B1CE-BF734B1614D0}"/>
              </a:ext>
            </a:extLst>
          </p:cNvPr>
          <p:cNvSpPr>
            <a:spLocks noGrp="1"/>
          </p:cNvSpPr>
          <p:nvPr>
            <p:ph type="dt" sz="half" idx="10"/>
          </p:nvPr>
        </p:nvSpPr>
        <p:spPr/>
        <p:txBody>
          <a:bodyPr/>
          <a:lstStyle/>
          <a:p>
            <a:fld id="{187CEF53-77D5-4335-AB66-3E534C0B97EC}" type="datetimeFigureOut">
              <a:rPr lang="en-GB" smtClean="0"/>
              <a:t>25/03/2022</a:t>
            </a:fld>
            <a:endParaRPr lang="en-GB"/>
          </a:p>
        </p:txBody>
      </p:sp>
      <p:sp>
        <p:nvSpPr>
          <p:cNvPr id="5" name="Footer Placeholder 4">
            <a:extLst>
              <a:ext uri="{FF2B5EF4-FFF2-40B4-BE49-F238E27FC236}">
                <a16:creationId xmlns:a16="http://schemas.microsoft.com/office/drawing/2014/main" id="{45E751A5-DA58-478A-9764-4809D95654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45DF4-A9E3-4D3D-9C12-E46562850DDF}"/>
              </a:ext>
            </a:extLst>
          </p:cNvPr>
          <p:cNvSpPr>
            <a:spLocks noGrp="1"/>
          </p:cNvSpPr>
          <p:nvPr>
            <p:ph type="sldNum" sz="quarter" idx="12"/>
          </p:nvPr>
        </p:nvSpPr>
        <p:spPr/>
        <p:txBody>
          <a:bodyPr/>
          <a:lstStyle/>
          <a:p>
            <a:fld id="{E4922BB9-4B41-48A0-8D71-EC22F69C73CF}" type="slidenum">
              <a:rPr lang="en-GB" smtClean="0"/>
              <a:t>‹#›</a:t>
            </a:fld>
            <a:endParaRPr lang="en-GB"/>
          </a:p>
        </p:txBody>
      </p:sp>
    </p:spTree>
    <p:extLst>
      <p:ext uri="{BB962C8B-B14F-4D97-AF65-F5344CB8AC3E}">
        <p14:creationId xmlns:p14="http://schemas.microsoft.com/office/powerpoint/2010/main" val="1714199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669404-BD9A-4C1E-AF16-085895934E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B3B8F5-4F96-46F4-B659-90F9342910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C1D56A-2AC7-4A02-85B1-277E47D659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7CEF53-77D5-4335-AB66-3E534C0B97EC}" type="datetimeFigureOut">
              <a:rPr lang="en-GB" smtClean="0"/>
              <a:t>25/03/2022</a:t>
            </a:fld>
            <a:endParaRPr lang="en-GB"/>
          </a:p>
        </p:txBody>
      </p:sp>
      <p:sp>
        <p:nvSpPr>
          <p:cNvPr id="5" name="Footer Placeholder 4">
            <a:extLst>
              <a:ext uri="{FF2B5EF4-FFF2-40B4-BE49-F238E27FC236}">
                <a16:creationId xmlns:a16="http://schemas.microsoft.com/office/drawing/2014/main" id="{46D21A18-BE9E-465D-AE36-C4B3313BA9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4AD365-8172-4370-811E-CA259EE279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922BB9-4B41-48A0-8D71-EC22F69C73CF}" type="slidenum">
              <a:rPr lang="en-GB" smtClean="0"/>
              <a:t>‹#›</a:t>
            </a:fld>
            <a:endParaRPr lang="en-GB"/>
          </a:p>
        </p:txBody>
      </p:sp>
    </p:spTree>
    <p:extLst>
      <p:ext uri="{BB962C8B-B14F-4D97-AF65-F5344CB8AC3E}">
        <p14:creationId xmlns:p14="http://schemas.microsoft.com/office/powerpoint/2010/main" val="578821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mailto:4style@gmail.com"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mailto:4style@gmail.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journals.sagepub.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a:extLst>
              <a:ext uri="{FF2B5EF4-FFF2-40B4-BE49-F238E27FC236}">
                <a16:creationId xmlns:a16="http://schemas.microsoft.com/office/drawing/2014/main" id="{295CC659-242A-43DF-BB0E-F0540C947B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 t="9091" r="23111"/>
          <a:stretch/>
        </p:blipFill>
        <p:spPr bwMode="auto">
          <a:xfrm>
            <a:off x="3523485"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90EEB1-E4CA-4ED3-9D98-737C588B1DDA}"/>
              </a:ext>
            </a:extLst>
          </p:cNvPr>
          <p:cNvSpPr>
            <a:spLocks noGrp="1"/>
          </p:cNvSpPr>
          <p:nvPr>
            <p:ph type="title"/>
          </p:nvPr>
        </p:nvSpPr>
        <p:spPr>
          <a:xfrm>
            <a:off x="695287" y="817547"/>
            <a:ext cx="4755783" cy="3204134"/>
          </a:xfrm>
        </p:spPr>
        <p:txBody>
          <a:bodyPr vert="horz" lIns="91440" tIns="45720" rIns="91440" bIns="45720" rtlCol="0" anchor="b">
            <a:normAutofit/>
          </a:bodyPr>
          <a:lstStyle/>
          <a:p>
            <a:pPr algn="ctr"/>
            <a:r>
              <a:rPr lang="en-US" sz="4800" b="1" dirty="0"/>
              <a:t>Business Plan </a:t>
            </a:r>
            <a:br>
              <a:rPr lang="en-US" sz="4800" b="1" dirty="0"/>
            </a:br>
            <a:r>
              <a:rPr lang="en-US" sz="4800" b="1" dirty="0"/>
              <a:t>Cordless Salon Hairdryer</a:t>
            </a:r>
            <a:br>
              <a:rPr lang="en-US" sz="4800" b="1" dirty="0"/>
            </a:br>
            <a:r>
              <a:rPr lang="en-US" sz="5400" b="1" i="1" dirty="0"/>
              <a:t>4Style</a:t>
            </a:r>
          </a:p>
        </p:txBody>
      </p:sp>
      <p:sp>
        <p:nvSpPr>
          <p:cNvPr id="30" name="Rectangle 2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FA330678-E604-4E9D-8908-0A35FA3111B9}"/>
              </a:ext>
            </a:extLst>
          </p:cNvPr>
          <p:cNvSpPr txBox="1"/>
          <p:nvPr/>
        </p:nvSpPr>
        <p:spPr>
          <a:xfrm>
            <a:off x="779227" y="4778121"/>
            <a:ext cx="4587902" cy="1323439"/>
          </a:xfrm>
          <a:prstGeom prst="rect">
            <a:avLst/>
          </a:prstGeom>
          <a:noFill/>
        </p:spPr>
        <p:txBody>
          <a:bodyPr wrap="square" rtlCol="0">
            <a:spAutoFit/>
          </a:bodyPr>
          <a:lstStyle/>
          <a:p>
            <a:pPr algn="l"/>
            <a:r>
              <a:rPr lang="en-US" sz="1600" dirty="0">
                <a:solidFill>
                  <a:schemeClr val="tx2"/>
                </a:solidFill>
              </a:rPr>
              <a:t>Joanna Dombek (2026062)</a:t>
            </a:r>
          </a:p>
          <a:p>
            <a:pPr algn="l"/>
            <a:r>
              <a:rPr lang="en-GB" sz="1600" i="0" dirty="0">
                <a:solidFill>
                  <a:schemeClr val="tx2"/>
                </a:solidFill>
                <a:effectLst/>
                <a:latin typeface="Segoe UI" panose="020B0502040204020203" pitchFamily="34" charset="0"/>
              </a:rPr>
              <a:t>Paula Louise Canning (2026605)</a:t>
            </a:r>
          </a:p>
          <a:p>
            <a:pPr algn="l"/>
            <a:r>
              <a:rPr lang="en-GB" sz="1600" i="0" dirty="0" err="1">
                <a:solidFill>
                  <a:schemeClr val="tx2"/>
                </a:solidFill>
                <a:effectLst/>
                <a:latin typeface="Segoe UI" panose="020B0502040204020203" pitchFamily="34" charset="0"/>
              </a:rPr>
              <a:t>Rahela</a:t>
            </a:r>
            <a:r>
              <a:rPr lang="en-GB" sz="1600" i="0" dirty="0">
                <a:solidFill>
                  <a:schemeClr val="tx2"/>
                </a:solidFill>
                <a:effectLst/>
                <a:latin typeface="Segoe UI" panose="020B0502040204020203" pitchFamily="34" charset="0"/>
              </a:rPr>
              <a:t> Begum (1818336)</a:t>
            </a:r>
          </a:p>
          <a:p>
            <a:pPr algn="l"/>
            <a:r>
              <a:rPr lang="en-GB" sz="1600" i="0" dirty="0">
                <a:solidFill>
                  <a:schemeClr val="tx2"/>
                </a:solidFill>
                <a:effectLst/>
                <a:latin typeface="Segoe UI" panose="020B0502040204020203" pitchFamily="34" charset="0"/>
              </a:rPr>
              <a:t>Marcia Leonie Reid (2007781)</a:t>
            </a:r>
            <a:endParaRPr lang="en-GB" sz="1600" dirty="0">
              <a:solidFill>
                <a:schemeClr val="tx2"/>
              </a:solidFill>
            </a:endParaRPr>
          </a:p>
          <a:p>
            <a:endParaRPr lang="en-GB" sz="1600" dirty="0">
              <a:solidFill>
                <a:schemeClr val="tx2"/>
              </a:solidFill>
            </a:endParaRPr>
          </a:p>
        </p:txBody>
      </p:sp>
      <p:sp>
        <p:nvSpPr>
          <p:cNvPr id="10" name="TextBox 9">
            <a:extLst>
              <a:ext uri="{FF2B5EF4-FFF2-40B4-BE49-F238E27FC236}">
                <a16:creationId xmlns:a16="http://schemas.microsoft.com/office/drawing/2014/main" id="{52A5601C-5EA7-48DF-88A4-8C377884B323}"/>
              </a:ext>
            </a:extLst>
          </p:cNvPr>
          <p:cNvSpPr txBox="1"/>
          <p:nvPr/>
        </p:nvSpPr>
        <p:spPr>
          <a:xfrm>
            <a:off x="11048735" y="6247938"/>
            <a:ext cx="1559147" cy="215444"/>
          </a:xfrm>
          <a:prstGeom prst="rect">
            <a:avLst/>
          </a:prstGeom>
          <a:noFill/>
        </p:spPr>
        <p:txBody>
          <a:bodyPr wrap="square">
            <a:spAutoFit/>
          </a:bodyPr>
          <a:lstStyle/>
          <a:p>
            <a:r>
              <a:rPr lang="en-US" sz="800" b="0" i="0" dirty="0">
                <a:solidFill>
                  <a:srgbClr val="FFFFFF"/>
                </a:solidFill>
                <a:effectLst/>
                <a:latin typeface="Segoe UI" panose="020B0502040204020203" pitchFamily="34" charset="0"/>
              </a:rPr>
              <a:t>06/03/2020</a:t>
            </a:r>
            <a:endParaRPr lang="en-GB" sz="800" dirty="0"/>
          </a:p>
        </p:txBody>
      </p:sp>
    </p:spTree>
    <p:extLst>
      <p:ext uri="{BB962C8B-B14F-4D97-AF65-F5344CB8AC3E}">
        <p14:creationId xmlns:p14="http://schemas.microsoft.com/office/powerpoint/2010/main" val="14459832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1B5F9D-8085-4D19-A246-2D7BD8ABD54B}"/>
              </a:ext>
            </a:extLst>
          </p:cNvPr>
          <p:cNvPicPr>
            <a:picLocks noChangeAspect="1"/>
          </p:cNvPicPr>
          <p:nvPr/>
        </p:nvPicPr>
        <p:blipFill rotWithShape="1">
          <a:blip r:embed="rId2"/>
          <a:srcRect t="12713" r="1" b="14457"/>
          <a:stretch/>
        </p:blipFill>
        <p:spPr>
          <a:xfrm>
            <a:off x="4117521" y="10"/>
            <a:ext cx="8074479" cy="6857990"/>
          </a:xfrm>
          <a:prstGeom prst="rect">
            <a:avLst/>
          </a:prstGeom>
        </p:spPr>
      </p:pic>
      <p:sp>
        <p:nvSpPr>
          <p:cNvPr id="31" name="Freeform: Shape 3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830280" y="849757"/>
            <a:ext cx="5266155" cy="1325563"/>
          </a:xfrm>
        </p:spPr>
        <p:txBody>
          <a:bodyPr vert="horz" lIns="91440" tIns="45720" rIns="91440" bIns="45720" rtlCol="0" anchor="ctr">
            <a:noAutofit/>
          </a:bodyPr>
          <a:lstStyle/>
          <a:p>
            <a:r>
              <a:rPr lang="en-US" sz="4800" b="1" dirty="0"/>
              <a:t>Executive Summary </a:t>
            </a:r>
            <a:br>
              <a:rPr lang="en-US" sz="4800" b="1" dirty="0"/>
            </a:br>
            <a:endParaRPr lang="en-US" sz="4800" b="1" dirty="0"/>
          </a:p>
        </p:txBody>
      </p:sp>
      <p:sp>
        <p:nvSpPr>
          <p:cNvPr id="8" name="TextBox 7">
            <a:extLst>
              <a:ext uri="{FF2B5EF4-FFF2-40B4-BE49-F238E27FC236}">
                <a16:creationId xmlns:a16="http://schemas.microsoft.com/office/drawing/2014/main" id="{A61744CF-6586-4DB7-ADA9-844A1CACB1C4}"/>
              </a:ext>
            </a:extLst>
          </p:cNvPr>
          <p:cNvSpPr txBox="1"/>
          <p:nvPr/>
        </p:nvSpPr>
        <p:spPr>
          <a:xfrm>
            <a:off x="804672" y="2022601"/>
            <a:ext cx="3941499" cy="4154361"/>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altLang="en-US" dirty="0"/>
          </a:p>
          <a:p>
            <a:pPr indent="-228600">
              <a:lnSpc>
                <a:spcPct val="90000"/>
              </a:lnSpc>
              <a:spcAft>
                <a:spcPts val="600"/>
              </a:spcAft>
              <a:buFont typeface="Arial" panose="020B0604020202020204" pitchFamily="34" charset="0"/>
              <a:buChar char="•"/>
            </a:pPr>
            <a:r>
              <a:rPr lang="en-US" altLang="en-US" dirty="0"/>
              <a:t>       As a  Business we are planning to retail a Cordless Hairdryers, our aim would be launching our Product, to every Hair Salon &amp; Every Hair Stylist, all over the World, As this is something that has not been Engineered before and that we believe there would be a vast market out there to be targeted. This would mean no more wires for the Hairstylist which would make there job so much easier and more adaptable and not  tripping over also a health &amp; safety aspect.  The scale of this Business would be so Vast, it would be ongoing and unique.</a:t>
            </a:r>
          </a:p>
        </p:txBody>
      </p:sp>
      <p:sp>
        <p:nvSpPr>
          <p:cNvPr id="7" name="TextBox 6">
            <a:extLst>
              <a:ext uri="{FF2B5EF4-FFF2-40B4-BE49-F238E27FC236}">
                <a16:creationId xmlns:a16="http://schemas.microsoft.com/office/drawing/2014/main" id="{22421B8A-6715-4D77-B05E-2713A109B44E}"/>
              </a:ext>
            </a:extLst>
          </p:cNvPr>
          <p:cNvSpPr txBox="1"/>
          <p:nvPr/>
        </p:nvSpPr>
        <p:spPr>
          <a:xfrm>
            <a:off x="10873806" y="6335403"/>
            <a:ext cx="1559147" cy="215444"/>
          </a:xfrm>
          <a:prstGeom prst="rect">
            <a:avLst/>
          </a:prstGeom>
          <a:noFill/>
        </p:spPr>
        <p:txBody>
          <a:bodyPr wrap="square">
            <a:spAutoFit/>
          </a:bodyPr>
          <a:lstStyle/>
          <a:p>
            <a:r>
              <a:rPr lang="en-US" sz="800" b="0" i="0" dirty="0">
                <a:solidFill>
                  <a:srgbClr val="FFFFFF"/>
                </a:solidFill>
                <a:effectLst/>
                <a:latin typeface="Segoe UI" panose="020B0502040204020203" pitchFamily="34" charset="0"/>
              </a:rPr>
              <a:t>06/03/2020</a:t>
            </a:r>
            <a:endParaRPr lang="en-GB" sz="800" dirty="0"/>
          </a:p>
        </p:txBody>
      </p:sp>
    </p:spTree>
    <p:extLst>
      <p:ext uri="{BB962C8B-B14F-4D97-AF65-F5344CB8AC3E}">
        <p14:creationId xmlns:p14="http://schemas.microsoft.com/office/powerpoint/2010/main" val="28151426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AFE122BD-E38D-4EA3-93B9-1F21C0AEC4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224" b="-1"/>
          <a:stretch/>
        </p:blipFill>
        <p:spPr bwMode="auto">
          <a:xfrm>
            <a:off x="4117521" y="10"/>
            <a:ext cx="8074479"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2"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8C1860-C1C1-4934-BB74-F10F1E053180}"/>
              </a:ext>
            </a:extLst>
          </p:cNvPr>
          <p:cNvSpPr>
            <a:spLocks noGrp="1"/>
          </p:cNvSpPr>
          <p:nvPr>
            <p:ph idx="1"/>
          </p:nvPr>
        </p:nvSpPr>
        <p:spPr>
          <a:xfrm>
            <a:off x="803120" y="3099839"/>
            <a:ext cx="3941499" cy="4154361"/>
          </a:xfrm>
        </p:spPr>
        <p:txBody>
          <a:bodyPr>
            <a:normAutofit/>
          </a:bodyPr>
          <a:lstStyle/>
          <a:p>
            <a:pPr marL="0" indent="0">
              <a:buNone/>
            </a:pPr>
            <a:endParaRPr lang="en-US" sz="2400" dirty="0"/>
          </a:p>
          <a:p>
            <a:pPr marL="0" indent="0">
              <a:buNone/>
            </a:pPr>
            <a:endParaRPr lang="en-US" sz="2400" dirty="0"/>
          </a:p>
        </p:txBody>
      </p:sp>
      <p:sp>
        <p:nvSpPr>
          <p:cNvPr id="8" name="TextBox 7">
            <a:extLst>
              <a:ext uri="{FF2B5EF4-FFF2-40B4-BE49-F238E27FC236}">
                <a16:creationId xmlns:a16="http://schemas.microsoft.com/office/drawing/2014/main" id="{9FD0C4B2-BDE2-4D72-8D8C-B574A174F456}"/>
              </a:ext>
            </a:extLst>
          </p:cNvPr>
          <p:cNvSpPr txBox="1"/>
          <p:nvPr/>
        </p:nvSpPr>
        <p:spPr>
          <a:xfrm>
            <a:off x="-428626" y="507602"/>
            <a:ext cx="7431173" cy="4318105"/>
          </a:xfrm>
          <a:prstGeom prst="rect">
            <a:avLst/>
          </a:prstGeom>
          <a:noFill/>
        </p:spPr>
        <p:txBody>
          <a:bodyPr wrap="square">
            <a:spAutoFit/>
          </a:bodyPr>
          <a:lstStyle/>
          <a:p>
            <a:pPr algn="ctr">
              <a:lnSpc>
                <a:spcPct val="90000"/>
              </a:lnSpc>
              <a:spcAft>
                <a:spcPts val="600"/>
              </a:spcAft>
            </a:pPr>
            <a:br>
              <a:rPr lang="en-US" sz="1800" dirty="0"/>
            </a:br>
            <a:br>
              <a:rPr lang="en-US" sz="6000" dirty="0"/>
            </a:br>
            <a:r>
              <a:rPr lang="en-US" sz="5400" dirty="0"/>
              <a:t>Simplest Way to Style Your Hair..</a:t>
            </a:r>
          </a:p>
          <a:p>
            <a:pPr algn="ctr">
              <a:lnSpc>
                <a:spcPct val="90000"/>
              </a:lnSpc>
              <a:spcAft>
                <a:spcPts val="600"/>
              </a:spcAft>
            </a:pPr>
            <a:endParaRPr lang="en-US" sz="5400" dirty="0"/>
          </a:p>
          <a:p>
            <a:pPr>
              <a:lnSpc>
                <a:spcPct val="90000"/>
              </a:lnSpc>
              <a:spcAft>
                <a:spcPts val="600"/>
              </a:spcAft>
            </a:pPr>
            <a:r>
              <a:rPr lang="en-US" sz="5400" i="1" dirty="0"/>
              <a:t>             4STYLE</a:t>
            </a:r>
            <a:endParaRPr lang="en-US" sz="5400" dirty="0"/>
          </a:p>
        </p:txBody>
      </p:sp>
      <p:sp>
        <p:nvSpPr>
          <p:cNvPr id="10" name="TextBox 9">
            <a:extLst>
              <a:ext uri="{FF2B5EF4-FFF2-40B4-BE49-F238E27FC236}">
                <a16:creationId xmlns:a16="http://schemas.microsoft.com/office/drawing/2014/main" id="{6C8A0116-446B-41DE-96C7-F13C8F0DEACC}"/>
              </a:ext>
            </a:extLst>
          </p:cNvPr>
          <p:cNvSpPr txBox="1"/>
          <p:nvPr/>
        </p:nvSpPr>
        <p:spPr>
          <a:xfrm>
            <a:off x="11104394" y="6311549"/>
            <a:ext cx="1559147" cy="215444"/>
          </a:xfrm>
          <a:prstGeom prst="rect">
            <a:avLst/>
          </a:prstGeom>
          <a:noFill/>
        </p:spPr>
        <p:txBody>
          <a:bodyPr wrap="square">
            <a:spAutoFit/>
          </a:bodyPr>
          <a:lstStyle/>
          <a:p>
            <a:r>
              <a:rPr lang="en-US" sz="800" b="0" i="0" dirty="0">
                <a:solidFill>
                  <a:srgbClr val="FFFFFF"/>
                </a:solidFill>
                <a:effectLst/>
                <a:latin typeface="Segoe UI" panose="020B0502040204020203" pitchFamily="34" charset="0"/>
              </a:rPr>
              <a:t>06/03/2020</a:t>
            </a:r>
            <a:endParaRPr lang="en-GB" sz="800" dirty="0"/>
          </a:p>
        </p:txBody>
      </p:sp>
    </p:spTree>
    <p:extLst>
      <p:ext uri="{BB962C8B-B14F-4D97-AF65-F5344CB8AC3E}">
        <p14:creationId xmlns:p14="http://schemas.microsoft.com/office/powerpoint/2010/main" val="3895264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AFE122BD-E38D-4EA3-93B9-1F21C0AEC4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224" b="-1"/>
          <a:stretch/>
        </p:blipFill>
        <p:spPr bwMode="auto">
          <a:xfrm>
            <a:off x="4117521" y="10"/>
            <a:ext cx="8074479"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2"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1716C1-3C33-4060-9875-F3EFF9C28B4B}"/>
              </a:ext>
            </a:extLst>
          </p:cNvPr>
          <p:cNvSpPr>
            <a:spLocks noGrp="1"/>
          </p:cNvSpPr>
          <p:nvPr>
            <p:ph type="title"/>
          </p:nvPr>
        </p:nvSpPr>
        <p:spPr>
          <a:xfrm>
            <a:off x="-428626" y="-161539"/>
            <a:ext cx="7738078" cy="2338514"/>
          </a:xfrm>
        </p:spPr>
        <p:txBody>
          <a:bodyPr>
            <a:noAutofit/>
          </a:bodyPr>
          <a:lstStyle/>
          <a:p>
            <a:pPr algn="ctr"/>
            <a:r>
              <a:rPr lang="en-US" sz="6000" b="1" dirty="0"/>
              <a:t>Company Overview </a:t>
            </a:r>
            <a:endParaRPr lang="en-GB" sz="6000" b="1" dirty="0"/>
          </a:p>
        </p:txBody>
      </p:sp>
      <p:sp>
        <p:nvSpPr>
          <p:cNvPr id="3" name="Content Placeholder 2">
            <a:extLst>
              <a:ext uri="{FF2B5EF4-FFF2-40B4-BE49-F238E27FC236}">
                <a16:creationId xmlns:a16="http://schemas.microsoft.com/office/drawing/2014/main" id="{438C1860-C1C1-4934-BB74-F10F1E053180}"/>
              </a:ext>
            </a:extLst>
          </p:cNvPr>
          <p:cNvSpPr>
            <a:spLocks noGrp="1"/>
          </p:cNvSpPr>
          <p:nvPr>
            <p:ph idx="1"/>
          </p:nvPr>
        </p:nvSpPr>
        <p:spPr>
          <a:xfrm>
            <a:off x="803120" y="3099839"/>
            <a:ext cx="3941499" cy="4154361"/>
          </a:xfrm>
        </p:spPr>
        <p:txBody>
          <a:bodyPr>
            <a:normAutofit/>
          </a:bodyPr>
          <a:lstStyle/>
          <a:p>
            <a:pPr marL="0" indent="0">
              <a:buNone/>
            </a:pPr>
            <a:endParaRPr lang="en-US" sz="2400" dirty="0"/>
          </a:p>
          <a:p>
            <a:pPr marL="0" indent="0">
              <a:buNone/>
            </a:pPr>
            <a:endParaRPr lang="en-US" sz="2400" dirty="0"/>
          </a:p>
        </p:txBody>
      </p:sp>
      <p:sp>
        <p:nvSpPr>
          <p:cNvPr id="8" name="TextBox 7">
            <a:extLst>
              <a:ext uri="{FF2B5EF4-FFF2-40B4-BE49-F238E27FC236}">
                <a16:creationId xmlns:a16="http://schemas.microsoft.com/office/drawing/2014/main" id="{9FD0C4B2-BDE2-4D72-8D8C-B574A174F456}"/>
              </a:ext>
            </a:extLst>
          </p:cNvPr>
          <p:cNvSpPr txBox="1"/>
          <p:nvPr/>
        </p:nvSpPr>
        <p:spPr>
          <a:xfrm>
            <a:off x="328190" y="1550716"/>
            <a:ext cx="4521395" cy="5042534"/>
          </a:xfrm>
          <a:prstGeom prst="rect">
            <a:avLst/>
          </a:prstGeom>
          <a:noFill/>
        </p:spPr>
        <p:txBody>
          <a:bodyPr wrap="square">
            <a:spAutoFit/>
          </a:bodyPr>
          <a:lstStyle/>
          <a:p>
            <a:pPr>
              <a:spcAft>
                <a:spcPts val="600"/>
              </a:spcAft>
            </a:pPr>
            <a:r>
              <a:rPr lang="en-US" sz="1900" b="1" dirty="0"/>
              <a:t>Company: </a:t>
            </a:r>
            <a:r>
              <a:rPr lang="en-US" sz="1900" dirty="0"/>
              <a:t>Manufacturers and Suppliers Cordless Hairdryer </a:t>
            </a:r>
          </a:p>
          <a:p>
            <a:pPr>
              <a:spcAft>
                <a:spcPts val="600"/>
              </a:spcAft>
            </a:pPr>
            <a:r>
              <a:rPr lang="en-US" sz="1900" b="1" dirty="0"/>
              <a:t>Tag: F</a:t>
            </a:r>
            <a:r>
              <a:rPr lang="en-US" sz="1900" dirty="0"/>
              <a:t>rom dreams to realization</a:t>
            </a:r>
          </a:p>
          <a:p>
            <a:pPr>
              <a:spcAft>
                <a:spcPts val="600"/>
              </a:spcAft>
            </a:pPr>
            <a:r>
              <a:rPr lang="en-US" sz="1900" b="1" dirty="0"/>
              <a:t>Legal structure: </a:t>
            </a:r>
            <a:r>
              <a:rPr lang="en-US" sz="1900" dirty="0"/>
              <a:t>Partnership </a:t>
            </a:r>
          </a:p>
          <a:p>
            <a:pPr>
              <a:spcAft>
                <a:spcPts val="600"/>
              </a:spcAft>
            </a:pPr>
            <a:r>
              <a:rPr lang="en-US" sz="1900" b="1" dirty="0"/>
              <a:t>Service location: </a:t>
            </a:r>
            <a:r>
              <a:rPr lang="en-US" sz="1900" dirty="0">
                <a:solidFill>
                  <a:srgbClr val="FFFFFF"/>
                </a:solidFill>
              </a:rPr>
              <a:t>U</a:t>
            </a:r>
            <a:r>
              <a:rPr lang="en-US" sz="1900" b="0" i="0" dirty="0">
                <a:solidFill>
                  <a:srgbClr val="FFFFFF"/>
                </a:solidFill>
                <a:effectLst/>
              </a:rPr>
              <a:t>nit 4 Bridge Street </a:t>
            </a:r>
            <a:r>
              <a:rPr lang="en-US" sz="1900" dirty="0" err="1">
                <a:solidFill>
                  <a:srgbClr val="FFFFFF"/>
                </a:solidFill>
              </a:rPr>
              <a:t>J</a:t>
            </a:r>
            <a:r>
              <a:rPr lang="en-US" sz="1900" b="0" i="0" dirty="0" err="1">
                <a:solidFill>
                  <a:srgbClr val="FFFFFF"/>
                </a:solidFill>
                <a:effectLst/>
              </a:rPr>
              <a:t>ewellery</a:t>
            </a:r>
            <a:r>
              <a:rPr lang="en-US" sz="1900" b="0" i="0" dirty="0">
                <a:solidFill>
                  <a:srgbClr val="FFFFFF"/>
                </a:solidFill>
                <a:effectLst/>
              </a:rPr>
              <a:t> Quarter Birmingham B2 1DP</a:t>
            </a:r>
          </a:p>
          <a:p>
            <a:pPr>
              <a:spcAft>
                <a:spcPts val="600"/>
              </a:spcAft>
            </a:pPr>
            <a:r>
              <a:rPr lang="en-US" sz="1900" b="1" dirty="0">
                <a:solidFill>
                  <a:srgbClr val="FFFFFF"/>
                </a:solidFill>
              </a:rPr>
              <a:t>Phone number: </a:t>
            </a:r>
            <a:r>
              <a:rPr lang="en-GB" sz="1900" b="0" i="0" dirty="0">
                <a:solidFill>
                  <a:srgbClr val="FFFFFF"/>
                </a:solidFill>
                <a:effectLst/>
              </a:rPr>
              <a:t>0121434 2145</a:t>
            </a:r>
            <a:endParaRPr lang="en-US" sz="1900" dirty="0">
              <a:solidFill>
                <a:srgbClr val="FFFFFF"/>
              </a:solidFill>
            </a:endParaRPr>
          </a:p>
          <a:p>
            <a:pPr>
              <a:spcAft>
                <a:spcPts val="600"/>
              </a:spcAft>
            </a:pPr>
            <a:r>
              <a:rPr lang="en-US" sz="1900" b="1" dirty="0"/>
              <a:t>Commencing: </a:t>
            </a:r>
            <a:r>
              <a:rPr lang="en-US" sz="1900" dirty="0"/>
              <a:t>September 2022</a:t>
            </a:r>
          </a:p>
          <a:p>
            <a:pPr>
              <a:spcAft>
                <a:spcPts val="600"/>
              </a:spcAft>
            </a:pPr>
            <a:r>
              <a:rPr lang="en-US" sz="1900" b="1" dirty="0"/>
              <a:t>Mission: </a:t>
            </a:r>
            <a:r>
              <a:rPr lang="en-US" sz="1900" dirty="0"/>
              <a:t>Our mission is improving cordless hair dryers for hairdresser's salon </a:t>
            </a:r>
          </a:p>
          <a:p>
            <a:pPr>
              <a:spcAft>
                <a:spcPts val="600"/>
              </a:spcAft>
            </a:pPr>
            <a:r>
              <a:rPr lang="en-US" sz="1900" b="1" dirty="0"/>
              <a:t>Vision: </a:t>
            </a:r>
            <a:r>
              <a:rPr lang="en-US" sz="1900" dirty="0"/>
              <a:t>To be one of World’s leading manufactures and suppliers of Cordless Hair Dryers </a:t>
            </a:r>
          </a:p>
          <a:p>
            <a:pPr fontAlgn="t">
              <a:lnSpc>
                <a:spcPct val="90000"/>
              </a:lnSpc>
            </a:pPr>
            <a:r>
              <a:rPr lang="en-US" sz="1900" b="1" dirty="0">
                <a:effectLst/>
              </a:rPr>
              <a:t>Email: </a:t>
            </a:r>
            <a:r>
              <a:rPr lang="en-GB" sz="1900" b="0" i="0" u="none" strike="noStrike" dirty="0">
                <a:effectLst/>
                <a:hlinkClick r:id="rId3" tooltip="mailto:4style@gmail.com">
                  <a:extLst>
                    <a:ext uri="{A12FA001-AC4F-418D-AE19-62706E023703}">
                      <ahyp:hlinkClr xmlns:ahyp="http://schemas.microsoft.com/office/drawing/2018/hyperlinkcolor" val="tx"/>
                    </a:ext>
                  </a:extLst>
                </a:hlinkClick>
              </a:rPr>
              <a:t>4style@gmail.com</a:t>
            </a:r>
            <a:r>
              <a:rPr lang="en-GB" sz="1900" b="0" i="0" dirty="0">
                <a:effectLst/>
              </a:rPr>
              <a:t> </a:t>
            </a:r>
            <a:endParaRPr lang="en-US" sz="1900" dirty="0">
              <a:effectLst/>
            </a:endParaRPr>
          </a:p>
          <a:p>
            <a:pPr fontAlgn="t">
              <a:lnSpc>
                <a:spcPct val="90000"/>
              </a:lnSpc>
            </a:pPr>
            <a:r>
              <a:rPr lang="en-US" sz="1900" b="1" dirty="0">
                <a:effectLst/>
              </a:rPr>
              <a:t>Website: </a:t>
            </a:r>
            <a:r>
              <a:rPr lang="en-GB" sz="1900" b="0" i="0" dirty="0">
                <a:solidFill>
                  <a:srgbClr val="FFFFFF"/>
                </a:solidFill>
                <a:effectLst/>
              </a:rPr>
              <a:t>www@4style.co.uk</a:t>
            </a:r>
            <a:endParaRPr lang="en-US" sz="1900" dirty="0">
              <a:effectLst/>
            </a:endParaRPr>
          </a:p>
        </p:txBody>
      </p:sp>
      <p:sp>
        <p:nvSpPr>
          <p:cNvPr id="9" name="TextBox 8">
            <a:extLst>
              <a:ext uri="{FF2B5EF4-FFF2-40B4-BE49-F238E27FC236}">
                <a16:creationId xmlns:a16="http://schemas.microsoft.com/office/drawing/2014/main" id="{8B443631-92FD-481D-9372-6EBC4611D7C4}"/>
              </a:ext>
            </a:extLst>
          </p:cNvPr>
          <p:cNvSpPr txBox="1"/>
          <p:nvPr/>
        </p:nvSpPr>
        <p:spPr>
          <a:xfrm>
            <a:off x="11174201" y="6382808"/>
            <a:ext cx="1559147" cy="215444"/>
          </a:xfrm>
          <a:prstGeom prst="rect">
            <a:avLst/>
          </a:prstGeom>
          <a:noFill/>
        </p:spPr>
        <p:txBody>
          <a:bodyPr wrap="square">
            <a:spAutoFit/>
          </a:bodyPr>
          <a:lstStyle/>
          <a:p>
            <a:r>
              <a:rPr lang="en-US" sz="800" b="0" i="0" dirty="0">
                <a:solidFill>
                  <a:srgbClr val="FFFFFF"/>
                </a:solidFill>
                <a:effectLst/>
                <a:latin typeface="Segoe UI" panose="020B0502040204020203" pitchFamily="34" charset="0"/>
              </a:rPr>
              <a:t>06/03/2020</a:t>
            </a:r>
            <a:endParaRPr lang="en-GB" sz="800" dirty="0"/>
          </a:p>
        </p:txBody>
      </p:sp>
    </p:spTree>
    <p:extLst>
      <p:ext uri="{BB962C8B-B14F-4D97-AF65-F5344CB8AC3E}">
        <p14:creationId xmlns:p14="http://schemas.microsoft.com/office/powerpoint/2010/main" val="328513993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427146" y="285717"/>
            <a:ext cx="6155634" cy="1834690"/>
          </a:xfrm>
        </p:spPr>
        <p:txBody>
          <a:bodyPr vert="horz" lIns="91440" tIns="45720" rIns="91440" bIns="45720" rtlCol="0" anchor="ctr">
            <a:normAutofit/>
          </a:bodyPr>
          <a:lstStyle/>
          <a:p>
            <a:r>
              <a:rPr lang="en-US" sz="5400" b="1" dirty="0"/>
              <a:t>Product and services </a:t>
            </a:r>
          </a:p>
        </p:txBody>
      </p:sp>
      <p:sp>
        <p:nvSpPr>
          <p:cNvPr id="3" name="TextBox 2">
            <a:extLst>
              <a:ext uri="{FF2B5EF4-FFF2-40B4-BE49-F238E27FC236}">
                <a16:creationId xmlns:a16="http://schemas.microsoft.com/office/drawing/2014/main" id="{08E6402C-B391-42D9-BB28-8B65C86E0B55}"/>
              </a:ext>
            </a:extLst>
          </p:cNvPr>
          <p:cNvSpPr txBox="1"/>
          <p:nvPr/>
        </p:nvSpPr>
        <p:spPr>
          <a:xfrm>
            <a:off x="762000" y="2279018"/>
            <a:ext cx="5314543" cy="3375920"/>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dirty="0"/>
              <a:t>Product </a:t>
            </a:r>
          </a:p>
          <a:p>
            <a:pPr>
              <a:lnSpc>
                <a:spcPct val="90000"/>
              </a:lnSpc>
              <a:spcAft>
                <a:spcPts val="600"/>
              </a:spcAft>
            </a:pPr>
            <a:r>
              <a:rPr lang="en-US" dirty="0"/>
              <a:t>Our Product is a Cordless Hairdryer. We are targeting Hair Stylist’s within Hair Salon’s and all the Hairstylist’s  and Hair Training academy.</a:t>
            </a:r>
          </a:p>
          <a:p>
            <a:pPr marL="342900" indent="-228600">
              <a:lnSpc>
                <a:spcPct val="90000"/>
              </a:lnSpc>
              <a:spcAft>
                <a:spcPts val="600"/>
              </a:spcAft>
              <a:buFont typeface="Arial" panose="020B0604020202020204" pitchFamily="34" charset="0"/>
              <a:buChar char="•"/>
            </a:pPr>
            <a:r>
              <a:rPr lang="en-US" dirty="0"/>
              <a:t>Services </a:t>
            </a:r>
          </a:p>
          <a:p>
            <a:pPr>
              <a:lnSpc>
                <a:spcPct val="90000"/>
              </a:lnSpc>
              <a:spcAft>
                <a:spcPts val="600"/>
              </a:spcAft>
            </a:pPr>
            <a:r>
              <a:rPr lang="en-US" dirty="0"/>
              <a:t>Manufactured our product in France.</a:t>
            </a:r>
          </a:p>
          <a:p>
            <a:pPr fontAlgn="t">
              <a:lnSpc>
                <a:spcPct val="90000"/>
              </a:lnSpc>
            </a:pPr>
            <a:r>
              <a:rPr lang="en-US" dirty="0">
                <a:effectLst/>
              </a:rPr>
              <a:t>We offer direct sale or online with virtual presentation. </a:t>
            </a:r>
          </a:p>
          <a:p>
            <a:pPr fontAlgn="t">
              <a:lnSpc>
                <a:spcPct val="90000"/>
              </a:lnSpc>
            </a:pPr>
            <a:r>
              <a:rPr lang="en-US" dirty="0">
                <a:effectLst/>
              </a:rPr>
              <a:t>Distribution by:</a:t>
            </a:r>
          </a:p>
          <a:p>
            <a:pPr fontAlgn="t">
              <a:lnSpc>
                <a:spcPct val="90000"/>
              </a:lnSpc>
            </a:pPr>
            <a:r>
              <a:rPr lang="en-US" dirty="0"/>
              <a:t>- </a:t>
            </a:r>
            <a:r>
              <a:rPr lang="en-US" dirty="0">
                <a:effectLst/>
              </a:rPr>
              <a:t>Phone </a:t>
            </a:r>
            <a:r>
              <a:rPr lang="en-GB" b="0" i="0" dirty="0">
                <a:solidFill>
                  <a:srgbClr val="FFFFFF"/>
                </a:solidFill>
                <a:effectLst/>
              </a:rPr>
              <a:t> 0121434 2145</a:t>
            </a:r>
            <a:endParaRPr lang="en-US" dirty="0">
              <a:effectLst/>
            </a:endParaRPr>
          </a:p>
          <a:p>
            <a:pPr fontAlgn="t">
              <a:lnSpc>
                <a:spcPct val="90000"/>
              </a:lnSpc>
            </a:pPr>
            <a:r>
              <a:rPr lang="en-US" dirty="0"/>
              <a:t>- </a:t>
            </a:r>
            <a:r>
              <a:rPr lang="en-US" dirty="0">
                <a:effectLst/>
              </a:rPr>
              <a:t>Email </a:t>
            </a:r>
            <a:r>
              <a:rPr lang="en-GB" b="0" i="0" u="none" strike="noStrike" dirty="0">
                <a:effectLst/>
                <a:latin typeface="Segoe UI" panose="020B0502040204020203" pitchFamily="34" charset="0"/>
                <a:hlinkClick r:id="rId2" tooltip="mailto:4style@gmail.com">
                  <a:extLst>
                    <a:ext uri="{A12FA001-AC4F-418D-AE19-62706E023703}">
                      <ahyp:hlinkClr xmlns:ahyp="http://schemas.microsoft.com/office/drawing/2018/hyperlinkcolor" val="tx"/>
                    </a:ext>
                  </a:extLst>
                </a:hlinkClick>
              </a:rPr>
              <a:t>4style@gmail.com</a:t>
            </a:r>
            <a:r>
              <a:rPr lang="en-GB" b="0" i="0" dirty="0">
                <a:effectLst/>
                <a:latin typeface="Segoe UI" panose="020B0502040204020203" pitchFamily="34" charset="0"/>
              </a:rPr>
              <a:t> </a:t>
            </a:r>
            <a:endParaRPr lang="en-US" dirty="0">
              <a:effectLst/>
            </a:endParaRPr>
          </a:p>
          <a:p>
            <a:pPr fontAlgn="t">
              <a:lnSpc>
                <a:spcPct val="90000"/>
              </a:lnSpc>
            </a:pPr>
            <a:r>
              <a:rPr lang="en-US" dirty="0">
                <a:effectLst/>
              </a:rPr>
              <a:t>- Website </a:t>
            </a:r>
            <a:r>
              <a:rPr lang="en-GB" b="0" i="0" dirty="0">
                <a:solidFill>
                  <a:srgbClr val="FFFFFF"/>
                </a:solidFill>
                <a:effectLst/>
              </a:rPr>
              <a:t>www@4style.co.uk</a:t>
            </a:r>
            <a:endParaRPr lang="en-US" dirty="0">
              <a:effectLst/>
            </a:endParaRPr>
          </a:p>
          <a:p>
            <a:pPr fontAlgn="t">
              <a:lnSpc>
                <a:spcPct val="90000"/>
              </a:lnSpc>
            </a:pPr>
            <a:r>
              <a:rPr lang="en-US" dirty="0"/>
              <a:t>- </a:t>
            </a:r>
            <a:r>
              <a:rPr lang="en-US" dirty="0">
                <a:effectLst/>
              </a:rPr>
              <a:t>social media Facebook/Instagram/Twitter 4Style</a:t>
            </a:r>
          </a:p>
          <a:p>
            <a:pPr>
              <a:lnSpc>
                <a:spcPct val="90000"/>
              </a:lnSpc>
              <a:spcAft>
                <a:spcPts val="600"/>
              </a:spcAft>
            </a:pPr>
            <a:r>
              <a:rPr lang="en-US" dirty="0"/>
              <a:t> </a:t>
            </a:r>
          </a:p>
          <a:p>
            <a:pPr indent="-228600">
              <a:lnSpc>
                <a:spcPct val="90000"/>
              </a:lnSpc>
              <a:spcAft>
                <a:spcPts val="600"/>
              </a:spcAft>
              <a:buFont typeface="Arial" panose="020B0604020202020204" pitchFamily="34" charset="0"/>
              <a:buChar char="•"/>
            </a:pPr>
            <a:endParaRPr lang="en-US" dirty="0"/>
          </a:p>
        </p:txBody>
      </p:sp>
      <p:sp>
        <p:nvSpPr>
          <p:cNvPr id="135" name="Freeform: Shape 13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a:extLst>
              <a:ext uri="{FF2B5EF4-FFF2-40B4-BE49-F238E27FC236}">
                <a16:creationId xmlns:a16="http://schemas.microsoft.com/office/drawing/2014/main" id="{CD62E0A5-B690-4AE1-8B73-E9A579371F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86" r="5738"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F8E1F3E-2B92-4B82-999C-B8BC05EE3C13}"/>
              </a:ext>
            </a:extLst>
          </p:cNvPr>
          <p:cNvSpPr txBox="1"/>
          <p:nvPr/>
        </p:nvSpPr>
        <p:spPr>
          <a:xfrm>
            <a:off x="10800214" y="310978"/>
            <a:ext cx="1559147" cy="215444"/>
          </a:xfrm>
          <a:prstGeom prst="rect">
            <a:avLst/>
          </a:prstGeom>
          <a:noFill/>
        </p:spPr>
        <p:txBody>
          <a:bodyPr wrap="square">
            <a:spAutoFit/>
          </a:bodyPr>
          <a:lstStyle/>
          <a:p>
            <a:r>
              <a:rPr lang="en-US" sz="800" b="0" i="0" dirty="0">
                <a:solidFill>
                  <a:srgbClr val="FFFFFF"/>
                </a:solidFill>
                <a:effectLst/>
                <a:latin typeface="Segoe UI" panose="020B0502040204020203" pitchFamily="34" charset="0"/>
              </a:rPr>
              <a:t>06/03/2020</a:t>
            </a:r>
            <a:endParaRPr lang="en-GB" sz="800" dirty="0"/>
          </a:p>
        </p:txBody>
      </p:sp>
    </p:spTree>
    <p:extLst>
      <p:ext uri="{BB962C8B-B14F-4D97-AF65-F5344CB8AC3E}">
        <p14:creationId xmlns:p14="http://schemas.microsoft.com/office/powerpoint/2010/main" val="33972269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573806" y="-1217716"/>
            <a:ext cx="10141820" cy="2611967"/>
          </a:xfrm>
        </p:spPr>
        <p:txBody>
          <a:bodyPr vert="horz" lIns="91440" tIns="45720" rIns="91440" bIns="45720" rtlCol="0" anchor="b">
            <a:normAutofit/>
          </a:bodyPr>
          <a:lstStyle/>
          <a:p>
            <a:r>
              <a:rPr lang="en-GB" altLang="en-US" sz="5400" b="1" dirty="0"/>
              <a:t>Market audit-Competitor’s Analysis</a:t>
            </a:r>
            <a:endParaRPr lang="en-US" sz="5400" b="1" kern="1200" dirty="0">
              <a:solidFill>
                <a:schemeClr val="tx1"/>
              </a:solidFill>
              <a:latin typeface="+mj-lt"/>
              <a:ea typeface="+mj-ea"/>
              <a:cs typeface="+mj-cs"/>
            </a:endParaRPr>
          </a:p>
        </p:txBody>
      </p:sp>
      <p:graphicFrame>
        <p:nvGraphicFramePr>
          <p:cNvPr id="7" name="Table 3">
            <a:extLst>
              <a:ext uri="{FF2B5EF4-FFF2-40B4-BE49-F238E27FC236}">
                <a16:creationId xmlns:a16="http://schemas.microsoft.com/office/drawing/2014/main" id="{7E570E6A-4DEA-4A54-8DBA-DD8D115226F4}"/>
              </a:ext>
            </a:extLst>
          </p:cNvPr>
          <p:cNvGraphicFramePr>
            <a:graphicFrameLocks noGrp="1"/>
          </p:cNvGraphicFramePr>
          <p:nvPr>
            <p:extLst>
              <p:ext uri="{D42A27DB-BD31-4B8C-83A1-F6EECF244321}">
                <p14:modId xmlns:p14="http://schemas.microsoft.com/office/powerpoint/2010/main" val="3904871932"/>
              </p:ext>
            </p:extLst>
          </p:nvPr>
        </p:nvGraphicFramePr>
        <p:xfrm>
          <a:off x="1137507" y="1552968"/>
          <a:ext cx="9916985" cy="4572000"/>
        </p:xfrm>
        <a:graphic>
          <a:graphicData uri="http://schemas.openxmlformats.org/drawingml/2006/table">
            <a:tbl>
              <a:tblPr firstRow="1" bandRow="1">
                <a:tableStyleId>{F5AB1C69-6EDB-4FF4-983F-18BD219EF322}</a:tableStyleId>
              </a:tblPr>
              <a:tblGrid>
                <a:gridCol w="2479246">
                  <a:extLst>
                    <a:ext uri="{9D8B030D-6E8A-4147-A177-3AD203B41FA5}">
                      <a16:colId xmlns:a16="http://schemas.microsoft.com/office/drawing/2014/main" val="2252770587"/>
                    </a:ext>
                  </a:extLst>
                </a:gridCol>
                <a:gridCol w="2472779">
                  <a:extLst>
                    <a:ext uri="{9D8B030D-6E8A-4147-A177-3AD203B41FA5}">
                      <a16:colId xmlns:a16="http://schemas.microsoft.com/office/drawing/2014/main" val="2530531565"/>
                    </a:ext>
                  </a:extLst>
                </a:gridCol>
                <a:gridCol w="2485714">
                  <a:extLst>
                    <a:ext uri="{9D8B030D-6E8A-4147-A177-3AD203B41FA5}">
                      <a16:colId xmlns:a16="http://schemas.microsoft.com/office/drawing/2014/main" val="3147407398"/>
                    </a:ext>
                  </a:extLst>
                </a:gridCol>
                <a:gridCol w="2479246">
                  <a:extLst>
                    <a:ext uri="{9D8B030D-6E8A-4147-A177-3AD203B41FA5}">
                      <a16:colId xmlns:a16="http://schemas.microsoft.com/office/drawing/2014/main" val="511966459"/>
                    </a:ext>
                  </a:extLst>
                </a:gridCol>
              </a:tblGrid>
              <a:tr h="364251">
                <a:tc>
                  <a:txBody>
                    <a:bodyPr/>
                    <a:lstStyle/>
                    <a:p>
                      <a:r>
                        <a:rPr lang="en-US" dirty="0"/>
                        <a:t>Factors</a:t>
                      </a:r>
                      <a:endParaRPr lang="en-GB" dirty="0"/>
                    </a:p>
                  </a:txBody>
                  <a:tcPr/>
                </a:tc>
                <a:tc>
                  <a:txBody>
                    <a:bodyPr/>
                    <a:lstStyle/>
                    <a:p>
                      <a:r>
                        <a:rPr lang="en-US" dirty="0"/>
                        <a:t>4Style</a:t>
                      </a:r>
                      <a:endParaRPr lang="en-GB" dirty="0"/>
                    </a:p>
                  </a:txBody>
                  <a:tcPr/>
                </a:tc>
                <a:tc>
                  <a:txBody>
                    <a:bodyPr/>
                    <a:lstStyle/>
                    <a:p>
                      <a:r>
                        <a:rPr lang="en-US" dirty="0"/>
                        <a:t>Dyson </a:t>
                      </a:r>
                      <a:endParaRPr lang="en-GB" dirty="0"/>
                    </a:p>
                  </a:txBody>
                  <a:tcPr/>
                </a:tc>
                <a:tc>
                  <a:txBody>
                    <a:bodyPr/>
                    <a:lstStyle/>
                    <a:p>
                      <a:r>
                        <a:rPr lang="en-US" dirty="0" err="1"/>
                        <a:t>Babyliss</a:t>
                      </a:r>
                      <a:endParaRPr lang="en-GB" dirty="0"/>
                    </a:p>
                  </a:txBody>
                  <a:tcPr/>
                </a:tc>
                <a:extLst>
                  <a:ext uri="{0D108BD9-81ED-4DB2-BD59-A6C34878D82A}">
                    <a16:rowId xmlns:a16="http://schemas.microsoft.com/office/drawing/2014/main" val="3335235190"/>
                  </a:ext>
                </a:extLst>
              </a:tr>
              <a:tr h="364251">
                <a:tc>
                  <a:txBody>
                    <a:bodyPr/>
                    <a:lstStyle/>
                    <a:p>
                      <a:r>
                        <a:rPr lang="en-US" dirty="0"/>
                        <a:t>Industry</a:t>
                      </a:r>
                      <a:endParaRPr lang="en-GB" dirty="0"/>
                    </a:p>
                  </a:txBody>
                  <a:tcPr/>
                </a:tc>
                <a:tc>
                  <a:txBody>
                    <a:bodyPr/>
                    <a:lstStyle/>
                    <a:p>
                      <a:r>
                        <a:rPr lang="en-US" dirty="0"/>
                        <a:t>Retail</a:t>
                      </a:r>
                      <a:endParaRPr lang="en-GB" dirty="0"/>
                    </a:p>
                  </a:txBody>
                  <a:tcPr/>
                </a:tc>
                <a:tc>
                  <a:txBody>
                    <a:bodyPr/>
                    <a:lstStyle/>
                    <a:p>
                      <a:r>
                        <a:rPr lang="en-US" dirty="0"/>
                        <a:t>Retail</a:t>
                      </a:r>
                      <a:endParaRPr lang="en-GB" dirty="0"/>
                    </a:p>
                  </a:txBody>
                  <a:tcPr/>
                </a:tc>
                <a:tc>
                  <a:txBody>
                    <a:bodyPr/>
                    <a:lstStyle/>
                    <a:p>
                      <a:r>
                        <a:rPr lang="en-US" dirty="0"/>
                        <a:t>Retail</a:t>
                      </a:r>
                      <a:endParaRPr lang="en-GB" dirty="0"/>
                    </a:p>
                  </a:txBody>
                  <a:tcPr/>
                </a:tc>
                <a:extLst>
                  <a:ext uri="{0D108BD9-81ED-4DB2-BD59-A6C34878D82A}">
                    <a16:rowId xmlns:a16="http://schemas.microsoft.com/office/drawing/2014/main" val="258252015"/>
                  </a:ext>
                </a:extLst>
              </a:tr>
              <a:tr h="364251">
                <a:tc>
                  <a:txBody>
                    <a:bodyPr/>
                    <a:lstStyle/>
                    <a:p>
                      <a:r>
                        <a:rPr lang="en-US" dirty="0"/>
                        <a:t>Product or services </a:t>
                      </a:r>
                      <a:endParaRPr lang="en-GB" dirty="0"/>
                    </a:p>
                  </a:txBody>
                  <a:tcPr/>
                </a:tc>
                <a:tc>
                  <a:txBody>
                    <a:bodyPr/>
                    <a:lstStyle/>
                    <a:p>
                      <a:r>
                        <a:rPr lang="en-US" dirty="0"/>
                        <a:t>Cordless salon hairdryer </a:t>
                      </a:r>
                      <a:endParaRPr lang="en-GB" dirty="0"/>
                    </a:p>
                  </a:txBody>
                  <a:tcPr/>
                </a:tc>
                <a:tc>
                  <a:txBody>
                    <a:bodyPr/>
                    <a:lstStyle/>
                    <a:p>
                      <a:r>
                        <a:rPr lang="en-US" dirty="0"/>
                        <a:t>Cordless hairdryer </a:t>
                      </a:r>
                      <a:endParaRPr lang="en-GB" dirty="0"/>
                    </a:p>
                  </a:txBody>
                  <a:tcPr/>
                </a:tc>
                <a:tc>
                  <a:txBody>
                    <a:bodyPr/>
                    <a:lstStyle/>
                    <a:p>
                      <a:r>
                        <a:rPr lang="en-US" dirty="0"/>
                        <a:t>Cordless hairdryer </a:t>
                      </a:r>
                      <a:endParaRPr lang="en-GB" dirty="0"/>
                    </a:p>
                  </a:txBody>
                  <a:tcPr/>
                </a:tc>
                <a:extLst>
                  <a:ext uri="{0D108BD9-81ED-4DB2-BD59-A6C34878D82A}">
                    <a16:rowId xmlns:a16="http://schemas.microsoft.com/office/drawing/2014/main" val="399925019"/>
                  </a:ext>
                </a:extLst>
              </a:tr>
              <a:tr h="1167600">
                <a:tc>
                  <a:txBody>
                    <a:bodyPr/>
                    <a:lstStyle/>
                    <a:p>
                      <a:r>
                        <a:rPr lang="en-US" dirty="0"/>
                        <a:t>What make us different </a:t>
                      </a:r>
                      <a:endParaRPr lang="en-GB" dirty="0"/>
                    </a:p>
                  </a:txBody>
                  <a:tcPr/>
                </a:tc>
                <a:tc>
                  <a:txBody>
                    <a:bodyPr/>
                    <a:lstStyle/>
                    <a:p>
                      <a:r>
                        <a:rPr lang="en-US" dirty="0"/>
                        <a:t>Promotional price </a:t>
                      </a:r>
                    </a:p>
                    <a:p>
                      <a:r>
                        <a:rPr lang="en-US" dirty="0"/>
                        <a:t>New in the market </a:t>
                      </a:r>
                    </a:p>
                    <a:p>
                      <a:r>
                        <a:rPr lang="en-US" dirty="0"/>
                        <a:t>Focus on hairdresser salons </a:t>
                      </a:r>
                      <a:endParaRPr lang="en-GB" dirty="0"/>
                    </a:p>
                  </a:txBody>
                  <a:tcPr/>
                </a:tc>
                <a:tc>
                  <a:txBody>
                    <a:bodyPr/>
                    <a:lstStyle/>
                    <a:p>
                      <a:r>
                        <a:rPr lang="en-US" dirty="0"/>
                        <a:t>Expensive </a:t>
                      </a:r>
                    </a:p>
                    <a:p>
                      <a:r>
                        <a:rPr lang="en-US" dirty="0"/>
                        <a:t>Long time on market </a:t>
                      </a:r>
                    </a:p>
                    <a:p>
                      <a:r>
                        <a:rPr lang="en-US" dirty="0"/>
                        <a:t>Sales in shop or online </a:t>
                      </a:r>
                      <a:endParaRPr lang="en-GB" dirty="0"/>
                    </a:p>
                  </a:txBody>
                  <a:tcPr/>
                </a:tc>
                <a:tc>
                  <a:txBody>
                    <a:bodyPr/>
                    <a:lstStyle/>
                    <a:p>
                      <a:r>
                        <a:rPr lang="en-US" dirty="0"/>
                        <a:t>Expensive </a:t>
                      </a:r>
                    </a:p>
                    <a:p>
                      <a:r>
                        <a:rPr lang="en-US" dirty="0"/>
                        <a:t>Long time on market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Sales in shop or online </a:t>
                      </a:r>
                      <a:endParaRPr lang="en-GB" dirty="0"/>
                    </a:p>
                    <a:p>
                      <a:endParaRPr lang="en-GB" dirty="0"/>
                    </a:p>
                  </a:txBody>
                  <a:tcPr/>
                </a:tc>
                <a:extLst>
                  <a:ext uri="{0D108BD9-81ED-4DB2-BD59-A6C34878D82A}">
                    <a16:rowId xmlns:a16="http://schemas.microsoft.com/office/drawing/2014/main" val="1561126867"/>
                  </a:ext>
                </a:extLst>
              </a:tr>
              <a:tr h="628708">
                <a:tc>
                  <a:txBody>
                    <a:bodyPr/>
                    <a:lstStyle/>
                    <a:p>
                      <a:r>
                        <a:rPr lang="en-US" dirty="0"/>
                        <a:t>Quality </a:t>
                      </a:r>
                      <a:endParaRPr lang="en-GB" dirty="0"/>
                    </a:p>
                  </a:txBody>
                  <a:tcPr/>
                </a:tc>
                <a:tc>
                  <a:txBody>
                    <a:bodyPr/>
                    <a:lstStyle/>
                    <a:p>
                      <a:r>
                        <a:rPr lang="en-US" dirty="0"/>
                        <a:t>Wireless product </a:t>
                      </a:r>
                    </a:p>
                    <a:p>
                      <a:r>
                        <a:rPr lang="en-US" dirty="0"/>
                        <a:t>Long time lasting battery </a:t>
                      </a:r>
                      <a:endParaRPr lang="en-GB" dirty="0"/>
                    </a:p>
                  </a:txBody>
                  <a:tcPr/>
                </a:tc>
                <a:tc>
                  <a:txBody>
                    <a:bodyPr/>
                    <a:lstStyle/>
                    <a:p>
                      <a:r>
                        <a:rPr lang="en-US" dirty="0"/>
                        <a:t>Wireless product </a:t>
                      </a:r>
                      <a:endParaRPr lang="en-GB" dirty="0"/>
                    </a:p>
                  </a:txBody>
                  <a:tcPr/>
                </a:tc>
                <a:tc>
                  <a:txBody>
                    <a:bodyPr/>
                    <a:lstStyle/>
                    <a:p>
                      <a:r>
                        <a:rPr lang="en-US" dirty="0"/>
                        <a:t>Wireless product</a:t>
                      </a:r>
                      <a:endParaRPr lang="en-GB" dirty="0"/>
                    </a:p>
                  </a:txBody>
                  <a:tcPr/>
                </a:tc>
                <a:extLst>
                  <a:ext uri="{0D108BD9-81ED-4DB2-BD59-A6C34878D82A}">
                    <a16:rowId xmlns:a16="http://schemas.microsoft.com/office/drawing/2014/main" val="3624218684"/>
                  </a:ext>
                </a:extLst>
              </a:tr>
              <a:tr h="364251">
                <a:tc>
                  <a:txBody>
                    <a:bodyPr/>
                    <a:lstStyle/>
                    <a:p>
                      <a:r>
                        <a:rPr lang="en-US" dirty="0"/>
                        <a:t>Price </a:t>
                      </a:r>
                      <a:endParaRPr lang="en-GB" dirty="0"/>
                    </a:p>
                  </a:txBody>
                  <a:tcPr/>
                </a:tc>
                <a:tc>
                  <a:txBody>
                    <a:bodyPr/>
                    <a:lstStyle/>
                    <a:p>
                      <a:r>
                        <a:rPr lang="en-US" dirty="0"/>
                        <a:t>250 Pounds </a:t>
                      </a:r>
                      <a:endParaRPr lang="en-GB" dirty="0"/>
                    </a:p>
                  </a:txBody>
                  <a:tcPr/>
                </a:tc>
                <a:tc>
                  <a:txBody>
                    <a:bodyPr/>
                    <a:lstStyle/>
                    <a:p>
                      <a:r>
                        <a:rPr lang="en-US" dirty="0"/>
                        <a:t>349 Pounds </a:t>
                      </a:r>
                      <a:endParaRPr lang="en-GB" dirty="0"/>
                    </a:p>
                  </a:txBody>
                  <a:tcPr/>
                </a:tc>
                <a:tc>
                  <a:txBody>
                    <a:bodyPr/>
                    <a:lstStyle/>
                    <a:p>
                      <a:r>
                        <a:rPr lang="en-US" dirty="0"/>
                        <a:t>335 Pounds </a:t>
                      </a:r>
                      <a:endParaRPr lang="en-GB" dirty="0"/>
                    </a:p>
                  </a:txBody>
                  <a:tcPr/>
                </a:tc>
                <a:extLst>
                  <a:ext uri="{0D108BD9-81ED-4DB2-BD59-A6C34878D82A}">
                    <a16:rowId xmlns:a16="http://schemas.microsoft.com/office/drawing/2014/main" val="1330843607"/>
                  </a:ext>
                </a:extLst>
              </a:tr>
              <a:tr h="628708">
                <a:tc>
                  <a:txBody>
                    <a:bodyPr/>
                    <a:lstStyle/>
                    <a:p>
                      <a:r>
                        <a:rPr lang="en-US" dirty="0"/>
                        <a:t>Used in professional salons?</a:t>
                      </a:r>
                      <a:endParaRPr lang="en-GB" dirty="0"/>
                    </a:p>
                  </a:txBody>
                  <a:tcPr/>
                </a:tc>
                <a:tc>
                  <a:txBody>
                    <a:bodyPr/>
                    <a:lstStyle/>
                    <a:p>
                      <a:r>
                        <a:rPr lang="en-US" dirty="0"/>
                        <a:t>Yes </a:t>
                      </a:r>
                      <a:endParaRPr lang="en-GB" dirty="0"/>
                    </a:p>
                  </a:txBody>
                  <a:tcPr/>
                </a:tc>
                <a:tc>
                  <a:txBody>
                    <a:bodyPr/>
                    <a:lstStyle/>
                    <a:p>
                      <a:r>
                        <a:rPr lang="en-US" dirty="0"/>
                        <a:t>No</a:t>
                      </a:r>
                      <a:endParaRPr lang="en-GB" dirty="0"/>
                    </a:p>
                  </a:txBody>
                  <a:tcPr/>
                </a:tc>
                <a:tc>
                  <a:txBody>
                    <a:bodyPr/>
                    <a:lstStyle/>
                    <a:p>
                      <a:r>
                        <a:rPr lang="en-US" dirty="0"/>
                        <a:t>No</a:t>
                      </a:r>
                      <a:endParaRPr lang="en-GB" dirty="0"/>
                    </a:p>
                  </a:txBody>
                  <a:tcPr/>
                </a:tc>
                <a:extLst>
                  <a:ext uri="{0D108BD9-81ED-4DB2-BD59-A6C34878D82A}">
                    <a16:rowId xmlns:a16="http://schemas.microsoft.com/office/drawing/2014/main" val="482344870"/>
                  </a:ext>
                </a:extLst>
              </a:tr>
              <a:tr h="36425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79721874"/>
                  </a:ext>
                </a:extLst>
              </a:tr>
            </a:tbl>
          </a:graphicData>
        </a:graphic>
      </p:graphicFrame>
    </p:spTree>
    <p:extLst>
      <p:ext uri="{BB962C8B-B14F-4D97-AF65-F5344CB8AC3E}">
        <p14:creationId xmlns:p14="http://schemas.microsoft.com/office/powerpoint/2010/main" val="388173125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4C9A8233-25FE-2C96-3CE4-A82760400C0F}"/>
              </a:ext>
            </a:extLst>
          </p:cNvPr>
          <p:cNvPicPr>
            <a:picLocks noChangeAspect="1"/>
          </p:cNvPicPr>
          <p:nvPr/>
        </p:nvPicPr>
        <p:blipFill rotWithShape="1">
          <a:blip r:embed="rId2">
            <a:alphaModFix amt="35000"/>
          </a:blip>
          <a:srcRect t="654" b="15077"/>
          <a:stretch/>
        </p:blipFill>
        <p:spPr>
          <a:xfrm>
            <a:off x="20" y="-24605"/>
            <a:ext cx="12191980" cy="6857999"/>
          </a:xfrm>
          <a:prstGeom prst="rect">
            <a:avLst/>
          </a:prstGeom>
        </p:spPr>
      </p:pic>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773849" y="-1297277"/>
            <a:ext cx="3313164" cy="4726276"/>
          </a:xfrm>
        </p:spPr>
        <p:txBody>
          <a:bodyPr vert="horz" lIns="91440" tIns="45720" rIns="91440" bIns="45720" rtlCol="0" anchor="ctr">
            <a:normAutofit/>
          </a:bodyPr>
          <a:lstStyle/>
          <a:p>
            <a:pPr algn="r"/>
            <a:r>
              <a:rPr lang="en-US" altLang="en-US" sz="4000" b="1" dirty="0">
                <a:solidFill>
                  <a:srgbClr val="FFFFFF"/>
                </a:solidFill>
              </a:rPr>
              <a:t>Market Audit-SWOT Analysis</a:t>
            </a:r>
            <a:endParaRPr lang="en-US" sz="4000" b="1" dirty="0">
              <a:solidFill>
                <a:srgbClr val="FFFFFF"/>
              </a:solidFill>
            </a:endParaRPr>
          </a:p>
        </p:txBody>
      </p:sp>
      <p:cxnSp>
        <p:nvCxnSpPr>
          <p:cNvPr id="40" name="Straight Connector 3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ADC584-5667-49D7-973C-F572F725A372}"/>
              </a:ext>
            </a:extLst>
          </p:cNvPr>
          <p:cNvSpPr txBox="1"/>
          <p:nvPr/>
        </p:nvSpPr>
        <p:spPr>
          <a:xfrm>
            <a:off x="912382" y="5223167"/>
            <a:ext cx="3085106" cy="1200329"/>
          </a:xfrm>
          <a:prstGeom prst="rect">
            <a:avLst/>
          </a:prstGeom>
          <a:noFill/>
        </p:spPr>
        <p:txBody>
          <a:bodyPr wrap="square" rtlCol="0">
            <a:spAutoFit/>
          </a:bodyPr>
          <a:lstStyle/>
          <a:p>
            <a:pPr>
              <a:spcAft>
                <a:spcPts val="600"/>
              </a:spcAft>
            </a:pPr>
            <a:r>
              <a:rPr lang="en-US" b="1" dirty="0"/>
              <a:t>SWOT</a:t>
            </a:r>
            <a:r>
              <a:rPr lang="en-US" dirty="0"/>
              <a:t> - technique that we can make knowledgeable decisions. </a:t>
            </a:r>
            <a:r>
              <a:rPr lang="en-US" b="0" i="1" dirty="0">
                <a:effectLst/>
              </a:rPr>
              <a:t>(Helms &amp; Nixon 2010)</a:t>
            </a:r>
            <a:endParaRPr lang="en-GB" dirty="0"/>
          </a:p>
        </p:txBody>
      </p:sp>
      <p:pic>
        <p:nvPicPr>
          <p:cNvPr id="2056" name="Picture 8" descr="COVID 19 SWOT Analysis: SWOT Analysis in a Pandemic">
            <a:extLst>
              <a:ext uri="{FF2B5EF4-FFF2-40B4-BE49-F238E27FC236}">
                <a16:creationId xmlns:a16="http://schemas.microsoft.com/office/drawing/2014/main" id="{4F50E606-03E0-417F-880B-BE6DE5811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28" y="1905717"/>
            <a:ext cx="2909615" cy="290961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AF9615F8-9C15-417A-8F13-CE24937CB2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464" y="1023724"/>
            <a:ext cx="7541590" cy="53997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DF98E04-B1F6-4DDE-8B6D-CA5022308586}"/>
              </a:ext>
            </a:extLst>
          </p:cNvPr>
          <p:cNvSpPr txBox="1"/>
          <p:nvPr/>
        </p:nvSpPr>
        <p:spPr>
          <a:xfrm>
            <a:off x="5197157" y="2169015"/>
            <a:ext cx="3085102" cy="1815882"/>
          </a:xfrm>
          <a:prstGeom prst="rect">
            <a:avLst/>
          </a:prstGeom>
          <a:noFill/>
        </p:spPr>
        <p:txBody>
          <a:bodyPr wrap="square" rtlCol="0">
            <a:spAutoFit/>
          </a:bodyPr>
          <a:lstStyle/>
          <a:p>
            <a:pPr marL="285750" indent="-285750">
              <a:buFontTx/>
              <a:buChar char="-"/>
            </a:pPr>
            <a:r>
              <a:rPr lang="en-US" sz="1400" dirty="0">
                <a:solidFill>
                  <a:schemeClr val="bg1"/>
                </a:solidFill>
              </a:rPr>
              <a:t>Long lasting reachable battery </a:t>
            </a:r>
          </a:p>
          <a:p>
            <a:pPr marL="285750" indent="-285750">
              <a:buFontTx/>
              <a:buChar char="-"/>
            </a:pPr>
            <a:r>
              <a:rPr lang="en-US" sz="1400" dirty="0">
                <a:solidFill>
                  <a:schemeClr val="bg1"/>
                </a:solidFill>
              </a:rPr>
              <a:t>ION technology </a:t>
            </a:r>
          </a:p>
          <a:p>
            <a:pPr marL="285750" indent="-285750">
              <a:buFontTx/>
              <a:buChar char="-"/>
            </a:pPr>
            <a:r>
              <a:rPr lang="en-US" sz="1400" dirty="0">
                <a:solidFill>
                  <a:schemeClr val="bg1"/>
                </a:solidFill>
              </a:rPr>
              <a:t>Ceramic Nonstick coached</a:t>
            </a:r>
          </a:p>
          <a:p>
            <a:pPr marL="285750" indent="-285750">
              <a:buFontTx/>
              <a:buChar char="-"/>
            </a:pPr>
            <a:r>
              <a:rPr lang="en-US" sz="1400" dirty="0">
                <a:solidFill>
                  <a:schemeClr val="bg1"/>
                </a:solidFill>
              </a:rPr>
              <a:t>Light weight   </a:t>
            </a:r>
          </a:p>
          <a:p>
            <a:pPr marL="285750" indent="-285750">
              <a:buFontTx/>
              <a:buChar char="-"/>
            </a:pPr>
            <a:r>
              <a:rPr lang="en-US" sz="1400" dirty="0">
                <a:solidFill>
                  <a:schemeClr val="bg1"/>
                </a:solidFill>
              </a:rPr>
              <a:t>Good price</a:t>
            </a:r>
          </a:p>
          <a:p>
            <a:pPr marL="285750" indent="-285750">
              <a:buFontTx/>
              <a:buChar char="-"/>
            </a:pPr>
            <a:r>
              <a:rPr lang="en-US" sz="1400" dirty="0">
                <a:solidFill>
                  <a:schemeClr val="bg1"/>
                </a:solidFill>
              </a:rPr>
              <a:t>Great design </a:t>
            </a:r>
          </a:p>
          <a:p>
            <a:pPr marL="285750" indent="-285750">
              <a:buFontTx/>
              <a:buChar char="-"/>
            </a:pPr>
            <a:r>
              <a:rPr lang="en-US" sz="1400" dirty="0">
                <a:solidFill>
                  <a:schemeClr val="bg1"/>
                </a:solidFill>
              </a:rPr>
              <a:t>Innovative product </a:t>
            </a:r>
          </a:p>
          <a:p>
            <a:pPr marL="285750" indent="-285750">
              <a:buFontTx/>
              <a:buChar char="-"/>
            </a:pPr>
            <a:r>
              <a:rPr lang="en-US" sz="1400" dirty="0">
                <a:solidFill>
                  <a:schemeClr val="bg1"/>
                </a:solidFill>
              </a:rPr>
              <a:t>Strong team  </a:t>
            </a:r>
            <a:endParaRPr lang="en-GB" sz="1400" dirty="0">
              <a:solidFill>
                <a:schemeClr val="bg1"/>
              </a:solidFill>
            </a:endParaRPr>
          </a:p>
        </p:txBody>
      </p:sp>
      <p:sp>
        <p:nvSpPr>
          <p:cNvPr id="6" name="TextBox 5">
            <a:extLst>
              <a:ext uri="{FF2B5EF4-FFF2-40B4-BE49-F238E27FC236}">
                <a16:creationId xmlns:a16="http://schemas.microsoft.com/office/drawing/2014/main" id="{66F3F601-9B28-46EF-B8DD-86D7882B143C}"/>
              </a:ext>
            </a:extLst>
          </p:cNvPr>
          <p:cNvSpPr txBox="1"/>
          <p:nvPr/>
        </p:nvSpPr>
        <p:spPr>
          <a:xfrm>
            <a:off x="8598457" y="2286000"/>
            <a:ext cx="2962736" cy="738664"/>
          </a:xfrm>
          <a:prstGeom prst="rect">
            <a:avLst/>
          </a:prstGeom>
          <a:noFill/>
        </p:spPr>
        <p:txBody>
          <a:bodyPr wrap="square" rtlCol="0">
            <a:spAutoFit/>
          </a:bodyPr>
          <a:lstStyle/>
          <a:p>
            <a:pPr marL="285750" indent="-285750">
              <a:buFontTx/>
              <a:buChar char="-"/>
            </a:pPr>
            <a:r>
              <a:rPr lang="en-US" sz="1400" dirty="0">
                <a:solidFill>
                  <a:schemeClr val="bg1"/>
                </a:solidFill>
              </a:rPr>
              <a:t>New company </a:t>
            </a:r>
          </a:p>
          <a:p>
            <a:pPr marL="285750" indent="-285750">
              <a:buFontTx/>
              <a:buChar char="-"/>
            </a:pPr>
            <a:r>
              <a:rPr lang="en-US" sz="1400" dirty="0">
                <a:solidFill>
                  <a:schemeClr val="bg1"/>
                </a:solidFill>
              </a:rPr>
              <a:t>Similar product on market</a:t>
            </a:r>
          </a:p>
          <a:p>
            <a:endParaRPr lang="en-GB" sz="1400" dirty="0">
              <a:solidFill>
                <a:schemeClr val="bg1"/>
              </a:solidFill>
            </a:endParaRPr>
          </a:p>
        </p:txBody>
      </p:sp>
      <p:sp>
        <p:nvSpPr>
          <p:cNvPr id="7" name="TextBox 6">
            <a:extLst>
              <a:ext uri="{FF2B5EF4-FFF2-40B4-BE49-F238E27FC236}">
                <a16:creationId xmlns:a16="http://schemas.microsoft.com/office/drawing/2014/main" id="{5FB401E3-09DC-49EB-B7C7-FB2ADFD85463}"/>
              </a:ext>
            </a:extLst>
          </p:cNvPr>
          <p:cNvSpPr txBox="1"/>
          <p:nvPr/>
        </p:nvSpPr>
        <p:spPr>
          <a:xfrm>
            <a:off x="5271715" y="4357315"/>
            <a:ext cx="2941976" cy="1169551"/>
          </a:xfrm>
          <a:prstGeom prst="rect">
            <a:avLst/>
          </a:prstGeom>
          <a:noFill/>
        </p:spPr>
        <p:txBody>
          <a:bodyPr wrap="square" rtlCol="0">
            <a:spAutoFit/>
          </a:bodyPr>
          <a:lstStyle/>
          <a:p>
            <a:pPr marL="285750" indent="-285750">
              <a:buFontTx/>
              <a:buChar char="-"/>
            </a:pPr>
            <a:r>
              <a:rPr lang="en-US" sz="1400" dirty="0">
                <a:solidFill>
                  <a:schemeClr val="bg1"/>
                </a:solidFill>
              </a:rPr>
              <a:t>Keeping up with technology</a:t>
            </a:r>
          </a:p>
          <a:p>
            <a:pPr marL="285750" indent="-285750">
              <a:buFontTx/>
              <a:buChar char="-"/>
            </a:pPr>
            <a:r>
              <a:rPr lang="en-US" sz="1400" dirty="0">
                <a:solidFill>
                  <a:schemeClr val="bg1"/>
                </a:solidFill>
              </a:rPr>
              <a:t>Online presence</a:t>
            </a:r>
          </a:p>
          <a:p>
            <a:pPr marL="285750" indent="-285750">
              <a:buFontTx/>
              <a:buChar char="-"/>
            </a:pPr>
            <a:r>
              <a:rPr lang="en-US" sz="1400" dirty="0">
                <a:solidFill>
                  <a:schemeClr val="bg1"/>
                </a:solidFill>
              </a:rPr>
              <a:t>Global expansion</a:t>
            </a:r>
          </a:p>
          <a:p>
            <a:pPr marL="285750" indent="-285750">
              <a:buFontTx/>
              <a:buChar char="-"/>
            </a:pPr>
            <a:r>
              <a:rPr lang="en-US" sz="1400" dirty="0">
                <a:solidFill>
                  <a:schemeClr val="bg1"/>
                </a:solidFill>
              </a:rPr>
              <a:t>Developing market</a:t>
            </a:r>
          </a:p>
          <a:p>
            <a:pPr marL="285750" indent="-285750">
              <a:buFontTx/>
              <a:buChar char="-"/>
            </a:pPr>
            <a:r>
              <a:rPr lang="en-US" sz="1400" dirty="0">
                <a:solidFill>
                  <a:schemeClr val="bg1"/>
                </a:solidFill>
              </a:rPr>
              <a:t>Meet customers needs     </a:t>
            </a:r>
            <a:endParaRPr lang="en-GB" sz="1400" dirty="0">
              <a:solidFill>
                <a:schemeClr val="bg1"/>
              </a:solidFill>
            </a:endParaRPr>
          </a:p>
        </p:txBody>
      </p:sp>
      <p:sp>
        <p:nvSpPr>
          <p:cNvPr id="8" name="TextBox 7">
            <a:extLst>
              <a:ext uri="{FF2B5EF4-FFF2-40B4-BE49-F238E27FC236}">
                <a16:creationId xmlns:a16="http://schemas.microsoft.com/office/drawing/2014/main" id="{9C0849FC-2CE4-45E3-A247-0895644A15B2}"/>
              </a:ext>
            </a:extLst>
          </p:cNvPr>
          <p:cNvSpPr txBox="1"/>
          <p:nvPr/>
        </p:nvSpPr>
        <p:spPr>
          <a:xfrm>
            <a:off x="8508932" y="4445193"/>
            <a:ext cx="3195387" cy="1384995"/>
          </a:xfrm>
          <a:prstGeom prst="rect">
            <a:avLst/>
          </a:prstGeom>
          <a:noFill/>
        </p:spPr>
        <p:txBody>
          <a:bodyPr wrap="square" rtlCol="0">
            <a:spAutoFit/>
          </a:bodyPr>
          <a:lstStyle/>
          <a:p>
            <a:pPr marL="285750" indent="-285750">
              <a:buFontTx/>
              <a:buChar char="-"/>
            </a:pPr>
            <a:r>
              <a:rPr lang="en-US" sz="1400" dirty="0">
                <a:solidFill>
                  <a:schemeClr val="bg1"/>
                </a:solidFill>
              </a:rPr>
              <a:t>Strong competitors </a:t>
            </a:r>
          </a:p>
          <a:p>
            <a:pPr marL="285750" indent="-285750">
              <a:buFontTx/>
              <a:buChar char="-"/>
            </a:pPr>
            <a:r>
              <a:rPr lang="en-US" sz="1400" dirty="0">
                <a:solidFill>
                  <a:schemeClr val="bg1"/>
                </a:solidFill>
              </a:rPr>
              <a:t>Cheaper product with loss power </a:t>
            </a:r>
          </a:p>
          <a:p>
            <a:pPr marL="285750" indent="-285750">
              <a:buFontTx/>
              <a:buChar char="-"/>
            </a:pPr>
            <a:r>
              <a:rPr lang="en-US" sz="1400" dirty="0">
                <a:solidFill>
                  <a:schemeClr val="bg1"/>
                </a:solidFill>
              </a:rPr>
              <a:t>Market fluctuation in the UK</a:t>
            </a:r>
          </a:p>
          <a:p>
            <a:pPr marL="285750" indent="-285750">
              <a:buFontTx/>
              <a:buChar char="-"/>
            </a:pPr>
            <a:r>
              <a:rPr lang="en-US" sz="1400" dirty="0">
                <a:solidFill>
                  <a:schemeClr val="bg1"/>
                </a:solidFill>
              </a:rPr>
              <a:t>Fluctuations in Foreign Exchange</a:t>
            </a:r>
          </a:p>
          <a:p>
            <a:pPr marL="285750" indent="-285750">
              <a:buFontTx/>
              <a:buChar char="-"/>
            </a:pPr>
            <a:r>
              <a:rPr lang="en-US" sz="1400" dirty="0">
                <a:solidFill>
                  <a:schemeClr val="bg1"/>
                </a:solidFill>
              </a:rPr>
              <a:t>Economy </a:t>
            </a:r>
          </a:p>
          <a:p>
            <a:pPr marL="285750" indent="-285750">
              <a:buFontTx/>
              <a:buChar char="-"/>
            </a:pPr>
            <a:r>
              <a:rPr lang="en-US" sz="1400" dirty="0">
                <a:solidFill>
                  <a:schemeClr val="bg1"/>
                </a:solidFill>
              </a:rPr>
              <a:t>Delay in product launch     </a:t>
            </a:r>
            <a:endParaRPr lang="en-GB" sz="1400" dirty="0">
              <a:solidFill>
                <a:schemeClr val="bg1"/>
              </a:solidFill>
            </a:endParaRPr>
          </a:p>
        </p:txBody>
      </p:sp>
    </p:spTree>
    <p:extLst>
      <p:ext uri="{BB962C8B-B14F-4D97-AF65-F5344CB8AC3E}">
        <p14:creationId xmlns:p14="http://schemas.microsoft.com/office/powerpoint/2010/main" val="10173755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6" name="Picture 8" descr="24 Pestel Analysis Stock Photos, Pictures &amp; Royalty-Free Images - iStock">
            <a:extLst>
              <a:ext uri="{FF2B5EF4-FFF2-40B4-BE49-F238E27FC236}">
                <a16:creationId xmlns:a16="http://schemas.microsoft.com/office/drawing/2014/main" id="{419B4928-476A-47F5-9277-3DE33B3DC8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533" r="-1" b="7532"/>
          <a:stretch/>
        </p:blipFill>
        <p:spPr bwMode="auto">
          <a:xfrm>
            <a:off x="4343462" y="10"/>
            <a:ext cx="80744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8" name="Freeform: Shape 14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14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521208" y="239838"/>
            <a:ext cx="6245352" cy="1325563"/>
          </a:xfrm>
        </p:spPr>
        <p:txBody>
          <a:bodyPr vert="horz" lIns="91440" tIns="45720" rIns="91440" bIns="45720" rtlCol="0">
            <a:normAutofit/>
          </a:bodyPr>
          <a:lstStyle/>
          <a:p>
            <a:r>
              <a:rPr lang="en-US" b="1" kern="1200" dirty="0">
                <a:latin typeface="+mj-lt"/>
                <a:ea typeface="+mj-ea"/>
                <a:cs typeface="+mj-cs"/>
              </a:rPr>
              <a:t>Market Audit-PESTLE Analysis</a:t>
            </a:r>
          </a:p>
        </p:txBody>
      </p:sp>
      <p:graphicFrame>
        <p:nvGraphicFramePr>
          <p:cNvPr id="5" name="Diagram 4">
            <a:extLst>
              <a:ext uri="{FF2B5EF4-FFF2-40B4-BE49-F238E27FC236}">
                <a16:creationId xmlns:a16="http://schemas.microsoft.com/office/drawing/2014/main" id="{CAB07EA7-AFB5-4E00-9241-6CA6AB3B37F8}"/>
              </a:ext>
            </a:extLst>
          </p:cNvPr>
          <p:cNvGraphicFramePr/>
          <p:nvPr>
            <p:extLst>
              <p:ext uri="{D42A27DB-BD31-4B8C-83A1-F6EECF244321}">
                <p14:modId xmlns:p14="http://schemas.microsoft.com/office/powerpoint/2010/main" val="4205561727"/>
              </p:ext>
            </p:extLst>
          </p:nvPr>
        </p:nvGraphicFramePr>
        <p:xfrm>
          <a:off x="389723" y="1702561"/>
          <a:ext cx="4837176" cy="4835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032769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6478686" y="445313"/>
            <a:ext cx="5006336" cy="1325563"/>
          </a:xfrm>
        </p:spPr>
        <p:txBody>
          <a:bodyPr vert="horz" lIns="91440" tIns="45720" rIns="91440" bIns="45720" rtlCol="0" anchor="ctr">
            <a:normAutofit/>
          </a:bodyPr>
          <a:lstStyle/>
          <a:p>
            <a:r>
              <a:rPr lang="en-US" sz="5400" b="1" dirty="0"/>
              <a:t>Target Market</a:t>
            </a:r>
          </a:p>
        </p:txBody>
      </p:sp>
      <p:sp>
        <p:nvSpPr>
          <p:cNvPr id="76" name="Freeform: Shape 7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2" name="Picture 6" descr="How To Identify The Target Market For Your Product And Services">
            <a:extLst>
              <a:ext uri="{FF2B5EF4-FFF2-40B4-BE49-F238E27FC236}">
                <a16:creationId xmlns:a16="http://schemas.microsoft.com/office/drawing/2014/main" id="{397A1D3F-7A58-4AA4-B1B2-23ECDC294B0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32" r="22418"/>
          <a:stretch/>
        </p:blipFill>
        <p:spPr bwMode="auto">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160649-2BF0-4D6E-9ACE-839D9FC5F244}"/>
              </a:ext>
            </a:extLst>
          </p:cNvPr>
          <p:cNvSpPr txBox="1"/>
          <p:nvPr/>
        </p:nvSpPr>
        <p:spPr>
          <a:xfrm>
            <a:off x="6626104" y="1627633"/>
            <a:ext cx="4711499" cy="4785054"/>
          </a:xfrm>
          <a:prstGeom prst="rect">
            <a:avLst/>
          </a:prstGeom>
        </p:spPr>
        <p:txBody>
          <a:bodyPr vert="horz" lIns="91440" tIns="45720" rIns="91440" bIns="45720" rtlCol="0" anchor="t">
            <a:normAutofit/>
          </a:bodyPr>
          <a:lstStyle/>
          <a:p>
            <a:pPr>
              <a:lnSpc>
                <a:spcPct val="90000"/>
              </a:lnSpc>
              <a:spcAft>
                <a:spcPts val="600"/>
              </a:spcAft>
            </a:pPr>
            <a:r>
              <a:rPr lang="en-US" sz="2000" dirty="0"/>
              <a:t>Our Targeting Market Would prominently be Hair Salons &amp; Hairdresser’</a:t>
            </a:r>
            <a:br>
              <a:rPr lang="en-US" sz="2000" dirty="0"/>
            </a:br>
            <a:br>
              <a:rPr lang="en-US" sz="2000" dirty="0"/>
            </a:br>
            <a:r>
              <a:rPr lang="en-US" sz="2000" dirty="0"/>
              <a:t>*   Hairdressing Salons</a:t>
            </a:r>
            <a:br>
              <a:rPr lang="en-US" sz="2000" dirty="0"/>
            </a:br>
            <a:r>
              <a:rPr lang="en-US" sz="2000" dirty="0"/>
              <a:t>*   Mobile Hairstylist’s</a:t>
            </a:r>
            <a:br>
              <a:rPr lang="en-US" sz="2000" dirty="0"/>
            </a:br>
            <a:r>
              <a:rPr lang="en-US" sz="2000" dirty="0"/>
              <a:t>*   Worldwide Celebrity Hairstylist’s</a:t>
            </a:r>
          </a:p>
          <a:p>
            <a:pPr>
              <a:lnSpc>
                <a:spcPct val="90000"/>
              </a:lnSpc>
              <a:spcAft>
                <a:spcPts val="600"/>
              </a:spcAft>
            </a:pPr>
            <a:r>
              <a:rPr lang="en-US" sz="2000" dirty="0"/>
              <a:t>* </a:t>
            </a:r>
            <a:r>
              <a:rPr lang="en-GB" sz="2000" dirty="0">
                <a:effectLst/>
                <a:ea typeface="DengXian" panose="02010600030101010101" pitchFamily="2" charset="-122"/>
                <a:cs typeface="Times New Roman" panose="02020603050405020304" pitchFamily="18" charset="0"/>
              </a:rPr>
              <a:t>Training Academy </a:t>
            </a:r>
            <a:br>
              <a:rPr lang="en-US" sz="2000" dirty="0"/>
            </a:br>
            <a:br>
              <a:rPr lang="en-US" sz="2000" dirty="0"/>
            </a:br>
            <a:r>
              <a:rPr lang="en-US" sz="2000" dirty="0"/>
              <a:t>By researching our product this will enable  us to show our clients how well our product work’s, we also have a few Hairdryer’s for them to test out, this gives the customer’s a chance to test the hairdryer and how well our product is  by using it. </a:t>
            </a:r>
            <a:br>
              <a:rPr lang="en-US" sz="2000" dirty="0"/>
            </a:br>
            <a:r>
              <a:rPr lang="en-US" sz="2000" dirty="0"/>
              <a:t>                “Seeing Is Believing”</a:t>
            </a:r>
          </a:p>
        </p:txBody>
      </p:sp>
    </p:spTree>
    <p:extLst>
      <p:ext uri="{BB962C8B-B14F-4D97-AF65-F5344CB8AC3E}">
        <p14:creationId xmlns:p14="http://schemas.microsoft.com/office/powerpoint/2010/main" val="370012563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841248" y="818457"/>
            <a:ext cx="3322317" cy="2975876"/>
          </a:xfrm>
        </p:spPr>
        <p:txBody>
          <a:bodyPr vert="horz" lIns="91440" tIns="45720" rIns="91440" bIns="45720" rtlCol="0" anchor="b">
            <a:normAutofit/>
          </a:bodyPr>
          <a:lstStyle/>
          <a:p>
            <a:r>
              <a:rPr lang="en-US" b="1" kern="1200">
                <a:solidFill>
                  <a:schemeClr val="tx1"/>
                </a:solidFill>
                <a:latin typeface="+mj-lt"/>
                <a:ea typeface="+mj-ea"/>
                <a:cs typeface="+mj-cs"/>
              </a:rPr>
              <a:t>Questionnaire </a:t>
            </a:r>
            <a:endParaRPr lang="en-US" b="1" kern="1200" dirty="0">
              <a:solidFill>
                <a:schemeClr val="tx1"/>
              </a:solidFill>
              <a:latin typeface="+mj-lt"/>
              <a:ea typeface="+mj-ea"/>
              <a:cs typeface="+mj-cs"/>
            </a:endParaRPr>
          </a:p>
        </p:txBody>
      </p:sp>
      <p:cxnSp>
        <p:nvCxnSpPr>
          <p:cNvPr id="19" name="Straight Connector 18">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3C45FE7-5348-4CDD-B313-785F1B0F9BF9}"/>
              </a:ext>
            </a:extLst>
          </p:cNvPr>
          <p:cNvPicPr>
            <a:picLocks noChangeAspect="1"/>
          </p:cNvPicPr>
          <p:nvPr/>
        </p:nvPicPr>
        <p:blipFill>
          <a:blip r:embed="rId2"/>
          <a:stretch>
            <a:fillRect/>
          </a:stretch>
        </p:blipFill>
        <p:spPr>
          <a:xfrm>
            <a:off x="6294031" y="347139"/>
            <a:ext cx="4453287" cy="6163721"/>
          </a:xfrm>
          <a:prstGeom prst="rect">
            <a:avLst/>
          </a:prstGeom>
        </p:spPr>
      </p:pic>
    </p:spTree>
    <p:extLst>
      <p:ext uri="{BB962C8B-B14F-4D97-AF65-F5344CB8AC3E}">
        <p14:creationId xmlns:p14="http://schemas.microsoft.com/office/powerpoint/2010/main" val="362211651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C0FE02-92DE-4F88-B5E3-3D1456942B62}"/>
              </a:ext>
            </a:extLst>
          </p:cNvPr>
          <p:cNvPicPr>
            <a:picLocks noChangeAspect="1"/>
          </p:cNvPicPr>
          <p:nvPr/>
        </p:nvPicPr>
        <p:blipFill>
          <a:blip r:embed="rId2"/>
          <a:stretch>
            <a:fillRect/>
          </a:stretch>
        </p:blipFill>
        <p:spPr>
          <a:xfrm>
            <a:off x="7049386" y="130914"/>
            <a:ext cx="4169392" cy="6222975"/>
          </a:xfrm>
          <a:prstGeom prst="rect">
            <a:avLst/>
          </a:prstGeom>
        </p:spPr>
      </p:pic>
      <p:sp>
        <p:nvSpPr>
          <p:cNvPr id="24" name="Freeform: Shape 23">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804672" y="338328"/>
            <a:ext cx="4773168" cy="2249424"/>
          </a:xfrm>
        </p:spPr>
        <p:txBody>
          <a:bodyPr vert="horz" lIns="91440" tIns="45720" rIns="91440" bIns="45720" rtlCol="0" anchor="b">
            <a:normAutofit/>
          </a:bodyPr>
          <a:lstStyle/>
          <a:p>
            <a:r>
              <a:rPr lang="en-US" sz="5400" b="1" kern="1200" dirty="0">
                <a:solidFill>
                  <a:schemeClr val="tx1"/>
                </a:solidFill>
                <a:latin typeface="+mj-lt"/>
                <a:ea typeface="+mj-ea"/>
                <a:cs typeface="+mj-cs"/>
              </a:rPr>
              <a:t>Questionnaire Audit </a:t>
            </a:r>
          </a:p>
        </p:txBody>
      </p:sp>
    </p:spTree>
    <p:extLst>
      <p:ext uri="{BB962C8B-B14F-4D97-AF65-F5344CB8AC3E}">
        <p14:creationId xmlns:p14="http://schemas.microsoft.com/office/powerpoint/2010/main" val="155988501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838200" y="1641752"/>
            <a:ext cx="6140449" cy="1323439"/>
          </a:xfrm>
        </p:spPr>
        <p:txBody>
          <a:bodyPr vert="horz" lIns="91440" tIns="45720" rIns="91440" bIns="45720" rtlCol="0" anchor="t">
            <a:normAutofit/>
          </a:bodyPr>
          <a:lstStyle/>
          <a:p>
            <a:r>
              <a:rPr lang="en-US" altLang="en-US" sz="2200" b="1" kern="1200">
                <a:solidFill>
                  <a:schemeClr val="bg1"/>
                </a:solidFill>
                <a:latin typeface="+mj-lt"/>
                <a:ea typeface="+mj-ea"/>
                <a:cs typeface="+mj-cs"/>
              </a:rPr>
              <a:t>Marketing and Sales Plan</a:t>
            </a:r>
            <a:br>
              <a:rPr lang="en-US" altLang="en-US" sz="2200" b="1" kern="1200">
                <a:solidFill>
                  <a:schemeClr val="bg1"/>
                </a:solidFill>
                <a:latin typeface="+mj-lt"/>
                <a:ea typeface="+mj-ea"/>
                <a:cs typeface="+mj-cs"/>
              </a:rPr>
            </a:br>
            <a:r>
              <a:rPr lang="en-US" sz="2200" kern="1200">
                <a:solidFill>
                  <a:schemeClr val="bg1"/>
                </a:solidFill>
                <a:latin typeface="+mj-lt"/>
                <a:ea typeface="+mj-ea"/>
                <a:cs typeface="+mj-cs"/>
              </a:rPr>
              <a:t>A good marketing plan is very important. This is the strategy a company uses to sell its service. </a:t>
            </a:r>
            <a:br>
              <a:rPr lang="en-US" sz="2200" kern="1200">
                <a:solidFill>
                  <a:schemeClr val="bg1"/>
                </a:solidFill>
                <a:latin typeface="+mj-lt"/>
                <a:ea typeface="+mj-ea"/>
                <a:cs typeface="+mj-cs"/>
              </a:rPr>
            </a:br>
            <a:endParaRPr lang="en-US" sz="2200" b="1" kern="1200">
              <a:solidFill>
                <a:schemeClr val="bg1"/>
              </a:solidFill>
              <a:latin typeface="+mj-lt"/>
              <a:ea typeface="+mj-ea"/>
              <a:cs typeface="+mj-cs"/>
            </a:endParaRPr>
          </a:p>
        </p:txBody>
      </p:sp>
      <p:sp>
        <p:nvSpPr>
          <p:cNvPr id="3" name="TextBox 2">
            <a:extLst>
              <a:ext uri="{FF2B5EF4-FFF2-40B4-BE49-F238E27FC236}">
                <a16:creationId xmlns:a16="http://schemas.microsoft.com/office/drawing/2014/main" id="{AF3E499F-BD0D-4330-B068-17C9D160B50E}"/>
              </a:ext>
            </a:extLst>
          </p:cNvPr>
          <p:cNvSpPr txBox="1"/>
          <p:nvPr/>
        </p:nvSpPr>
        <p:spPr>
          <a:xfrm>
            <a:off x="838200" y="3146400"/>
            <a:ext cx="6140449" cy="2862288"/>
          </a:xfrm>
          <a:prstGeom prst="rect">
            <a:avLst/>
          </a:prstGeom>
        </p:spPr>
        <p:txBody>
          <a:bodyPr vert="horz" lIns="91440" tIns="45720" rIns="91440" bIns="45720" rtlCol="0">
            <a:normAutofit/>
          </a:bodyPr>
          <a:lstStyle/>
          <a:p>
            <a:pPr>
              <a:lnSpc>
                <a:spcPct val="90000"/>
              </a:lnSpc>
              <a:spcAft>
                <a:spcPts val="600"/>
              </a:spcAft>
            </a:pPr>
            <a:r>
              <a:rPr lang="en-US" sz="1500" dirty="0">
                <a:solidFill>
                  <a:schemeClr val="bg1">
                    <a:alpha val="80000"/>
                  </a:schemeClr>
                </a:solidFill>
              </a:rPr>
              <a:t>Our plan is:</a:t>
            </a:r>
          </a:p>
          <a:p>
            <a:pPr marL="285750" indent="-285750">
              <a:lnSpc>
                <a:spcPct val="90000"/>
              </a:lnSpc>
              <a:spcAft>
                <a:spcPts val="600"/>
              </a:spcAft>
              <a:buFont typeface="Arial" panose="020B0604020202020204" pitchFamily="34" charset="0"/>
              <a:buChar char="•"/>
            </a:pPr>
            <a:r>
              <a:rPr lang="en-US" sz="1500" dirty="0">
                <a:solidFill>
                  <a:schemeClr val="bg1">
                    <a:alpha val="80000"/>
                  </a:schemeClr>
                </a:solidFill>
              </a:rPr>
              <a:t>To increase sales </a:t>
            </a:r>
          </a:p>
          <a:p>
            <a:pPr indent="-228600">
              <a:lnSpc>
                <a:spcPct val="90000"/>
              </a:lnSpc>
              <a:spcAft>
                <a:spcPts val="600"/>
              </a:spcAft>
              <a:buFont typeface="Arial" panose="020B0604020202020204" pitchFamily="34" charset="0"/>
              <a:buChar char="•"/>
            </a:pPr>
            <a:r>
              <a:rPr lang="en-US" sz="1500" dirty="0">
                <a:solidFill>
                  <a:schemeClr val="bg1">
                    <a:alpha val="80000"/>
                  </a:schemeClr>
                </a:solidFill>
              </a:rPr>
              <a:t>  To be more visible in the marketplace </a:t>
            </a:r>
          </a:p>
          <a:p>
            <a:pPr indent="-228600">
              <a:lnSpc>
                <a:spcPct val="90000"/>
              </a:lnSpc>
              <a:spcAft>
                <a:spcPts val="600"/>
              </a:spcAft>
              <a:buFont typeface="Arial" panose="020B0604020202020204" pitchFamily="34" charset="0"/>
              <a:buChar char="•"/>
            </a:pPr>
            <a:r>
              <a:rPr lang="en-US" sz="1500" dirty="0">
                <a:solidFill>
                  <a:schemeClr val="bg1">
                    <a:alpha val="80000"/>
                  </a:schemeClr>
                </a:solidFill>
              </a:rPr>
              <a:t>  To be a recognized brand with Salons worldwide </a:t>
            </a:r>
          </a:p>
          <a:p>
            <a:pPr indent="-228600">
              <a:lnSpc>
                <a:spcPct val="90000"/>
              </a:lnSpc>
              <a:spcAft>
                <a:spcPts val="600"/>
              </a:spcAft>
              <a:buFont typeface="Arial" panose="020B0604020202020204" pitchFamily="34" charset="0"/>
              <a:buChar char="•"/>
            </a:pPr>
            <a:r>
              <a:rPr lang="en-US" sz="1500" dirty="0">
                <a:solidFill>
                  <a:schemeClr val="bg1">
                    <a:alpha val="80000"/>
                  </a:schemeClr>
                </a:solidFill>
              </a:rPr>
              <a:t>  Reduced cost for early buyer’s </a:t>
            </a:r>
          </a:p>
          <a:p>
            <a:pPr indent="-228600">
              <a:lnSpc>
                <a:spcPct val="90000"/>
              </a:lnSpc>
              <a:spcAft>
                <a:spcPts val="600"/>
              </a:spcAft>
              <a:buFont typeface="Arial" panose="020B0604020202020204" pitchFamily="34" charset="0"/>
              <a:buChar char="•"/>
            </a:pPr>
            <a:r>
              <a:rPr lang="en-US" sz="1500" dirty="0">
                <a:solidFill>
                  <a:schemeClr val="bg1">
                    <a:alpha val="80000"/>
                  </a:schemeClr>
                </a:solidFill>
              </a:rPr>
              <a:t>  Feedback from customers recorders </a:t>
            </a:r>
          </a:p>
          <a:p>
            <a:pPr indent="-228600">
              <a:lnSpc>
                <a:spcPct val="90000"/>
              </a:lnSpc>
              <a:spcAft>
                <a:spcPts val="600"/>
              </a:spcAft>
              <a:buFont typeface="Arial" panose="020B0604020202020204" pitchFamily="34" charset="0"/>
              <a:buChar char="•"/>
            </a:pPr>
            <a:endParaRPr lang="en-US" sz="1500" dirty="0">
              <a:solidFill>
                <a:schemeClr val="bg1">
                  <a:alpha val="80000"/>
                </a:schemeClr>
              </a:solidFill>
            </a:endParaRPr>
          </a:p>
          <a:p>
            <a:pPr>
              <a:lnSpc>
                <a:spcPct val="90000"/>
              </a:lnSpc>
              <a:spcAft>
                <a:spcPts val="600"/>
              </a:spcAft>
            </a:pPr>
            <a:r>
              <a:rPr lang="en-US" sz="1500" dirty="0">
                <a:solidFill>
                  <a:schemeClr val="bg1">
                    <a:alpha val="80000"/>
                  </a:schemeClr>
                </a:solidFill>
              </a:rPr>
              <a:t>We will do the biggest advertising in social media: Facebook, Instagram and Twitter. </a:t>
            </a:r>
            <a:r>
              <a:rPr lang="en-US" sz="1500" b="0" i="0" dirty="0">
                <a:solidFill>
                  <a:schemeClr val="bg1">
                    <a:alpha val="80000"/>
                  </a:schemeClr>
                </a:solidFill>
                <a:effectLst/>
              </a:rPr>
              <a:t>We will take part in a hairdressing fair to promote our product. We would also advertise on billboards. </a:t>
            </a:r>
            <a:endParaRPr lang="en-US" sz="1500" dirty="0">
              <a:solidFill>
                <a:schemeClr val="bg1">
                  <a:alpha val="80000"/>
                </a:schemeClr>
              </a:solidFill>
            </a:endParaRPr>
          </a:p>
        </p:txBody>
      </p:sp>
      <p:grpSp>
        <p:nvGrpSpPr>
          <p:cNvPr id="75" name="Group 74">
            <a:extLst>
              <a:ext uri="{FF2B5EF4-FFF2-40B4-BE49-F238E27FC236}">
                <a16:creationId xmlns:a16="http://schemas.microsoft.com/office/drawing/2014/main" id="{B868920F-3C89-4780-A399-2A0099F45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76" name="Group 75">
              <a:extLst>
                <a:ext uri="{FF2B5EF4-FFF2-40B4-BE49-F238E27FC236}">
                  <a16:creationId xmlns:a16="http://schemas.microsoft.com/office/drawing/2014/main" id="{86BC9098-A1F2-42B4-B3CE-C89D727FAF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80" name="Freeform: Shape 79">
                <a:extLst>
                  <a:ext uri="{FF2B5EF4-FFF2-40B4-BE49-F238E27FC236}">
                    <a16:creationId xmlns:a16="http://schemas.microsoft.com/office/drawing/2014/main" id="{421BA563-EEB4-4E92-9277-DBB5C6315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C99245BA-7784-4E0D-ABE1-A4FB596E4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77" name="Group 76">
              <a:extLst>
                <a:ext uri="{FF2B5EF4-FFF2-40B4-BE49-F238E27FC236}">
                  <a16:creationId xmlns:a16="http://schemas.microsoft.com/office/drawing/2014/main" id="{3F442D6D-30A3-40EA-ADD8-5313A3BB97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78" name="Freeform: Shape 77">
                <a:extLst>
                  <a:ext uri="{FF2B5EF4-FFF2-40B4-BE49-F238E27FC236}">
                    <a16:creationId xmlns:a16="http://schemas.microsoft.com/office/drawing/2014/main" id="{29E679B4-D12E-448A-8D8F-7183D6A2E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17E3CDF-0144-4FB2-A798-156EC310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5124" name="Picture 4" descr="HD Facebook Instagram Twitter Vertical Logos Icons PNG | Citypng">
            <a:extLst>
              <a:ext uri="{FF2B5EF4-FFF2-40B4-BE49-F238E27FC236}">
                <a16:creationId xmlns:a16="http://schemas.microsoft.com/office/drawing/2014/main" id="{ABC2923E-1CE2-40F0-8F44-5A9E7E8B0B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96018" y="1429488"/>
            <a:ext cx="1889838" cy="40641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6EA0B63-4F9D-47B7-A0C4-B2DE75FA5FDA}"/>
              </a:ext>
            </a:extLst>
          </p:cNvPr>
          <p:cNvSpPr txBox="1"/>
          <p:nvPr/>
        </p:nvSpPr>
        <p:spPr>
          <a:xfrm>
            <a:off x="6601968" y="2880360"/>
            <a:ext cx="2660904"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573024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Person holding a puzzle piece">
            <a:extLst>
              <a:ext uri="{FF2B5EF4-FFF2-40B4-BE49-F238E27FC236}">
                <a16:creationId xmlns:a16="http://schemas.microsoft.com/office/drawing/2014/main" id="{4ADD95C3-552C-2DE9-A8A0-499F516EC374}"/>
              </a:ext>
            </a:extLst>
          </p:cNvPr>
          <p:cNvPicPr>
            <a:picLocks noChangeAspect="1"/>
          </p:cNvPicPr>
          <p:nvPr/>
        </p:nvPicPr>
        <p:blipFill rotWithShape="1">
          <a:blip r:embed="rId3"/>
          <a:srcRect t="9091" r="22140" b="1"/>
          <a:stretch/>
        </p:blipFill>
        <p:spPr>
          <a:xfrm>
            <a:off x="3522468" y="10"/>
            <a:ext cx="8669532" cy="6857990"/>
          </a:xfrm>
          <a:prstGeom prst="rect">
            <a:avLst/>
          </a:prstGeom>
        </p:spPr>
      </p:pic>
      <p:sp>
        <p:nvSpPr>
          <p:cNvPr id="78" name="Rectangle 7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1669542" y="36572"/>
            <a:ext cx="6029706" cy="1124712"/>
          </a:xfrm>
        </p:spPr>
        <p:txBody>
          <a:bodyPr vert="horz" lIns="91440" tIns="45720" rIns="91440" bIns="45720" rtlCol="0" anchor="b">
            <a:normAutofit/>
          </a:bodyPr>
          <a:lstStyle/>
          <a:p>
            <a:r>
              <a:rPr lang="en-US" altLang="en-US" sz="3400" b="1" dirty="0"/>
              <a:t>Management Team 4Style</a:t>
            </a:r>
            <a:endParaRPr lang="en-US" sz="3400" b="1" dirty="0"/>
          </a:p>
        </p:txBody>
      </p:sp>
      <p:sp>
        <p:nvSpPr>
          <p:cNvPr id="80" name="Rectangle 7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 name="Rectangle 8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18AEF46-94D5-449F-9BD7-FF827C860323}"/>
              </a:ext>
            </a:extLst>
          </p:cNvPr>
          <p:cNvSpPr txBox="1"/>
          <p:nvPr/>
        </p:nvSpPr>
        <p:spPr>
          <a:xfrm>
            <a:off x="516758" y="1723645"/>
            <a:ext cx="7840857" cy="4798314"/>
          </a:xfrm>
          <a:prstGeom prst="rect">
            <a:avLst/>
          </a:prstGeom>
        </p:spPr>
        <p:txBody>
          <a:bodyPr vert="horz" lIns="91440" tIns="45720" rIns="91440" bIns="45720" rtlCol="0" anchor="t">
            <a:noAutofit/>
          </a:bodyPr>
          <a:lstStyle/>
          <a:p>
            <a:pPr>
              <a:lnSpc>
                <a:spcPct val="90000"/>
              </a:lnSpc>
              <a:spcAft>
                <a:spcPts val="600"/>
              </a:spcAft>
            </a:pPr>
            <a:r>
              <a:rPr lang="en-US" altLang="en-US" sz="1600" dirty="0"/>
              <a:t>A well-managed team is very important if it wants the company to grow. Conscious definition of the role and responsibilities of each person in our team supports our path to success.</a:t>
            </a:r>
          </a:p>
          <a:p>
            <a:pPr indent="-228600">
              <a:lnSpc>
                <a:spcPct val="90000"/>
              </a:lnSpc>
              <a:spcAft>
                <a:spcPts val="600"/>
              </a:spcAft>
              <a:buFont typeface="Arial" panose="020B0604020202020204" pitchFamily="34" charset="0"/>
              <a:buChar char="•"/>
            </a:pPr>
            <a:endParaRPr lang="en-US" altLang="en-US" sz="1600" dirty="0"/>
          </a:p>
          <a:p>
            <a:pPr marL="0" indent="-228600">
              <a:lnSpc>
                <a:spcPct val="90000"/>
              </a:lnSpc>
              <a:spcAft>
                <a:spcPts val="600"/>
              </a:spcAft>
              <a:buFont typeface="Arial" panose="020B0604020202020204" pitchFamily="34" charset="0"/>
              <a:buChar char="•"/>
            </a:pPr>
            <a:r>
              <a:rPr lang="en-US" altLang="en-US" sz="1600" dirty="0"/>
              <a:t>Paula Canning - Paula has  NVQ level 234 Qualification for over 25 years within the hairdressing Industry Including an A Level Teacher training</a:t>
            </a:r>
          </a:p>
          <a:p>
            <a:pPr marL="0" indent="-228600">
              <a:lnSpc>
                <a:spcPct val="90000"/>
              </a:lnSpc>
              <a:spcAft>
                <a:spcPts val="600"/>
              </a:spcAft>
              <a:buFont typeface="Arial" panose="020B0604020202020204" pitchFamily="34" charset="0"/>
              <a:buChar char="•"/>
            </a:pPr>
            <a:r>
              <a:rPr lang="en-US" altLang="en-US" sz="1600" dirty="0"/>
              <a:t>Marcia Reid – Marcia is </a:t>
            </a:r>
            <a:r>
              <a:rPr lang="en-US" sz="1600" b="0" i="0" dirty="0">
                <a:effectLst/>
              </a:rPr>
              <a:t>Professional Barber with over 10yrs Salon experience. Qualified to Advanced NVQ Level 3</a:t>
            </a:r>
          </a:p>
          <a:p>
            <a:pPr marL="0" indent="-228600">
              <a:lnSpc>
                <a:spcPct val="90000"/>
              </a:lnSpc>
              <a:spcAft>
                <a:spcPts val="600"/>
              </a:spcAft>
              <a:buFont typeface="Arial" panose="020B0604020202020204" pitchFamily="34" charset="0"/>
              <a:buChar char="•"/>
            </a:pPr>
            <a:r>
              <a:rPr lang="en-US" altLang="en-US" sz="1600" dirty="0" err="1"/>
              <a:t>Rahela</a:t>
            </a:r>
            <a:r>
              <a:rPr lang="en-US" altLang="en-US" sz="1600" dirty="0"/>
              <a:t> Begum - </a:t>
            </a:r>
            <a:r>
              <a:rPr lang="en-US" altLang="en-US" sz="1600" dirty="0" err="1"/>
              <a:t>Rahela</a:t>
            </a:r>
            <a:r>
              <a:rPr lang="en-US" altLang="en-US" sz="1600" dirty="0"/>
              <a:t> has Business Management which has helped us immensely on our Journey</a:t>
            </a:r>
          </a:p>
          <a:p>
            <a:pPr marL="0" indent="-228600">
              <a:lnSpc>
                <a:spcPct val="90000"/>
              </a:lnSpc>
              <a:spcAft>
                <a:spcPts val="600"/>
              </a:spcAft>
              <a:buFont typeface="Arial" panose="020B0604020202020204" pitchFamily="34" charset="0"/>
              <a:buChar char="•"/>
            </a:pPr>
            <a:r>
              <a:rPr lang="en-US" altLang="en-US" sz="1600" dirty="0"/>
              <a:t>Joanna Dombek - Knowledge Joanna Education involves with Marketing, Sales and Public Relations. </a:t>
            </a:r>
          </a:p>
          <a:p>
            <a:pPr>
              <a:lnSpc>
                <a:spcPct val="90000"/>
              </a:lnSpc>
              <a:spcAft>
                <a:spcPts val="600"/>
              </a:spcAft>
            </a:pPr>
            <a:endParaRPr lang="en-US" altLang="en-US" sz="1600" dirty="0"/>
          </a:p>
          <a:p>
            <a:pPr>
              <a:lnSpc>
                <a:spcPct val="90000"/>
              </a:lnSpc>
              <a:spcAft>
                <a:spcPts val="600"/>
              </a:spcAft>
            </a:pPr>
            <a:r>
              <a:rPr lang="en-US" altLang="en-US" sz="1600" dirty="0"/>
              <a:t>Within our Team we have such a vast range of Knowledge within the Business area and the Product area.</a:t>
            </a:r>
          </a:p>
          <a:p>
            <a:pPr marL="0" indent="-228600">
              <a:lnSpc>
                <a:spcPct val="90000"/>
              </a:lnSpc>
              <a:spcAft>
                <a:spcPts val="600"/>
              </a:spcAft>
              <a:buFont typeface="Arial" panose="020B0604020202020204" pitchFamily="34" charset="0"/>
              <a:buChar char="•"/>
            </a:pPr>
            <a:endParaRPr lang="en-US" altLang="en-US" sz="1600" dirty="0"/>
          </a:p>
          <a:p>
            <a:pPr>
              <a:lnSpc>
                <a:spcPct val="90000"/>
              </a:lnSpc>
              <a:spcAft>
                <a:spcPts val="600"/>
              </a:spcAft>
            </a:pPr>
            <a:r>
              <a:rPr lang="en-US" altLang="en-US" sz="1600" dirty="0"/>
              <a:t>Making sure that our product’s are made specifically to our  standards, we ensure that the work is done in such impeccable high standards. Within our team we work alongside our Engineers and our manufacturing staff, to ensure everything goes to plan.</a:t>
            </a: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17949013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2" name="Rectangle 37">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487680" y="-356616"/>
            <a:ext cx="4892040" cy="1773936"/>
          </a:xfrm>
        </p:spPr>
        <p:txBody>
          <a:bodyPr vert="horz" lIns="91440" tIns="45720" rIns="91440" bIns="45720" rtlCol="0" anchor="b">
            <a:normAutofit/>
          </a:bodyPr>
          <a:lstStyle/>
          <a:p>
            <a:r>
              <a:rPr lang="en-US" altLang="en-US" sz="4000" b="1" kern="1200" dirty="0">
                <a:solidFill>
                  <a:schemeClr val="tx1"/>
                </a:solidFill>
                <a:latin typeface="+mj-lt"/>
                <a:ea typeface="+mj-ea"/>
                <a:cs typeface="+mj-cs"/>
              </a:rPr>
              <a:t>Financial Plan</a:t>
            </a:r>
            <a:endParaRPr lang="en-US" sz="4000" b="1"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FC7DCDA9-F330-45D5-99F1-FC9A4051EBCE}"/>
              </a:ext>
            </a:extLst>
          </p:cNvPr>
          <p:cNvSpPr txBox="1"/>
          <p:nvPr/>
        </p:nvSpPr>
        <p:spPr>
          <a:xfrm>
            <a:off x="487680" y="2231136"/>
            <a:ext cx="3154017" cy="3414290"/>
          </a:xfrm>
          <a:prstGeom prst="rect">
            <a:avLst/>
          </a:prstGeom>
        </p:spPr>
        <p:txBody>
          <a:bodyPr vert="horz" lIns="91440" tIns="45720" rIns="91440" bIns="45720" rtlCol="0" anchor="t">
            <a:normAutofit fontScale="92500" lnSpcReduction="10000"/>
          </a:bodyPr>
          <a:lstStyle/>
          <a:p>
            <a:pPr marL="400050" indent="-342900">
              <a:lnSpc>
                <a:spcPct val="90000"/>
              </a:lnSpc>
              <a:spcAft>
                <a:spcPts val="600"/>
              </a:spcAft>
              <a:buFont typeface="Wingdings" panose="05000000000000000000" pitchFamily="2" charset="2"/>
              <a:buChar char="Ø"/>
            </a:pPr>
            <a:r>
              <a:rPr lang="en-US" sz="2000" dirty="0"/>
              <a:t>Sales </a:t>
            </a:r>
          </a:p>
          <a:p>
            <a:pPr marL="400050" indent="-342900">
              <a:lnSpc>
                <a:spcPct val="90000"/>
              </a:lnSpc>
              <a:spcAft>
                <a:spcPts val="600"/>
              </a:spcAft>
              <a:buFont typeface="Wingdings" panose="05000000000000000000" pitchFamily="2" charset="2"/>
              <a:buChar char="Ø"/>
            </a:pPr>
            <a:r>
              <a:rPr lang="en-US" sz="2000" dirty="0"/>
              <a:t>Expenditures</a:t>
            </a:r>
          </a:p>
          <a:p>
            <a:pPr marL="400050" indent="-342900">
              <a:lnSpc>
                <a:spcPct val="90000"/>
              </a:lnSpc>
              <a:spcAft>
                <a:spcPts val="600"/>
              </a:spcAft>
              <a:buFont typeface="Wingdings" panose="05000000000000000000" pitchFamily="2" charset="2"/>
              <a:buChar char="Ø"/>
            </a:pPr>
            <a:r>
              <a:rPr lang="en-US" sz="2000" dirty="0"/>
              <a:t>Opening Balance </a:t>
            </a:r>
          </a:p>
          <a:p>
            <a:pPr marL="400050" indent="-342900">
              <a:lnSpc>
                <a:spcPct val="90000"/>
              </a:lnSpc>
              <a:spcAft>
                <a:spcPts val="600"/>
              </a:spcAft>
              <a:buFont typeface="Wingdings" panose="05000000000000000000" pitchFamily="2" charset="2"/>
              <a:buChar char="Ø"/>
            </a:pPr>
            <a:r>
              <a:rPr lang="en-US" sz="2000" dirty="0"/>
              <a:t>Closed Balances</a:t>
            </a:r>
          </a:p>
          <a:p>
            <a:pPr marL="400050" indent="-342900">
              <a:lnSpc>
                <a:spcPct val="90000"/>
              </a:lnSpc>
              <a:spcAft>
                <a:spcPts val="600"/>
              </a:spcAft>
              <a:buFont typeface="Wingdings" panose="05000000000000000000" pitchFamily="2" charset="2"/>
              <a:buChar char="Ø"/>
            </a:pPr>
            <a:r>
              <a:rPr lang="en-US" sz="2000" dirty="0"/>
              <a:t>Profit</a:t>
            </a:r>
          </a:p>
          <a:p>
            <a:pPr marL="400050" indent="-342900">
              <a:lnSpc>
                <a:spcPct val="90000"/>
              </a:lnSpc>
              <a:spcAft>
                <a:spcPts val="600"/>
              </a:spcAft>
              <a:buFont typeface="Wingdings" panose="05000000000000000000" pitchFamily="2" charset="2"/>
              <a:buChar char="Ø"/>
            </a:pPr>
            <a:r>
              <a:rPr lang="en-US" sz="2000" b="0" i="0" u="none" strike="noStrike" dirty="0">
                <a:solidFill>
                  <a:srgbClr val="FFFFFF"/>
                </a:solidFill>
                <a:effectLst/>
              </a:rPr>
              <a:t>Accurate Financial forecasts and plans are maintain a company moving forward (Spindler &amp; Wasserbacher,2021)</a:t>
            </a:r>
            <a:endParaRPr lang="en-US" sz="2000" b="0" i="0" dirty="0">
              <a:solidFill>
                <a:srgbClr val="000000"/>
              </a:solidFill>
              <a:effectLst/>
            </a:endParaRPr>
          </a:p>
          <a:p>
            <a:pPr marL="400050" indent="-342900">
              <a:lnSpc>
                <a:spcPct val="90000"/>
              </a:lnSpc>
              <a:spcAft>
                <a:spcPts val="600"/>
              </a:spcAft>
              <a:buFont typeface="Wingdings" panose="05000000000000000000" pitchFamily="2" charset="2"/>
              <a:buChar char="Ø"/>
            </a:pPr>
            <a:endParaRPr lang="en-US" sz="2000" dirty="0"/>
          </a:p>
        </p:txBody>
      </p:sp>
      <p:cxnSp>
        <p:nvCxnSpPr>
          <p:cNvPr id="43" name="Straight Connector 39">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Table&#10;&#10;Description automatically generated">
            <a:extLst>
              <a:ext uri="{FF2B5EF4-FFF2-40B4-BE49-F238E27FC236}">
                <a16:creationId xmlns:a16="http://schemas.microsoft.com/office/drawing/2014/main" id="{5421C935-32A6-47F6-A734-B80FF40D0C7B}"/>
              </a:ext>
            </a:extLst>
          </p:cNvPr>
          <p:cNvPicPr>
            <a:picLocks noChangeAspect="1"/>
          </p:cNvPicPr>
          <p:nvPr/>
        </p:nvPicPr>
        <p:blipFill>
          <a:blip r:embed="rId2"/>
          <a:stretch>
            <a:fillRect/>
          </a:stretch>
        </p:blipFill>
        <p:spPr>
          <a:xfrm>
            <a:off x="3886202" y="941264"/>
            <a:ext cx="7818118" cy="4984048"/>
          </a:xfrm>
          <a:prstGeom prst="rect">
            <a:avLst/>
          </a:prstGeom>
        </p:spPr>
      </p:pic>
    </p:spTree>
    <p:extLst>
      <p:ext uri="{BB962C8B-B14F-4D97-AF65-F5344CB8AC3E}">
        <p14:creationId xmlns:p14="http://schemas.microsoft.com/office/powerpoint/2010/main" val="43086816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943938" y="312357"/>
            <a:ext cx="3322317" cy="2975876"/>
          </a:xfrm>
        </p:spPr>
        <p:txBody>
          <a:bodyPr vert="horz" lIns="91440" tIns="45720" rIns="91440" bIns="45720" rtlCol="0" anchor="b">
            <a:normAutofit fontScale="90000"/>
          </a:bodyPr>
          <a:lstStyle/>
          <a:p>
            <a:br>
              <a:rPr lang="en-US" altLang="en-US" sz="2400" b="1" kern="1200" dirty="0">
                <a:solidFill>
                  <a:schemeClr val="tx1"/>
                </a:solidFill>
                <a:latin typeface="+mj-lt"/>
                <a:ea typeface="+mj-ea"/>
                <a:cs typeface="+mj-cs"/>
              </a:rPr>
            </a:br>
            <a:r>
              <a:rPr lang="en-US" altLang="en-US" sz="2400" b="1" kern="1200" dirty="0">
                <a:solidFill>
                  <a:schemeClr val="tx1"/>
                </a:solidFill>
                <a:latin typeface="+mj-lt"/>
                <a:ea typeface="+mj-ea"/>
                <a:cs typeface="+mj-cs"/>
              </a:rPr>
              <a:t>	</a:t>
            </a:r>
            <a:br>
              <a:rPr lang="en-US" altLang="en-US" sz="2400" b="1" kern="1200" dirty="0">
                <a:solidFill>
                  <a:schemeClr val="tx1"/>
                </a:solidFill>
                <a:latin typeface="+mj-lt"/>
                <a:ea typeface="+mj-ea"/>
                <a:cs typeface="+mj-cs"/>
              </a:rPr>
            </a:br>
            <a:r>
              <a:rPr lang="en-US" altLang="en-US" b="1" kern="1200" dirty="0">
                <a:solidFill>
                  <a:schemeClr val="tx1"/>
                </a:solidFill>
                <a:latin typeface="+mj-lt"/>
                <a:ea typeface="+mj-ea"/>
                <a:cs typeface="+mj-cs"/>
              </a:rPr>
              <a:t>Profit and loss Forecast </a:t>
            </a:r>
            <a:br>
              <a:rPr lang="en-US" altLang="en-US" b="1" kern="1200" dirty="0">
                <a:solidFill>
                  <a:schemeClr val="tx1"/>
                </a:solidFill>
                <a:latin typeface="+mj-lt"/>
                <a:ea typeface="+mj-ea"/>
                <a:cs typeface="+mj-cs"/>
              </a:rPr>
            </a:br>
            <a:r>
              <a:rPr lang="en-US" altLang="en-US" b="1" kern="1200" dirty="0">
                <a:solidFill>
                  <a:schemeClr val="tx1"/>
                </a:solidFill>
                <a:latin typeface="+mj-lt"/>
                <a:ea typeface="+mj-ea"/>
                <a:cs typeface="+mj-cs"/>
              </a:rPr>
              <a:t>4Style</a:t>
            </a:r>
            <a:br>
              <a:rPr lang="en-US" altLang="en-US" b="1" kern="1200" dirty="0">
                <a:solidFill>
                  <a:schemeClr val="tx1"/>
                </a:solidFill>
                <a:latin typeface="+mj-lt"/>
                <a:ea typeface="+mj-ea"/>
                <a:cs typeface="+mj-cs"/>
              </a:rPr>
            </a:br>
            <a:br>
              <a:rPr lang="en-US" alt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cxnSp>
        <p:nvCxnSpPr>
          <p:cNvPr id="80" name="Straight Connector 79">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64C7372-DBAE-49B2-88F4-CD356819AA90}"/>
              </a:ext>
            </a:extLst>
          </p:cNvPr>
          <p:cNvSpPr txBox="1"/>
          <p:nvPr/>
        </p:nvSpPr>
        <p:spPr>
          <a:xfrm>
            <a:off x="943938" y="3097033"/>
            <a:ext cx="3090601" cy="3170099"/>
          </a:xfrm>
          <a:prstGeom prst="rect">
            <a:avLst/>
          </a:prstGeom>
          <a:noFill/>
        </p:spPr>
        <p:txBody>
          <a:bodyPr wrap="square" rtlCol="0">
            <a:spAutoFit/>
          </a:bodyPr>
          <a:lstStyle/>
          <a:p>
            <a:pPr marL="571500" indent="-571500">
              <a:buFont typeface="Wingdings" panose="05000000000000000000" pitchFamily="2" charset="2"/>
              <a:buChar char="Ø"/>
            </a:pPr>
            <a:r>
              <a:rPr lang="en-US" sz="2000" dirty="0"/>
              <a:t>Total Sale </a:t>
            </a:r>
          </a:p>
          <a:p>
            <a:pPr marL="571500" indent="-571500">
              <a:buFont typeface="Wingdings" panose="05000000000000000000" pitchFamily="2" charset="2"/>
              <a:buChar char="Ø"/>
            </a:pPr>
            <a:r>
              <a:rPr lang="en-US" sz="2000" dirty="0"/>
              <a:t>Fixed Cost</a:t>
            </a:r>
          </a:p>
          <a:p>
            <a:pPr marL="571500" indent="-571500">
              <a:buFont typeface="Wingdings" panose="05000000000000000000" pitchFamily="2" charset="2"/>
              <a:buChar char="Ø"/>
            </a:pPr>
            <a:r>
              <a:rPr lang="en-US" sz="2000" b="0" i="0" u="none" strike="noStrike" dirty="0">
                <a:solidFill>
                  <a:srgbClr val="FFFFFF"/>
                </a:solidFill>
                <a:effectLst/>
                <a:latin typeface="Trebuchet MS" panose="020B0603020202020204" pitchFamily="34" charset="0"/>
              </a:rPr>
              <a:t>A profit and loss analysis is essential for a company to move forward (Atkinson,2020)</a:t>
            </a:r>
            <a:r>
              <a:rPr lang="en-US" sz="2000" b="0" i="0" dirty="0">
                <a:solidFill>
                  <a:srgbClr val="000000"/>
                </a:solidFill>
                <a:effectLst/>
                <a:latin typeface="Trebuchet MS" panose="020B0603020202020204" pitchFamily="34" charset="0"/>
              </a:rPr>
              <a:t>​</a:t>
            </a:r>
            <a:endParaRPr lang="en-US" sz="2000" dirty="0">
              <a:solidFill>
                <a:srgbClr val="000000"/>
              </a:solidFill>
              <a:latin typeface="Arial" panose="020B0604020202020204" pitchFamily="34" charset="0"/>
            </a:endParaRPr>
          </a:p>
          <a:p>
            <a:pPr marL="571500" indent="-571500">
              <a:buFont typeface="Wingdings" panose="05000000000000000000" pitchFamily="2" charset="2"/>
              <a:buChar char="Ø"/>
            </a:pPr>
            <a:r>
              <a:rPr lang="en-US" sz="2000" b="0" i="0" u="none" strike="noStrike" dirty="0">
                <a:solidFill>
                  <a:srgbClr val="FFFFFF"/>
                </a:solidFill>
                <a:effectLst/>
                <a:latin typeface="Trebuchet MS" panose="020B0603020202020204" pitchFamily="34" charset="0"/>
              </a:rPr>
              <a:t>Dividends</a:t>
            </a:r>
            <a:endParaRPr lang="en-US" sz="2000" b="0" i="0" dirty="0">
              <a:solidFill>
                <a:srgbClr val="000000"/>
              </a:solidFill>
              <a:effectLst/>
              <a:latin typeface="Arial" panose="020B0604020202020204" pitchFamily="34" charset="0"/>
            </a:endParaRPr>
          </a:p>
          <a:p>
            <a:pPr marL="571500" indent="-571500">
              <a:buFont typeface="Wingdings" panose="05000000000000000000" pitchFamily="2" charset="2"/>
              <a:buChar char="Ø"/>
            </a:pPr>
            <a:endParaRPr lang="en-US" sz="2000" dirty="0"/>
          </a:p>
        </p:txBody>
      </p:sp>
      <p:pic>
        <p:nvPicPr>
          <p:cNvPr id="10" name="Picture 9">
            <a:extLst>
              <a:ext uri="{FF2B5EF4-FFF2-40B4-BE49-F238E27FC236}">
                <a16:creationId xmlns:a16="http://schemas.microsoft.com/office/drawing/2014/main" id="{0BEF312D-F2AC-4B07-992C-3F910DE6C90F}"/>
              </a:ext>
            </a:extLst>
          </p:cNvPr>
          <p:cNvPicPr>
            <a:picLocks noChangeAspect="1"/>
          </p:cNvPicPr>
          <p:nvPr/>
        </p:nvPicPr>
        <p:blipFill>
          <a:blip r:embed="rId2"/>
          <a:stretch>
            <a:fillRect/>
          </a:stretch>
        </p:blipFill>
        <p:spPr>
          <a:xfrm>
            <a:off x="5747972" y="447261"/>
            <a:ext cx="4962310" cy="5963478"/>
          </a:xfrm>
          <a:prstGeom prst="rect">
            <a:avLst/>
          </a:prstGeom>
        </p:spPr>
      </p:pic>
    </p:spTree>
    <p:extLst>
      <p:ext uri="{BB962C8B-B14F-4D97-AF65-F5344CB8AC3E}">
        <p14:creationId xmlns:p14="http://schemas.microsoft.com/office/powerpoint/2010/main" val="57722796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2E6668-9678-4814-B193-B31FC1E136A9}"/>
              </a:ext>
            </a:extLst>
          </p:cNvPr>
          <p:cNvSpPr>
            <a:spLocks noGrp="1"/>
          </p:cNvSpPr>
          <p:nvPr>
            <p:ph type="title"/>
          </p:nvPr>
        </p:nvSpPr>
        <p:spPr>
          <a:xfrm>
            <a:off x="355258" y="-1310730"/>
            <a:ext cx="9607726" cy="2611967"/>
          </a:xfrm>
        </p:spPr>
        <p:txBody>
          <a:bodyPr vert="horz" lIns="91440" tIns="45720" rIns="91440" bIns="45720" rtlCol="0" anchor="b">
            <a:normAutofit/>
          </a:bodyPr>
          <a:lstStyle/>
          <a:p>
            <a:r>
              <a:rPr lang="en-GB" altLang="en-US" sz="5400" b="1" dirty="0"/>
              <a:t>   References</a:t>
            </a:r>
            <a:endParaRPr lang="en-US" sz="5400" b="1"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745619D0-F159-4DC6-93AA-6CC5E803A458}"/>
              </a:ext>
            </a:extLst>
          </p:cNvPr>
          <p:cNvSpPr txBox="1"/>
          <p:nvPr/>
        </p:nvSpPr>
        <p:spPr>
          <a:xfrm>
            <a:off x="524786" y="1558456"/>
            <a:ext cx="8348870" cy="4096634"/>
          </a:xfrm>
          <a:prstGeom prst="rect">
            <a:avLst/>
          </a:prstGeom>
          <a:noFill/>
        </p:spPr>
        <p:txBody>
          <a:bodyPr wrap="square" rtlCol="0">
            <a:spAutoFit/>
          </a:bodyPr>
          <a:lstStyle/>
          <a:p>
            <a:pPr>
              <a:lnSpc>
                <a:spcPct val="150000"/>
              </a:lnSpc>
              <a:spcAft>
                <a:spcPts val="800"/>
              </a:spcAft>
            </a:pPr>
            <a:r>
              <a:rPr lang="en-US" sz="1800" dirty="0">
                <a:effectLst/>
                <a:latin typeface="Calibri" panose="020F0502020204030204" pitchFamily="34" charset="0"/>
                <a:ea typeface="DengXian" panose="02010600030101010101" pitchFamily="2" charset="-122"/>
                <a:cs typeface="Times New Roman" panose="02020603050405020304" pitchFamily="18" charset="0"/>
              </a:rPr>
              <a:t>Atkinson, A.C., </a:t>
            </a:r>
            <a:r>
              <a:rPr lang="en-US" sz="1800" dirty="0" err="1">
                <a:effectLst/>
                <a:latin typeface="Calibri" panose="020F0502020204030204" pitchFamily="34" charset="0"/>
                <a:ea typeface="DengXian" panose="02010600030101010101" pitchFamily="2" charset="-122"/>
                <a:cs typeface="Times New Roman" panose="02020603050405020304" pitchFamily="18" charset="0"/>
              </a:rPr>
              <a:t>Riani</a:t>
            </a:r>
            <a:r>
              <a:rPr lang="en-US" sz="1800" dirty="0">
                <a:effectLst/>
                <a:latin typeface="Calibri" panose="020F0502020204030204" pitchFamily="34" charset="0"/>
                <a:ea typeface="DengXian" panose="02010600030101010101" pitchFamily="2" charset="-122"/>
                <a:cs typeface="Times New Roman" panose="02020603050405020304" pitchFamily="18" charset="0"/>
              </a:rPr>
              <a:t>, M. and </a:t>
            </a:r>
            <a:r>
              <a:rPr lang="en-US" sz="1800" dirty="0" err="1">
                <a:effectLst/>
                <a:latin typeface="Calibri" panose="020F0502020204030204" pitchFamily="34" charset="0"/>
                <a:ea typeface="DengXian" panose="02010600030101010101" pitchFamily="2" charset="-122"/>
                <a:cs typeface="Times New Roman" panose="02020603050405020304" pitchFamily="18" charset="0"/>
              </a:rPr>
              <a:t>Corbellini</a:t>
            </a:r>
            <a:r>
              <a:rPr lang="en-US" sz="1800" dirty="0">
                <a:effectLst/>
                <a:latin typeface="Calibri" panose="020F0502020204030204" pitchFamily="34" charset="0"/>
                <a:ea typeface="DengXian" panose="02010600030101010101" pitchFamily="2" charset="-122"/>
                <a:cs typeface="Times New Roman" panose="02020603050405020304" pitchFamily="18" charset="0"/>
              </a:rPr>
              <a:t>, A., 2021. The Box–Cox Transformation: Review and Extensions. </a:t>
            </a:r>
            <a:r>
              <a:rPr lang="en-US" sz="1800" i="1" dirty="0">
                <a:effectLst/>
                <a:latin typeface="Calibri" panose="020F0502020204030204" pitchFamily="34" charset="0"/>
                <a:ea typeface="DengXian" panose="02010600030101010101" pitchFamily="2" charset="-122"/>
                <a:cs typeface="Times New Roman" panose="02020603050405020304" pitchFamily="18" charset="0"/>
              </a:rPr>
              <a:t>Statistical Science</a:t>
            </a:r>
            <a:r>
              <a:rPr lang="en-US" sz="1800" dirty="0">
                <a:effectLst/>
                <a:latin typeface="Calibri" panose="020F0502020204030204" pitchFamily="34" charset="0"/>
                <a:ea typeface="DengXian" panose="02010600030101010101" pitchFamily="2" charset="-122"/>
                <a:cs typeface="Times New Roman" panose="02020603050405020304" pitchFamily="18" charset="0"/>
              </a:rPr>
              <a:t>, </a:t>
            </a:r>
            <a:r>
              <a:rPr lang="en-US" sz="1800" i="1" dirty="0">
                <a:effectLst/>
                <a:latin typeface="Calibri" panose="020F0502020204030204" pitchFamily="34" charset="0"/>
                <a:ea typeface="DengXian" panose="02010600030101010101" pitchFamily="2" charset="-122"/>
                <a:cs typeface="Times New Roman" panose="02020603050405020304" pitchFamily="18" charset="0"/>
              </a:rPr>
              <a:t>36</a:t>
            </a:r>
            <a:r>
              <a:rPr lang="en-US" sz="1800" dirty="0">
                <a:effectLst/>
                <a:latin typeface="Calibri" panose="020F0502020204030204" pitchFamily="34" charset="0"/>
                <a:ea typeface="DengXian" panose="02010600030101010101" pitchFamily="2" charset="-122"/>
                <a:cs typeface="Times New Roman" panose="02020603050405020304" pitchFamily="18" charset="0"/>
              </a:rPr>
              <a:t>(2), pp.239-255.</a:t>
            </a:r>
            <a:br>
              <a:rPr lang="en-US" sz="1800" dirty="0">
                <a:effectLst/>
                <a:latin typeface="Calibri" panose="020F0502020204030204" pitchFamily="34" charset="0"/>
                <a:ea typeface="DengXian" panose="02010600030101010101" pitchFamily="2" charset="-122"/>
                <a:cs typeface="Times New Roman" panose="02020603050405020304" pitchFamily="18" charset="0"/>
              </a:rPr>
            </a:br>
            <a:r>
              <a:rPr lang="en-US" sz="1800" dirty="0">
                <a:effectLst/>
                <a:latin typeface="Calibri" panose="020F0502020204030204" pitchFamily="34" charset="0"/>
                <a:ea typeface="DengXian" panose="02010600030101010101" pitchFamily="2" charset="-122"/>
                <a:cs typeface="Times New Roman" panose="02020603050405020304" pitchFamily="18" charset="0"/>
              </a:rPr>
              <a:t>YD - Yanko Design- by Sarah </a:t>
            </a:r>
            <a:r>
              <a:rPr lang="en-US" sz="1800" dirty="0" err="1">
                <a:effectLst/>
                <a:latin typeface="Calibri" panose="020F0502020204030204" pitchFamily="34" charset="0"/>
                <a:ea typeface="DengXian" panose="02010600030101010101" pitchFamily="2" charset="-122"/>
                <a:cs typeface="Times New Roman" panose="02020603050405020304" pitchFamily="18" charset="0"/>
              </a:rPr>
              <a:t>Sheth</a:t>
            </a:r>
            <a:r>
              <a:rPr lang="en-US" sz="1800" dirty="0">
                <a:effectLst/>
                <a:latin typeface="Calibri" panose="020F0502020204030204" pitchFamily="34" charset="0"/>
                <a:ea typeface="DengXian" panose="02010600030101010101" pitchFamily="2" charset="-122"/>
                <a:cs typeface="Times New Roman" panose="02020603050405020304" pitchFamily="18" charset="0"/>
              </a:rPr>
              <a:t> - 06/03/2020</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US" sz="1800" dirty="0">
                <a:effectLst/>
                <a:latin typeface="Calibri" panose="020F0502020204030204" pitchFamily="34" charset="0"/>
                <a:ea typeface="DengXian" panose="02010600030101010101" pitchFamily="2" charset="-122"/>
                <a:cs typeface="Times New Roman" panose="02020603050405020304" pitchFamily="18" charset="0"/>
              </a:rPr>
              <a:t>Redistributing profit and loss: the new economics of the market and social welfare</a:t>
            </a:r>
            <a:br>
              <a:rPr lang="en-US" sz="1800" dirty="0">
                <a:effectLst/>
                <a:latin typeface="Calibri" panose="020F0502020204030204" pitchFamily="34" charset="0"/>
                <a:ea typeface="DengXian" panose="02010600030101010101" pitchFamily="2" charset="-122"/>
                <a:cs typeface="Times New Roman" panose="02020603050405020304" pitchFamily="18" charset="0"/>
              </a:rPr>
            </a:br>
            <a:r>
              <a:rPr lang="en-US" sz="1800" dirty="0">
                <a:effectLst/>
                <a:latin typeface="Calibri" panose="020F0502020204030204" pitchFamily="34" charset="0"/>
                <a:ea typeface="DengXian" panose="02010600030101010101" pitchFamily="2" charset="-122"/>
                <a:cs typeface="Times New Roman" panose="02020603050405020304" pitchFamily="18" charset="0"/>
              </a:rPr>
              <a:t>P Beresford - Critical Social Policy, 2005 - </a:t>
            </a:r>
            <a:r>
              <a:rPr lang="en-US"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journals.sagepub.com</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US" sz="1800" dirty="0" err="1">
                <a:effectLst/>
                <a:latin typeface="Calibri" panose="020F0502020204030204" pitchFamily="34" charset="0"/>
                <a:ea typeface="DengXian" panose="02010600030101010101" pitchFamily="2" charset="-122"/>
                <a:cs typeface="Times New Roman" panose="02020603050405020304" pitchFamily="18" charset="0"/>
              </a:rPr>
              <a:t>Yüksel</a:t>
            </a:r>
            <a:r>
              <a:rPr lang="en-US" sz="1800" dirty="0">
                <a:effectLst/>
                <a:latin typeface="Calibri" panose="020F0502020204030204" pitchFamily="34" charset="0"/>
                <a:ea typeface="DengXian" panose="02010600030101010101" pitchFamily="2" charset="-122"/>
                <a:cs typeface="Times New Roman" panose="02020603050405020304" pitchFamily="18" charset="0"/>
              </a:rPr>
              <a:t>, I., 2012. Developing a multi-criteria decision-making model for PESTEL Helms, M.M. and Nixon, J., (2010) Exploring SWOT analysis–where are we now? A review of academic research from the last decade. </a:t>
            </a:r>
            <a:r>
              <a:rPr lang="en-US" sz="1800" i="1" dirty="0">
                <a:effectLst/>
                <a:latin typeface="Calibri" panose="020F0502020204030204" pitchFamily="34" charset="0"/>
                <a:ea typeface="DengXian" panose="02010600030101010101" pitchFamily="2" charset="-122"/>
                <a:cs typeface="Times New Roman" panose="02020603050405020304" pitchFamily="18" charset="0"/>
              </a:rPr>
              <a:t>Journal of strategy and management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rtl="0">
              <a:lnSpc>
                <a:spcPct val="150000"/>
              </a:lnSpc>
            </a:pPr>
            <a:endParaRPr lang="en-GB" dirty="0"/>
          </a:p>
        </p:txBody>
      </p:sp>
    </p:spTree>
    <p:extLst>
      <p:ext uri="{BB962C8B-B14F-4D97-AF65-F5344CB8AC3E}">
        <p14:creationId xmlns:p14="http://schemas.microsoft.com/office/powerpoint/2010/main" val="162869395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8578</TotalTime>
  <Words>1079</Words>
  <Application>Microsoft Office PowerPoint</Application>
  <PresentationFormat>Widescreen</PresentationFormat>
  <Paragraphs>164</Paragraphs>
  <Slides>16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Segoe UI</vt:lpstr>
      <vt:lpstr>Trebuchet MS</vt:lpstr>
      <vt:lpstr>Tw Cen MT</vt:lpstr>
      <vt:lpstr>Wingdings</vt:lpstr>
      <vt:lpstr>Office Theme</vt:lpstr>
      <vt:lpstr>Business Plan  Cordless Salon Hairdryer 4Style</vt:lpstr>
      <vt:lpstr>Executive Summary  </vt:lpstr>
      <vt:lpstr>PowerPoint Presentation</vt:lpstr>
      <vt:lpstr>Company Overview </vt:lpstr>
      <vt:lpstr>Product and services </vt:lpstr>
      <vt:lpstr>Market audit-Competitor’s Analysis</vt:lpstr>
      <vt:lpstr>Market Audit-SWOT Analysis</vt:lpstr>
      <vt:lpstr>Market Audit-PESTLE Analysis</vt:lpstr>
      <vt:lpstr>Target Market</vt:lpstr>
      <vt:lpstr>Questionnaire </vt:lpstr>
      <vt:lpstr>Questionnaire Audit </vt:lpstr>
      <vt:lpstr>Marketing and Sales Plan A good marketing plan is very important. This is the strategy a company uses to sell its service.  </vt:lpstr>
      <vt:lpstr>Management Team 4Style</vt:lpstr>
      <vt:lpstr>Financial Plan</vt:lpstr>
      <vt:lpstr>   Profit and loss Forecast  4Style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Cordless Salon Hairdryer </dc:title>
  <dc:creator>Joanna Dombek (2026062)</dc:creator>
  <cp:lastModifiedBy>Joanna Dombek (2026062)</cp:lastModifiedBy>
  <cp:revision>95</cp:revision>
  <dcterms:created xsi:type="dcterms:W3CDTF">2022-02-16T17:17:30Z</dcterms:created>
  <dcterms:modified xsi:type="dcterms:W3CDTF">2022-03-25T07:56:34Z</dcterms:modified>
</cp:coreProperties>
</file>